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1111" r:id="rId3"/>
    <p:sldId id="1112" r:id="rId4"/>
    <p:sldId id="1113" r:id="rId5"/>
    <p:sldId id="257" r:id="rId6"/>
    <p:sldId id="1096" r:id="rId7"/>
    <p:sldId id="1114" r:id="rId8"/>
    <p:sldId id="1115" r:id="rId9"/>
    <p:sldId id="1116" r:id="rId10"/>
    <p:sldId id="1117" r:id="rId11"/>
    <p:sldId id="1097" r:id="rId12"/>
    <p:sldId id="1118" r:id="rId13"/>
    <p:sldId id="1119" r:id="rId14"/>
    <p:sldId id="1120" r:id="rId15"/>
    <p:sldId id="1121" r:id="rId16"/>
    <p:sldId id="1122" r:id="rId17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1D3B59"/>
    <a:srgbClr val="663300"/>
    <a:srgbClr val="FF9900"/>
    <a:srgbClr val="66CCFF"/>
    <a:srgbClr val="FF99FF"/>
    <a:srgbClr val="003399"/>
    <a:srgbClr val="EAEAEA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86783" autoAdjust="0"/>
  </p:normalViewPr>
  <p:slideViewPr>
    <p:cSldViewPr>
      <p:cViewPr varScale="1">
        <p:scale>
          <a:sx n="89" d="100"/>
          <a:sy n="89" d="100"/>
        </p:scale>
        <p:origin x="1544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36E7-9E00-462E-80A3-32F2BE615C7A}" type="datetimeFigureOut">
              <a:rPr lang="en-US" smtClean="0"/>
              <a:t>11/2/18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02CB-D988-47C5-8204-95032A6A7C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E309-ED8D-4193-99AF-E5EA90965E98}" type="datetimeFigureOut">
              <a:rPr lang="en-US" smtClean="0"/>
              <a:pPr/>
              <a:t>11/2/18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173-C1DD-4975-94BF-5B9ED67F767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9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15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91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1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08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93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36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22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02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1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1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asian_by_Feni_x.jpg"/>
          <p:cNvPicPr>
            <a:picLocks noChangeAspect="1" noChangeArrowheads="1"/>
          </p:cNvPicPr>
          <p:nvPr userDrawn="1"/>
        </p:nvPicPr>
        <p:blipFill>
          <a:blip r:embed="rId2" cstate="print"/>
          <a:srcRect r="24528" b="29245"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1D3B59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336699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02/11/18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336699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336699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chemeClr val="bg1">
              <a:alpha val="80000"/>
            </a:scheme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33669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7384"/>
            <a:ext cx="9215438" cy="1944216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 err="1"/>
              <a:t>Information</a:t>
            </a:r>
            <a:r>
              <a:rPr lang="pt-PT" sz="4800" b="1" dirty="0"/>
              <a:t> </a:t>
            </a:r>
            <a:r>
              <a:rPr lang="pt-PT" sz="4800" b="1" dirty="0" err="1"/>
              <a:t>Visualization</a:t>
            </a:r>
            <a:br>
              <a:rPr lang="pt-PT" sz="4800" b="1" dirty="0"/>
            </a:br>
            <a:r>
              <a:rPr lang="pt-PT" sz="4800" dirty="0" err="1"/>
              <a:t>Visualization</a:t>
            </a:r>
            <a:r>
              <a:rPr lang="pt-PT" sz="4800" dirty="0"/>
              <a:t> Sketch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1979712" cy="2286016"/>
          </a:xfrm>
          <a:solidFill>
            <a:schemeClr val="bg1"/>
          </a:solidFill>
        </p:spPr>
        <p:txBody>
          <a:bodyPr/>
          <a:lstStyle/>
          <a:p>
            <a:r>
              <a:rPr lang="pt-PT" sz="4600" dirty="0">
                <a:solidFill>
                  <a:schemeClr val="bg2"/>
                </a:solidFill>
              </a:rPr>
              <a:t>G17-A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979712" y="4571984"/>
            <a:ext cx="3312368" cy="2286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2400" b="0" dirty="0">
                <a:solidFill>
                  <a:schemeClr val="bg2"/>
                </a:solidFill>
              </a:rPr>
              <a:t>83473 – Hélio Domingos</a:t>
            </a:r>
          </a:p>
          <a:p>
            <a:pPr algn="l"/>
            <a:r>
              <a:rPr lang="pt-PT" sz="2400" b="0" dirty="0">
                <a:solidFill>
                  <a:schemeClr val="bg2"/>
                </a:solidFill>
              </a:rPr>
              <a:t>83530 – Miguel Regouga</a:t>
            </a:r>
          </a:p>
          <a:p>
            <a:pPr algn="l"/>
            <a:r>
              <a:rPr lang="pt-PT" sz="2400" b="0" dirty="0">
                <a:solidFill>
                  <a:schemeClr val="bg2"/>
                </a:solidFill>
              </a:rPr>
              <a:t>85080 – João Pina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Encoding</a:t>
            </a:r>
            <a:endParaRPr lang="pt-PT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B5A05C8-F0CB-0140-A1BA-E6048EF20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DF50DA0-6230-5241-8D24-EDE4707DB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9848" y="2516570"/>
            <a:ext cx="4295384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u="sng" dirty="0"/>
              <a:t>Word Cloud</a:t>
            </a:r>
            <a:endParaRPr lang="pt-P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Identify the most streamed artists</a:t>
            </a:r>
            <a:r>
              <a:rPr lang="en-US" sz="2000" dirty="0"/>
              <a:t> </a:t>
            </a:r>
            <a:r>
              <a:rPr lang="en-GB" sz="2000" dirty="0"/>
              <a:t>by comparing the sizes of different words in the cloud and locating the largest ones</a:t>
            </a:r>
            <a:endParaRPr lang="pt-P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/>
              <a:t>Identify how many streams an artist had </a:t>
            </a:r>
            <a:r>
              <a:rPr lang="en-GB" sz="2000" dirty="0"/>
              <a:t>by hovering in its name</a:t>
            </a:r>
            <a:endParaRPr lang="pt-PT" sz="2000" dirty="0"/>
          </a:p>
        </p:txBody>
      </p:sp>
      <p:pic>
        <p:nvPicPr>
          <p:cNvPr id="6" name="Imagem 5" descr="Uma imagem com texto, mapa&#10;&#10;&#10;&#10;Descrição gerada automaticamente">
            <a:extLst>
              <a:ext uri="{FF2B5EF4-FFF2-40B4-BE49-F238E27FC236}">
                <a16:creationId xmlns:a16="http://schemas.microsoft.com/office/drawing/2014/main" id="{A3A2AE22-BA95-C64A-83B4-77B1EAC8E5F3}"/>
              </a:ext>
            </a:extLst>
          </p:cNvPr>
          <p:cNvPicPr/>
          <p:nvPr/>
        </p:nvPicPr>
        <p:blipFill rotWithShape="1">
          <a:blip r:embed="rId3"/>
          <a:srcRect l="67235" t="51525" r="14022" b="15307"/>
          <a:stretch/>
        </p:blipFill>
        <p:spPr bwMode="auto">
          <a:xfrm>
            <a:off x="0" y="1700808"/>
            <a:ext cx="4067944" cy="47059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71589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7704" y="3214686"/>
            <a:ext cx="7160096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IDIOM – </a:t>
            </a:r>
            <a:r>
              <a:rPr lang="pt-PT" sz="6000" dirty="0" err="1"/>
              <a:t>tasks</a:t>
            </a:r>
            <a:r>
              <a:rPr lang="pt-PT" sz="6000" dirty="0"/>
              <a:t>/</a:t>
            </a:r>
            <a:r>
              <a:rPr lang="pt-PT" sz="6000" dirty="0" err="1"/>
              <a:t>questions</a:t>
            </a:r>
            <a:r>
              <a:rPr lang="pt-PT" sz="6000" dirty="0"/>
              <a:t> </a:t>
            </a:r>
            <a:r>
              <a:rPr lang="pt-PT" sz="6000" dirty="0" err="1"/>
              <a:t>mapping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627357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</p:spPr>
        <p:txBody>
          <a:bodyPr/>
          <a:lstStyle/>
          <a:p>
            <a:r>
              <a:rPr lang="en-US" dirty="0"/>
              <a:t>Idiom — Task Mapping</a:t>
            </a:r>
            <a:endParaRPr lang="pt-PT" dirty="0"/>
          </a:p>
        </p:txBody>
      </p:sp>
      <p:pic>
        <p:nvPicPr>
          <p:cNvPr id="6" name="Imagem 5" descr="Uma imagem com texto, mapa&#10;&#10;&#10;&#10;Descrição gerada automaticamente">
            <a:extLst>
              <a:ext uri="{FF2B5EF4-FFF2-40B4-BE49-F238E27FC236}">
                <a16:creationId xmlns:a16="http://schemas.microsoft.com/office/drawing/2014/main" id="{65F9D1C0-A1F4-124C-899B-6DFFCB96DB29}"/>
              </a:ext>
            </a:extLst>
          </p:cNvPr>
          <p:cNvPicPr/>
          <p:nvPr/>
        </p:nvPicPr>
        <p:blipFill rotWithShape="1">
          <a:blip r:embed="rId3"/>
          <a:srcRect l="6539" t="14786" r="52550" b="10796"/>
          <a:stretch/>
        </p:blipFill>
        <p:spPr bwMode="auto">
          <a:xfrm>
            <a:off x="467544" y="1412776"/>
            <a:ext cx="3816424" cy="47621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DB5A05C8-F0CB-0140-A1BA-E6048EF20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DF50DA0-6230-5241-8D24-EDE4707DB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9848" y="2670455"/>
            <a:ext cx="429538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pt-PT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DejaVu Sans Condensed"/>
                <a:cs typeface="DejaVu Sans Condensed"/>
              </a:rPr>
              <a:t>Choropleth map</a:t>
            </a:r>
            <a:endParaRPr kumimoji="0" lang="en-US" altLang="pt-P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The countries Spotify is available in are given by the colors on the map;</a:t>
            </a:r>
            <a:endParaRPr lang="pt-PT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The countries selected by a user are given by a different and contrast color;</a:t>
            </a:r>
            <a:endParaRPr lang="pt-PT" sz="2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4A8D32F-07D8-3D48-9B79-52F2A2470A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2852936"/>
            <a:ext cx="833636" cy="416818"/>
          </a:xfrm>
          <a:prstGeom prst="rect">
            <a:avLst/>
          </a:prstGeom>
        </p:spPr>
      </p:pic>
      <p:pic>
        <p:nvPicPr>
          <p:cNvPr id="9" name="Imagem 8" descr="Uma imagem com texto&#10;&#10;&#10;&#10;Descrição gerada automaticamente">
            <a:extLst>
              <a:ext uri="{FF2B5EF4-FFF2-40B4-BE49-F238E27FC236}">
                <a16:creationId xmlns:a16="http://schemas.microsoft.com/office/drawing/2014/main" id="{5790AF13-E6A4-9D47-8FEA-C7BFBA6052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21" y="3274298"/>
            <a:ext cx="2393306" cy="181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657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Idiom — Task Mapping</a:t>
            </a:r>
            <a:endParaRPr lang="pt-PT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B5A05C8-F0CB-0140-A1BA-E6048EF20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DF50DA0-6230-5241-8D24-EDE4707DB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9848" y="2054903"/>
            <a:ext cx="4295384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 dirty="0"/>
              <a:t>Line chart 1</a:t>
            </a:r>
            <a:endParaRPr lang="pt-P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/>
              <a:t>The number of streams </a:t>
            </a:r>
            <a:r>
              <a:rPr lang="en-GB" sz="2000" dirty="0"/>
              <a:t>is given by the height in relation to the left axis;</a:t>
            </a:r>
            <a:endParaRPr lang="pt-P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/>
              <a:t>The dates </a:t>
            </a:r>
            <a:r>
              <a:rPr lang="en-GB" sz="2000" dirty="0"/>
              <a:t>are given by the bottom axis;</a:t>
            </a:r>
            <a:endParaRPr lang="pt-P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/>
              <a:t>The number of streams of a country on a day </a:t>
            </a:r>
            <a:r>
              <a:rPr lang="en-GB" sz="2000" dirty="0"/>
              <a:t>is given by a dot;</a:t>
            </a:r>
            <a:endParaRPr lang="pt-P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/>
              <a:t>The difference between streams </a:t>
            </a:r>
            <a:r>
              <a:rPr lang="en-GB" sz="2000" dirty="0"/>
              <a:t>is given by each line.</a:t>
            </a:r>
            <a:endParaRPr lang="pt-PT" sz="2000" dirty="0"/>
          </a:p>
        </p:txBody>
      </p:sp>
      <p:pic>
        <p:nvPicPr>
          <p:cNvPr id="9" name="Imagem 8" descr="Uma imagem com texto, mapa&#10;&#10;&#10;&#10;Descrição gerada automaticamente">
            <a:extLst>
              <a:ext uri="{FF2B5EF4-FFF2-40B4-BE49-F238E27FC236}">
                <a16:creationId xmlns:a16="http://schemas.microsoft.com/office/drawing/2014/main" id="{438EDF52-1A1B-1641-9B8F-C74AA2EDA108}"/>
              </a:ext>
            </a:extLst>
          </p:cNvPr>
          <p:cNvPicPr/>
          <p:nvPr/>
        </p:nvPicPr>
        <p:blipFill rotWithShape="1">
          <a:blip r:embed="rId3"/>
          <a:srcRect l="47798" t="15750" r="31752" b="50371"/>
          <a:stretch/>
        </p:blipFill>
        <p:spPr bwMode="auto">
          <a:xfrm>
            <a:off x="539552" y="1708106"/>
            <a:ext cx="4050296" cy="41714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871D460-6BA9-384F-A588-CBF1E11A5E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362867"/>
            <a:ext cx="1862351" cy="150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908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Idiom — Task Mapping</a:t>
            </a:r>
            <a:endParaRPr lang="pt-PT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B5A05C8-F0CB-0140-A1BA-E6048EF20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DF50DA0-6230-5241-8D24-EDE4707DB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9848" y="2054903"/>
            <a:ext cx="4295384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u="sng" dirty="0"/>
              <a:t>Line chart 2</a:t>
            </a:r>
            <a:endParaRPr lang="pt-P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/>
              <a:t>The songs and its number of streams </a:t>
            </a:r>
            <a:r>
              <a:rPr lang="en-GB" sz="2000" dirty="0"/>
              <a:t>is given by the height in relation to the left axis;</a:t>
            </a:r>
            <a:endParaRPr lang="pt-P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/>
              <a:t>The dates </a:t>
            </a:r>
            <a:r>
              <a:rPr lang="en-GB" sz="2000" dirty="0"/>
              <a:t>are given by the bottom axis;</a:t>
            </a:r>
            <a:endParaRPr lang="pt-P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/>
              <a:t>The number of streams of a given song on a country and day </a:t>
            </a:r>
            <a:r>
              <a:rPr lang="en-GB" sz="2000" dirty="0"/>
              <a:t>is given by a dot;</a:t>
            </a:r>
            <a:endParaRPr lang="pt-P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/>
              <a:t>The difference between streams </a:t>
            </a:r>
            <a:r>
              <a:rPr lang="en-GB" sz="2000" dirty="0"/>
              <a:t>is given by each line.</a:t>
            </a:r>
            <a:endParaRPr lang="pt-PT" sz="2000" dirty="0"/>
          </a:p>
        </p:txBody>
      </p:sp>
      <p:pic>
        <p:nvPicPr>
          <p:cNvPr id="6" name="Imagem 5" descr="Uma imagem com texto, mapa&#10;&#10;&#10;&#10;Descrição gerada automaticamente">
            <a:extLst>
              <a:ext uri="{FF2B5EF4-FFF2-40B4-BE49-F238E27FC236}">
                <a16:creationId xmlns:a16="http://schemas.microsoft.com/office/drawing/2014/main" id="{78874D3C-5473-D64C-9FD7-6A5A4B4B8725}"/>
              </a:ext>
            </a:extLst>
          </p:cNvPr>
          <p:cNvPicPr/>
          <p:nvPr/>
        </p:nvPicPr>
        <p:blipFill rotWithShape="1">
          <a:blip r:embed="rId3"/>
          <a:srcRect l="66732" t="14830" r="13583" b="49435"/>
          <a:stretch/>
        </p:blipFill>
        <p:spPr bwMode="auto">
          <a:xfrm>
            <a:off x="395536" y="1628800"/>
            <a:ext cx="3816424" cy="45365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29887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Idiom — Task Mapping</a:t>
            </a:r>
            <a:endParaRPr lang="pt-PT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B5A05C8-F0CB-0140-A1BA-E6048EF20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DF50DA0-6230-5241-8D24-EDE4707DB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9848" y="1131575"/>
            <a:ext cx="4554152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u="sng" dirty="0"/>
              <a:t>Sunburst</a:t>
            </a:r>
            <a:endParaRPr lang="pt-P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/>
              <a:t>The countries selected </a:t>
            </a:r>
            <a:r>
              <a:rPr lang="en-GB" sz="2000" dirty="0"/>
              <a:t>are given in the first ring;</a:t>
            </a:r>
            <a:endParaRPr lang="pt-P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/>
              <a:t>The weather conditions and its combinations </a:t>
            </a:r>
            <a:r>
              <a:rPr lang="en-GB" sz="2000" dirty="0"/>
              <a:t>are given on the second ring;</a:t>
            </a:r>
            <a:endParaRPr lang="pt-P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/>
              <a:t>The song and artist information </a:t>
            </a:r>
            <a:r>
              <a:rPr lang="en-GB" sz="2000" dirty="0"/>
              <a:t>are given on the third ring with a different colour tone;</a:t>
            </a:r>
            <a:endParaRPr lang="pt-P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/>
              <a:t>The total number of streams </a:t>
            </a:r>
            <a:r>
              <a:rPr lang="en-GB" sz="2000" dirty="0"/>
              <a:t>is given on the centre of the sunburst;</a:t>
            </a:r>
            <a:endParaRPr lang="pt-P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/>
              <a:t>The given data of each country </a:t>
            </a:r>
            <a:r>
              <a:rPr lang="en-GB" sz="2000" dirty="0"/>
              <a:t>is given by one different colour tone;</a:t>
            </a:r>
            <a:endParaRPr lang="pt-P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/>
              <a:t>The given data of each weather condition </a:t>
            </a:r>
            <a:r>
              <a:rPr lang="en-GB" sz="2000" dirty="0"/>
              <a:t>is given by one different colour tone;</a:t>
            </a:r>
            <a:endParaRPr lang="pt-PT" sz="2000" dirty="0"/>
          </a:p>
        </p:txBody>
      </p:sp>
      <p:pic>
        <p:nvPicPr>
          <p:cNvPr id="9" name="Imagem 8" descr="Uma imagem com texto, mapa&#10;&#10;&#10;&#10;Descrição gerada automaticamente">
            <a:extLst>
              <a:ext uri="{FF2B5EF4-FFF2-40B4-BE49-F238E27FC236}">
                <a16:creationId xmlns:a16="http://schemas.microsoft.com/office/drawing/2014/main" id="{A19F45CC-F17C-7F40-9171-8A3AA94C9C2E}"/>
              </a:ext>
            </a:extLst>
          </p:cNvPr>
          <p:cNvPicPr/>
          <p:nvPr/>
        </p:nvPicPr>
        <p:blipFill rotWithShape="1">
          <a:blip r:embed="rId3"/>
          <a:srcRect l="48091" t="49364" r="32905" b="19628"/>
          <a:stretch/>
        </p:blipFill>
        <p:spPr bwMode="auto">
          <a:xfrm>
            <a:off x="539552" y="1772816"/>
            <a:ext cx="3834272" cy="42640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91081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Idiom — Task Mapping</a:t>
            </a:r>
            <a:endParaRPr lang="pt-PT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B5A05C8-F0CB-0140-A1BA-E6048EF20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DF50DA0-6230-5241-8D24-EDE4707DB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9848" y="3286011"/>
            <a:ext cx="429538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u="sng" dirty="0"/>
              <a:t>Word Cloud</a:t>
            </a:r>
            <a:endParaRPr lang="pt-P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dirty="0"/>
              <a:t>The number of streams of the artist </a:t>
            </a:r>
            <a:r>
              <a:rPr lang="en-GB" sz="2000" dirty="0"/>
              <a:t>is given by its size.</a:t>
            </a:r>
            <a:endParaRPr lang="pt-PT" sz="2000" dirty="0"/>
          </a:p>
        </p:txBody>
      </p:sp>
      <p:pic>
        <p:nvPicPr>
          <p:cNvPr id="6" name="Imagem 5" descr="Uma imagem com texto, mapa&#10;&#10;&#10;&#10;Descrição gerada automaticamente">
            <a:extLst>
              <a:ext uri="{FF2B5EF4-FFF2-40B4-BE49-F238E27FC236}">
                <a16:creationId xmlns:a16="http://schemas.microsoft.com/office/drawing/2014/main" id="{A3A2AE22-BA95-C64A-83B4-77B1EAC8E5F3}"/>
              </a:ext>
            </a:extLst>
          </p:cNvPr>
          <p:cNvPicPr/>
          <p:nvPr/>
        </p:nvPicPr>
        <p:blipFill rotWithShape="1">
          <a:blip r:embed="rId3"/>
          <a:srcRect l="67235" t="51525" r="14022" b="15307"/>
          <a:stretch/>
        </p:blipFill>
        <p:spPr bwMode="auto">
          <a:xfrm>
            <a:off x="0" y="1700808"/>
            <a:ext cx="4067944" cy="47059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34750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7704" y="3214686"/>
            <a:ext cx="7160096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Overview</a:t>
            </a:r>
            <a:endParaRPr lang="pt-PT" sz="6000" dirty="0"/>
          </a:p>
        </p:txBody>
      </p:sp>
    </p:spTree>
    <p:extLst>
      <p:ext uri="{BB962C8B-B14F-4D97-AF65-F5344CB8AC3E}">
        <p14:creationId xmlns:p14="http://schemas.microsoft.com/office/powerpoint/2010/main" val="1034637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pt-PT" dirty="0"/>
          </a:p>
        </p:txBody>
      </p:sp>
      <p:pic>
        <p:nvPicPr>
          <p:cNvPr id="7" name="Imagem 6" descr="Uma imagem com texto, mapa&#10;&#10;&#10;&#10;Descrição gerada automaticamente">
            <a:extLst>
              <a:ext uri="{FF2B5EF4-FFF2-40B4-BE49-F238E27FC236}">
                <a16:creationId xmlns:a16="http://schemas.microsoft.com/office/drawing/2014/main" id="{6189B8D0-63C2-8340-8331-72C8049FF3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t="5943" r="10944" b="9774"/>
          <a:stretch/>
        </p:blipFill>
        <p:spPr>
          <a:xfrm>
            <a:off x="539552" y="980728"/>
            <a:ext cx="8064896" cy="572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083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pt-PT" dirty="0"/>
          </a:p>
        </p:txBody>
      </p:sp>
      <p:pic>
        <p:nvPicPr>
          <p:cNvPr id="7" name="Imagem 6" descr="Uma imagem com texto, mapa&#10;&#10;&#10;&#10;Descrição gerada automaticamente">
            <a:extLst>
              <a:ext uri="{FF2B5EF4-FFF2-40B4-BE49-F238E27FC236}">
                <a16:creationId xmlns:a16="http://schemas.microsoft.com/office/drawing/2014/main" id="{6189B8D0-63C2-8340-8331-72C8049FF3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t="5943" r="10944" b="9774"/>
          <a:stretch/>
        </p:blipFill>
        <p:spPr>
          <a:xfrm>
            <a:off x="539552" y="980728"/>
            <a:ext cx="8064896" cy="5723475"/>
          </a:xfrm>
          <a:prstGeom prst="rect">
            <a:avLst/>
          </a:prstGeom>
        </p:spPr>
      </p:pic>
      <p:pic>
        <p:nvPicPr>
          <p:cNvPr id="6" name="Imagem 5" descr="Uma imagem com texto&#10;&#10;&#10;&#10;Descrição gerada automaticamente">
            <a:extLst>
              <a:ext uri="{FF2B5EF4-FFF2-40B4-BE49-F238E27FC236}">
                <a16:creationId xmlns:a16="http://schemas.microsoft.com/office/drawing/2014/main" id="{740884CA-DB42-1540-BEAA-6CC80BA82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756" y="1412776"/>
            <a:ext cx="1932528" cy="180950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2AF1408-1016-EA42-A299-4A2160236A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060848"/>
            <a:ext cx="981622" cy="79109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94294A9-FE5A-094E-9FBC-394B493EEF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068960"/>
            <a:ext cx="977652" cy="488826"/>
          </a:xfrm>
          <a:prstGeom prst="rect">
            <a:avLst/>
          </a:prstGeom>
        </p:spPr>
      </p:pic>
      <p:pic>
        <p:nvPicPr>
          <p:cNvPr id="13" name="Imagem 12" descr="Uma imagem com texto&#10;&#10;&#10;&#10;Descrição gerada automaticamente">
            <a:extLst>
              <a:ext uri="{FF2B5EF4-FFF2-40B4-BE49-F238E27FC236}">
                <a16:creationId xmlns:a16="http://schemas.microsoft.com/office/drawing/2014/main" id="{026C0E46-277B-F54C-937A-184F8B2733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728" y="3557786"/>
            <a:ext cx="2962904" cy="224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827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Visual </a:t>
            </a:r>
            <a:r>
              <a:rPr lang="pt-PT" sz="6000" dirty="0" err="1"/>
              <a:t>encoding</a:t>
            </a:r>
            <a:endParaRPr lang="pt-PT" sz="6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Encoding</a:t>
            </a:r>
            <a:endParaRPr lang="pt-PT" dirty="0"/>
          </a:p>
        </p:txBody>
      </p:sp>
      <p:pic>
        <p:nvPicPr>
          <p:cNvPr id="6" name="Imagem 5" descr="Uma imagem com texto, mapa&#10;&#10;&#10;&#10;Descrição gerada automaticamente">
            <a:extLst>
              <a:ext uri="{FF2B5EF4-FFF2-40B4-BE49-F238E27FC236}">
                <a16:creationId xmlns:a16="http://schemas.microsoft.com/office/drawing/2014/main" id="{65F9D1C0-A1F4-124C-899B-6DFFCB96DB29}"/>
              </a:ext>
            </a:extLst>
          </p:cNvPr>
          <p:cNvPicPr/>
          <p:nvPr/>
        </p:nvPicPr>
        <p:blipFill rotWithShape="1">
          <a:blip r:embed="rId3"/>
          <a:srcRect l="6539" t="14786" r="52550" b="10796"/>
          <a:stretch/>
        </p:blipFill>
        <p:spPr bwMode="auto">
          <a:xfrm>
            <a:off x="467544" y="1412776"/>
            <a:ext cx="3816424" cy="47621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DB5A05C8-F0CB-0140-A1BA-E6048EF20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DF50DA0-6230-5241-8D24-EDE4707DB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9848" y="1439348"/>
            <a:ext cx="4295384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pt-PT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DejaVu Sans Condensed"/>
                <a:cs typeface="DejaVu Sans Condensed"/>
              </a:rPr>
              <a:t>Choropleth map</a:t>
            </a:r>
            <a:endParaRPr kumimoji="0" lang="en-US" altLang="pt-PT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GB" altLang="pt-P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DejaVu Sans Condensed"/>
                <a:cs typeface="DejaVu Sans Condensed"/>
              </a:rPr>
              <a:t>Discover the most listened songs </a:t>
            </a:r>
            <a:r>
              <a:rPr kumimoji="0" lang="en-GB" alt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DejaVu Sans Condensed"/>
                <a:cs typeface="DejaVu Sans Condensed"/>
              </a:rPr>
              <a:t>on a given day, on a given country, by clicking in each country</a:t>
            </a:r>
            <a:endParaRPr kumimoji="0" lang="en-GB" altLang="pt-PT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GB" altLang="pt-P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DejaVu Sans Condensed"/>
                <a:cs typeface="DejaVu Sans Condensed"/>
              </a:rPr>
              <a:t>Analyse the weather conditions </a:t>
            </a:r>
            <a:r>
              <a:rPr kumimoji="0" lang="en-GB" alt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DejaVu Sans Condensed"/>
                <a:cs typeface="DejaVu Sans Condensed"/>
              </a:rPr>
              <a:t>on a given day, on a given country, by clicking in each country</a:t>
            </a:r>
            <a:endParaRPr kumimoji="0" lang="en-GB" altLang="pt-PT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GB" altLang="pt-P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DejaVu Sans Condensed"/>
                <a:cs typeface="DejaVu Sans Condensed"/>
              </a:rPr>
              <a:t>Compare two or more countries </a:t>
            </a:r>
            <a:r>
              <a:rPr kumimoji="0" lang="en-GB" alt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DejaVu Sans Condensed"/>
                <a:cs typeface="DejaVu Sans Condensed"/>
              </a:rPr>
              <a:t>by selecting each desired country</a:t>
            </a:r>
            <a:endParaRPr kumimoji="0" lang="en-GB" altLang="pt-PT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GB" altLang="pt-P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DejaVu Sans Condensed"/>
                <a:cs typeface="DejaVu Sans Condensed"/>
              </a:rPr>
              <a:t>Identify the countries with more streams </a:t>
            </a:r>
            <a:r>
              <a:rPr kumimoji="0" lang="en-GB" altLang="pt-P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DejaVu Sans Condensed"/>
                <a:cs typeface="DejaVu Sans Condensed"/>
              </a:rPr>
              <a:t>by analysing the colour on each country</a:t>
            </a:r>
            <a:endParaRPr kumimoji="0" lang="en-GB" altLang="pt-PT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120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Encoding</a:t>
            </a:r>
            <a:endParaRPr lang="pt-PT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B5A05C8-F0CB-0140-A1BA-E6048EF20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DF50DA0-6230-5241-8D24-EDE4707DB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9848" y="2054903"/>
            <a:ext cx="4295384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 dirty="0"/>
              <a:t>Line chart 1</a:t>
            </a:r>
            <a:endParaRPr lang="pt-PT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Identify the countries with more streams </a:t>
            </a:r>
            <a:r>
              <a:rPr lang="en-US" sz="2000" dirty="0"/>
              <a:t>by analyzing the highest line on the graph</a:t>
            </a:r>
            <a:endParaRPr lang="pt-PT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Compare the streaming numbers of multiple countries by day </a:t>
            </a:r>
            <a:r>
              <a:rPr lang="en-US" sz="2000" dirty="0"/>
              <a:t>the line behavior</a:t>
            </a:r>
            <a:endParaRPr lang="pt-PT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Analyze how weather conditions influence the number of streams </a:t>
            </a:r>
            <a:r>
              <a:rPr lang="en-US" sz="2000" dirty="0"/>
              <a:t>by hovering on the dots</a:t>
            </a:r>
            <a:endParaRPr lang="pt-PT" sz="2000" dirty="0"/>
          </a:p>
        </p:txBody>
      </p:sp>
      <p:pic>
        <p:nvPicPr>
          <p:cNvPr id="9" name="Imagem 8" descr="Uma imagem com texto, mapa&#10;&#10;&#10;&#10;Descrição gerada automaticamente">
            <a:extLst>
              <a:ext uri="{FF2B5EF4-FFF2-40B4-BE49-F238E27FC236}">
                <a16:creationId xmlns:a16="http://schemas.microsoft.com/office/drawing/2014/main" id="{438EDF52-1A1B-1641-9B8F-C74AA2EDA108}"/>
              </a:ext>
            </a:extLst>
          </p:cNvPr>
          <p:cNvPicPr/>
          <p:nvPr/>
        </p:nvPicPr>
        <p:blipFill rotWithShape="1">
          <a:blip r:embed="rId3"/>
          <a:srcRect l="47798" t="15750" r="31752" b="50371"/>
          <a:stretch/>
        </p:blipFill>
        <p:spPr bwMode="auto">
          <a:xfrm>
            <a:off x="539552" y="1708106"/>
            <a:ext cx="4050296" cy="41714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76051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Encoding</a:t>
            </a:r>
            <a:endParaRPr lang="pt-PT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B5A05C8-F0CB-0140-A1BA-E6048EF20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DF50DA0-6230-5241-8D24-EDE4707DB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9848" y="2054903"/>
            <a:ext cx="4295384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u="sng" dirty="0"/>
              <a:t>Line chart 2</a:t>
            </a:r>
            <a:endParaRPr lang="pt-P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Identify how songs perform by country </a:t>
            </a:r>
            <a:r>
              <a:rPr lang="en-US" sz="2000" dirty="0"/>
              <a:t>by analyzing the lines with the same color</a:t>
            </a:r>
            <a:endParaRPr lang="pt-P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Compare the streaming numbers of multiple countries by day </a:t>
            </a:r>
            <a:r>
              <a:rPr lang="en-US" sz="2000" dirty="0"/>
              <a:t>the line behavior</a:t>
            </a:r>
            <a:endParaRPr lang="pt-P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Analyze how weather conditions influence the number of streams </a:t>
            </a:r>
            <a:r>
              <a:rPr lang="en-US" sz="2000" dirty="0"/>
              <a:t>by hovering on the dots</a:t>
            </a:r>
            <a:endParaRPr lang="pt-PT" sz="2000" dirty="0"/>
          </a:p>
        </p:txBody>
      </p:sp>
      <p:pic>
        <p:nvPicPr>
          <p:cNvPr id="6" name="Imagem 5" descr="Uma imagem com texto, mapa&#10;&#10;&#10;&#10;Descrição gerada automaticamente">
            <a:extLst>
              <a:ext uri="{FF2B5EF4-FFF2-40B4-BE49-F238E27FC236}">
                <a16:creationId xmlns:a16="http://schemas.microsoft.com/office/drawing/2014/main" id="{78874D3C-5473-D64C-9FD7-6A5A4B4B8725}"/>
              </a:ext>
            </a:extLst>
          </p:cNvPr>
          <p:cNvPicPr/>
          <p:nvPr/>
        </p:nvPicPr>
        <p:blipFill rotWithShape="1">
          <a:blip r:embed="rId3"/>
          <a:srcRect l="66732" t="14830" r="13583" b="49435"/>
          <a:stretch/>
        </p:blipFill>
        <p:spPr bwMode="auto">
          <a:xfrm>
            <a:off x="395536" y="1628800"/>
            <a:ext cx="3816424" cy="45365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84551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Encoding</a:t>
            </a:r>
            <a:endParaRPr lang="pt-PT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B5A05C8-F0CB-0140-A1BA-E6048EF20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PT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DF50DA0-6230-5241-8D24-EDE4707DB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9848" y="1901017"/>
            <a:ext cx="4295384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u="sng" dirty="0"/>
              <a:t>Sunburst</a:t>
            </a:r>
            <a:endParaRPr lang="pt-P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Analyze how weather conditions influence the song ranking </a:t>
            </a:r>
            <a:r>
              <a:rPr lang="en-US" sz="2000" dirty="0"/>
              <a:t>by analyzing the 2</a:t>
            </a:r>
            <a:r>
              <a:rPr lang="en-US" sz="2000" baseline="30000" dirty="0"/>
              <a:t>nd</a:t>
            </a:r>
            <a:r>
              <a:rPr lang="en-US" sz="2000" dirty="0"/>
              <a:t> and 3</a:t>
            </a:r>
            <a:r>
              <a:rPr lang="en-US" sz="2000" baseline="30000" dirty="0"/>
              <a:t>rd</a:t>
            </a:r>
            <a:r>
              <a:rPr lang="en-US" sz="2000" dirty="0"/>
              <a:t> ring</a:t>
            </a:r>
            <a:endParaRPr lang="pt-P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Identify the number of streams </a:t>
            </a:r>
            <a:r>
              <a:rPr lang="en-US" sz="2000" dirty="0"/>
              <a:t>by looking at the center of the ring</a:t>
            </a:r>
            <a:endParaRPr lang="pt-PT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/>
              <a:t>Discover the most listened songs given a weather condition </a:t>
            </a:r>
            <a:r>
              <a:rPr lang="en-US" sz="2000" dirty="0"/>
              <a:t>by clicking in the desired weather condition</a:t>
            </a:r>
            <a:endParaRPr lang="pt-PT" sz="2400" dirty="0"/>
          </a:p>
        </p:txBody>
      </p:sp>
      <p:pic>
        <p:nvPicPr>
          <p:cNvPr id="9" name="Imagem 8" descr="Uma imagem com texto, mapa&#10;&#10;&#10;&#10;Descrição gerada automaticamente">
            <a:extLst>
              <a:ext uri="{FF2B5EF4-FFF2-40B4-BE49-F238E27FC236}">
                <a16:creationId xmlns:a16="http://schemas.microsoft.com/office/drawing/2014/main" id="{A19F45CC-F17C-7F40-9171-8A3AA94C9C2E}"/>
              </a:ext>
            </a:extLst>
          </p:cNvPr>
          <p:cNvPicPr/>
          <p:nvPr/>
        </p:nvPicPr>
        <p:blipFill rotWithShape="1">
          <a:blip r:embed="rId3"/>
          <a:srcRect l="48091" t="49364" r="32905" b="19628"/>
          <a:stretch/>
        </p:blipFill>
        <p:spPr bwMode="auto">
          <a:xfrm>
            <a:off x="539552" y="1772816"/>
            <a:ext cx="3834272" cy="42640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6107532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gvip">
  <a:themeElements>
    <a:clrScheme name="GVIP">
      <a:dk1>
        <a:srgbClr val="000000"/>
      </a:dk1>
      <a:lt1>
        <a:srgbClr val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3037</TotalTime>
  <Words>545</Words>
  <Application>Microsoft Macintosh PowerPoint</Application>
  <PresentationFormat>Apresentação no Ecrã (4:3)</PresentationFormat>
  <Paragraphs>77</Paragraphs>
  <Slides>16</Slides>
  <Notes>12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20" baseType="lpstr">
      <vt:lpstr>Arial</vt:lpstr>
      <vt:lpstr>Calibri</vt:lpstr>
      <vt:lpstr>DejaVu Sans Condensed</vt:lpstr>
      <vt:lpstr>template-gvip</vt:lpstr>
      <vt:lpstr>Information Visualization Visualization Sketch</vt:lpstr>
      <vt:lpstr>Overview</vt:lpstr>
      <vt:lpstr>Overview</vt:lpstr>
      <vt:lpstr>Overview</vt:lpstr>
      <vt:lpstr>Visual encoding</vt:lpstr>
      <vt:lpstr>Visual Encoding</vt:lpstr>
      <vt:lpstr>Visual Encoding</vt:lpstr>
      <vt:lpstr>Visual Encoding</vt:lpstr>
      <vt:lpstr>Visual Encoding</vt:lpstr>
      <vt:lpstr>Visual Encoding</vt:lpstr>
      <vt:lpstr>IDIOM – tasks/questions mapping</vt:lpstr>
      <vt:lpstr>Idiom — Task Mapping</vt:lpstr>
      <vt:lpstr>Idiom — Task Mapping</vt:lpstr>
      <vt:lpstr>Idiom — Task Mapping</vt:lpstr>
      <vt:lpstr>Idiom — Task Mapping</vt:lpstr>
      <vt:lpstr>Idiom — Task Mapping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and Video</dc:title>
  <dc:creator>Daniel</dc:creator>
  <cp:lastModifiedBy>Miguel Regouga</cp:lastModifiedBy>
  <cp:revision>338</cp:revision>
  <dcterms:created xsi:type="dcterms:W3CDTF">2010-04-13T09:45:33Z</dcterms:created>
  <dcterms:modified xsi:type="dcterms:W3CDTF">2018-11-02T00:46:53Z</dcterms:modified>
</cp:coreProperties>
</file>