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82" r:id="rId2"/>
    <p:sldId id="265" r:id="rId3"/>
    <p:sldId id="283" r:id="rId4"/>
    <p:sldId id="284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BF41"/>
    <a:srgbClr val="99CB38"/>
    <a:srgbClr val="0471B7"/>
    <a:srgbClr val="149EDA"/>
    <a:srgbClr val="0F487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1" autoAdjust="0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619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us Neviera" userId="8dad8b7c-c1ea-429d-aad3-c7a26e1f7cb7" providerId="ADAL" clId="{16C57368-C978-4DA9-B902-DB57DF2B6C14}"/>
    <pc:docChg chg="modSld">
      <pc:chgData name="Julius Neviera" userId="8dad8b7c-c1ea-429d-aad3-c7a26e1f7cb7" providerId="ADAL" clId="{16C57368-C978-4DA9-B902-DB57DF2B6C14}" dt="2020-05-06T05:57:57.530" v="12" actId="20577"/>
      <pc:docMkLst>
        <pc:docMk/>
      </pc:docMkLst>
      <pc:sldChg chg="modSp mod">
        <pc:chgData name="Julius Neviera" userId="8dad8b7c-c1ea-429d-aad3-c7a26e1f7cb7" providerId="ADAL" clId="{16C57368-C978-4DA9-B902-DB57DF2B6C14}" dt="2020-05-06T05:57:57.530" v="12" actId="20577"/>
        <pc:sldMkLst>
          <pc:docMk/>
          <pc:sldMk cId="558554472" sldId="265"/>
        </pc:sldMkLst>
        <pc:spChg chg="mod">
          <ac:chgData name="Julius Neviera" userId="8dad8b7c-c1ea-429d-aad3-c7a26e1f7cb7" providerId="ADAL" clId="{16C57368-C978-4DA9-B902-DB57DF2B6C14}" dt="2020-05-06T05:57:57.530" v="12" actId="20577"/>
          <ac:spMkLst>
            <pc:docMk/>
            <pc:sldMk cId="558554472" sldId="265"/>
            <ac:spMk id="4" creationId="{00000000-0000-0000-0000-000000000000}"/>
          </ac:spMkLst>
        </pc:spChg>
      </pc:sldChg>
      <pc:sldChg chg="modSp mod">
        <pc:chgData name="Julius Neviera" userId="8dad8b7c-c1ea-429d-aad3-c7a26e1f7cb7" providerId="ADAL" clId="{16C57368-C978-4DA9-B902-DB57DF2B6C14}" dt="2020-05-06T05:57:18.186" v="6" actId="20577"/>
        <pc:sldMkLst>
          <pc:docMk/>
          <pc:sldMk cId="1909626537" sldId="282"/>
        </pc:sldMkLst>
        <pc:spChg chg="mod">
          <ac:chgData name="Julius Neviera" userId="8dad8b7c-c1ea-429d-aad3-c7a26e1f7cb7" providerId="ADAL" clId="{16C57368-C978-4DA9-B902-DB57DF2B6C14}" dt="2020-05-06T05:57:18.186" v="6" actId="20577"/>
          <ac:spMkLst>
            <pc:docMk/>
            <pc:sldMk cId="1909626537" sldId="282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283F3-F2A1-BA41-90C5-B282B7C65225}" type="datetimeFigureOut">
              <a:rPr lang="lt-LT" smtClean="0"/>
              <a:t>2020-05-06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11C8C-D02F-8D45-B8FE-6E9D4720691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7956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ė skaidrė LG">
    <p:bg>
      <p:bgPr>
        <a:solidFill>
          <a:srgbClr val="047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4E139D-34B8-48A6-8549-BC6AA65B0D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18560F-8797-4A9C-B3D7-7A64242A3B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2225730"/>
            <a:ext cx="10364451" cy="159617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1" i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5307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920124" y="6061918"/>
            <a:ext cx="10351752" cy="5307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800" y="526200"/>
            <a:ext cx="3450400" cy="286695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4"/>
          </p:nvPr>
        </p:nvSpPr>
        <p:spPr>
          <a:xfrm>
            <a:off x="926474" y="4086406"/>
            <a:ext cx="10351752" cy="5307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367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ščia skaidrė su 3 pav. (mėlyna)">
    <p:bg>
      <p:bgPr>
        <a:solidFill>
          <a:srgbClr val="047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269025"/>
            <a:ext cx="10364451" cy="159617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1" i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913775" y="3742789"/>
            <a:ext cx="3130550" cy="221448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19"/>
          </p:nvPr>
        </p:nvSpPr>
        <p:spPr>
          <a:xfrm>
            <a:off x="4530725" y="3767344"/>
            <a:ext cx="3130550" cy="221448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0"/>
          </p:nvPr>
        </p:nvSpPr>
        <p:spPr>
          <a:xfrm>
            <a:off x="8147675" y="3767344"/>
            <a:ext cx="3130550" cy="221448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5555999" y="2586138"/>
            <a:ext cx="1080001" cy="1080000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33" name="Picture Placeholder 10"/>
          <p:cNvSpPr>
            <a:spLocks noGrp="1"/>
          </p:cNvSpPr>
          <p:nvPr>
            <p:ph type="pic" sz="quarter" idx="23"/>
          </p:nvPr>
        </p:nvSpPr>
        <p:spPr>
          <a:xfrm>
            <a:off x="9172949" y="2586138"/>
            <a:ext cx="1080001" cy="1080000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34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2015629" y="2586138"/>
            <a:ext cx="1080001" cy="1080000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lt-LT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" y="6518874"/>
            <a:ext cx="1143000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6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ščia skaidrė su 3 pav. (bal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238545"/>
            <a:ext cx="10364451" cy="159617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1" i="0">
                <a:solidFill>
                  <a:srgbClr val="0471B7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8"/>
          </p:nvPr>
        </p:nvSpPr>
        <p:spPr>
          <a:xfrm>
            <a:off x="913775" y="3742789"/>
            <a:ext cx="3130550" cy="221448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9"/>
          </p:nvPr>
        </p:nvSpPr>
        <p:spPr>
          <a:xfrm>
            <a:off x="4530725" y="3767344"/>
            <a:ext cx="3130550" cy="221448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0"/>
          </p:nvPr>
        </p:nvSpPr>
        <p:spPr>
          <a:xfrm>
            <a:off x="8147675" y="3767344"/>
            <a:ext cx="3130550" cy="221448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5555999" y="2586138"/>
            <a:ext cx="1080001" cy="1080000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23"/>
          </p:nvPr>
        </p:nvSpPr>
        <p:spPr>
          <a:xfrm>
            <a:off x="9172949" y="2586138"/>
            <a:ext cx="1080001" cy="1080000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23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2015629" y="2586138"/>
            <a:ext cx="1080001" cy="1080000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lt-LT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" y="6518874"/>
            <a:ext cx="1143000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58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as (mėlyna)">
    <p:bg>
      <p:bgPr>
        <a:solidFill>
          <a:srgbClr val="047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6037384" cy="6521124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67454" y="601765"/>
            <a:ext cx="5208531" cy="210567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 i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0"/>
          </p:nvPr>
        </p:nvSpPr>
        <p:spPr>
          <a:xfrm>
            <a:off x="6367453" y="3222641"/>
            <a:ext cx="5208531" cy="302576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" y="6518874"/>
            <a:ext cx="1143000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04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as (bal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6037384" cy="6521124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518030" y="883705"/>
            <a:ext cx="5208531" cy="210567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 b="1" i="0">
                <a:solidFill>
                  <a:srgbClr val="0471B7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0"/>
          </p:nvPr>
        </p:nvSpPr>
        <p:spPr>
          <a:xfrm>
            <a:off x="6518029" y="3222641"/>
            <a:ext cx="5208531" cy="302576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" y="6518874"/>
            <a:ext cx="1143000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19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as (mėlyna)_2">
    <p:bg>
      <p:bgPr>
        <a:solidFill>
          <a:srgbClr val="047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4633784" cy="6521124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099538" y="144566"/>
            <a:ext cx="6627024" cy="12293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20"/>
          </p:nvPr>
        </p:nvSpPr>
        <p:spPr>
          <a:xfrm>
            <a:off x="5099539" y="1973580"/>
            <a:ext cx="6627022" cy="427482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" y="6518874"/>
            <a:ext cx="1143000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73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as (balta)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4633784" cy="6521124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lt-LT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956407" y="236006"/>
            <a:ext cx="6627024" cy="12293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 i="0">
                <a:solidFill>
                  <a:srgbClr val="0471B7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0"/>
          </p:nvPr>
        </p:nvSpPr>
        <p:spPr>
          <a:xfrm>
            <a:off x="4956408" y="1973580"/>
            <a:ext cx="6627022" cy="427482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" y="6518874"/>
            <a:ext cx="1143000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12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as (mėlyna)_3">
    <p:bg>
      <p:bgPr>
        <a:solidFill>
          <a:srgbClr val="047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4633784" cy="6521124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956407" y="342686"/>
            <a:ext cx="6627024" cy="12293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0"/>
          </p:nvPr>
        </p:nvSpPr>
        <p:spPr>
          <a:xfrm>
            <a:off x="8394755" y="2365996"/>
            <a:ext cx="3188676" cy="390213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21"/>
          </p:nvPr>
        </p:nvSpPr>
        <p:spPr>
          <a:xfrm>
            <a:off x="4956407" y="2365996"/>
            <a:ext cx="3188676" cy="390213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" y="6518874"/>
            <a:ext cx="1143000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5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4633784" cy="6521124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956407" y="159806"/>
            <a:ext cx="6627024" cy="12293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 i="0">
                <a:solidFill>
                  <a:srgbClr val="0471B7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20"/>
          </p:nvPr>
        </p:nvSpPr>
        <p:spPr>
          <a:xfrm>
            <a:off x="8394755" y="1828800"/>
            <a:ext cx="3188676" cy="443933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21"/>
          </p:nvPr>
        </p:nvSpPr>
        <p:spPr>
          <a:xfrm>
            <a:off x="4956407" y="1828800"/>
            <a:ext cx="3188676" cy="443933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" y="6518874"/>
            <a:ext cx="1143000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75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daugiau teksto (mėlyna)_4">
    <p:bg>
      <p:bgPr>
        <a:solidFill>
          <a:srgbClr val="047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7558216" y="-2"/>
            <a:ext cx="4633784" cy="6521124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9287" y="175046"/>
            <a:ext cx="6627024" cy="12293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20"/>
          </p:nvPr>
        </p:nvSpPr>
        <p:spPr>
          <a:xfrm>
            <a:off x="619289" y="1859280"/>
            <a:ext cx="6627022" cy="438912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" y="6518874"/>
            <a:ext cx="1143000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42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daugiau teksto (balta)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7558216" y="0"/>
            <a:ext cx="4633784" cy="6521124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19287" y="228386"/>
            <a:ext cx="6627024" cy="12293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 i="0">
                <a:solidFill>
                  <a:srgbClr val="0471B7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20"/>
          </p:nvPr>
        </p:nvSpPr>
        <p:spPr>
          <a:xfrm>
            <a:off x="619289" y="1661160"/>
            <a:ext cx="6627022" cy="458724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" y="6518874"/>
            <a:ext cx="1143000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3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temė">
    <p:bg>
      <p:bgPr>
        <a:solidFill>
          <a:srgbClr val="047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521124"/>
          </a:xfrm>
          <a:prstGeom prst="rect">
            <a:avLst/>
          </a:prstGeom>
          <a:solidFill>
            <a:schemeClr val="lt1">
              <a:alpha val="43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ctr">
            <a:normAutofit/>
          </a:bodyPr>
          <a:lstStyle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2448349"/>
            <a:ext cx="10364451" cy="15961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6000" b="1" i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" y="6518874"/>
            <a:ext cx="1143000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24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daugiau teksto (mėlyna)_5">
    <p:bg>
      <p:bgPr>
        <a:solidFill>
          <a:srgbClr val="047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7558216" y="-2"/>
            <a:ext cx="4633784" cy="6521124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9287" y="251246"/>
            <a:ext cx="6627024" cy="12293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20"/>
          </p:nvPr>
        </p:nvSpPr>
        <p:spPr>
          <a:xfrm>
            <a:off x="4057635" y="1897380"/>
            <a:ext cx="3188676" cy="43707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21"/>
          </p:nvPr>
        </p:nvSpPr>
        <p:spPr>
          <a:xfrm>
            <a:off x="619287" y="1897380"/>
            <a:ext cx="3188676" cy="43707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" y="6518874"/>
            <a:ext cx="1143000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82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daugiau teksto (balta)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7558216" y="-2"/>
            <a:ext cx="4633784" cy="6521124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9287" y="223306"/>
            <a:ext cx="6627024" cy="12293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 i="0">
                <a:solidFill>
                  <a:srgbClr val="0471B7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20"/>
          </p:nvPr>
        </p:nvSpPr>
        <p:spPr>
          <a:xfrm>
            <a:off x="4057635" y="1805940"/>
            <a:ext cx="3188676" cy="446219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21"/>
          </p:nvPr>
        </p:nvSpPr>
        <p:spPr>
          <a:xfrm>
            <a:off x="619287" y="1805940"/>
            <a:ext cx="3188676" cy="446219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" y="6518874"/>
            <a:ext cx="1143000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daugiau teksto (mėlyna)_6">
    <p:bg>
      <p:bgPr>
        <a:solidFill>
          <a:srgbClr val="047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8"/>
          </p:nvPr>
        </p:nvSpPr>
        <p:spPr>
          <a:xfrm>
            <a:off x="913775" y="3282462"/>
            <a:ext cx="4654122" cy="28268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13773" y="582529"/>
            <a:ext cx="4654123" cy="213060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23"/>
          </p:nvPr>
        </p:nvSpPr>
        <p:spPr>
          <a:xfrm>
            <a:off x="5896708" y="582529"/>
            <a:ext cx="6009346" cy="5526812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lt-LT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" y="6518874"/>
            <a:ext cx="1143000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10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daugiau teksto (balta)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"/>
          <p:cNvSpPr>
            <a:spLocks noGrp="1"/>
          </p:cNvSpPr>
          <p:nvPr>
            <p:ph type="body" idx="18"/>
          </p:nvPr>
        </p:nvSpPr>
        <p:spPr>
          <a:xfrm>
            <a:off x="913775" y="3282462"/>
            <a:ext cx="4654122" cy="28268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itle 1"/>
          <p:cNvSpPr>
            <a:spLocks noGrp="1"/>
          </p:cNvSpPr>
          <p:nvPr>
            <p:ph type="title" hasCustomPrompt="1"/>
          </p:nvPr>
        </p:nvSpPr>
        <p:spPr>
          <a:xfrm>
            <a:off x="913773" y="582529"/>
            <a:ext cx="4654123" cy="213060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 i="0">
                <a:solidFill>
                  <a:srgbClr val="0471B7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3"/>
          </p:nvPr>
        </p:nvSpPr>
        <p:spPr>
          <a:xfrm>
            <a:off x="5896708" y="582529"/>
            <a:ext cx="6009346" cy="5526812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lt-LT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" y="6518874"/>
            <a:ext cx="1143000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845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daugiau teksto (mėlyna)_7">
    <p:bg>
      <p:bgPr>
        <a:solidFill>
          <a:srgbClr val="047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8"/>
          </p:nvPr>
        </p:nvSpPr>
        <p:spPr>
          <a:xfrm>
            <a:off x="6921732" y="2895600"/>
            <a:ext cx="4654122" cy="321374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558173" y="582529"/>
            <a:ext cx="6009346" cy="5526812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6921729" y="582529"/>
            <a:ext cx="4654123" cy="213060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" y="6518874"/>
            <a:ext cx="1143000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67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daugiau teksto (balta)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8"/>
          </p:nvPr>
        </p:nvSpPr>
        <p:spPr>
          <a:xfrm>
            <a:off x="6921732" y="3282462"/>
            <a:ext cx="4654122" cy="28268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558173" y="582529"/>
            <a:ext cx="6009346" cy="5526812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921729" y="582529"/>
            <a:ext cx="4654123" cy="213060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 i="0">
                <a:solidFill>
                  <a:srgbClr val="0471B7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" y="6518874"/>
            <a:ext cx="1143000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664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bg>
      <p:bgPr>
        <a:solidFill>
          <a:srgbClr val="047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536157-801F-48B0-9F7A-BE686A5246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4CD082-F8E2-45AB-AB4A-1F19053ECD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2630910"/>
            <a:ext cx="10364451" cy="159617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1" i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AČIŪ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800" y="526200"/>
            <a:ext cx="3450400" cy="28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22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ščia 1">
    <p:bg>
      <p:bgPr>
        <a:solidFill>
          <a:srgbClr val="047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" y="6518874"/>
            <a:ext cx="1143000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71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šč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" y="6518874"/>
            <a:ext cx="1143000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051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5223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temė su aprašymu">
    <p:bg>
      <p:bgPr>
        <a:solidFill>
          <a:srgbClr val="047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521124"/>
          </a:xfrm>
          <a:prstGeom prst="rect">
            <a:avLst/>
          </a:prstGeom>
          <a:solidFill>
            <a:schemeClr val="lt1">
              <a:alpha val="43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ctr">
            <a:normAutofit/>
          </a:bodyPr>
          <a:lstStyle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1911041"/>
            <a:ext cx="10364451" cy="159617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1" i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8"/>
          </p:nvPr>
        </p:nvSpPr>
        <p:spPr>
          <a:xfrm>
            <a:off x="913774" y="3507218"/>
            <a:ext cx="10364451" cy="221448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" y="6518874"/>
            <a:ext cx="1143000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3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ščia skaidrė (mėlyna)">
    <p:bg>
      <p:bgPr>
        <a:solidFill>
          <a:srgbClr val="047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8"/>
          </p:nvPr>
        </p:nvSpPr>
        <p:spPr>
          <a:xfrm>
            <a:off x="913774" y="1912620"/>
            <a:ext cx="10364451" cy="406972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136481"/>
            <a:ext cx="10364451" cy="15961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6000" b="1" i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" y="6518874"/>
            <a:ext cx="1143000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6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ščia skaidrė (bal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8"/>
          </p:nvPr>
        </p:nvSpPr>
        <p:spPr>
          <a:xfrm>
            <a:off x="913774" y="1851660"/>
            <a:ext cx="10364451" cy="413068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159341"/>
            <a:ext cx="10364451" cy="15961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6000" b="1" i="0">
                <a:solidFill>
                  <a:srgbClr val="0471B7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" y="6518874"/>
            <a:ext cx="1143000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4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ščia skaidrė (mėlyna)_2">
    <p:bg>
      <p:bgPr>
        <a:solidFill>
          <a:srgbClr val="047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20"/>
          </p:nvPr>
        </p:nvSpPr>
        <p:spPr>
          <a:xfrm>
            <a:off x="913773" y="2103120"/>
            <a:ext cx="4959490" cy="387922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1"/>
          </p:nvPr>
        </p:nvSpPr>
        <p:spPr>
          <a:xfrm>
            <a:off x="6318734" y="2103120"/>
            <a:ext cx="4959490" cy="387501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258401"/>
            <a:ext cx="10364451" cy="15961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6000" b="1" i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" y="6518874"/>
            <a:ext cx="1143000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8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ščia skaidrė (balta)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913773" y="1958340"/>
            <a:ext cx="4959490" cy="402400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21"/>
          </p:nvPr>
        </p:nvSpPr>
        <p:spPr>
          <a:xfrm>
            <a:off x="6318734" y="1958340"/>
            <a:ext cx="4959490" cy="401979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144101"/>
            <a:ext cx="10364451" cy="15961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6000" b="1" i="0">
                <a:solidFill>
                  <a:srgbClr val="0471B7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" y="6518874"/>
            <a:ext cx="1143000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ščia skaidrė (mėlyna)_3">
    <p:bg>
      <p:bgPr>
        <a:solidFill>
          <a:srgbClr val="047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/>
          <p:cNvSpPr>
            <a:spLocks noGrp="1"/>
          </p:cNvSpPr>
          <p:nvPr>
            <p:ph type="body" idx="18"/>
          </p:nvPr>
        </p:nvSpPr>
        <p:spPr>
          <a:xfrm>
            <a:off x="913775" y="2209800"/>
            <a:ext cx="3259016" cy="375984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7994513" y="2209801"/>
            <a:ext cx="3259016" cy="37598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/>
          </p:nvPr>
        </p:nvSpPr>
        <p:spPr>
          <a:xfrm>
            <a:off x="4454144" y="2209801"/>
            <a:ext cx="3259016" cy="37598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139021"/>
            <a:ext cx="10364451" cy="15961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6000" b="1" i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" y="6518874"/>
            <a:ext cx="1143000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ščia skaidrė (balta)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8"/>
          </p:nvPr>
        </p:nvSpPr>
        <p:spPr>
          <a:xfrm>
            <a:off x="913775" y="2141220"/>
            <a:ext cx="3259016" cy="384112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9"/>
          </p:nvPr>
        </p:nvSpPr>
        <p:spPr>
          <a:xfrm>
            <a:off x="7994513" y="2141221"/>
            <a:ext cx="3259016" cy="38411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20"/>
          </p:nvPr>
        </p:nvSpPr>
        <p:spPr>
          <a:xfrm>
            <a:off x="4454144" y="2141221"/>
            <a:ext cx="3259016" cy="38411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227921"/>
            <a:ext cx="10364451" cy="15961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6000" b="1" i="0">
                <a:solidFill>
                  <a:srgbClr val="0471B7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" y="6518874"/>
            <a:ext cx="11430000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0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4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68623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72" r:id="rId3"/>
    <p:sldLayoutId id="2147483682" r:id="rId4"/>
    <p:sldLayoutId id="2147483683" r:id="rId5"/>
    <p:sldLayoutId id="2147483685" r:id="rId6"/>
    <p:sldLayoutId id="2147483684" r:id="rId7"/>
    <p:sldLayoutId id="2147483673" r:id="rId8"/>
    <p:sldLayoutId id="2147483675" r:id="rId9"/>
    <p:sldLayoutId id="2147483661" r:id="rId10"/>
    <p:sldLayoutId id="2147483674" r:id="rId11"/>
    <p:sldLayoutId id="2147483669" r:id="rId12"/>
    <p:sldLayoutId id="2147483670" r:id="rId13"/>
    <p:sldLayoutId id="2147483665" r:id="rId14"/>
    <p:sldLayoutId id="2147483671" r:id="rId15"/>
    <p:sldLayoutId id="2147483666" r:id="rId16"/>
    <p:sldLayoutId id="2147483676" r:id="rId17"/>
    <p:sldLayoutId id="2147483667" r:id="rId18"/>
    <p:sldLayoutId id="2147483677" r:id="rId19"/>
    <p:sldLayoutId id="2147483668" r:id="rId20"/>
    <p:sldLayoutId id="2147483678" r:id="rId21"/>
    <p:sldLayoutId id="2147483688" r:id="rId22"/>
    <p:sldLayoutId id="2147483687" r:id="rId23"/>
    <p:sldLayoutId id="2147483689" r:id="rId24"/>
    <p:sldLayoutId id="2147483690" r:id="rId25"/>
    <p:sldLayoutId id="2147483686" r:id="rId26"/>
    <p:sldLayoutId id="2147483679" r:id="rId27"/>
    <p:sldLayoutId id="2147483680" r:id="rId28"/>
    <p:sldLayoutId id="2147483697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rgbClr val="0471B7"/>
          </a:solidFill>
          <a:latin typeface="Source Sans Pro Black" charset="0"/>
          <a:ea typeface="Source Sans Pro Black" charset="0"/>
          <a:cs typeface="Source Sans Pro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Source Sans Pro" charset="0"/>
          <a:ea typeface="Source Sans Pro" charset="0"/>
          <a:cs typeface="Source Sans Pro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Source Sans Pro" charset="0"/>
          <a:ea typeface="Source Sans Pro" charset="0"/>
          <a:cs typeface="Source Sans Pro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Source Sans Pro" charset="0"/>
          <a:ea typeface="Source Sans Pro" charset="0"/>
          <a:cs typeface="Source Sans Pro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Source Sans Pro" charset="0"/>
          <a:ea typeface="Source Sans Pro" charset="0"/>
          <a:cs typeface="Source Sans Pro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Source Sans Pro" charset="0"/>
          <a:ea typeface="Source Sans Pro" charset="0"/>
          <a:cs typeface="Source Sans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490229"/>
            <a:ext cx="10364451" cy="1596177"/>
          </a:xfrm>
        </p:spPr>
        <p:txBody>
          <a:bodyPr/>
          <a:lstStyle/>
          <a:p>
            <a:r>
              <a:rPr lang="en-US" dirty="0"/>
              <a:t>Data science home test</a:t>
            </a:r>
            <a:endParaRPr lang="lt-L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lt-LT" b="0" dirty="0"/>
              <a:t>20</a:t>
            </a:r>
            <a:r>
              <a:rPr lang="en-US" b="0" dirty="0"/>
              <a:t>20</a:t>
            </a:r>
            <a:r>
              <a:rPr lang="lt-LT" b="0" dirty="0"/>
              <a:t>-</a:t>
            </a:r>
            <a:r>
              <a:rPr lang="en-US" b="0" dirty="0"/>
              <a:t>May</a:t>
            </a:r>
            <a:r>
              <a:rPr lang="lt-LT" b="0" dirty="0"/>
              <a:t> | VILNIUS</a:t>
            </a:r>
          </a:p>
        </p:txBody>
      </p:sp>
    </p:spTree>
    <p:extLst>
      <p:ext uri="{BB962C8B-B14F-4D97-AF65-F5344CB8AC3E}">
        <p14:creationId xmlns:p14="http://schemas.microsoft.com/office/powerpoint/2010/main" val="190962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8"/>
          </p:nvPr>
        </p:nvSpPr>
        <p:spPr>
          <a:xfrm>
            <a:off x="913774" y="3021730"/>
            <a:ext cx="10364451" cy="2826879"/>
          </a:xfrm>
        </p:spPr>
        <p:txBody>
          <a:bodyPr>
            <a:normAutofit/>
          </a:bodyPr>
          <a:lstStyle/>
          <a:p>
            <a:r>
              <a:rPr lang="en-US" dirty="0"/>
              <a:t>Welcome to the second round of interviews for a data scientist position at Lithuanian Railways. </a:t>
            </a:r>
          </a:p>
          <a:p>
            <a:r>
              <a:rPr lang="en-US" dirty="0"/>
              <a:t>Here you will find instructions for 2 tasks (each a</a:t>
            </a:r>
            <a:r>
              <a:rPr lang="lt-LT" dirty="0"/>
              <a:t>t a</a:t>
            </a:r>
            <a:r>
              <a:rPr lang="en-US" dirty="0"/>
              <a:t> page). Please read the task carefully and submit your code and slides to </a:t>
            </a:r>
            <a:r>
              <a:rPr lang="lt-LT" dirty="0"/>
              <a:t>j</a:t>
            </a:r>
            <a:r>
              <a:rPr lang="en-US" dirty="0" err="1"/>
              <a:t>ulius.neviera</a:t>
            </a:r>
            <a:r>
              <a:rPr lang="lt-LT" dirty="0"/>
              <a:t>@</a:t>
            </a:r>
            <a:r>
              <a:rPr lang="lt-LT" dirty="0" err="1"/>
              <a:t>litrail.lt</a:t>
            </a:r>
            <a:r>
              <a:rPr lang="en-US" dirty="0"/>
              <a:t> up till 08:00 on May</a:t>
            </a:r>
            <a:r>
              <a:rPr lang="lt-LT" dirty="0"/>
              <a:t> </a:t>
            </a:r>
            <a:r>
              <a:rPr lang="en-US" dirty="0"/>
              <a:t>13</a:t>
            </a:r>
            <a:r>
              <a:rPr lang="en-US" baseline="30000" dirty="0"/>
              <a:t>th</a:t>
            </a:r>
            <a:r>
              <a:rPr lang="en-US" dirty="0"/>
              <a:t>. </a:t>
            </a:r>
          </a:p>
          <a:p>
            <a:r>
              <a:rPr lang="en-US" dirty="0"/>
              <a:t>You should not spend more than 4-6 hours on both tasks in total.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3775" y="650449"/>
            <a:ext cx="10364451" cy="1596177"/>
          </a:xfrm>
        </p:spPr>
        <p:txBody>
          <a:bodyPr/>
          <a:lstStyle/>
          <a:p>
            <a:r>
              <a:rPr lang="en-US" dirty="0"/>
              <a:t>About</a:t>
            </a:r>
            <a:endParaRPr lang="lt-L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642" y="2494633"/>
            <a:ext cx="2684711" cy="7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5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/>
              <a:t>Goal: </a:t>
            </a:r>
            <a:r>
              <a:rPr lang="lt-LT" dirty="0" err="1"/>
              <a:t>Showcase</a:t>
            </a:r>
            <a:r>
              <a:rPr lang="lt-LT" dirty="0"/>
              <a:t> R/</a:t>
            </a:r>
            <a:r>
              <a:rPr lang="lt-LT" dirty="0" err="1"/>
              <a:t>Python</a:t>
            </a:r>
            <a:r>
              <a:rPr lang="lt-LT" dirty="0"/>
              <a:t> </a:t>
            </a:r>
            <a:r>
              <a:rPr lang="lt-LT" dirty="0" err="1"/>
              <a:t>scripting</a:t>
            </a:r>
            <a:r>
              <a:rPr lang="lt-LT" dirty="0"/>
              <a:t> </a:t>
            </a:r>
            <a:r>
              <a:rPr lang="lt-LT" dirty="0" err="1"/>
              <a:t>abilities</a:t>
            </a:r>
            <a:r>
              <a:rPr lang="lt-LT" dirty="0"/>
              <a:t> </a:t>
            </a:r>
            <a:r>
              <a:rPr lang="lt-LT" dirty="0" err="1"/>
              <a:t>and</a:t>
            </a:r>
            <a:r>
              <a:rPr lang="lt-LT" dirty="0"/>
              <a:t> </a:t>
            </a:r>
            <a:r>
              <a:rPr lang="lt-LT" dirty="0" err="1"/>
              <a:t>understanding</a:t>
            </a:r>
            <a:r>
              <a:rPr lang="lt-LT" dirty="0"/>
              <a:t> </a:t>
            </a:r>
            <a:r>
              <a:rPr lang="lt-LT" dirty="0" err="1"/>
              <a:t>of</a:t>
            </a:r>
            <a:r>
              <a:rPr lang="lt-LT" dirty="0"/>
              <a:t> data </a:t>
            </a:r>
            <a:r>
              <a:rPr lang="lt-LT" dirty="0" err="1"/>
              <a:t>science</a:t>
            </a:r>
            <a:r>
              <a:rPr lang="lt-LT" dirty="0"/>
              <a:t> </a:t>
            </a:r>
            <a:r>
              <a:rPr lang="lt-LT" dirty="0" err="1"/>
              <a:t>process</a:t>
            </a:r>
            <a:r>
              <a:rPr lang="lt-LT" dirty="0"/>
              <a:t>.</a:t>
            </a:r>
            <a:endParaRPr lang="en-US" dirty="0"/>
          </a:p>
          <a:p>
            <a:r>
              <a:rPr lang="en-US" dirty="0"/>
              <a:t>Task: Use data supplied in the e-mail. Understand data, build model(s) to forecast 2019 data for all of the time series and total times series (all aggregated into one), report model(s) precision (overall) on withheld (2018) data.</a:t>
            </a:r>
          </a:p>
          <a:p>
            <a:r>
              <a:rPr lang="en-US" dirty="0"/>
              <a:t>All data manipulations must be done in script. Script must run in any folder and be formatted according to best practices.</a:t>
            </a:r>
          </a:p>
          <a:p>
            <a:r>
              <a:rPr lang="en-US" dirty="0"/>
              <a:t>Comment: We are NOT looking for most precise model!</a:t>
            </a:r>
          </a:p>
          <a:p>
            <a:r>
              <a:rPr lang="en-US" dirty="0"/>
              <a:t>Submission format: </a:t>
            </a:r>
            <a:r>
              <a:rPr lang="en-US" dirty="0" err="1"/>
              <a:t>Github</a:t>
            </a:r>
            <a:r>
              <a:rPr lang="en-US" dirty="0"/>
              <a:t> (or other public online) repository link with all project files.</a:t>
            </a:r>
            <a:endParaRPr lang="lt-L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43475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/>
              <a:t>Goal: showcase your presentation skills.</a:t>
            </a:r>
          </a:p>
          <a:p>
            <a:r>
              <a:rPr lang="en-US" dirty="0"/>
              <a:t>Task: Create presentation to support your story on modeling results you have achieved in task 1 and how. Explain used statistical method in 2-3 sentences with as least statistical terminology as possible (you might need to explain used terminology).</a:t>
            </a:r>
          </a:p>
          <a:p>
            <a:r>
              <a:rPr lang="en-US" dirty="0"/>
              <a:t>Build deck of 2-3 slides at maximum as you will be presenting your experience live over the second meeting. You will have to present your story in maximum 10 minutes.</a:t>
            </a:r>
          </a:p>
          <a:p>
            <a:r>
              <a:rPr lang="en-US" dirty="0"/>
              <a:t>Comments: Slides/story are there to help you and make us understand your story better.</a:t>
            </a:r>
          </a:p>
          <a:p>
            <a:r>
              <a:rPr lang="en-US" dirty="0"/>
              <a:t>Submission format: pdf or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lt-LT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4387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YOU SOON!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18061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6750</TotalTime>
  <Words>316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Source Sans Pro</vt:lpstr>
      <vt:lpstr>Source Sans Pro Black</vt:lpstr>
      <vt:lpstr>Office Theme</vt:lpstr>
      <vt:lpstr>Data science home test</vt:lpstr>
      <vt:lpstr>About</vt:lpstr>
      <vt:lpstr>Task 1</vt:lpstr>
      <vt:lpstr>Task 2</vt:lpstr>
      <vt:lpstr>SEE YOU SOON!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Lorem Ipsum</dc:creator>
  <cp:lastModifiedBy>Julius Neviera</cp:lastModifiedBy>
  <cp:revision>332</cp:revision>
  <dcterms:created xsi:type="dcterms:W3CDTF">2018-01-04T14:11:14Z</dcterms:created>
  <dcterms:modified xsi:type="dcterms:W3CDTF">2020-05-06T05:58:23Z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fcb905c-755b-4fd4-bd20-0d682d4f1d27_Enabled">
    <vt:lpwstr>true</vt:lpwstr>
  </property>
  <property fmtid="{D5CDD505-2E9C-101B-9397-08002B2CF9AE}" pid="3" name="MSIP_Label_cfcb905c-755b-4fd4-bd20-0d682d4f1d27_SetDate">
    <vt:lpwstr>2020-05-06T05:58:21Z</vt:lpwstr>
  </property>
  <property fmtid="{D5CDD505-2E9C-101B-9397-08002B2CF9AE}" pid="4" name="MSIP_Label_cfcb905c-755b-4fd4-bd20-0d682d4f1d27_Method">
    <vt:lpwstr>Standard</vt:lpwstr>
  </property>
  <property fmtid="{D5CDD505-2E9C-101B-9397-08002B2CF9AE}" pid="5" name="MSIP_Label_cfcb905c-755b-4fd4-bd20-0d682d4f1d27_Name">
    <vt:lpwstr>Internal</vt:lpwstr>
  </property>
  <property fmtid="{D5CDD505-2E9C-101B-9397-08002B2CF9AE}" pid="6" name="MSIP_Label_cfcb905c-755b-4fd4-bd20-0d682d4f1d27_SiteId">
    <vt:lpwstr>d91d5b65-9d38-4908-9bd1-ebc28a01cade</vt:lpwstr>
  </property>
  <property fmtid="{D5CDD505-2E9C-101B-9397-08002B2CF9AE}" pid="7" name="MSIP_Label_cfcb905c-755b-4fd4-bd20-0d682d4f1d27_ActionId">
    <vt:lpwstr>36c553dc-4d6d-4f35-8319-00005e5edee5</vt:lpwstr>
  </property>
  <property fmtid="{D5CDD505-2E9C-101B-9397-08002B2CF9AE}" pid="8" name="MSIP_Label_cfcb905c-755b-4fd4-bd20-0d682d4f1d27_ContentBits">
    <vt:lpwstr>0</vt:lpwstr>
  </property>
</Properties>
</file>