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1.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22"/>
  </p:notesMasterIdLst>
  <p:handoutMasterIdLst>
    <p:handoutMasterId r:id="rId23"/>
  </p:handoutMasterIdLst>
  <p:sldIdLst>
    <p:sldId id="283" r:id="rId5"/>
    <p:sldId id="271" r:id="rId6"/>
    <p:sldId id="279" r:id="rId7"/>
    <p:sldId id="281" r:id="rId8"/>
    <p:sldId id="280" r:id="rId9"/>
    <p:sldId id="257" r:id="rId10"/>
    <p:sldId id="275" r:id="rId11"/>
    <p:sldId id="276" r:id="rId12"/>
    <p:sldId id="284" r:id="rId13"/>
    <p:sldId id="285" r:id="rId14"/>
    <p:sldId id="286" r:id="rId15"/>
    <p:sldId id="287" r:id="rId16"/>
    <p:sldId id="288" r:id="rId17"/>
    <p:sldId id="289" r:id="rId18"/>
    <p:sldId id="290"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3"/>
          </p14:sldIdLst>
        </p14:section>
        <p14:section name="Design, Morph, Annotate, Work Together, Tell Me" id="{B9B51309-D148-4332-87C2-07BE32FBCA3B}">
          <p14:sldIdLst>
            <p14:sldId id="271"/>
            <p14:sldId id="279"/>
            <p14:sldId id="281"/>
            <p14:sldId id="280"/>
            <p14:sldId id="257"/>
            <p14:sldId id="275"/>
            <p14:sldId id="276"/>
            <p14:sldId id="284"/>
            <p14:sldId id="285"/>
            <p14:sldId id="286"/>
            <p14:sldId id="287"/>
            <p14:sldId id="288"/>
            <p14:sldId id="289"/>
            <p14:sldId id="290"/>
            <p14:sldId id="291"/>
            <p14:sldId id="29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7" d="100"/>
          <a:sy n="87" d="100"/>
        </p:scale>
        <p:origin x="528"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10/4/2025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10/4/2025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E448528-889B-4E90-B81E-257B76AF760E}"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B0599D-776C-43A4-9E81-59A4E3F45BB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944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10/4/2025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0672"/>
          </a:xfrm>
          <a:prstGeom prst="rect">
            <a:avLst/>
          </a:prstGeom>
        </p:spPr>
      </p:pic>
      <p:sp>
        <p:nvSpPr>
          <p:cNvPr id="2" name="TextBox 1"/>
          <p:cNvSpPr txBox="1"/>
          <p:nvPr/>
        </p:nvSpPr>
        <p:spPr>
          <a:xfrm>
            <a:off x="7965831" y="6481341"/>
            <a:ext cx="4413738" cy="369332"/>
          </a:xfrm>
          <a:prstGeom prst="rect">
            <a:avLst/>
          </a:prstGeom>
          <a:noFill/>
        </p:spPr>
        <p:txBody>
          <a:bodyPr wrap="square" rtlCol="0">
            <a:spAutoFit/>
          </a:bodyPr>
          <a:lstStyle/>
          <a:p>
            <a:r>
              <a:rPr lang="en-US" dirty="0" smtClean="0">
                <a:solidFill>
                  <a:schemeClr val="bg1"/>
                </a:solidFill>
              </a:rPr>
              <a:t>Prepared By: Shambhu Kumar Kushwaha</a:t>
            </a:r>
            <a:endParaRPr lang="en-US" dirty="0">
              <a:solidFill>
                <a:schemeClr val="bg1"/>
              </a:solidFill>
            </a:endParaRPr>
          </a:p>
        </p:txBody>
      </p:sp>
    </p:spTree>
    <p:extLst>
      <p:ext uri="{BB962C8B-B14F-4D97-AF65-F5344CB8AC3E}">
        <p14:creationId xmlns:p14="http://schemas.microsoft.com/office/powerpoint/2010/main" val="362925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Exploratory Data Analysis (EDA)</a:t>
            </a:r>
            <a:endParaRPr lang="en-US" b="1" dirty="0">
              <a:latin typeface="Times New Roman" panose="02020603050405020304" pitchFamily="18" charset="0"/>
              <a:cs typeface="Times New Roman" panose="02020603050405020304" pitchFamily="18" charset="0"/>
            </a:endParaRPr>
          </a:p>
        </p:txBody>
      </p:sp>
      <p:sp>
        <p:nvSpPr>
          <p:cNvPr id="4" name="Text 1"/>
          <p:cNvSpPr/>
          <p:nvPr/>
        </p:nvSpPr>
        <p:spPr>
          <a:xfrm>
            <a:off x="624030" y="1231059"/>
            <a:ext cx="11263170" cy="299888"/>
          </a:xfrm>
          <a:prstGeom prst="rect">
            <a:avLst/>
          </a:prstGeom>
          <a:noFill/>
          <a:ln/>
        </p:spPr>
        <p:txBody>
          <a:bodyPr wrap="square" lIns="0" tIns="0" rIns="0" bIns="0" rtlCol="0" anchor="t"/>
          <a:lstStyle/>
          <a:p>
            <a:pPr marL="0" indent="0" algn="l">
              <a:lnSpc>
                <a:spcPts val="195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EDA revealed hidden patterns in the hospitality data, focusing on temporal, geographical, and categorical factors to diagnose performance issues.</a:t>
            </a:r>
            <a:endParaRPr lang="en-US" sz="1600" dirty="0">
              <a:latin typeface="Times New Roman" panose="02020603050405020304" pitchFamily="18" charset="0"/>
              <a:cs typeface="Times New Roman" panose="02020603050405020304" pitchFamily="18" charset="0"/>
            </a:endParaRPr>
          </a:p>
        </p:txBody>
      </p:sp>
      <p:sp>
        <p:nvSpPr>
          <p:cNvPr id="5" name="Text 2"/>
          <p:cNvSpPr/>
          <p:nvPr/>
        </p:nvSpPr>
        <p:spPr>
          <a:xfrm>
            <a:off x="624030" y="2055209"/>
            <a:ext cx="2036921" cy="15412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Key</a:t>
            </a:r>
            <a:r>
              <a:rPr lang="en-US" sz="1600" dirty="0">
                <a:solidFill>
                  <a:srgbClr val="1F1E1E"/>
                </a:solidFill>
                <a:latin typeface="Sora Semi Bold" pitchFamily="34" charset="0"/>
                <a:ea typeface="Sora Semi Bold" pitchFamily="34" charset="-122"/>
                <a:cs typeface="Sora Semi Bold" pitchFamily="34" charset="-120"/>
              </a:rPr>
              <a:t> Focus Areas</a:t>
            </a:r>
            <a:endParaRPr lang="en-US" sz="1600" dirty="0"/>
          </a:p>
        </p:txBody>
      </p:sp>
      <p:sp>
        <p:nvSpPr>
          <p:cNvPr id="6" name="Text 3"/>
          <p:cNvSpPr/>
          <p:nvPr/>
        </p:nvSpPr>
        <p:spPr>
          <a:xfrm>
            <a:off x="624030" y="2464546"/>
            <a:ext cx="3841433" cy="299888"/>
          </a:xfrm>
          <a:prstGeom prst="rect">
            <a:avLst/>
          </a:prstGeom>
          <a:noFill/>
          <a:ln/>
        </p:spPr>
        <p:txBody>
          <a:bodyPr wrap="square" lIns="0" tIns="0" rIns="0" bIns="0" rtlCol="0" anchor="t"/>
          <a:lstStyle/>
          <a:p>
            <a:pPr marL="342900" indent="-342900" algn="l">
              <a:lnSpc>
                <a:spcPts val="1950"/>
              </a:lnSpc>
              <a:buSzPct val="100000"/>
              <a:buChar char="•"/>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Seasonal trends in bookings and cancellations</a:t>
            </a:r>
            <a:r>
              <a:rPr lang="en-US" sz="1200" dirty="0">
                <a:solidFill>
                  <a:srgbClr val="3B3535"/>
                </a:solidFill>
                <a:latin typeface="Sora Light" pitchFamily="34" charset="0"/>
                <a:ea typeface="Sora Light" pitchFamily="34" charset="-122"/>
                <a:cs typeface="Sora Light" pitchFamily="34" charset="-120"/>
              </a:rPr>
              <a:t>.</a:t>
            </a:r>
            <a:endParaRPr lang="en-US" sz="1200" dirty="0"/>
          </a:p>
        </p:txBody>
      </p:sp>
      <p:sp>
        <p:nvSpPr>
          <p:cNvPr id="7" name="Text 4"/>
          <p:cNvSpPr/>
          <p:nvPr/>
        </p:nvSpPr>
        <p:spPr>
          <a:xfrm>
            <a:off x="624030" y="3014020"/>
            <a:ext cx="3841433" cy="299888"/>
          </a:xfrm>
          <a:prstGeom prst="rect">
            <a:avLst/>
          </a:prstGeom>
          <a:noFill/>
          <a:ln/>
        </p:spPr>
        <p:txBody>
          <a:bodyPr wrap="square" lIns="0" tIns="0" rIns="0" bIns="0" rtlCol="0" anchor="t"/>
          <a:lstStyle/>
          <a:p>
            <a:pPr marL="342900" indent="-342900" algn="l">
              <a:lnSpc>
                <a:spcPts val="1950"/>
              </a:lnSpc>
              <a:buSzPct val="100000"/>
              <a:buChar char="•"/>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City-wise revenue and occupancy comparisons.</a:t>
            </a:r>
          </a:p>
        </p:txBody>
      </p:sp>
      <p:sp>
        <p:nvSpPr>
          <p:cNvPr id="8" name="Text 5"/>
          <p:cNvSpPr/>
          <p:nvPr/>
        </p:nvSpPr>
        <p:spPr>
          <a:xfrm>
            <a:off x="624030" y="3563493"/>
            <a:ext cx="3841433" cy="299888"/>
          </a:xfrm>
          <a:prstGeom prst="rect">
            <a:avLst/>
          </a:prstGeom>
          <a:noFill/>
          <a:ln/>
        </p:spPr>
        <p:txBody>
          <a:bodyPr wrap="square" lIns="0" tIns="0" rIns="0" bIns="0" rtlCol="0" anchor="t"/>
          <a:lstStyle/>
          <a:p>
            <a:pPr marL="342900" indent="-342900">
              <a:lnSpc>
                <a:spcPts val="1950"/>
              </a:lnSpc>
              <a:buSzPct val="100000"/>
              <a:buChar char="•"/>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Distribution across room types and categories.</a:t>
            </a:r>
          </a:p>
        </p:txBody>
      </p:sp>
      <p:sp>
        <p:nvSpPr>
          <p:cNvPr id="9" name="Text 6"/>
          <p:cNvSpPr/>
          <p:nvPr/>
        </p:nvSpPr>
        <p:spPr>
          <a:xfrm>
            <a:off x="624030" y="4112966"/>
            <a:ext cx="3841433" cy="149944"/>
          </a:xfrm>
          <a:prstGeom prst="rect">
            <a:avLst/>
          </a:prstGeom>
          <a:noFill/>
          <a:ln/>
        </p:spPr>
        <p:txBody>
          <a:bodyPr wrap="none" lIns="0" tIns="0" rIns="0" bIns="0" rtlCol="0" anchor="t"/>
          <a:lstStyle/>
          <a:p>
            <a:pPr marL="342900" indent="-342900" algn="l">
              <a:lnSpc>
                <a:spcPts val="1950"/>
              </a:lnSpc>
              <a:buSzPct val="100000"/>
              <a:buChar char="•"/>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Variations between weekdays and weekends.</a:t>
            </a:r>
          </a:p>
        </p:txBody>
      </p:sp>
      <p:sp>
        <p:nvSpPr>
          <p:cNvPr id="10" name="Text 7"/>
          <p:cNvSpPr/>
          <p:nvPr/>
        </p:nvSpPr>
        <p:spPr>
          <a:xfrm>
            <a:off x="4850749" y="2055209"/>
            <a:ext cx="2036921" cy="154125"/>
          </a:xfrm>
          <a:prstGeom prst="rect">
            <a:avLst/>
          </a:prstGeom>
          <a:noFill/>
          <a:ln/>
        </p:spPr>
        <p:txBody>
          <a:bodyPr wrap="none" lIns="0" tIns="0" rIns="0" bIns="0" rtlCol="0" anchor="t"/>
          <a:lstStyle/>
          <a:p>
            <a:pPr marL="0" indent="0" algn="l">
              <a:lnSpc>
                <a:spcPts val="2000"/>
              </a:lnSpc>
              <a:buNone/>
            </a:pPr>
            <a:r>
              <a:rPr lang="en-US" sz="1600" dirty="0">
                <a:solidFill>
                  <a:srgbClr val="1F1E1E"/>
                </a:solidFill>
                <a:latin typeface="Sora Semi Bold" pitchFamily="34" charset="0"/>
                <a:ea typeface="Sora Semi Bold" pitchFamily="34" charset="-122"/>
                <a:cs typeface="Sora Semi Bold" pitchFamily="34" charset="-120"/>
              </a:rPr>
              <a:t>Methodology</a:t>
            </a:r>
          </a:p>
        </p:txBody>
      </p:sp>
      <p:sp>
        <p:nvSpPr>
          <p:cNvPr id="11" name="Text 8"/>
          <p:cNvSpPr/>
          <p:nvPr/>
        </p:nvSpPr>
        <p:spPr>
          <a:xfrm>
            <a:off x="4850749" y="2464546"/>
            <a:ext cx="3841433" cy="449832"/>
          </a:xfrm>
          <a:prstGeom prst="rect">
            <a:avLst/>
          </a:prstGeom>
          <a:noFill/>
          <a:ln/>
        </p:spPr>
        <p:txBody>
          <a:bodyPr wrap="square" lIns="0" tIns="0" rIns="0" bIns="0" rtlCol="0" anchor="t"/>
          <a:lstStyle/>
          <a:p>
            <a:pPr marL="0" indent="0" algn="l">
              <a:lnSpc>
                <a:spcPts val="195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Descriptive statistics, correlation analysis, and visualizations uncovered relationships, such as peak seasons driving 30% higher occupancy.</a:t>
            </a:r>
          </a:p>
        </p:txBody>
      </p:sp>
      <p:pic>
        <p:nvPicPr>
          <p:cNvPr id="12" name="Image 1" descr="preencoded.png"/>
          <p:cNvPicPr>
            <a:picLocks noChangeAspect="1"/>
          </p:cNvPicPr>
          <p:nvPr/>
        </p:nvPicPr>
        <p:blipFill>
          <a:blip r:embed="rId2"/>
          <a:stretch>
            <a:fillRect/>
          </a:stretch>
        </p:blipFill>
        <p:spPr>
          <a:xfrm rot="16200000">
            <a:off x="6931538" y="1695547"/>
            <a:ext cx="4152561" cy="5758764"/>
          </a:xfrm>
          <a:prstGeom prst="rect">
            <a:avLst/>
          </a:prstGeom>
        </p:spPr>
      </p:pic>
      <p:sp>
        <p:nvSpPr>
          <p:cNvPr id="13" name="Text 9"/>
          <p:cNvSpPr/>
          <p:nvPr/>
        </p:nvSpPr>
        <p:spPr>
          <a:xfrm rot="17821959">
            <a:off x="10169407" y="4904589"/>
            <a:ext cx="1924808" cy="240649"/>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Sora Semi Bold" pitchFamily="34" charset="0"/>
                <a:ea typeface="Sora Semi Bold" pitchFamily="34" charset="-122"/>
                <a:cs typeface="Sora Semi Bold" pitchFamily="34" charset="-120"/>
              </a:rPr>
              <a:t>Identify Patterns</a:t>
            </a:r>
            <a:endParaRPr lang="en-US" sz="1400" dirty="0"/>
          </a:p>
        </p:txBody>
      </p:sp>
      <p:sp>
        <p:nvSpPr>
          <p:cNvPr id="14" name="Text 10"/>
          <p:cNvSpPr/>
          <p:nvPr/>
        </p:nvSpPr>
        <p:spPr>
          <a:xfrm rot="17821959">
            <a:off x="8861681" y="4899845"/>
            <a:ext cx="1924808" cy="258039"/>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Sora Semi Bold" pitchFamily="34" charset="0"/>
                <a:ea typeface="Sora Semi Bold" pitchFamily="34" charset="-122"/>
                <a:cs typeface="Sora Semi Bold" pitchFamily="34" charset="-120"/>
              </a:rPr>
              <a:t>Explore Trends</a:t>
            </a:r>
            <a:endParaRPr lang="en-US" sz="1400" dirty="0"/>
          </a:p>
        </p:txBody>
      </p:sp>
      <p:sp>
        <p:nvSpPr>
          <p:cNvPr id="15" name="Text 11"/>
          <p:cNvSpPr/>
          <p:nvPr/>
        </p:nvSpPr>
        <p:spPr>
          <a:xfrm rot="17821959">
            <a:off x="7591858" y="5011113"/>
            <a:ext cx="1924808" cy="240649"/>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Sora Semi Bold" pitchFamily="34" charset="0"/>
                <a:ea typeface="Sora Semi Bold" pitchFamily="34" charset="-122"/>
                <a:cs typeface="Sora Semi Bold" pitchFamily="34" charset="-120"/>
              </a:rPr>
              <a:t>Clean &amp; Prep</a:t>
            </a:r>
            <a:endParaRPr lang="en-US" sz="1400" dirty="0"/>
          </a:p>
        </p:txBody>
      </p:sp>
      <p:sp>
        <p:nvSpPr>
          <p:cNvPr id="16" name="Text 12"/>
          <p:cNvSpPr/>
          <p:nvPr/>
        </p:nvSpPr>
        <p:spPr>
          <a:xfrm rot="17821959">
            <a:off x="6253977" y="4937906"/>
            <a:ext cx="1924808" cy="240649"/>
          </a:xfrm>
          <a:prstGeom prst="rect">
            <a:avLst/>
          </a:prstGeom>
          <a:noFill/>
          <a:ln/>
        </p:spPr>
        <p:txBody>
          <a:bodyPr wrap="none" lIns="0" tIns="0" rIns="0" bIns="0" rtlCol="0" anchor="t"/>
          <a:lstStyle/>
          <a:p>
            <a:pPr marL="0" indent="0" algn="l">
              <a:lnSpc>
                <a:spcPts val="1750"/>
              </a:lnSpc>
              <a:buNone/>
            </a:pPr>
            <a:r>
              <a:rPr lang="en-US" sz="1400" dirty="0">
                <a:solidFill>
                  <a:srgbClr val="FFFFFF"/>
                </a:solidFill>
                <a:latin typeface="Sora Semi Bold" pitchFamily="34" charset="0"/>
                <a:ea typeface="Sora Semi Bold" pitchFamily="34" charset="-122"/>
                <a:cs typeface="Sora Semi Bold" pitchFamily="34" charset="-120"/>
              </a:rPr>
              <a:t>Load Data</a:t>
            </a:r>
            <a:endParaRPr lang="en-US" sz="1400" dirty="0"/>
          </a:p>
        </p:txBody>
      </p:sp>
    </p:spTree>
    <p:extLst>
      <p:ext uri="{BB962C8B-B14F-4D97-AF65-F5344CB8AC3E}">
        <p14:creationId xmlns:p14="http://schemas.microsoft.com/office/powerpoint/2010/main" val="3106185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Key Insights</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quarter" idx="10"/>
          </p:nvPr>
        </p:nvPicPr>
        <p:blipFill>
          <a:blip r:embed="rId2"/>
          <a:stretch>
            <a:fillRect/>
          </a:stretch>
        </p:blipFill>
        <p:spPr>
          <a:xfrm>
            <a:off x="442077" y="1461478"/>
            <a:ext cx="5378431" cy="4385407"/>
          </a:xfrm>
          <a:prstGeom prst="rect">
            <a:avLst/>
          </a:prstGeom>
        </p:spPr>
      </p:pic>
      <p:sp>
        <p:nvSpPr>
          <p:cNvPr id="8" name="Rectangle 2"/>
          <p:cNvSpPr>
            <a:spLocks noChangeArrowheads="1"/>
          </p:cNvSpPr>
          <p:nvPr/>
        </p:nvSpPr>
        <p:spPr bwMode="auto">
          <a:xfrm>
            <a:off x="5820508" y="2081490"/>
            <a:ext cx="606669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Atliq Exotica in Mumbai generated the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highest revenue (~200M+).</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Hotels in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Delhi and Hyderabad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showed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lower revenue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compared to other cities.</a:t>
            </a:r>
          </a:p>
        </p:txBody>
      </p:sp>
    </p:spTree>
    <p:extLst>
      <p:ext uri="{BB962C8B-B14F-4D97-AF65-F5344CB8AC3E}">
        <p14:creationId xmlns:p14="http://schemas.microsoft.com/office/powerpoint/2010/main" val="397480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2913" y="1224592"/>
            <a:ext cx="5623780" cy="2564893"/>
          </a:xfrm>
          <a:prstGeom prst="rect">
            <a:avLst/>
          </a:prstGeom>
        </p:spPr>
      </p:pic>
      <p:sp>
        <p:nvSpPr>
          <p:cNvPr id="5" name="Rectangle 1"/>
          <p:cNvSpPr>
            <a:spLocks noChangeArrowheads="1"/>
          </p:cNvSpPr>
          <p:nvPr/>
        </p:nvSpPr>
        <p:spPr bwMode="auto">
          <a:xfrm>
            <a:off x="6169269" y="1589080"/>
            <a:ext cx="5638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55,066 bookings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were made via “Other” online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26,898 bookings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came through MakeMyTrip.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6,755 bookings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were offline, indicating low offline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Most customers prefer booking hotels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online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highlighting the importance of digital channels.</a:t>
            </a:r>
          </a:p>
        </p:txBody>
      </p:sp>
      <p:pic>
        <p:nvPicPr>
          <p:cNvPr id="6" name="Picture 5"/>
          <p:cNvPicPr>
            <a:picLocks noChangeAspect="1"/>
          </p:cNvPicPr>
          <p:nvPr/>
        </p:nvPicPr>
        <p:blipFill>
          <a:blip r:embed="rId3"/>
          <a:stretch>
            <a:fillRect/>
          </a:stretch>
        </p:blipFill>
        <p:spPr>
          <a:xfrm>
            <a:off x="6289797" y="3859822"/>
            <a:ext cx="5623780" cy="2782033"/>
          </a:xfrm>
          <a:prstGeom prst="rect">
            <a:avLst/>
          </a:prstGeom>
        </p:spPr>
      </p:pic>
      <p:sp>
        <p:nvSpPr>
          <p:cNvPr id="7" name="Rectangle 6"/>
          <p:cNvSpPr/>
          <p:nvPr/>
        </p:nvSpPr>
        <p:spPr>
          <a:xfrm>
            <a:off x="206803" y="4219786"/>
            <a:ext cx="6096000" cy="2062103"/>
          </a:xfrm>
          <a:prstGeom prst="rect">
            <a:avLst/>
          </a:prstGeom>
        </p:spPr>
        <p:txBody>
          <a:bodyPr>
            <a:spAutoFit/>
          </a:bodyPr>
          <a:lstStyle/>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Elite rooms</a:t>
            </a:r>
            <a:r>
              <a:rPr lang="en-US" sz="1600" dirty="0">
                <a:latin typeface="Times New Roman" panose="02020603050405020304" pitchFamily="18" charset="0"/>
                <a:cs typeface="Times New Roman" panose="02020603050405020304" pitchFamily="18" charset="0"/>
              </a:rPr>
              <a:t> have the </a:t>
            </a:r>
            <a:r>
              <a:rPr lang="en-US" sz="1600" b="1" dirty="0">
                <a:latin typeface="Times New Roman" panose="02020603050405020304" pitchFamily="18" charset="0"/>
                <a:cs typeface="Times New Roman" panose="02020603050405020304" pitchFamily="18" charset="0"/>
              </a:rPr>
              <a:t>highest booking percentage (36.78%)</a:t>
            </a:r>
            <a:r>
              <a:rPr lang="en-US" sz="1600" dirty="0">
                <a:latin typeface="Times New Roman" panose="02020603050405020304" pitchFamily="18" charset="0"/>
                <a:cs typeface="Times New Roman" panose="02020603050405020304" pitchFamily="18" charset="0"/>
              </a:rPr>
              <a:t>, indicating strong customer preference.</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Standard rooms</a:t>
            </a:r>
            <a:r>
              <a:rPr lang="en-US" sz="1600" dirty="0">
                <a:latin typeface="Times New Roman" panose="02020603050405020304" pitchFamily="18" charset="0"/>
                <a:cs typeface="Times New Roman" panose="02020603050405020304" pitchFamily="18" charset="0"/>
              </a:rPr>
              <a:t> follow with </a:t>
            </a:r>
            <a:r>
              <a:rPr lang="en-US" sz="1600" b="1" dirty="0">
                <a:latin typeface="Times New Roman" panose="02020603050405020304" pitchFamily="18" charset="0"/>
                <a:cs typeface="Times New Roman" panose="02020603050405020304" pitchFamily="18" charset="0"/>
              </a:rPr>
              <a:t>28.57% bookings</a:t>
            </a:r>
            <a:r>
              <a:rPr lang="en-US" sz="1600" dirty="0">
                <a:latin typeface="Times New Roman" panose="02020603050405020304" pitchFamily="18" charset="0"/>
                <a:cs typeface="Times New Roman" panose="02020603050405020304" pitchFamily="18" charset="0"/>
              </a:rPr>
              <a:t>, showing steady demand.</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Premium rooms</a:t>
            </a:r>
            <a:r>
              <a:rPr lang="en-US" sz="1600" dirty="0">
                <a:latin typeface="Times New Roman" panose="02020603050405020304" pitchFamily="18" charset="0"/>
                <a:cs typeface="Times New Roman" panose="02020603050405020304" pitchFamily="18" charset="0"/>
              </a:rPr>
              <a:t> account for </a:t>
            </a:r>
            <a:r>
              <a:rPr lang="en-US" sz="1600" b="1" dirty="0">
                <a:latin typeface="Times New Roman" panose="02020603050405020304" pitchFamily="18" charset="0"/>
                <a:cs typeface="Times New Roman" panose="02020603050405020304" pitchFamily="18" charset="0"/>
              </a:rPr>
              <a:t>22.71%</a:t>
            </a:r>
            <a:r>
              <a:rPr lang="en-US" sz="1600" dirty="0">
                <a:latin typeface="Times New Roman" panose="02020603050405020304" pitchFamily="18" charset="0"/>
                <a:cs typeface="Times New Roman" panose="02020603050405020304" pitchFamily="18" charset="0"/>
              </a:rPr>
              <a:t>, while </a:t>
            </a:r>
            <a:r>
              <a:rPr lang="en-US" sz="1600" b="1" dirty="0">
                <a:latin typeface="Times New Roman" panose="02020603050405020304" pitchFamily="18" charset="0"/>
                <a:cs typeface="Times New Roman" panose="02020603050405020304" pitchFamily="18" charset="0"/>
              </a:rPr>
              <a:t>Presidential rooms</a:t>
            </a:r>
            <a:r>
              <a:rPr lang="en-US" sz="1600" dirty="0">
                <a:latin typeface="Times New Roman" panose="02020603050405020304" pitchFamily="18" charset="0"/>
                <a:cs typeface="Times New Roman" panose="02020603050405020304" pitchFamily="18" charset="0"/>
              </a:rPr>
              <a:t> are least booked at </a:t>
            </a:r>
            <a:r>
              <a:rPr lang="en-US" sz="1600" b="1" dirty="0">
                <a:latin typeface="Times New Roman" panose="02020603050405020304" pitchFamily="18" charset="0"/>
                <a:cs typeface="Times New Roman" panose="02020603050405020304" pitchFamily="18" charset="0"/>
              </a:rPr>
              <a:t>11.94%</a:t>
            </a:r>
            <a:r>
              <a:rPr lang="en-US" sz="1600" dirty="0">
                <a:latin typeface="Times New Roman" panose="02020603050405020304" pitchFamily="18" charset="0"/>
                <a:cs typeface="Times New Roman" panose="02020603050405020304" pitchFamily="18" charset="0"/>
              </a:rPr>
              <a:t>, suggesting low luxury demand.</a:t>
            </a:r>
          </a:p>
          <a:p>
            <a:pP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Focus </a:t>
            </a:r>
            <a:r>
              <a:rPr lang="en-US" sz="1600" dirty="0">
                <a:latin typeface="Times New Roman" panose="02020603050405020304" pitchFamily="18" charset="0"/>
                <a:cs typeface="Times New Roman" panose="02020603050405020304" pitchFamily="18" charset="0"/>
              </a:rPr>
              <a:t>marketing and promotions on </a:t>
            </a:r>
            <a:r>
              <a:rPr lang="en-US" sz="1600" b="1" dirty="0">
                <a:latin typeface="Times New Roman" panose="02020603050405020304" pitchFamily="18" charset="0"/>
                <a:cs typeface="Times New Roman" panose="02020603050405020304" pitchFamily="18" charset="0"/>
              </a:rPr>
              <a:t>Elite and Standard rooms</a:t>
            </a:r>
            <a:r>
              <a:rPr lang="en-US" sz="1600" dirty="0">
                <a:latin typeface="Times New Roman" panose="02020603050405020304" pitchFamily="18" charset="0"/>
                <a:cs typeface="Times New Roman" panose="02020603050405020304" pitchFamily="18" charset="0"/>
              </a:rPr>
              <a:t>, while exploring strategies to boost bookings for </a:t>
            </a:r>
            <a:r>
              <a:rPr lang="en-US" sz="1600" b="1" dirty="0">
                <a:latin typeface="Times New Roman" panose="02020603050405020304" pitchFamily="18" charset="0"/>
                <a:cs typeface="Times New Roman" panose="02020603050405020304" pitchFamily="18" charset="0"/>
              </a:rPr>
              <a:t>Presidential rooms</a:t>
            </a:r>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2046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354" y="1226892"/>
            <a:ext cx="5545748" cy="5332170"/>
          </a:xfrm>
          <a:prstGeom prst="rect">
            <a:avLst/>
          </a:prstGeom>
        </p:spPr>
      </p:pic>
      <p:sp>
        <p:nvSpPr>
          <p:cNvPr id="5" name="Rectangle 1"/>
          <p:cNvSpPr>
            <a:spLocks noChangeArrowheads="1"/>
          </p:cNvSpPr>
          <p:nvPr/>
        </p:nvSpPr>
        <p:spPr bwMode="auto">
          <a:xfrm>
            <a:off x="6022731" y="2446289"/>
            <a:ext cx="58732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Majority of bookings (70%)</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successfully checked out, indicating good conversion and occupancy.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Cancelled bookings (25%)</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are significant, highlighting a need for cancellation management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 Show bookings (5%)</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are minimal, showing relatively low lost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Focus on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reducing cancellations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incentivizing confirmations to improve overall occupancy.</a:t>
            </a:r>
          </a:p>
        </p:txBody>
      </p:sp>
    </p:spTree>
    <p:extLst>
      <p:ext uri="{BB962C8B-B14F-4D97-AF65-F5344CB8AC3E}">
        <p14:creationId xmlns:p14="http://schemas.microsoft.com/office/powerpoint/2010/main" val="84903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811" y="1235685"/>
            <a:ext cx="5924550" cy="5314584"/>
          </a:xfrm>
          <a:prstGeom prst="rect">
            <a:avLst/>
          </a:prstGeom>
        </p:spPr>
      </p:pic>
      <p:sp>
        <p:nvSpPr>
          <p:cNvPr id="5" name="Rectangle 1"/>
          <p:cNvSpPr>
            <a:spLocks noChangeArrowheads="1"/>
          </p:cNvSpPr>
          <p:nvPr/>
        </p:nvSpPr>
        <p:spPr bwMode="auto">
          <a:xfrm>
            <a:off x="6295291" y="1970760"/>
            <a:ext cx="568229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Mumbai hotels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(Atliq Blu, Atliq Exotica, Atliq Palace) show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 occupancy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indicating strong demand in this city.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Delhi hotels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(Atliq Palace, Atliq Grands) also exhibit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good occupancy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though slightly lower than Mumbai.</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Bangalore and Hyderabad hotels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have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lower occupancy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compared to Mumbai and Delhi, suggesting opportunities to boost bookings in these cities.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Focus marketing and promotions in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Bangalore and Hyderabad</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improve occupancy and revenue.</a:t>
            </a:r>
          </a:p>
        </p:txBody>
      </p:sp>
    </p:spTree>
    <p:extLst>
      <p:ext uri="{BB962C8B-B14F-4D97-AF65-F5344CB8AC3E}">
        <p14:creationId xmlns:p14="http://schemas.microsoft.com/office/powerpoint/2010/main" val="408020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275" y="1191725"/>
            <a:ext cx="6115050" cy="2562592"/>
          </a:xfrm>
          <a:prstGeom prst="rect">
            <a:avLst/>
          </a:prstGeom>
        </p:spPr>
      </p:pic>
      <p:sp>
        <p:nvSpPr>
          <p:cNvPr id="5" name="Rectangle 4"/>
          <p:cNvSpPr/>
          <p:nvPr/>
        </p:nvSpPr>
        <p:spPr>
          <a:xfrm>
            <a:off x="6541477" y="1309862"/>
            <a:ext cx="5363308" cy="2062103"/>
          </a:xfrm>
          <a:prstGeom prst="rect">
            <a:avLst/>
          </a:prstGeom>
        </p:spPr>
        <p:txBody>
          <a:bodyPr wrap="square">
            <a:spAutoFit/>
          </a:bodyPr>
          <a:lstStyle/>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Presidential:</a:t>
            </a:r>
            <a:r>
              <a:rPr lang="en-US" sz="1600" dirty="0">
                <a:latin typeface="Times New Roman" panose="02020603050405020304" pitchFamily="18" charset="0"/>
                <a:cs typeface="Times New Roman" panose="02020603050405020304" pitchFamily="18" charset="0"/>
              </a:rPr>
              <a:t> 59.14% – highest occupancy, strong demand for luxury stays.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Standard:</a:t>
            </a:r>
            <a:r>
              <a:rPr lang="en-US" sz="1600" dirty="0">
                <a:latin typeface="Times New Roman" panose="02020603050405020304" pitchFamily="18" charset="0"/>
                <a:cs typeface="Times New Roman" panose="02020603050405020304" pitchFamily="18" charset="0"/>
              </a:rPr>
              <a:t> 57.78% – consistent bookings for budget-friendly rooms.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Elite:</a:t>
            </a:r>
            <a:r>
              <a:rPr lang="en-US" sz="1600" dirty="0">
                <a:latin typeface="Times New Roman" panose="02020603050405020304" pitchFamily="18" charset="0"/>
                <a:cs typeface="Times New Roman" panose="02020603050405020304" pitchFamily="18" charset="0"/>
              </a:rPr>
              <a:t> 57.55% – popular among mid-to-high-end customers.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Premium:</a:t>
            </a:r>
            <a:r>
              <a:rPr lang="en-US" sz="1600" dirty="0">
                <a:latin typeface="Times New Roman" panose="02020603050405020304" pitchFamily="18" charset="0"/>
                <a:cs typeface="Times New Roman" panose="02020603050405020304" pitchFamily="18" charset="0"/>
              </a:rPr>
              <a:t> 57.49% – slightly lower but stable occupancy.</a:t>
            </a:r>
          </a:p>
          <a:p>
            <a:pPr>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Occupancy </a:t>
            </a:r>
            <a:r>
              <a:rPr lang="en-US" sz="1600" dirty="0">
                <a:latin typeface="Times New Roman" panose="02020603050405020304" pitchFamily="18" charset="0"/>
                <a:cs typeface="Times New Roman" panose="02020603050405020304" pitchFamily="18" charset="0"/>
              </a:rPr>
              <a:t>is high across all room classes, with Presidential leading slightly.</a:t>
            </a:r>
          </a:p>
        </p:txBody>
      </p:sp>
      <p:pic>
        <p:nvPicPr>
          <p:cNvPr id="6" name="Picture 5"/>
          <p:cNvPicPr>
            <a:picLocks noChangeAspect="1"/>
          </p:cNvPicPr>
          <p:nvPr/>
        </p:nvPicPr>
        <p:blipFill>
          <a:blip r:embed="rId3"/>
          <a:stretch>
            <a:fillRect/>
          </a:stretch>
        </p:blipFill>
        <p:spPr>
          <a:xfrm>
            <a:off x="6410325" y="3954445"/>
            <a:ext cx="5524500" cy="2637692"/>
          </a:xfrm>
          <a:prstGeom prst="rect">
            <a:avLst/>
          </a:prstGeom>
        </p:spPr>
      </p:pic>
      <p:sp>
        <p:nvSpPr>
          <p:cNvPr id="7" name="Rectangle 6"/>
          <p:cNvSpPr/>
          <p:nvPr/>
        </p:nvSpPr>
        <p:spPr>
          <a:xfrm>
            <a:off x="383931" y="4402659"/>
            <a:ext cx="5858607" cy="1200329"/>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Highest Bookings:</a:t>
            </a:r>
            <a:r>
              <a:rPr lang="en-US" dirty="0">
                <a:latin typeface="Times New Roman" panose="02020603050405020304" pitchFamily="18" charset="0"/>
                <a:cs typeface="Times New Roman" panose="02020603050405020304" pitchFamily="18" charset="0"/>
              </a:rPr>
              <a:t> Saturday – peak occupancy day.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Next Highest:</a:t>
            </a:r>
            <a:r>
              <a:rPr lang="en-US" dirty="0">
                <a:latin typeface="Times New Roman" panose="02020603050405020304" pitchFamily="18" charset="0"/>
                <a:cs typeface="Times New Roman" panose="02020603050405020304" pitchFamily="18" charset="0"/>
              </a:rPr>
              <a:t> Sunday – strong weekend bookings.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Customers prefer weekend stays, indicating weekend demand is highest.</a:t>
            </a:r>
          </a:p>
        </p:txBody>
      </p:sp>
    </p:spTree>
    <p:extLst>
      <p:ext uri="{BB962C8B-B14F-4D97-AF65-F5344CB8AC3E}">
        <p14:creationId xmlns:p14="http://schemas.microsoft.com/office/powerpoint/2010/main" val="128136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416466" y="1298727"/>
            <a:ext cx="7086600" cy="4524315"/>
          </a:xfrm>
          <a:prstGeom prst="rect">
            <a:avLst/>
          </a:prstGeom>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Weekend Demand:</a:t>
            </a:r>
            <a:r>
              <a:rPr lang="en-US" dirty="0">
                <a:latin typeface="Times New Roman" panose="02020603050405020304" pitchFamily="18" charset="0"/>
                <a:cs typeface="Times New Roman" panose="02020603050405020304" pitchFamily="18" charset="0"/>
              </a:rPr>
              <a:t> Highest bookings on Saturdays and Sundays indicate strong weekend preference.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City Performance:</a:t>
            </a:r>
            <a:r>
              <a:rPr lang="en-US" dirty="0">
                <a:latin typeface="Times New Roman" panose="02020603050405020304" pitchFamily="18" charset="0"/>
                <a:cs typeface="Times New Roman" panose="02020603050405020304" pitchFamily="18" charset="0"/>
              </a:rPr>
              <a:t> Mumbai hotels like Atliq Exotica and Atliq Blu lead in revenue and occupancy; Delhi performs moderately; Bangalore and Hyderabad show room for growth.</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Room Type Trends:</a:t>
            </a:r>
            <a:r>
              <a:rPr lang="en-US" dirty="0">
                <a:latin typeface="Times New Roman" panose="02020603050405020304" pitchFamily="18" charset="0"/>
                <a:cs typeface="Times New Roman" panose="02020603050405020304" pitchFamily="18" charset="0"/>
              </a:rPr>
              <a:t> Elite rooms are most booked, followed by Standard, Premium, and Presidential.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Booking Channels:</a:t>
            </a:r>
            <a:r>
              <a:rPr lang="en-US" dirty="0">
                <a:latin typeface="Times New Roman" panose="02020603050405020304" pitchFamily="18" charset="0"/>
                <a:cs typeface="Times New Roman" panose="02020603050405020304" pitchFamily="18" charset="0"/>
              </a:rPr>
              <a:t> Majority of customers book online, highlighting the importance of digital platforms.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Occupancy Patterns:</a:t>
            </a:r>
            <a:r>
              <a:rPr lang="en-US" dirty="0">
                <a:latin typeface="Times New Roman" panose="02020603050405020304" pitchFamily="18" charset="0"/>
                <a:cs typeface="Times New Roman" panose="02020603050405020304" pitchFamily="18" charset="0"/>
              </a:rPr>
              <a:t> Presidential and Standard rooms show slightly higher occupancy; overall occupancy trends help optimize resource allocation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Overall:</a:t>
            </a:r>
            <a:r>
              <a:rPr lang="en-US" dirty="0">
                <a:latin typeface="Times New Roman" panose="02020603050405020304" pitchFamily="18" charset="0"/>
                <a:cs typeface="Times New Roman" panose="02020603050405020304" pitchFamily="18" charset="0"/>
              </a:rPr>
              <a:t> Insights from this EDA can guide revenue optimization, targeted marketing, and strategic operational improvements across cities and room types.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177649" y="1840723"/>
            <a:ext cx="5242752" cy="4158762"/>
          </a:xfrm>
          <a:prstGeom prst="rect">
            <a:avLst/>
          </a:prstGeom>
          <a:ln>
            <a:noFill/>
          </a:ln>
          <a:effectLst>
            <a:softEdge rad="112500"/>
          </a:effectLst>
        </p:spPr>
      </p:pic>
    </p:spTree>
    <p:extLst>
      <p:ext uri="{BB962C8B-B14F-4D97-AF65-F5344CB8AC3E}">
        <p14:creationId xmlns:p14="http://schemas.microsoft.com/office/powerpoint/2010/main" val="3357607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62" y="148190"/>
            <a:ext cx="11728938" cy="6607852"/>
          </a:xfrm>
          <a:prstGeom prst="rect">
            <a:avLst/>
          </a:prstGeom>
        </p:spPr>
      </p:pic>
    </p:spTree>
    <p:extLst>
      <p:ext uri="{BB962C8B-B14F-4D97-AF65-F5344CB8AC3E}">
        <p14:creationId xmlns:p14="http://schemas.microsoft.com/office/powerpoint/2010/main" val="178176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74785" y="448056"/>
            <a:ext cx="11579470" cy="1152144"/>
          </a:xfrm>
        </p:spPr>
        <p:txBody>
          <a:bodyPr>
            <a:noAutofit/>
          </a:bodyPr>
          <a:lstStyle/>
          <a:p>
            <a:r>
              <a:rPr lang="en-US" sz="2600" b="1" dirty="0" smtClean="0">
                <a:solidFill>
                  <a:srgbClr val="1F1E1E"/>
                </a:solidFill>
                <a:latin typeface="Sora Semi Bold" pitchFamily="34" charset="0"/>
                <a:ea typeface="Sora Semi Bold" pitchFamily="34" charset="-122"/>
                <a:cs typeface="Sora Semi Bold" pitchFamily="34" charset="-120"/>
              </a:rPr>
              <a:t/>
            </a:r>
            <a:br>
              <a:rPr lang="en-US" sz="2600" b="1" dirty="0" smtClean="0">
                <a:solidFill>
                  <a:srgbClr val="1F1E1E"/>
                </a:solidFill>
                <a:latin typeface="Sora Semi Bold" pitchFamily="34" charset="0"/>
                <a:ea typeface="Sora Semi Bold" pitchFamily="34" charset="-122"/>
                <a:cs typeface="Sora Semi Bold" pitchFamily="34" charset="-120"/>
              </a:rPr>
            </a:br>
            <a:r>
              <a:rPr lang="en-US" sz="2600" b="1" dirty="0">
                <a:solidFill>
                  <a:srgbClr val="1F1E1E"/>
                </a:solidFill>
                <a:latin typeface="Sora Semi Bold" pitchFamily="34" charset="0"/>
                <a:ea typeface="Sora Semi Bold" pitchFamily="34" charset="-122"/>
                <a:cs typeface="Sora Semi Bold" pitchFamily="34" charset="-120"/>
              </a:rPr>
              <a:t/>
            </a:r>
            <a:br>
              <a:rPr lang="en-US" sz="2600" b="1" dirty="0">
                <a:solidFill>
                  <a:srgbClr val="1F1E1E"/>
                </a:solidFill>
                <a:latin typeface="Sora Semi Bold" pitchFamily="34" charset="0"/>
                <a:ea typeface="Sora Semi Bold" pitchFamily="34" charset="-122"/>
                <a:cs typeface="Sora Semi Bold" pitchFamily="34" charset="-120"/>
              </a:rPr>
            </a:br>
            <a:r>
              <a:rPr lang="en-US" sz="2600" b="1" dirty="0" smtClean="0">
                <a:solidFill>
                  <a:srgbClr val="1F1E1E"/>
                </a:solidFill>
                <a:latin typeface="Sora Semi Bold" pitchFamily="34" charset="0"/>
                <a:ea typeface="Sora Semi Bold" pitchFamily="34" charset="-122"/>
                <a:cs typeface="Sora Semi Bold" pitchFamily="34" charset="-120"/>
              </a:rPr>
              <a:t>Hospitality </a:t>
            </a:r>
            <a:r>
              <a:rPr lang="en-US" sz="2600" b="1" dirty="0">
                <a:solidFill>
                  <a:srgbClr val="1F1E1E"/>
                </a:solidFill>
                <a:latin typeface="Sora Semi Bold" pitchFamily="34" charset="0"/>
                <a:ea typeface="Sora Semi Bold" pitchFamily="34" charset="-122"/>
                <a:cs typeface="Sora Semi Bold" pitchFamily="34" charset="-120"/>
              </a:rPr>
              <a:t>Domain Data Analysis — Exploratory Data Analysis (EDA) </a:t>
            </a:r>
            <a:r>
              <a:rPr lang="en-US" sz="2600" b="1" dirty="0"/>
              <a:t/>
            </a:r>
            <a:br>
              <a:rPr lang="en-US" sz="2600" b="1" dirty="0"/>
            </a:br>
            <a:endParaRPr lang="en-US" sz="26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039" y="1169377"/>
            <a:ext cx="6295292" cy="5328138"/>
          </a:xfrm>
          <a:prstGeom prst="rect">
            <a:avLst/>
          </a:prstGeom>
          <a:ln>
            <a:noFill/>
          </a:ln>
          <a:effectLst>
            <a:softEdge rad="112500"/>
          </a:effectLst>
        </p:spPr>
      </p:pic>
      <p:sp>
        <p:nvSpPr>
          <p:cNvPr id="3" name="TextBox 2"/>
          <p:cNvSpPr txBox="1"/>
          <p:nvPr/>
        </p:nvSpPr>
        <p:spPr>
          <a:xfrm>
            <a:off x="219807" y="2029306"/>
            <a:ext cx="5363308"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AtliQ </a:t>
            </a:r>
            <a:r>
              <a:rPr lang="en-US" dirty="0" smtClean="0">
                <a:latin typeface="Times New Roman" panose="02020603050405020304" pitchFamily="18" charset="0"/>
                <a:cs typeface="Times New Roman" panose="02020603050405020304" pitchFamily="18" charset="0"/>
              </a:rPr>
              <a:t>Hotels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leading hotel chain operating across major Indian cities, known for its premium hospitality and modern amenities. Recently, the brand has experienced a decline in market share and revenue due to rising competition. </a:t>
            </a:r>
            <a:endParaRPr lang="en-US"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Exploratory Data Analysis (EDA) project, powered by Python and Pandas, aims to uncover key performance drivers, analyze booking trends, and develop data-driven strategies for business recovery and sustainable growth.</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Business Problem</a:t>
            </a:r>
            <a:endParaRPr lang="en-US"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21207" y="1195753"/>
            <a:ext cx="6275247"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AtliQ </a:t>
            </a:r>
            <a:r>
              <a:rPr lang="en-US" dirty="0" smtClean="0">
                <a:latin typeface="Times New Roman" panose="02020603050405020304" pitchFamily="18" charset="0"/>
                <a:cs typeface="Times New Roman" panose="02020603050405020304" pitchFamily="18" charset="0"/>
              </a:rPr>
              <a:t>Hotels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seeks to reverse declining profitability through deeper insights into operations. Key challenges include fluctuating bookings, uneven occupancy rates, and competitive pressures in key markets. This analysis focuses on booking and occupancy trends, customer behavior patterns, and performance gaps across cities and hotel categories to empower informed, data-driven decision-making.</a:t>
            </a:r>
          </a:p>
        </p:txBody>
      </p:sp>
      <p:sp>
        <p:nvSpPr>
          <p:cNvPr id="44" name="Shape 2"/>
          <p:cNvSpPr/>
          <p:nvPr/>
        </p:nvSpPr>
        <p:spPr>
          <a:xfrm>
            <a:off x="287845" y="3266442"/>
            <a:ext cx="3729633" cy="1569387"/>
          </a:xfrm>
          <a:prstGeom prst="roundRect">
            <a:avLst>
              <a:gd name="adj" fmla="val 4536"/>
            </a:avLst>
          </a:prstGeom>
          <a:solidFill>
            <a:srgbClr val="FFFFFF"/>
          </a:solidFill>
          <a:ln w="22860">
            <a:solidFill>
              <a:srgbClr val="DFB8BC"/>
            </a:solidFill>
            <a:prstDash val="solid"/>
          </a:ln>
        </p:spPr>
      </p:sp>
      <p:sp>
        <p:nvSpPr>
          <p:cNvPr id="46" name="Shape 5"/>
          <p:cNvSpPr/>
          <p:nvPr/>
        </p:nvSpPr>
        <p:spPr>
          <a:xfrm>
            <a:off x="4227980" y="3266442"/>
            <a:ext cx="3729633" cy="1569387"/>
          </a:xfrm>
          <a:prstGeom prst="roundRect">
            <a:avLst>
              <a:gd name="adj" fmla="val 4536"/>
            </a:avLst>
          </a:prstGeom>
          <a:solidFill>
            <a:srgbClr val="FFFFFF"/>
          </a:solidFill>
          <a:ln w="22860">
            <a:solidFill>
              <a:srgbClr val="DFB8BC"/>
            </a:solidFill>
            <a:prstDash val="solid"/>
          </a:ln>
        </p:spPr>
      </p:sp>
      <p:sp>
        <p:nvSpPr>
          <p:cNvPr id="47" name="Shape 8"/>
          <p:cNvSpPr/>
          <p:nvPr/>
        </p:nvSpPr>
        <p:spPr>
          <a:xfrm>
            <a:off x="287845" y="5363099"/>
            <a:ext cx="7669768" cy="1298258"/>
          </a:xfrm>
          <a:prstGeom prst="roundRect">
            <a:avLst>
              <a:gd name="adj" fmla="val 5483"/>
            </a:avLst>
          </a:prstGeom>
          <a:solidFill>
            <a:srgbClr val="FFFFFF"/>
          </a:solidFill>
          <a:ln w="22860">
            <a:solidFill>
              <a:srgbClr val="DFB8BC"/>
            </a:solidFill>
            <a:prstDash val="solid"/>
          </a:ln>
        </p:spPr>
      </p:sp>
      <p:sp>
        <p:nvSpPr>
          <p:cNvPr id="3" name="TextBox 2"/>
          <p:cNvSpPr txBox="1"/>
          <p:nvPr/>
        </p:nvSpPr>
        <p:spPr>
          <a:xfrm>
            <a:off x="360485" y="3351319"/>
            <a:ext cx="3622430"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Booking </a:t>
            </a:r>
            <a:r>
              <a:rPr lang="en-US" b="1" dirty="0" smtClean="0">
                <a:latin typeface="Times New Roman" panose="02020603050405020304" pitchFamily="18" charset="0"/>
                <a:cs typeface="Times New Roman" panose="02020603050405020304" pitchFamily="18" charset="0"/>
              </a:rPr>
              <a:t>Trends</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Analyze seasonal patterns and city-wise variations to optimize occupancy and revenue management.</a:t>
            </a:r>
          </a:p>
        </p:txBody>
      </p:sp>
      <p:sp>
        <p:nvSpPr>
          <p:cNvPr id="5" name="TextBox 4"/>
          <p:cNvSpPr txBox="1"/>
          <p:nvPr/>
        </p:nvSpPr>
        <p:spPr>
          <a:xfrm>
            <a:off x="4285689" y="3312471"/>
            <a:ext cx="3614213" cy="147732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Customer </a:t>
            </a:r>
            <a:r>
              <a:rPr lang="en-US" b="1" dirty="0" smtClean="0">
                <a:latin typeface="Times New Roman" panose="02020603050405020304" pitchFamily="18" charset="0"/>
                <a:cs typeface="Times New Roman" panose="02020603050405020304" pitchFamily="18" charset="0"/>
              </a:rPr>
              <a:t>Behavior</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Understand </a:t>
            </a:r>
            <a:r>
              <a:rPr lang="en-US" dirty="0">
                <a:latin typeface="Times New Roman" panose="02020603050405020304" pitchFamily="18" charset="0"/>
                <a:cs typeface="Times New Roman" panose="02020603050405020304" pitchFamily="18" charset="0"/>
              </a:rPr>
              <a:t>guest preferences across room categories, booking durations, and travel periods to enhance service offerings.</a:t>
            </a:r>
          </a:p>
        </p:txBody>
      </p:sp>
      <p:sp>
        <p:nvSpPr>
          <p:cNvPr id="6" name="TextBox 5"/>
          <p:cNvSpPr txBox="1"/>
          <p:nvPr/>
        </p:nvSpPr>
        <p:spPr>
          <a:xfrm>
            <a:off x="430823" y="5405384"/>
            <a:ext cx="7469079"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Performance </a:t>
            </a:r>
            <a:r>
              <a:rPr lang="en-US" b="1" dirty="0" smtClean="0">
                <a:latin typeface="Times New Roman" panose="02020603050405020304" pitchFamily="18" charset="0"/>
                <a:cs typeface="Times New Roman" panose="02020603050405020304" pitchFamily="18" charset="0"/>
              </a:rPr>
              <a:t>Gaps</a:t>
            </a: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underperforming hotels and room segments to implement data-backed strategies for operational improvement and market competitiveness.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2880" y="1310054"/>
            <a:ext cx="3898255" cy="5231423"/>
          </a:xfrm>
          <a:prstGeom prst="rect">
            <a:avLst/>
          </a:prstGeom>
          <a:ln>
            <a:noFill/>
          </a:ln>
          <a:effectLst>
            <a:softEdge rad="112500"/>
          </a:effectLst>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Project Objectives</a:t>
            </a:r>
            <a:endParaRPr lang="en-US" b="1" dirty="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4294967295"/>
          </p:nvPr>
        </p:nvSpPr>
        <p:spPr>
          <a:xfrm>
            <a:off x="521207" y="1255164"/>
            <a:ext cx="4877149" cy="2024367"/>
          </a:xfrm>
        </p:spPr>
        <p:txBody>
          <a:bodyPr vert="horz" lIns="91440" tIns="45720" rIns="91440" bIns="45720" rtlCol="0">
            <a:normAutofit/>
          </a:bodyPr>
          <a:lstStyle/>
          <a:p>
            <a:pPr>
              <a:lnSpc>
                <a:spcPts val="1800"/>
              </a:lnSpc>
              <a:spcAft>
                <a:spcPts val="600"/>
              </a:spcAft>
            </a:pPr>
            <a:r>
              <a:rPr lang="en-US" sz="1800" dirty="0">
                <a:latin typeface="Times New Roman" panose="02020603050405020304" pitchFamily="18" charset="0"/>
                <a:cs typeface="Times New Roman" panose="02020603050405020304" pitchFamily="18" charset="0"/>
              </a:rPr>
              <a:t>The core aim of this project is to perform a comprehensive Exploratory Data Analysis (EDA) on hospitality data, transforming raw datasets into actionable strategic insights. This process involves cleaning and preparing the data, visualizing key patterns and trends, and deriving recommendations to enhance revenue, optimize occupancy rates, and improve overall operational efficiency.</a:t>
            </a:r>
            <a:endParaRPr lang="en-US" sz="1800" dirty="0">
              <a:solidFill>
                <a:prstClr val="black">
                  <a:lumMod val="75000"/>
                  <a:lumOff val="25000"/>
                </a:prstClr>
              </a:solidFill>
              <a:latin typeface="Times New Roman" panose="02020603050405020304" pitchFamily="18" charset="0"/>
              <a:cs typeface="Times New Roman" panose="02020603050405020304" pitchFamily="18" charset="0"/>
            </a:endParaRPr>
          </a:p>
        </p:txBody>
      </p:sp>
      <p:sp>
        <p:nvSpPr>
          <p:cNvPr id="8" name="Text 2"/>
          <p:cNvSpPr/>
          <p:nvPr/>
        </p:nvSpPr>
        <p:spPr>
          <a:xfrm rot="10800000" flipV="1">
            <a:off x="382721" y="3214220"/>
            <a:ext cx="417376" cy="284433"/>
          </a:xfrm>
          <a:prstGeom prst="rect">
            <a:avLst/>
          </a:prstGeom>
          <a:noFill/>
          <a:ln/>
        </p:spPr>
        <p:txBody>
          <a:bodyPr wrap="none" lIns="0" tIns="0" rIns="0" bIns="0" rtlCol="0" anchor="t"/>
          <a:lstStyle/>
          <a:p>
            <a:pPr marL="0" indent="0" algn="l">
              <a:lnSpc>
                <a:spcPts val="2400"/>
              </a:lnSpc>
              <a:buNone/>
            </a:pPr>
            <a:r>
              <a:rPr lang="en-US" sz="1500" dirty="0" smtClean="0">
                <a:solidFill>
                  <a:srgbClr val="3B3535"/>
                </a:solidFill>
                <a:latin typeface="Sora Light" pitchFamily="34" charset="0"/>
                <a:ea typeface="Sora Light" pitchFamily="34" charset="-122"/>
                <a:cs typeface="Sora Light" pitchFamily="34" charset="-120"/>
              </a:rPr>
              <a:t>01</a:t>
            </a:r>
            <a:endParaRPr lang="en-US" sz="1500" dirty="0"/>
          </a:p>
        </p:txBody>
      </p:sp>
      <p:sp>
        <p:nvSpPr>
          <p:cNvPr id="9" name="Shape 3"/>
          <p:cNvSpPr/>
          <p:nvPr/>
        </p:nvSpPr>
        <p:spPr>
          <a:xfrm flipV="1">
            <a:off x="382723" y="3474254"/>
            <a:ext cx="4835806" cy="45719"/>
          </a:xfrm>
          <a:prstGeom prst="rect">
            <a:avLst/>
          </a:prstGeom>
          <a:solidFill>
            <a:srgbClr val="DA1B2E"/>
          </a:solidFill>
          <a:ln/>
        </p:spPr>
      </p:sp>
      <p:sp>
        <p:nvSpPr>
          <p:cNvPr id="11" name="Text 6"/>
          <p:cNvSpPr/>
          <p:nvPr/>
        </p:nvSpPr>
        <p:spPr>
          <a:xfrm rot="10800000" flipV="1">
            <a:off x="7042602" y="3214220"/>
            <a:ext cx="597913" cy="376440"/>
          </a:xfrm>
          <a:prstGeom prst="rect">
            <a:avLst/>
          </a:prstGeom>
          <a:noFill/>
          <a:ln/>
        </p:spPr>
        <p:txBody>
          <a:bodyPr wrap="non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02</a:t>
            </a:r>
            <a:endParaRPr lang="en-US" sz="1500" dirty="0"/>
          </a:p>
        </p:txBody>
      </p:sp>
      <p:sp>
        <p:nvSpPr>
          <p:cNvPr id="12" name="Shape 7"/>
          <p:cNvSpPr/>
          <p:nvPr/>
        </p:nvSpPr>
        <p:spPr>
          <a:xfrm flipV="1">
            <a:off x="7042603" y="3474254"/>
            <a:ext cx="4835806" cy="45719"/>
          </a:xfrm>
          <a:prstGeom prst="rect">
            <a:avLst/>
          </a:prstGeom>
          <a:solidFill>
            <a:srgbClr val="DA1B2E"/>
          </a:solidFill>
          <a:ln/>
        </p:spPr>
      </p:sp>
      <p:sp>
        <p:nvSpPr>
          <p:cNvPr id="13" name="Text 10"/>
          <p:cNvSpPr/>
          <p:nvPr/>
        </p:nvSpPr>
        <p:spPr>
          <a:xfrm>
            <a:off x="382722" y="4723631"/>
            <a:ext cx="250324" cy="203826"/>
          </a:xfrm>
          <a:prstGeom prst="rect">
            <a:avLst/>
          </a:prstGeom>
          <a:noFill/>
          <a:ln/>
        </p:spPr>
        <p:txBody>
          <a:bodyPr wrap="non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03</a:t>
            </a:r>
            <a:endParaRPr lang="en-US" sz="1500" dirty="0"/>
          </a:p>
        </p:txBody>
      </p:sp>
      <p:sp>
        <p:nvSpPr>
          <p:cNvPr id="14" name="Shape 11"/>
          <p:cNvSpPr/>
          <p:nvPr/>
        </p:nvSpPr>
        <p:spPr>
          <a:xfrm flipV="1">
            <a:off x="382723" y="5004088"/>
            <a:ext cx="4835806" cy="45719"/>
          </a:xfrm>
          <a:prstGeom prst="rect">
            <a:avLst/>
          </a:prstGeom>
          <a:solidFill>
            <a:srgbClr val="DA1B2E"/>
          </a:solidFill>
          <a:ln/>
        </p:spPr>
      </p:sp>
      <p:sp>
        <p:nvSpPr>
          <p:cNvPr id="15" name="Text 14"/>
          <p:cNvSpPr/>
          <p:nvPr/>
        </p:nvSpPr>
        <p:spPr>
          <a:xfrm rot="10800000" flipV="1">
            <a:off x="7042602" y="4723631"/>
            <a:ext cx="355724" cy="209413"/>
          </a:xfrm>
          <a:prstGeom prst="rect">
            <a:avLst/>
          </a:prstGeom>
          <a:noFill/>
          <a:ln/>
        </p:spPr>
        <p:txBody>
          <a:bodyPr wrap="non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04</a:t>
            </a:r>
            <a:endParaRPr lang="en-US" sz="1500" dirty="0"/>
          </a:p>
        </p:txBody>
      </p:sp>
      <p:sp>
        <p:nvSpPr>
          <p:cNvPr id="16" name="Shape 15"/>
          <p:cNvSpPr/>
          <p:nvPr/>
        </p:nvSpPr>
        <p:spPr>
          <a:xfrm flipV="1">
            <a:off x="7042603" y="5004088"/>
            <a:ext cx="4835806" cy="45719"/>
          </a:xfrm>
          <a:prstGeom prst="rect">
            <a:avLst/>
          </a:prstGeom>
          <a:solidFill>
            <a:srgbClr val="DA1B2E"/>
          </a:solidFill>
          <a:ln/>
        </p:spPr>
      </p:sp>
      <p:sp>
        <p:nvSpPr>
          <p:cNvPr id="2" name="TextBox 1"/>
          <p:cNvSpPr txBox="1"/>
          <p:nvPr/>
        </p:nvSpPr>
        <p:spPr>
          <a:xfrm>
            <a:off x="382721" y="3497113"/>
            <a:ext cx="4835808"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End-to-End </a:t>
            </a:r>
            <a:r>
              <a:rPr lang="en-US" b="1" dirty="0" smtClean="0">
                <a:latin typeface="Times New Roman" panose="02020603050405020304" pitchFamily="18" charset="0"/>
                <a:cs typeface="Times New Roman" panose="02020603050405020304" pitchFamily="18" charset="0"/>
              </a:rPr>
              <a:t>EDA</a:t>
            </a:r>
            <a:r>
              <a:rPr lang="en-US" dirty="0" smtClean="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Analyze </a:t>
            </a:r>
            <a:r>
              <a:rPr lang="en-US" dirty="0">
                <a:latin typeface="Times New Roman" panose="02020603050405020304" pitchFamily="18" charset="0"/>
                <a:cs typeface="Times New Roman" panose="02020603050405020304" pitchFamily="18" charset="0"/>
              </a:rPr>
              <a:t>hospitality data comprehensively, from data ingestion and cleaning to interpretation and insight generation.</a:t>
            </a:r>
          </a:p>
        </p:txBody>
      </p:sp>
      <p:sp>
        <p:nvSpPr>
          <p:cNvPr id="4" name="TextBox 3"/>
          <p:cNvSpPr txBox="1"/>
          <p:nvPr/>
        </p:nvSpPr>
        <p:spPr>
          <a:xfrm>
            <a:off x="7042601" y="3497113"/>
            <a:ext cx="4835808"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Transformation</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Resolve inconsistencies, standardize formats, and merge multiple datasets to create a unified and analyzable dataset.</a:t>
            </a:r>
          </a:p>
        </p:txBody>
      </p:sp>
      <p:sp>
        <p:nvSpPr>
          <p:cNvPr id="6" name="TextBox 5"/>
          <p:cNvSpPr txBox="1"/>
          <p:nvPr/>
        </p:nvSpPr>
        <p:spPr>
          <a:xfrm>
            <a:off x="378600" y="5026947"/>
            <a:ext cx="5015635"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Pattern </a:t>
            </a:r>
            <a:r>
              <a:rPr lang="en-US" b="1" dirty="0" smtClean="0">
                <a:latin typeface="Times New Roman" panose="02020603050405020304" pitchFamily="18" charset="0"/>
                <a:cs typeface="Times New Roman" panose="02020603050405020304" pitchFamily="18" charset="0"/>
              </a:rPr>
              <a:t>Visualization</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Identify and visualize key trends in bookings, occupancy rates, room categories, and seasonal demand across cities.</a:t>
            </a:r>
          </a:p>
        </p:txBody>
      </p:sp>
      <p:sp>
        <p:nvSpPr>
          <p:cNvPr id="7" name="TextBox 6"/>
          <p:cNvSpPr txBox="1"/>
          <p:nvPr/>
        </p:nvSpPr>
        <p:spPr>
          <a:xfrm>
            <a:off x="7042601" y="5004088"/>
            <a:ext cx="4835808"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Actionable </a:t>
            </a:r>
            <a:r>
              <a:rPr lang="en-US" b="1" dirty="0" smtClean="0">
                <a:latin typeface="Times New Roman" panose="02020603050405020304" pitchFamily="18" charset="0"/>
                <a:cs typeface="Times New Roman" panose="02020603050405020304" pitchFamily="18" charset="0"/>
              </a:rPr>
              <a:t>Strategies</a:t>
            </a:r>
          </a:p>
          <a:p>
            <a:pPr marL="285750" indent="-285750">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Generate </a:t>
            </a:r>
            <a:r>
              <a:rPr lang="en-US" dirty="0">
                <a:latin typeface="Times New Roman" panose="02020603050405020304" pitchFamily="18" charset="0"/>
                <a:cs typeface="Times New Roman" panose="02020603050405020304" pitchFamily="18" charset="0"/>
              </a:rPr>
              <a:t>data-driven recommendations to help management optimize revenue, improve occupancy, and address underperforming segments.</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235" y="1255163"/>
            <a:ext cx="6484174" cy="2024367"/>
          </a:xfrm>
          <a:prstGeom prst="rect">
            <a:avLst/>
          </a:prstGeom>
          <a:ln>
            <a:noFill/>
          </a:ln>
          <a:effectLst>
            <a:softEdge rad="112500"/>
          </a:effectLst>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Steps Used for Analytics</a:t>
            </a:r>
            <a:endParaRPr lang="en-US" b="1" dirty="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521207" y="4545513"/>
            <a:ext cx="857798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Understand Business Problems: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Align analysis goals with business objectives.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Collection &amp; Understanding: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Gather relevant datasets and explore attributes.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Cleaning &amp; Exploration: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Handle missing values, outliers, and inconsistent data.</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Transformation: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Reshape and merge data for analysis-ready format.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Collect Insights: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Extract actionable insights to drive decision-making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37" y="1314505"/>
            <a:ext cx="11570677" cy="3129951"/>
          </a:xfrm>
          <a:prstGeom prst="rect">
            <a:avLst/>
          </a:prstGeom>
          <a:ln>
            <a:noFill/>
          </a:ln>
          <a:effectLst>
            <a:softEdge rad="112500"/>
          </a:effec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latin typeface="Times New Roman" panose="02020603050405020304" pitchFamily="18" charset="0"/>
                <a:cs typeface="Times New Roman" panose="02020603050405020304" pitchFamily="18" charset="0"/>
              </a:rPr>
              <a:t>Geographical Presence</a:t>
            </a:r>
            <a:endParaRPr lang="en-US"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21207" y="1389185"/>
            <a:ext cx="1128686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AtliQ Grands Hotels operates in four major Indian cities: Delhi, Bangalore, Hyderabad, and Mumbai. These cities were chosen strategically to cover both business and leisure travel markets. Understanding city-specific booking and occupancy patterns helps in making informed operational and marketing decisions. A map highlighting these cities can visually represent the hotel’s presence for better clarity.</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35" y="3764206"/>
            <a:ext cx="2619375" cy="15914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870" y="3764206"/>
            <a:ext cx="2593730" cy="17881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560" y="3764206"/>
            <a:ext cx="2896688" cy="1807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66737" y="3814822"/>
            <a:ext cx="2560028" cy="17066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Dataset Used</a:t>
            </a:r>
            <a:endParaRPr lang="en-US" b="1" dirty="0">
              <a:latin typeface="Times New Roman" panose="02020603050405020304" pitchFamily="18" charset="0"/>
              <a:cs typeface="Times New Roman" panose="02020603050405020304" pitchFamily="18" charset="0"/>
            </a:endParaRPr>
          </a:p>
        </p:txBody>
      </p:sp>
      <p:sp>
        <p:nvSpPr>
          <p:cNvPr id="25" name="Text Box 16" descr="Select me"/>
          <p:cNvSpPr txBox="1"/>
          <p:nvPr/>
        </p:nvSpPr>
        <p:spPr>
          <a:xfrm rot="21077122">
            <a:off x="7271504" y="2082750"/>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8120968" y="2101501"/>
            <a:ext cx="851862" cy="939987"/>
          </a:xfrm>
          <a:prstGeom prst="rect">
            <a:avLst/>
          </a:prstGeom>
        </p:spPr>
      </p:pic>
      <p:sp>
        <p:nvSpPr>
          <p:cNvPr id="8" name="TextBox 7"/>
          <p:cNvSpPr txBox="1"/>
          <p:nvPr/>
        </p:nvSpPr>
        <p:spPr>
          <a:xfrm>
            <a:off x="615462" y="1397977"/>
            <a:ext cx="6849207"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project uses </a:t>
            </a:r>
            <a:r>
              <a:rPr lang="en-US" b="1" dirty="0">
                <a:latin typeface="Times New Roman" panose="02020603050405020304" pitchFamily="18" charset="0"/>
                <a:cs typeface="Times New Roman" panose="02020603050405020304" pitchFamily="18" charset="0"/>
              </a:rPr>
              <a:t>five Excel datasets</a:t>
            </a:r>
            <a:r>
              <a:rPr lang="en-US" dirty="0">
                <a:latin typeface="Times New Roman" panose="02020603050405020304" pitchFamily="18" charset="0"/>
                <a:cs typeface="Times New Roman" panose="02020603050405020304" pitchFamily="18" charset="0"/>
              </a:rPr>
              <a:t>, processed entirely in </a:t>
            </a:r>
            <a:r>
              <a:rPr lang="en-US" b="1" dirty="0">
                <a:latin typeface="Times New Roman" panose="02020603050405020304" pitchFamily="18" charset="0"/>
                <a:cs typeface="Times New Roman" panose="02020603050405020304" pitchFamily="18" charset="0"/>
              </a:rPr>
              <a:t>Python with Pandas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dim_date.xlsx</a:t>
            </a:r>
            <a:r>
              <a:rPr lang="en-US" dirty="0">
                <a:latin typeface="Times New Roman" panose="02020603050405020304" pitchFamily="18" charset="0"/>
                <a:cs typeface="Times New Roman" panose="02020603050405020304" pitchFamily="18" charset="0"/>
              </a:rPr>
              <a:t> – Contains date details like year, month, week, and day type to help analyze trends over time.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dim_hotels.xlsx</a:t>
            </a:r>
            <a:r>
              <a:rPr lang="en-US" dirty="0">
                <a:latin typeface="Times New Roman" panose="02020603050405020304" pitchFamily="18" charset="0"/>
                <a:cs typeface="Times New Roman" panose="02020603050405020304" pitchFamily="18" charset="0"/>
              </a:rPr>
              <a:t> – Includes hotel information such as name, city, and category to compare performance across locations.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dim_rooms.xlsx</a:t>
            </a:r>
            <a:r>
              <a:rPr lang="en-US" dirty="0">
                <a:latin typeface="Times New Roman" panose="02020603050405020304" pitchFamily="18" charset="0"/>
                <a:cs typeface="Times New Roman" panose="02020603050405020304" pitchFamily="18" charset="0"/>
              </a:rPr>
              <a:t> – Provides details about room types, capacity, pricing, and amenities to study booking preferences.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fact_bookings.xlsx</a:t>
            </a:r>
            <a:r>
              <a:rPr lang="en-US" dirty="0">
                <a:latin typeface="Times New Roman" panose="02020603050405020304" pitchFamily="18" charset="0"/>
                <a:cs typeface="Times New Roman" panose="02020603050405020304" pitchFamily="18" charset="0"/>
              </a:rPr>
              <a:t> – Contains detailed booking records, including check-in/check-out dates, revenue, and customer IDs.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fact_aggregated_bookings.xlsx</a:t>
            </a:r>
            <a:r>
              <a:rPr lang="en-US" dirty="0">
                <a:latin typeface="Times New Roman" panose="02020603050405020304" pitchFamily="18" charset="0"/>
                <a:cs typeface="Times New Roman" panose="02020603050405020304" pitchFamily="18" charset="0"/>
              </a:rPr>
              <a:t> – Summarizes key metrics like total bookings, occupancy percentage, and average daily rates for easier trend analysis.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data cleaning, merging, and analysis were carried out in </a:t>
            </a:r>
            <a:r>
              <a:rPr lang="en-US" b="1" dirty="0">
                <a:latin typeface="Times New Roman" panose="02020603050405020304" pitchFamily="18" charset="0"/>
                <a:cs typeface="Times New Roman" panose="02020603050405020304" pitchFamily="18" charset="0"/>
              </a:rPr>
              <a:t>Python using </a:t>
            </a:r>
            <a:r>
              <a:rPr lang="en-US" b="1" dirty="0" smtClean="0">
                <a:latin typeface="Times New Roman" panose="02020603050405020304" pitchFamily="18" charset="0"/>
                <a:cs typeface="Times New Roman" panose="02020603050405020304" pitchFamily="18" charset="0"/>
              </a:rPr>
              <a:t>Pandas, Matplotlib, Numpy and Seaborn.</a:t>
            </a:r>
            <a:endParaRPr lang="en-US" dirty="0">
              <a:latin typeface="Times New Roman" panose="02020603050405020304" pitchFamily="18" charset="0"/>
              <a:cs typeface="Times New Roman" panose="02020603050405020304" pitchFamily="18" charset="0"/>
            </a:endParaRPr>
          </a:p>
          <a:p>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9734" y="1834676"/>
            <a:ext cx="2716822" cy="3748439"/>
          </a:xfrm>
          <a:prstGeom prst="rect">
            <a:avLst/>
          </a:prstGeom>
          <a:ln>
            <a:noFill/>
          </a:ln>
          <a:effectLst>
            <a:softEdge rad="112500"/>
          </a:effectLst>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Tools &amp; Technologies Used</a:t>
            </a:r>
            <a:endParaRPr lang="en-US"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1476" y="1238617"/>
            <a:ext cx="525340" cy="55666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76" y="1945766"/>
            <a:ext cx="524423" cy="524423"/>
          </a:xfrm>
          <a:prstGeom prst="rect">
            <a:avLst/>
          </a:prstGeom>
        </p:spPr>
      </p:pic>
      <p:sp>
        <p:nvSpPr>
          <p:cNvPr id="5" name="Rectangle 4"/>
          <p:cNvSpPr/>
          <p:nvPr/>
        </p:nvSpPr>
        <p:spPr>
          <a:xfrm>
            <a:off x="958361" y="2023311"/>
            <a:ext cx="7473462" cy="369332"/>
          </a:xfrm>
          <a:prstGeom prst="rect">
            <a:avLst/>
          </a:prstGeom>
        </p:spPr>
        <p:txBody>
          <a:bodyPr wrap="square">
            <a:spAutoFit/>
          </a:bodyPr>
          <a:lstStyle/>
          <a:p>
            <a:r>
              <a:rPr lang="en-US" b="1" dirty="0"/>
              <a:t>NumPy:</a:t>
            </a:r>
            <a:r>
              <a:rPr lang="en-US" dirty="0"/>
              <a:t> For efficient numerical computations and array handling.</a:t>
            </a: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0131" y="2620670"/>
            <a:ext cx="535768" cy="535768"/>
          </a:xfrm>
          <a:prstGeom prst="rect">
            <a:avLst/>
          </a:prstGeom>
        </p:spPr>
      </p:pic>
      <p:sp>
        <p:nvSpPr>
          <p:cNvPr id="7" name="Rectangle 6"/>
          <p:cNvSpPr/>
          <p:nvPr/>
        </p:nvSpPr>
        <p:spPr>
          <a:xfrm>
            <a:off x="911766" y="2681972"/>
            <a:ext cx="7212326" cy="369332"/>
          </a:xfrm>
          <a:prstGeom prst="rect">
            <a:avLst/>
          </a:prstGeom>
        </p:spPr>
        <p:txBody>
          <a:bodyPr wrap="square">
            <a:spAutoFit/>
          </a:bodyPr>
          <a:lstStyle/>
          <a:p>
            <a:r>
              <a:rPr lang="en-US" b="1" dirty="0"/>
              <a:t>Matplotlib:</a:t>
            </a:r>
            <a:r>
              <a:rPr lang="en-US" dirty="0"/>
              <a:t> For creating static and interactive visualizations.</a:t>
            </a:r>
          </a:p>
        </p:txBody>
      </p:sp>
      <p:sp>
        <p:nvSpPr>
          <p:cNvPr id="11" name="Rectangle 3"/>
          <p:cNvSpPr>
            <a:spLocks noChangeArrowheads="1"/>
          </p:cNvSpPr>
          <p:nvPr/>
        </p:nvSpPr>
        <p:spPr bwMode="auto">
          <a:xfrm>
            <a:off x="895899" y="1356484"/>
            <a:ext cx="91486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Python:</a:t>
            </a:r>
            <a:r>
              <a:rPr kumimoji="0" lang="en-US" altLang="en-US" sz="1800" b="0" i="0" u="none" strike="noStrike" cap="none" normalizeH="0" baseline="0" dirty="0" smtClean="0">
                <a:ln>
                  <a:noFill/>
                </a:ln>
                <a:solidFill>
                  <a:schemeClr val="tx1"/>
                </a:solidFill>
                <a:effectLst/>
                <a:latin typeface="Arial" panose="020B0604020202020204" pitchFamily="34" charset="0"/>
              </a:rPr>
              <a:t> Programming language used for data analysis, manipulation, and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6088" y="3295574"/>
            <a:ext cx="652273" cy="652273"/>
          </a:xfrm>
          <a:prstGeom prst="rect">
            <a:avLst/>
          </a:prstGeom>
        </p:spPr>
      </p:pic>
      <p:sp>
        <p:nvSpPr>
          <p:cNvPr id="13" name="Rectangle 12"/>
          <p:cNvSpPr/>
          <p:nvPr/>
        </p:nvSpPr>
        <p:spPr>
          <a:xfrm>
            <a:off x="958361" y="3390421"/>
            <a:ext cx="6954716" cy="369332"/>
          </a:xfrm>
          <a:prstGeom prst="rect">
            <a:avLst/>
          </a:prstGeom>
        </p:spPr>
        <p:txBody>
          <a:bodyPr wrap="square">
            <a:spAutoFit/>
          </a:bodyPr>
          <a:lstStyle/>
          <a:p>
            <a:r>
              <a:rPr lang="en-US" b="1" dirty="0"/>
              <a:t>Pandas:</a:t>
            </a:r>
            <a:r>
              <a:rPr lang="en-US" dirty="0"/>
              <a:t> For data manipulation and analysis of tabular datasets.</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088" y="4086983"/>
            <a:ext cx="590525" cy="590525"/>
          </a:xfrm>
          <a:prstGeom prst="rect">
            <a:avLst/>
          </a:prstGeom>
        </p:spPr>
      </p:pic>
      <p:sp>
        <p:nvSpPr>
          <p:cNvPr id="15" name="Rectangle 14"/>
          <p:cNvSpPr/>
          <p:nvPr/>
        </p:nvSpPr>
        <p:spPr>
          <a:xfrm>
            <a:off x="958361" y="4159397"/>
            <a:ext cx="5504392" cy="369332"/>
          </a:xfrm>
          <a:prstGeom prst="rect">
            <a:avLst/>
          </a:prstGeom>
        </p:spPr>
        <p:txBody>
          <a:bodyPr wrap="none">
            <a:spAutoFit/>
          </a:bodyPr>
          <a:lstStyle/>
          <a:p>
            <a:r>
              <a:rPr lang="en-US" b="1" dirty="0"/>
              <a:t>Seaborn:</a:t>
            </a:r>
            <a:r>
              <a:rPr lang="en-US" dirty="0"/>
              <a:t> For attractive statistical data visualizations.</a:t>
            </a:r>
          </a:p>
        </p:txBody>
      </p:sp>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1476" y="4880265"/>
            <a:ext cx="524423" cy="526764"/>
          </a:xfrm>
          <a:prstGeom prst="rect">
            <a:avLst/>
          </a:prstGeom>
        </p:spPr>
      </p:pic>
      <p:sp>
        <p:nvSpPr>
          <p:cNvPr id="19" name="Rectangle 18"/>
          <p:cNvSpPr/>
          <p:nvPr/>
        </p:nvSpPr>
        <p:spPr>
          <a:xfrm>
            <a:off x="958361" y="4885703"/>
            <a:ext cx="7763608" cy="369332"/>
          </a:xfrm>
          <a:prstGeom prst="rect">
            <a:avLst/>
          </a:prstGeom>
        </p:spPr>
        <p:txBody>
          <a:bodyPr wrap="square">
            <a:spAutoFit/>
          </a:bodyPr>
          <a:lstStyle/>
          <a:p>
            <a:r>
              <a:rPr lang="en-US" b="1" dirty="0"/>
              <a:t>Jupyter Notebook:</a:t>
            </a:r>
            <a:r>
              <a:rPr lang="en-US" dirty="0"/>
              <a:t> Interactive platform to write, run, and visualize code.</a:t>
            </a:r>
          </a:p>
        </p:txBody>
      </p:sp>
      <p:pic>
        <p:nvPicPr>
          <p:cNvPr id="20" name="Picture 1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6088" y="5495206"/>
            <a:ext cx="589811" cy="589811"/>
          </a:xfrm>
          <a:prstGeom prst="rect">
            <a:avLst/>
          </a:prstGeom>
        </p:spPr>
      </p:pic>
      <p:sp>
        <p:nvSpPr>
          <p:cNvPr id="21" name="Rectangle 20"/>
          <p:cNvSpPr/>
          <p:nvPr/>
        </p:nvSpPr>
        <p:spPr>
          <a:xfrm>
            <a:off x="958360" y="5538094"/>
            <a:ext cx="8458201" cy="369332"/>
          </a:xfrm>
          <a:prstGeom prst="rect">
            <a:avLst/>
          </a:prstGeom>
        </p:spPr>
        <p:txBody>
          <a:bodyPr wrap="square">
            <a:spAutoFit/>
          </a:bodyPr>
          <a:lstStyle/>
          <a:p>
            <a:r>
              <a:rPr lang="en-US" b="1" dirty="0" err="1"/>
              <a:t>Git</a:t>
            </a:r>
            <a:r>
              <a:rPr lang="en-US" b="1" dirty="0"/>
              <a:t>/GitHub:</a:t>
            </a:r>
            <a:r>
              <a:rPr lang="en-US" dirty="0"/>
              <a:t> For version control, collaboration, and reproducible workflows.</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Data Preparation Process</a:t>
            </a:r>
            <a:endParaRPr lang="en-US" b="1" dirty="0">
              <a:latin typeface="Times New Roman" panose="02020603050405020304" pitchFamily="18" charset="0"/>
              <a:cs typeface="Times New Roman" panose="02020603050405020304" pitchFamily="18" charset="0"/>
            </a:endParaRPr>
          </a:p>
        </p:txBody>
      </p:sp>
      <p:sp>
        <p:nvSpPr>
          <p:cNvPr id="4" name="Shape 2"/>
          <p:cNvSpPr/>
          <p:nvPr/>
        </p:nvSpPr>
        <p:spPr>
          <a:xfrm>
            <a:off x="650711" y="1259116"/>
            <a:ext cx="161568" cy="969526"/>
          </a:xfrm>
          <a:prstGeom prst="roundRect">
            <a:avLst>
              <a:gd name="adj" fmla="val 42008"/>
            </a:avLst>
          </a:prstGeom>
          <a:solidFill>
            <a:schemeClr val="accent2">
              <a:lumMod val="60000"/>
              <a:lumOff val="40000"/>
            </a:schemeClr>
          </a:solidFill>
          <a:ln w="7620">
            <a:solidFill>
              <a:srgbClr val="DFB8BC"/>
            </a:solidFill>
            <a:prstDash val="solid"/>
          </a:ln>
        </p:spPr>
      </p:sp>
      <p:sp>
        <p:nvSpPr>
          <p:cNvPr id="5" name="Text 3"/>
          <p:cNvSpPr/>
          <p:nvPr/>
        </p:nvSpPr>
        <p:spPr>
          <a:xfrm>
            <a:off x="936481" y="1436993"/>
            <a:ext cx="2126218" cy="265747"/>
          </a:xfrm>
          <a:prstGeom prst="rect">
            <a:avLst/>
          </a:prstGeom>
          <a:noFill/>
          <a:ln/>
        </p:spPr>
        <p:txBody>
          <a:bodyPr wrap="none" lIns="0" tIns="0" rIns="0" bIns="0" rtlCol="0" anchor="t"/>
          <a:lstStyle/>
          <a:p>
            <a:pPr marL="0" indent="0" algn="l">
              <a:lnSpc>
                <a:spcPts val="2050"/>
              </a:lnSpc>
              <a:buNone/>
            </a:pPr>
            <a:r>
              <a:rPr lang="en-US" dirty="0">
                <a:solidFill>
                  <a:srgbClr val="3B3535"/>
                </a:solidFill>
                <a:latin typeface="Times New Roman" panose="02020603050405020304" pitchFamily="18" charset="0"/>
                <a:ea typeface="Sora Semi Bold" pitchFamily="34" charset="-122"/>
                <a:cs typeface="Times New Roman" panose="02020603050405020304" pitchFamily="18" charset="0"/>
              </a:rPr>
              <a:t>Import CSVs</a:t>
            </a:r>
            <a:endParaRPr lang="en-US" dirty="0">
              <a:latin typeface="Times New Roman" panose="02020603050405020304" pitchFamily="18" charset="0"/>
              <a:cs typeface="Times New Roman" panose="02020603050405020304" pitchFamily="18" charset="0"/>
            </a:endParaRPr>
          </a:p>
        </p:txBody>
      </p:sp>
      <p:sp>
        <p:nvSpPr>
          <p:cNvPr id="6" name="Text 4"/>
          <p:cNvSpPr/>
          <p:nvPr/>
        </p:nvSpPr>
        <p:spPr>
          <a:xfrm>
            <a:off x="936481" y="1799658"/>
            <a:ext cx="12799219" cy="25848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Load multiple files into Pandas DataFrames for initial inspection.</a:t>
            </a:r>
            <a:endParaRPr lang="en-US" sz="1600" dirty="0">
              <a:latin typeface="Times New Roman" panose="02020603050405020304" pitchFamily="18" charset="0"/>
              <a:cs typeface="Times New Roman" panose="02020603050405020304" pitchFamily="18" charset="0"/>
            </a:endParaRPr>
          </a:p>
        </p:txBody>
      </p:sp>
      <p:sp>
        <p:nvSpPr>
          <p:cNvPr id="7" name="Shape 5"/>
          <p:cNvSpPr/>
          <p:nvPr/>
        </p:nvSpPr>
        <p:spPr>
          <a:xfrm>
            <a:off x="855638" y="2406519"/>
            <a:ext cx="161568" cy="969526"/>
          </a:xfrm>
          <a:prstGeom prst="roundRect">
            <a:avLst>
              <a:gd name="adj" fmla="val 42008"/>
            </a:avLst>
          </a:prstGeom>
          <a:solidFill>
            <a:schemeClr val="accent2">
              <a:lumMod val="60000"/>
              <a:lumOff val="40000"/>
            </a:schemeClr>
          </a:solidFill>
          <a:ln w="7620">
            <a:solidFill>
              <a:srgbClr val="DFB8BC"/>
            </a:solidFill>
            <a:prstDash val="solid"/>
          </a:ln>
        </p:spPr>
      </p:sp>
      <p:sp>
        <p:nvSpPr>
          <p:cNvPr id="8" name="Text 6"/>
          <p:cNvSpPr/>
          <p:nvPr/>
        </p:nvSpPr>
        <p:spPr>
          <a:xfrm>
            <a:off x="1178774" y="2568087"/>
            <a:ext cx="2126218" cy="265747"/>
          </a:xfrm>
          <a:prstGeom prst="rect">
            <a:avLst/>
          </a:prstGeom>
          <a:noFill/>
          <a:ln/>
        </p:spPr>
        <p:txBody>
          <a:bodyPr wrap="none" lIns="0" tIns="0" rIns="0" bIns="0" rtlCol="0" anchor="t"/>
          <a:lstStyle/>
          <a:p>
            <a:pPr marL="0" indent="0" algn="l">
              <a:lnSpc>
                <a:spcPts val="2050"/>
              </a:lnSpc>
              <a:buNone/>
            </a:pPr>
            <a:r>
              <a:rPr lang="en-US" dirty="0">
                <a:solidFill>
                  <a:srgbClr val="3B3535"/>
                </a:solidFill>
                <a:latin typeface="Times New Roman" panose="02020603050405020304" pitchFamily="18" charset="0"/>
                <a:ea typeface="Sora Semi Bold" pitchFamily="34" charset="-122"/>
                <a:cs typeface="Times New Roman" panose="02020603050405020304" pitchFamily="18" charset="0"/>
              </a:rPr>
              <a:t>Clean</a:t>
            </a:r>
            <a:r>
              <a:rPr lang="en-US" sz="1650" dirty="0">
                <a:solidFill>
                  <a:srgbClr val="3B3535"/>
                </a:solidFill>
                <a:latin typeface="Sora Semi Bold" pitchFamily="34" charset="0"/>
                <a:ea typeface="Sora Semi Bold" pitchFamily="34" charset="-122"/>
                <a:cs typeface="Sora Semi Bold" pitchFamily="34" charset="-120"/>
              </a:rPr>
              <a:t> Data</a:t>
            </a:r>
            <a:endParaRPr lang="en-US" sz="1650" dirty="0"/>
          </a:p>
        </p:txBody>
      </p:sp>
      <p:sp>
        <p:nvSpPr>
          <p:cNvPr id="9" name="Text 7"/>
          <p:cNvSpPr/>
          <p:nvPr/>
        </p:nvSpPr>
        <p:spPr>
          <a:xfrm>
            <a:off x="1178774" y="2894914"/>
            <a:ext cx="12556927" cy="25848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Fill</a:t>
            </a:r>
            <a:r>
              <a:rPr lang="en-US" sz="1250" dirty="0">
                <a:solidFill>
                  <a:srgbClr val="3B3535"/>
                </a:solidFill>
                <a:latin typeface="Sora Light" pitchFamily="34" charset="0"/>
                <a:ea typeface="Sora Light" pitchFamily="34" charset="-122"/>
                <a:cs typeface="Sora Light" pitchFamily="34" charset="-120"/>
              </a:rPr>
              <a:t> </a:t>
            </a: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missing values, remove outliers, and resolve inconsistencies in categories and dates</a:t>
            </a:r>
            <a:r>
              <a:rPr lang="en-US" sz="1250" dirty="0">
                <a:solidFill>
                  <a:srgbClr val="3B3535"/>
                </a:solidFill>
                <a:latin typeface="Sora Light" pitchFamily="34" charset="0"/>
                <a:ea typeface="Sora Light" pitchFamily="34" charset="-122"/>
                <a:cs typeface="Sora Light" pitchFamily="34" charset="-120"/>
              </a:rPr>
              <a:t>.</a:t>
            </a:r>
            <a:endParaRPr lang="en-US" sz="1250" dirty="0"/>
          </a:p>
        </p:txBody>
      </p:sp>
      <p:sp>
        <p:nvSpPr>
          <p:cNvPr id="10" name="Shape 8"/>
          <p:cNvSpPr/>
          <p:nvPr/>
        </p:nvSpPr>
        <p:spPr>
          <a:xfrm>
            <a:off x="1098049" y="3537613"/>
            <a:ext cx="161568" cy="969526"/>
          </a:xfrm>
          <a:prstGeom prst="roundRect">
            <a:avLst>
              <a:gd name="adj" fmla="val 42008"/>
            </a:avLst>
          </a:prstGeom>
          <a:solidFill>
            <a:schemeClr val="accent2">
              <a:lumMod val="60000"/>
              <a:lumOff val="40000"/>
            </a:schemeClr>
          </a:solidFill>
          <a:ln w="7620">
            <a:solidFill>
              <a:srgbClr val="DFB8BC"/>
            </a:solidFill>
            <a:prstDash val="solid"/>
          </a:ln>
        </p:spPr>
      </p:sp>
      <p:sp>
        <p:nvSpPr>
          <p:cNvPr id="11" name="Text 9"/>
          <p:cNvSpPr/>
          <p:nvPr/>
        </p:nvSpPr>
        <p:spPr>
          <a:xfrm>
            <a:off x="1421185" y="3699181"/>
            <a:ext cx="2126218" cy="265747"/>
          </a:xfrm>
          <a:prstGeom prst="rect">
            <a:avLst/>
          </a:prstGeom>
          <a:noFill/>
          <a:ln/>
        </p:spPr>
        <p:txBody>
          <a:bodyPr wrap="none" lIns="0" tIns="0" rIns="0" bIns="0" rtlCol="0" anchor="t"/>
          <a:lstStyle/>
          <a:p>
            <a:pPr marL="0" indent="0" algn="l">
              <a:lnSpc>
                <a:spcPts val="2050"/>
              </a:lnSpc>
              <a:buNone/>
            </a:pPr>
            <a:r>
              <a:rPr lang="en-US" dirty="0">
                <a:solidFill>
                  <a:srgbClr val="3B3535"/>
                </a:solidFill>
                <a:latin typeface="Times New Roman" panose="02020603050405020304" pitchFamily="18" charset="0"/>
                <a:ea typeface="Sora Semi Bold" pitchFamily="34" charset="-122"/>
                <a:cs typeface="Times New Roman" panose="02020603050405020304" pitchFamily="18" charset="0"/>
              </a:rPr>
              <a:t>Convert Formats</a:t>
            </a:r>
          </a:p>
        </p:txBody>
      </p:sp>
      <p:sp>
        <p:nvSpPr>
          <p:cNvPr id="12" name="Text 10"/>
          <p:cNvSpPr/>
          <p:nvPr/>
        </p:nvSpPr>
        <p:spPr>
          <a:xfrm>
            <a:off x="1421185" y="4061845"/>
            <a:ext cx="12314515" cy="25848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Parse dates to datetime objects and encode categorical variables.</a:t>
            </a:r>
          </a:p>
        </p:txBody>
      </p:sp>
      <p:sp>
        <p:nvSpPr>
          <p:cNvPr id="13" name="Shape 11"/>
          <p:cNvSpPr/>
          <p:nvPr/>
        </p:nvSpPr>
        <p:spPr>
          <a:xfrm>
            <a:off x="1340401" y="4611258"/>
            <a:ext cx="161568" cy="969526"/>
          </a:xfrm>
          <a:prstGeom prst="roundRect">
            <a:avLst>
              <a:gd name="adj" fmla="val 42008"/>
            </a:avLst>
          </a:prstGeom>
          <a:solidFill>
            <a:schemeClr val="accent2">
              <a:lumMod val="60000"/>
              <a:lumOff val="40000"/>
            </a:schemeClr>
          </a:solidFill>
          <a:ln w="7620">
            <a:solidFill>
              <a:srgbClr val="DFB8BC"/>
            </a:solidFill>
            <a:prstDash val="solid"/>
          </a:ln>
        </p:spPr>
      </p:sp>
      <p:sp>
        <p:nvSpPr>
          <p:cNvPr id="14" name="Text 12"/>
          <p:cNvSpPr/>
          <p:nvPr/>
        </p:nvSpPr>
        <p:spPr>
          <a:xfrm>
            <a:off x="1663596" y="4830274"/>
            <a:ext cx="2126218" cy="265747"/>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Sora Semi Bold" pitchFamily="34" charset="0"/>
                <a:ea typeface="Sora Semi Bold" pitchFamily="34" charset="-122"/>
                <a:cs typeface="Sora Semi Bold" pitchFamily="34" charset="-120"/>
              </a:rPr>
              <a:t>Merge Datasets</a:t>
            </a:r>
            <a:endParaRPr lang="en-US" sz="1650" dirty="0"/>
          </a:p>
        </p:txBody>
      </p:sp>
      <p:sp>
        <p:nvSpPr>
          <p:cNvPr id="15" name="Text 13"/>
          <p:cNvSpPr/>
          <p:nvPr/>
        </p:nvSpPr>
        <p:spPr>
          <a:xfrm>
            <a:off x="1663596" y="5192939"/>
            <a:ext cx="12072104" cy="25848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Join tables on common keys like hotel ID and date for integrated views.</a:t>
            </a:r>
          </a:p>
        </p:txBody>
      </p:sp>
      <p:sp>
        <p:nvSpPr>
          <p:cNvPr id="16" name="Shape 14"/>
          <p:cNvSpPr/>
          <p:nvPr/>
        </p:nvSpPr>
        <p:spPr>
          <a:xfrm>
            <a:off x="1098049" y="5609478"/>
            <a:ext cx="161568" cy="969526"/>
          </a:xfrm>
          <a:prstGeom prst="roundRect">
            <a:avLst>
              <a:gd name="adj" fmla="val 42008"/>
            </a:avLst>
          </a:prstGeom>
          <a:solidFill>
            <a:schemeClr val="accent2">
              <a:lumMod val="60000"/>
              <a:lumOff val="40000"/>
            </a:schemeClr>
          </a:solidFill>
          <a:ln w="7620">
            <a:solidFill>
              <a:srgbClr val="DFB8BC"/>
            </a:solidFill>
            <a:prstDash val="solid"/>
          </a:ln>
        </p:spPr>
      </p:sp>
      <p:pic>
        <p:nvPicPr>
          <p:cNvPr id="19" name="Picture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6315" y="1185054"/>
            <a:ext cx="3560895" cy="5393950"/>
          </a:xfrm>
          <a:prstGeom prst="rect">
            <a:avLst/>
          </a:prstGeom>
          <a:ln>
            <a:noFill/>
          </a:ln>
          <a:effectLst>
            <a:softEdge rad="112500"/>
          </a:effectLst>
        </p:spPr>
      </p:pic>
      <p:sp>
        <p:nvSpPr>
          <p:cNvPr id="17" name="Text 15"/>
          <p:cNvSpPr/>
          <p:nvPr/>
        </p:nvSpPr>
        <p:spPr>
          <a:xfrm>
            <a:off x="1421185" y="5961368"/>
            <a:ext cx="2126218" cy="265747"/>
          </a:xfrm>
          <a:prstGeom prst="rect">
            <a:avLst/>
          </a:prstGeom>
          <a:noFill/>
          <a:ln/>
        </p:spPr>
        <p:txBody>
          <a:bodyPr wrap="none" lIns="0" tIns="0" rIns="0" bIns="0" rtlCol="0" anchor="t"/>
          <a:lstStyle/>
          <a:p>
            <a:pPr marL="0" indent="0" algn="l">
              <a:lnSpc>
                <a:spcPts val="2050"/>
              </a:lnSpc>
              <a:buNone/>
            </a:pPr>
            <a:r>
              <a:rPr lang="en-US" sz="1650" dirty="0">
                <a:solidFill>
                  <a:srgbClr val="3B3535"/>
                </a:solidFill>
                <a:latin typeface="Sora Semi Bold" pitchFamily="34" charset="0"/>
                <a:ea typeface="Sora Semi Bold" pitchFamily="34" charset="-122"/>
                <a:cs typeface="Sora Semi Bold" pitchFamily="34" charset="-120"/>
              </a:rPr>
              <a:t>Derive Columns</a:t>
            </a:r>
          </a:p>
        </p:txBody>
      </p:sp>
      <p:sp>
        <p:nvSpPr>
          <p:cNvPr id="18" name="Text 16"/>
          <p:cNvSpPr/>
          <p:nvPr/>
        </p:nvSpPr>
        <p:spPr>
          <a:xfrm>
            <a:off x="1421185" y="6324033"/>
            <a:ext cx="12314515" cy="258485"/>
          </a:xfrm>
          <a:prstGeom prst="rect">
            <a:avLst/>
          </a:prstGeom>
          <a:noFill/>
          <a:ln/>
        </p:spPr>
        <p:txBody>
          <a:bodyPr wrap="none" lIns="0" tIns="0" rIns="0" bIns="0" rtlCol="0" anchor="t"/>
          <a:lstStyle/>
          <a:p>
            <a:pPr marL="0" indent="0" algn="l">
              <a:lnSpc>
                <a:spcPts val="2000"/>
              </a:lnSpc>
              <a:buNone/>
            </a:pPr>
            <a:r>
              <a:rPr lang="en-US" sz="1600" dirty="0">
                <a:solidFill>
                  <a:srgbClr val="3B3535"/>
                </a:solidFill>
                <a:latin typeface="Times New Roman" panose="02020603050405020304" pitchFamily="18" charset="0"/>
                <a:ea typeface="Sora Light" pitchFamily="34" charset="-122"/>
                <a:cs typeface="Times New Roman" panose="02020603050405020304" pitchFamily="18" charset="0"/>
              </a:rPr>
              <a:t>Calculate month, week, and occupancy percentage for deeper trend analysis</a:t>
            </a:r>
            <a:r>
              <a:rPr lang="en-US" sz="1250" dirty="0">
                <a:solidFill>
                  <a:srgbClr val="3B3535"/>
                </a:solidFill>
                <a:latin typeface="Sora Light" pitchFamily="34" charset="0"/>
                <a:ea typeface="Sora Light" pitchFamily="34" charset="-122"/>
                <a:cs typeface="Sora Light" pitchFamily="34" charset="-120"/>
              </a:rPr>
              <a:t>.</a:t>
            </a:r>
            <a:endParaRPr lang="en-US" sz="1250" dirty="0"/>
          </a:p>
        </p:txBody>
      </p:sp>
    </p:spTree>
    <p:extLst>
      <p:ext uri="{BB962C8B-B14F-4D97-AF65-F5344CB8AC3E}">
        <p14:creationId xmlns:p14="http://schemas.microsoft.com/office/powerpoint/2010/main" val="7448376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1357</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Sora Light</vt:lpstr>
      <vt:lpstr>Arial</vt:lpstr>
      <vt:lpstr>Calibri</vt:lpstr>
      <vt:lpstr>Segoe UI</vt:lpstr>
      <vt:lpstr>Segoe UI Light</vt:lpstr>
      <vt:lpstr>Segoe UI Semibold</vt:lpstr>
      <vt:lpstr>SimHei</vt:lpstr>
      <vt:lpstr>Sora Semi Bold</vt:lpstr>
      <vt:lpstr>Times New Roman</vt:lpstr>
      <vt:lpstr>Wingdings</vt:lpstr>
      <vt:lpstr>WelcomeDoc</vt:lpstr>
      <vt:lpstr>PowerPoint Presentation</vt:lpstr>
      <vt:lpstr>  Hospitality Domain Data Analysis — Exploratory Data Analysis (EDA)  </vt:lpstr>
      <vt:lpstr>Business Problem</vt:lpstr>
      <vt:lpstr>Project Objectives</vt:lpstr>
      <vt:lpstr>Steps Used for Analytics</vt:lpstr>
      <vt:lpstr>Geographical Presence</vt:lpstr>
      <vt:lpstr>Dataset Used</vt:lpstr>
      <vt:lpstr>Tools &amp; Technologies Used</vt:lpstr>
      <vt:lpstr>Data Preparation Process</vt:lpstr>
      <vt:lpstr>Exploratory Data Analysis (EDA)</vt:lpstr>
      <vt:lpstr>Key Insights</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2025-10-04T07:15:35Z</dcterms:created>
  <dcterms:modified xsi:type="dcterms:W3CDTF">2025-10-04T17:51:20Z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