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5dd9543ce_0_2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5dd9543ce_0_2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5dd9543ce_0_2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5dd9543ce_0_2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5dd9543ce_0_2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5dd9543ce_0_2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5dd9543ce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5dd9543ce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5dd9543ce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5dd9543ce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5dd9543ce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5dd9543ce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5dd9543ce_0_1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5dd9543ce_0_1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5dd9543ce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5dd9543ce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5dd9543ce_0_2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5dd9543ce_0_2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dd9543ce_0_2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5dd9543ce_0_2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5dd9543ce_0_2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5dd9543ce_0_2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6.png"/><Relationship Id="rId7" Type="http://schemas.openxmlformats.org/officeDocument/2006/relationships/image" Target="../media/image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Customer Churn Analysis</a:t>
            </a:r>
            <a:endParaRPr/>
          </a:p>
        </p:txBody>
      </p:sp>
      <p:sp>
        <p:nvSpPr>
          <p:cNvPr id="64" name="Google Shape;64;p13"/>
          <p:cNvSpPr txBox="1"/>
          <p:nvPr>
            <p:ph idx="1" type="subTitle"/>
          </p:nvPr>
        </p:nvSpPr>
        <p:spPr>
          <a:xfrm>
            <a:off x="577175" y="2890150"/>
            <a:ext cx="8222100" cy="78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Predicting Telecommunications Customer Churn With Machine Learning</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130" name="Google Shape;130;p22"/>
          <p:cNvSpPr txBox="1"/>
          <p:nvPr>
            <p:ph idx="1" type="body"/>
          </p:nvPr>
        </p:nvSpPr>
        <p:spPr>
          <a:xfrm>
            <a:off x="387900" y="1266775"/>
            <a:ext cx="8368200" cy="166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lift curve orders the predicted probability of default and provides a lift score at each percentile of the ordered probabilities.</a:t>
            </a:r>
            <a:endParaRPr/>
          </a:p>
          <a:p>
            <a:pPr indent="-342900" lvl="0" marL="457200" rtl="0" algn="l">
              <a:spcBef>
                <a:spcPts val="0"/>
              </a:spcBef>
              <a:spcAft>
                <a:spcPts val="0"/>
              </a:spcAft>
              <a:buSzPts val="1800"/>
              <a:buChar char="●"/>
            </a:pPr>
            <a:r>
              <a:rPr lang="en"/>
              <a:t>Ex: A lift score of 2 at the 20th percentile means that you would get 2 times the performance, over randomly guessing, by using the top 20% highest probabilities</a:t>
            </a:r>
            <a:endParaRPr/>
          </a:p>
        </p:txBody>
      </p:sp>
      <p:pic>
        <p:nvPicPr>
          <p:cNvPr id="131" name="Google Shape;131;p22"/>
          <p:cNvPicPr preferRelativeResize="0"/>
          <p:nvPr/>
        </p:nvPicPr>
        <p:blipFill>
          <a:blip r:embed="rId3">
            <a:alphaModFix/>
          </a:blip>
          <a:stretch>
            <a:fillRect/>
          </a:stretch>
        </p:blipFill>
        <p:spPr>
          <a:xfrm>
            <a:off x="829350" y="2934175"/>
            <a:ext cx="2418450" cy="2027175"/>
          </a:xfrm>
          <a:prstGeom prst="rect">
            <a:avLst/>
          </a:prstGeom>
          <a:noFill/>
          <a:ln>
            <a:noFill/>
          </a:ln>
        </p:spPr>
      </p:pic>
      <p:pic>
        <p:nvPicPr>
          <p:cNvPr id="132" name="Google Shape;132;p22"/>
          <p:cNvPicPr preferRelativeResize="0"/>
          <p:nvPr/>
        </p:nvPicPr>
        <p:blipFill>
          <a:blip r:embed="rId4">
            <a:alphaModFix/>
          </a:blip>
          <a:stretch>
            <a:fillRect/>
          </a:stretch>
        </p:blipFill>
        <p:spPr>
          <a:xfrm>
            <a:off x="3387175" y="2934175"/>
            <a:ext cx="2481150" cy="2027175"/>
          </a:xfrm>
          <a:prstGeom prst="rect">
            <a:avLst/>
          </a:prstGeom>
          <a:noFill/>
          <a:ln>
            <a:noFill/>
          </a:ln>
        </p:spPr>
      </p:pic>
      <p:sp>
        <p:nvSpPr>
          <p:cNvPr id="133" name="Google Shape;133;p22"/>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2"/>
          <p:cNvPicPr preferRelativeResize="0"/>
          <p:nvPr/>
        </p:nvPicPr>
        <p:blipFill>
          <a:blip r:embed="rId5">
            <a:alphaModFix/>
          </a:blip>
          <a:stretch>
            <a:fillRect/>
          </a:stretch>
        </p:blipFill>
        <p:spPr>
          <a:xfrm>
            <a:off x="6007700" y="2934175"/>
            <a:ext cx="2418450" cy="2027175"/>
          </a:xfrm>
          <a:prstGeom prst="rect">
            <a:avLst/>
          </a:prstGeom>
          <a:noFill/>
          <a:ln>
            <a:noFill/>
          </a:ln>
        </p:spPr>
      </p:pic>
      <p:sp>
        <p:nvSpPr>
          <p:cNvPr id="135" name="Google Shape;135;p22"/>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Evaluation</a:t>
            </a:r>
            <a:endParaRPr/>
          </a:p>
        </p:txBody>
      </p:sp>
      <p:pic>
        <p:nvPicPr>
          <p:cNvPr id="141" name="Google Shape;141;p23"/>
          <p:cNvPicPr preferRelativeResize="0"/>
          <p:nvPr/>
        </p:nvPicPr>
        <p:blipFill>
          <a:blip r:embed="rId3">
            <a:alphaModFix/>
          </a:blip>
          <a:stretch>
            <a:fillRect/>
          </a:stretch>
        </p:blipFill>
        <p:spPr>
          <a:xfrm>
            <a:off x="2390550" y="2090850"/>
            <a:ext cx="4432601" cy="2928151"/>
          </a:xfrm>
          <a:prstGeom prst="rect">
            <a:avLst/>
          </a:prstGeom>
          <a:noFill/>
          <a:ln>
            <a:noFill/>
          </a:ln>
        </p:spPr>
      </p:pic>
      <p:sp>
        <p:nvSpPr>
          <p:cNvPr id="142" name="Google Shape;142;p23"/>
          <p:cNvSpPr txBox="1"/>
          <p:nvPr/>
        </p:nvSpPr>
        <p:spPr>
          <a:xfrm>
            <a:off x="473925" y="1265250"/>
            <a:ext cx="7973100" cy="75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The ROC curve contains true positive rate on the Y axis, and false positive rate on the X axis. A curve with a larger area below (AUC) is better.</a:t>
            </a:r>
            <a:endParaRPr sz="1800">
              <a:solidFill>
                <a:schemeClr val="dk1"/>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8" name="Google Shape;148;p24"/>
          <p:cNvSpPr txBox="1"/>
          <p:nvPr>
            <p:ph idx="1" type="body"/>
          </p:nvPr>
        </p:nvSpPr>
        <p:spPr>
          <a:xfrm>
            <a:off x="387900" y="1238925"/>
            <a:ext cx="8368200" cy="3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predicting if a customer will churn the most important features are: Monthly Charges, Tenure, Senior Citizen, Partner, Dependents, Internet Service, Online Security, Online Backup, Device Protection, Tech Support, Streaming TV, Streaming Movies, Contract, Paperless Billing, and Payment Method. The data shows there are significant differences in churn rate within these categories. Using a CatBoost model we are able to achieve 82% prediction accuracy on individual churn.</a:t>
            </a:r>
            <a:endParaRPr/>
          </a:p>
          <a:p>
            <a:pPr indent="0" lvl="0" marL="0" rtl="0" algn="l">
              <a:spcBef>
                <a:spcPts val="1600"/>
              </a:spcBef>
              <a:spcAft>
                <a:spcPts val="0"/>
              </a:spcAft>
              <a:buNone/>
            </a:pPr>
            <a:r>
              <a:rPr lang="en"/>
              <a:t>To achieve the most efficient marketing and retention the data suggests to market to younger families, i.e. people with partners and dependents who aren’t considered senior citizens, and people who are less tech savvy, i.e. need tech support, online backup, and device protection.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0" name="Google Shape;70;p14"/>
          <p:cNvSpPr txBox="1"/>
          <p:nvPr>
            <p:ph idx="1" type="body"/>
          </p:nvPr>
        </p:nvSpPr>
        <p:spPr>
          <a:xfrm>
            <a:off x="387900" y="1489825"/>
            <a:ext cx="8368200" cy="248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Overview</a:t>
            </a:r>
            <a:endParaRPr/>
          </a:p>
          <a:p>
            <a:pPr indent="-342900" lvl="0" marL="457200" rtl="0" algn="l">
              <a:spcBef>
                <a:spcPts val="0"/>
              </a:spcBef>
              <a:spcAft>
                <a:spcPts val="0"/>
              </a:spcAft>
              <a:buSzPts val="1800"/>
              <a:buChar char="●"/>
            </a:pPr>
            <a:r>
              <a:rPr lang="en"/>
              <a:t>General Methods</a:t>
            </a:r>
            <a:endParaRPr/>
          </a:p>
          <a:p>
            <a:pPr indent="-342900" lvl="0" marL="457200" rtl="0" algn="l">
              <a:spcBef>
                <a:spcPts val="0"/>
              </a:spcBef>
              <a:spcAft>
                <a:spcPts val="0"/>
              </a:spcAft>
              <a:buSzPts val="1800"/>
              <a:buChar char="●"/>
            </a:pPr>
            <a:r>
              <a:rPr lang="en"/>
              <a:t>Churn Analysis</a:t>
            </a:r>
            <a:endParaRPr/>
          </a:p>
          <a:p>
            <a:pPr indent="-342900" lvl="0" marL="457200" rtl="0" algn="l">
              <a:spcBef>
                <a:spcPts val="0"/>
              </a:spcBef>
              <a:spcAft>
                <a:spcPts val="0"/>
              </a:spcAft>
              <a:buSzPts val="1800"/>
              <a:buChar char="●"/>
            </a:pPr>
            <a:r>
              <a:rPr lang="en"/>
              <a:t>Inferential Statistics</a:t>
            </a:r>
            <a:endParaRPr/>
          </a:p>
          <a:p>
            <a:pPr indent="-342900" lvl="0" marL="457200" rtl="0" algn="l">
              <a:spcBef>
                <a:spcPts val="0"/>
              </a:spcBef>
              <a:spcAft>
                <a:spcPts val="0"/>
              </a:spcAft>
              <a:buSzPts val="1800"/>
              <a:buChar char="●"/>
            </a:pPr>
            <a:r>
              <a:rPr lang="en"/>
              <a:t>Model Evaluation</a:t>
            </a:r>
            <a:endParaRPr/>
          </a:p>
          <a:p>
            <a:pPr indent="-342900" lvl="0" marL="457200" rtl="0" algn="l">
              <a:spcBef>
                <a:spcPts val="0"/>
              </a:spcBef>
              <a:spcAft>
                <a:spcPts val="0"/>
              </a:spcAft>
              <a:buSzPts val="1800"/>
              <a:buChar char="●"/>
            </a:pPr>
            <a:r>
              <a:rPr lang="en"/>
              <a:t>Conclusion</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Overview</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Churn Rate: The average rate at which customers discontinue subscription/service</a:t>
            </a:r>
            <a:endParaRPr/>
          </a:p>
          <a:p>
            <a:pPr indent="-342900" lvl="0" marL="457200" rtl="0" algn="l">
              <a:spcBef>
                <a:spcPts val="1600"/>
              </a:spcBef>
              <a:spcAft>
                <a:spcPts val="0"/>
              </a:spcAft>
              <a:buSzPts val="1800"/>
              <a:buChar char="●"/>
            </a:pPr>
            <a:r>
              <a:rPr lang="en"/>
              <a:t>Volatility of income</a:t>
            </a:r>
            <a:endParaRPr/>
          </a:p>
          <a:p>
            <a:pPr indent="-342900" lvl="0" marL="457200" rtl="0" algn="l">
              <a:spcBef>
                <a:spcPts val="0"/>
              </a:spcBef>
              <a:spcAft>
                <a:spcPts val="0"/>
              </a:spcAft>
              <a:buSzPts val="1800"/>
              <a:buChar char="●"/>
            </a:pPr>
            <a:r>
              <a:rPr lang="en"/>
              <a:t>Customer satisfaction</a:t>
            </a:r>
            <a:endParaRPr/>
          </a:p>
          <a:p>
            <a:pPr indent="-342900" lvl="0" marL="457200" rtl="0" algn="l">
              <a:spcBef>
                <a:spcPts val="0"/>
              </a:spcBef>
              <a:spcAft>
                <a:spcPts val="0"/>
              </a:spcAft>
              <a:buSzPts val="1800"/>
              <a:buChar char="●"/>
            </a:pPr>
            <a:r>
              <a:rPr lang="en"/>
              <a:t>Why do customers churn</a:t>
            </a:r>
            <a:endParaRPr/>
          </a:p>
          <a:p>
            <a:pPr indent="-342900" lvl="0" marL="457200" rtl="0" algn="l">
              <a:spcBef>
                <a:spcPts val="0"/>
              </a:spcBef>
              <a:spcAft>
                <a:spcPts val="0"/>
              </a:spcAft>
              <a:buSzPts val="1800"/>
              <a:buChar char="●"/>
            </a:pPr>
            <a:r>
              <a:rPr lang="en"/>
              <a:t>Which customers are more likely to churn</a:t>
            </a:r>
            <a:endParaRPr/>
          </a:p>
          <a:p>
            <a:pPr indent="-342900" lvl="0" marL="457200" rtl="0" algn="l">
              <a:spcBef>
                <a:spcPts val="0"/>
              </a:spcBef>
              <a:spcAft>
                <a:spcPts val="0"/>
              </a:spcAft>
              <a:buSzPts val="1800"/>
              <a:buChar char="●"/>
            </a:pPr>
            <a:r>
              <a:rPr lang="en"/>
              <a:t>Where to market to find customers that stick around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Methods</a:t>
            </a:r>
            <a:endParaRPr/>
          </a:p>
        </p:txBody>
      </p:sp>
      <p:sp>
        <p:nvSpPr>
          <p:cNvPr id="82" name="Google Shape;82;p16"/>
          <p:cNvSpPr txBox="1"/>
          <p:nvPr>
            <p:ph idx="1" type="body"/>
          </p:nvPr>
        </p:nvSpPr>
        <p:spPr>
          <a:xfrm>
            <a:off x="387900" y="1489825"/>
            <a:ext cx="8368200" cy="240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Sales focus</a:t>
            </a:r>
            <a:endParaRPr/>
          </a:p>
          <a:p>
            <a:pPr indent="-342900" lvl="0" marL="457200" rtl="0" algn="l">
              <a:spcBef>
                <a:spcPts val="0"/>
              </a:spcBef>
              <a:spcAft>
                <a:spcPts val="0"/>
              </a:spcAft>
              <a:buSzPts val="1800"/>
              <a:buChar char="●"/>
            </a:pPr>
            <a:r>
              <a:rPr lang="en"/>
              <a:t>Contract length</a:t>
            </a:r>
            <a:endParaRPr/>
          </a:p>
          <a:p>
            <a:pPr indent="-342900" lvl="0" marL="457200" rtl="0" algn="l">
              <a:spcBef>
                <a:spcPts val="0"/>
              </a:spcBef>
              <a:spcAft>
                <a:spcPts val="0"/>
              </a:spcAft>
              <a:buSzPts val="1800"/>
              <a:buChar char="●"/>
            </a:pPr>
            <a:r>
              <a:rPr lang="en"/>
              <a:t>Customer service quality</a:t>
            </a:r>
            <a:endParaRPr/>
          </a:p>
          <a:p>
            <a:pPr indent="-342900" lvl="0" marL="457200" rtl="0" algn="l">
              <a:spcBef>
                <a:spcPts val="0"/>
              </a:spcBef>
              <a:spcAft>
                <a:spcPts val="0"/>
              </a:spcAft>
              <a:buSzPts val="1800"/>
              <a:buChar char="●"/>
            </a:pPr>
            <a:r>
              <a:rPr lang="en"/>
              <a:t>Offer unique customer benefits</a:t>
            </a:r>
            <a:endParaRPr/>
          </a:p>
          <a:p>
            <a:pPr indent="-342900" lvl="0" marL="457200" rtl="0" algn="l">
              <a:spcBef>
                <a:spcPts val="0"/>
              </a:spcBef>
              <a:spcAft>
                <a:spcPts val="0"/>
              </a:spcAft>
              <a:buSzPts val="1800"/>
              <a:buChar char="●"/>
            </a:pPr>
            <a:r>
              <a:rPr lang="en"/>
              <a:t>Customer surveys</a:t>
            </a:r>
            <a:endParaRPr/>
          </a:p>
          <a:p>
            <a:pPr indent="-342900" lvl="0" marL="457200" rtl="0" algn="l">
              <a:spcBef>
                <a:spcPts val="0"/>
              </a:spcBef>
              <a:spcAft>
                <a:spcPts val="0"/>
              </a:spcAft>
              <a:buSzPts val="1800"/>
              <a:buChar char="●"/>
            </a:pPr>
            <a:r>
              <a:rPr lang="en"/>
              <a:t>Price</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Churn Analysis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Demographics and features of current customers</a:t>
            </a:r>
            <a:endParaRPr/>
          </a:p>
          <a:p>
            <a:pPr indent="-342900" lvl="0" marL="457200" rtl="0" algn="l">
              <a:spcBef>
                <a:spcPts val="0"/>
              </a:spcBef>
              <a:spcAft>
                <a:spcPts val="0"/>
              </a:spcAft>
              <a:buSzPts val="1800"/>
              <a:buChar char="●"/>
            </a:pPr>
            <a:r>
              <a:rPr lang="en"/>
              <a:t>Demographics of potential customers</a:t>
            </a:r>
            <a:endParaRPr/>
          </a:p>
          <a:p>
            <a:pPr indent="-342900" lvl="0" marL="457200" rtl="0" algn="l">
              <a:spcBef>
                <a:spcPts val="0"/>
              </a:spcBef>
              <a:spcAft>
                <a:spcPts val="0"/>
              </a:spcAft>
              <a:buSzPts val="1800"/>
              <a:buChar char="●"/>
            </a:pPr>
            <a:r>
              <a:rPr lang="en"/>
              <a:t>Identify individuals likely to churn</a:t>
            </a:r>
            <a:endParaRPr/>
          </a:p>
          <a:p>
            <a:pPr indent="-342900" lvl="0" marL="457200" rtl="0" algn="l">
              <a:spcBef>
                <a:spcPts val="0"/>
              </a:spcBef>
              <a:spcAft>
                <a:spcPts val="0"/>
              </a:spcAft>
              <a:buSzPts val="1800"/>
              <a:buChar char="●"/>
            </a:pPr>
            <a:r>
              <a:rPr lang="en"/>
              <a:t>Understand features that most influence churn</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Churn Analysis</a:t>
            </a:r>
            <a:endParaRPr/>
          </a:p>
        </p:txBody>
      </p:sp>
      <p:pic>
        <p:nvPicPr>
          <p:cNvPr id="94" name="Google Shape;94;p18"/>
          <p:cNvPicPr preferRelativeResize="0"/>
          <p:nvPr/>
        </p:nvPicPr>
        <p:blipFill>
          <a:blip r:embed="rId3">
            <a:alphaModFix/>
          </a:blip>
          <a:stretch>
            <a:fillRect/>
          </a:stretch>
        </p:blipFill>
        <p:spPr>
          <a:xfrm>
            <a:off x="387900" y="1363075"/>
            <a:ext cx="2288400" cy="1644825"/>
          </a:xfrm>
          <a:prstGeom prst="rect">
            <a:avLst/>
          </a:prstGeom>
          <a:noFill/>
          <a:ln>
            <a:noFill/>
          </a:ln>
        </p:spPr>
      </p:pic>
      <p:pic>
        <p:nvPicPr>
          <p:cNvPr id="95" name="Google Shape;95;p18"/>
          <p:cNvPicPr preferRelativeResize="0"/>
          <p:nvPr/>
        </p:nvPicPr>
        <p:blipFill>
          <a:blip r:embed="rId4">
            <a:alphaModFix/>
          </a:blip>
          <a:stretch>
            <a:fillRect/>
          </a:stretch>
        </p:blipFill>
        <p:spPr>
          <a:xfrm>
            <a:off x="2717200" y="1363075"/>
            <a:ext cx="2942050" cy="1644825"/>
          </a:xfrm>
          <a:prstGeom prst="rect">
            <a:avLst/>
          </a:prstGeom>
          <a:noFill/>
          <a:ln>
            <a:noFill/>
          </a:ln>
        </p:spPr>
      </p:pic>
      <p:pic>
        <p:nvPicPr>
          <p:cNvPr id="96" name="Google Shape;96;p18"/>
          <p:cNvPicPr preferRelativeResize="0"/>
          <p:nvPr/>
        </p:nvPicPr>
        <p:blipFill>
          <a:blip r:embed="rId5">
            <a:alphaModFix/>
          </a:blip>
          <a:stretch>
            <a:fillRect/>
          </a:stretch>
        </p:blipFill>
        <p:spPr>
          <a:xfrm>
            <a:off x="5700150" y="1363075"/>
            <a:ext cx="2942050" cy="1644825"/>
          </a:xfrm>
          <a:prstGeom prst="rect">
            <a:avLst/>
          </a:prstGeom>
          <a:noFill/>
          <a:ln>
            <a:noFill/>
          </a:ln>
        </p:spPr>
      </p:pic>
      <p:pic>
        <p:nvPicPr>
          <p:cNvPr id="97" name="Google Shape;97;p18"/>
          <p:cNvPicPr preferRelativeResize="0"/>
          <p:nvPr/>
        </p:nvPicPr>
        <p:blipFill>
          <a:blip r:embed="rId6">
            <a:alphaModFix/>
          </a:blip>
          <a:stretch>
            <a:fillRect/>
          </a:stretch>
        </p:blipFill>
        <p:spPr>
          <a:xfrm>
            <a:off x="387900" y="3048775"/>
            <a:ext cx="2288400" cy="1830800"/>
          </a:xfrm>
          <a:prstGeom prst="rect">
            <a:avLst/>
          </a:prstGeom>
          <a:noFill/>
          <a:ln>
            <a:noFill/>
          </a:ln>
        </p:spPr>
      </p:pic>
      <p:pic>
        <p:nvPicPr>
          <p:cNvPr id="98" name="Google Shape;98;p18"/>
          <p:cNvPicPr preferRelativeResize="0"/>
          <p:nvPr/>
        </p:nvPicPr>
        <p:blipFill>
          <a:blip r:embed="rId7">
            <a:alphaModFix/>
          </a:blip>
          <a:stretch>
            <a:fillRect/>
          </a:stretch>
        </p:blipFill>
        <p:spPr>
          <a:xfrm>
            <a:off x="2717200" y="3048775"/>
            <a:ext cx="2942050" cy="1830800"/>
          </a:xfrm>
          <a:prstGeom prst="rect">
            <a:avLst/>
          </a:prstGeom>
          <a:noFill/>
          <a:ln>
            <a:noFill/>
          </a:ln>
        </p:spPr>
      </p:pic>
      <p:pic>
        <p:nvPicPr>
          <p:cNvPr id="99" name="Google Shape;99;p18"/>
          <p:cNvPicPr preferRelativeResize="0"/>
          <p:nvPr/>
        </p:nvPicPr>
        <p:blipFill>
          <a:blip r:embed="rId8">
            <a:alphaModFix/>
          </a:blip>
          <a:stretch>
            <a:fillRect/>
          </a:stretch>
        </p:blipFill>
        <p:spPr>
          <a:xfrm>
            <a:off x="5700150" y="3048775"/>
            <a:ext cx="2942050" cy="183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Churn Analysis</a:t>
            </a:r>
            <a:endParaRPr/>
          </a:p>
        </p:txBody>
      </p:sp>
      <p:sp>
        <p:nvSpPr>
          <p:cNvPr id="105" name="Google Shape;105;p19"/>
          <p:cNvSpPr txBox="1"/>
          <p:nvPr>
            <p:ph idx="1" type="body"/>
          </p:nvPr>
        </p:nvSpPr>
        <p:spPr>
          <a:xfrm>
            <a:off x="387900" y="1280900"/>
            <a:ext cx="8368200" cy="75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Chi-square test can show categorical features that have a statistically significant relationship with Churn.</a:t>
            </a:r>
            <a:endParaRPr/>
          </a:p>
        </p:txBody>
      </p:sp>
      <p:pic>
        <p:nvPicPr>
          <p:cNvPr id="106" name="Google Shape;106;p19"/>
          <p:cNvPicPr preferRelativeResize="0"/>
          <p:nvPr/>
        </p:nvPicPr>
        <p:blipFill>
          <a:blip r:embed="rId3">
            <a:alphaModFix/>
          </a:blip>
          <a:stretch>
            <a:fillRect/>
          </a:stretch>
        </p:blipFill>
        <p:spPr>
          <a:xfrm>
            <a:off x="3087500" y="2035100"/>
            <a:ext cx="2969000" cy="2975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Churn Analysis</a:t>
            </a:r>
            <a:endParaRPr/>
          </a:p>
        </p:txBody>
      </p:sp>
      <p:pic>
        <p:nvPicPr>
          <p:cNvPr id="112" name="Google Shape;112;p20"/>
          <p:cNvPicPr preferRelativeResize="0"/>
          <p:nvPr/>
        </p:nvPicPr>
        <p:blipFill>
          <a:blip r:embed="rId3">
            <a:alphaModFix/>
          </a:blip>
          <a:stretch>
            <a:fillRect/>
          </a:stretch>
        </p:blipFill>
        <p:spPr>
          <a:xfrm>
            <a:off x="877425" y="1363100"/>
            <a:ext cx="7389151" cy="3586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118" name="Google Shape;118;p21"/>
          <p:cNvSpPr txBox="1"/>
          <p:nvPr>
            <p:ph idx="1" type="body"/>
          </p:nvPr>
        </p:nvSpPr>
        <p:spPr>
          <a:xfrm>
            <a:off x="387900" y="1489825"/>
            <a:ext cx="8368200" cy="76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Confusion Matrix shows the rate of true positive, true negative, false positive and false negative model predictions</a:t>
            </a:r>
            <a:endParaRPr/>
          </a:p>
        </p:txBody>
      </p:sp>
      <p:pic>
        <p:nvPicPr>
          <p:cNvPr id="119" name="Google Shape;119;p21"/>
          <p:cNvPicPr preferRelativeResize="0"/>
          <p:nvPr/>
        </p:nvPicPr>
        <p:blipFill>
          <a:blip r:embed="rId3">
            <a:alphaModFix/>
          </a:blip>
          <a:stretch>
            <a:fillRect/>
          </a:stretch>
        </p:blipFill>
        <p:spPr>
          <a:xfrm>
            <a:off x="892075" y="2284775"/>
            <a:ext cx="2383575" cy="1215310"/>
          </a:xfrm>
          <a:prstGeom prst="rect">
            <a:avLst/>
          </a:prstGeom>
          <a:noFill/>
          <a:ln>
            <a:noFill/>
          </a:ln>
        </p:spPr>
      </p:pic>
      <p:pic>
        <p:nvPicPr>
          <p:cNvPr id="120" name="Google Shape;120;p21"/>
          <p:cNvPicPr preferRelativeResize="0"/>
          <p:nvPr/>
        </p:nvPicPr>
        <p:blipFill>
          <a:blip r:embed="rId4">
            <a:alphaModFix/>
          </a:blip>
          <a:stretch>
            <a:fillRect/>
          </a:stretch>
        </p:blipFill>
        <p:spPr>
          <a:xfrm>
            <a:off x="3510000" y="2284775"/>
            <a:ext cx="2218925" cy="1215300"/>
          </a:xfrm>
          <a:prstGeom prst="rect">
            <a:avLst/>
          </a:prstGeom>
          <a:noFill/>
          <a:ln>
            <a:noFill/>
          </a:ln>
        </p:spPr>
      </p:pic>
      <p:pic>
        <p:nvPicPr>
          <p:cNvPr id="121" name="Google Shape;121;p21"/>
          <p:cNvPicPr preferRelativeResize="0"/>
          <p:nvPr/>
        </p:nvPicPr>
        <p:blipFill>
          <a:blip r:embed="rId5">
            <a:alphaModFix/>
          </a:blip>
          <a:stretch>
            <a:fillRect/>
          </a:stretch>
        </p:blipFill>
        <p:spPr>
          <a:xfrm>
            <a:off x="5963275" y="2284775"/>
            <a:ext cx="2309550" cy="1215300"/>
          </a:xfrm>
          <a:prstGeom prst="rect">
            <a:avLst/>
          </a:prstGeom>
          <a:noFill/>
          <a:ln>
            <a:noFill/>
          </a:ln>
        </p:spPr>
      </p:pic>
      <p:pic>
        <p:nvPicPr>
          <p:cNvPr id="122" name="Google Shape;122;p21"/>
          <p:cNvPicPr preferRelativeResize="0"/>
          <p:nvPr/>
        </p:nvPicPr>
        <p:blipFill>
          <a:blip r:embed="rId6">
            <a:alphaModFix/>
          </a:blip>
          <a:stretch>
            <a:fillRect/>
          </a:stretch>
        </p:blipFill>
        <p:spPr>
          <a:xfrm>
            <a:off x="893725" y="3692900"/>
            <a:ext cx="2380271" cy="1213625"/>
          </a:xfrm>
          <a:prstGeom prst="rect">
            <a:avLst/>
          </a:prstGeom>
          <a:noFill/>
          <a:ln>
            <a:noFill/>
          </a:ln>
        </p:spPr>
      </p:pic>
      <p:pic>
        <p:nvPicPr>
          <p:cNvPr id="123" name="Google Shape;123;p21"/>
          <p:cNvPicPr preferRelativeResize="0"/>
          <p:nvPr/>
        </p:nvPicPr>
        <p:blipFill>
          <a:blip r:embed="rId7">
            <a:alphaModFix/>
          </a:blip>
          <a:stretch>
            <a:fillRect/>
          </a:stretch>
        </p:blipFill>
        <p:spPr>
          <a:xfrm>
            <a:off x="3510000" y="3692900"/>
            <a:ext cx="2218925" cy="1215300"/>
          </a:xfrm>
          <a:prstGeom prst="rect">
            <a:avLst/>
          </a:prstGeom>
          <a:noFill/>
          <a:ln>
            <a:noFill/>
          </a:ln>
        </p:spPr>
      </p:pic>
      <p:pic>
        <p:nvPicPr>
          <p:cNvPr id="124" name="Google Shape;124;p21"/>
          <p:cNvPicPr preferRelativeResize="0"/>
          <p:nvPr/>
        </p:nvPicPr>
        <p:blipFill>
          <a:blip r:embed="rId8">
            <a:alphaModFix/>
          </a:blip>
          <a:stretch>
            <a:fillRect/>
          </a:stretch>
        </p:blipFill>
        <p:spPr>
          <a:xfrm>
            <a:off x="5964925" y="3692900"/>
            <a:ext cx="2309550" cy="121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