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2F789A-16FE-4545-9F57-59BCFB9A7907}">
  <a:tblStyle styleId="{052F789A-16FE-4545-9F57-59BCFB9A79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8B9381-B889-411D-BDDF-8E046BE093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89c5b5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89c5b5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89c5b5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89c5b5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276aab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276aab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89c5b5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89c5b5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276aab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276aab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276aab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276aab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276aaba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276aaba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276aaba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276aaba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276aaba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276aaba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276aaba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276aaba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276aaba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276aab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276aaba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276aab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Loan Default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Personal Loan Data From Lending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4068000" y="4650800"/>
            <a:ext cx="1008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Regan Russell</a:t>
            </a:r>
            <a:endParaRPr sz="1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965850"/>
            <a:ext cx="8520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Confusion Matrix shows the rate of true positive, true negative, false positive, and false negative model predictions</a:t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1488650" y="21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{052F789A-16FE-4545-9F57-59BCFB9A7907}</a:tableStyleId>
              </a:tblPr>
              <a:tblGrid>
                <a:gridCol w="847725"/>
                <a:gridCol w="61912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371475">
                <a:tc gridSpan="9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Predicted</a:t>
                      </a:r>
                      <a:endParaRPr b="1" sz="1200"/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425" marB="63425" marR="63425" marL="63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Random Forest</a:t>
                      </a:r>
                      <a:endParaRPr b="1" sz="1050"/>
                    </a:p>
                  </a:txBody>
                  <a:tcPr marT="63425" marB="63425" marR="63425" marL="6342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XGBoost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CatBoost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Logistic Reg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Actual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0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1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0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1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0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1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0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1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0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0.000699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0.087119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0.000059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0.087759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0.001947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0.085871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0.000009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0.087809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/>
                        <a:t>1</a:t>
                      </a:r>
                      <a:endParaRPr b="1" sz="105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0.000212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0.911970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0.000009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0.912173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0.000960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0.911222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0.000036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0.912146</a:t>
                      </a:r>
                      <a:endParaRPr b="1" sz="900"/>
                    </a:p>
                  </a:txBody>
                  <a:tcPr marT="63425" marB="63425" marR="63425" marL="63425">
                    <a:lnL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965850"/>
            <a:ext cx="8520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stands for Receiver Operating Characteristic and AUC stands for Area Under the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 of 0.5 would be consistent with random guessing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952500" y="23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{B28B9381-B889-411D-BDDF-8E046BE09306}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Classifier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ROC AUC</a:t>
                      </a:r>
                      <a:endParaRPr u="sng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0.6981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Std. Deviation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965850"/>
            <a:ext cx="85206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lift </a:t>
            </a:r>
            <a:r>
              <a:rPr lang="en"/>
              <a:t>curve</a:t>
            </a:r>
            <a:r>
              <a:rPr lang="en"/>
              <a:t> orders the predicted probability of default and provides a lift score at each percentile of the ordered probabilities.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A lift score of 2 at the 20th percentile means that you would get 2 times the performance, over randomly guessing, by using the top 20% highest probabilities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0" y="2668300"/>
            <a:ext cx="2184100" cy="2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150" y="2668300"/>
            <a:ext cx="2060375" cy="2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200" y="2668300"/>
            <a:ext cx="2097700" cy="21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3575" y="2668300"/>
            <a:ext cx="2258025" cy="2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Using Machine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91% prediction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variables needed for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Interest rate, installment amount, employment length, annual income, debt to income ratio, number of open credit accounts, revolving balance, revolving utility, and total credit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FICO score not needed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Lending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0975" y="4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53575"/>
            <a:ext cx="85206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hold money and pay out interest on money held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on capital is often found in the form of personal loans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straightforward, get higher return from interest received from borrowers over interest paid to money held at bank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loans are risky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loans are not backed by collateral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info required for underwriting can be costly to gather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and credit card companies constantly face the problem of who to lend money too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Strategies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47900" y="1152475"/>
            <a:ext cx="83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 personal information of borrowers (e.g. credit score, income,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Underwriter’s to review each applicants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borrowers a grade based on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Spread risk by lending small amounts to many borrowers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Strategies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75" y="1190213"/>
            <a:ext cx="5943751" cy="27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968150" y="3541175"/>
            <a:ext cx="5289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&lt;40                          40-99                       100-199                     200-399                     400-999                       1000+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Number of Notes Purchased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551075" y="1053575"/>
            <a:ext cx="5853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25%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20%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15%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10%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0%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-5%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-10%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-15%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-20%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-25%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831575" y="2272350"/>
            <a:ext cx="1605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Adjusted Net Annualized Return</a:t>
            </a:r>
            <a:endParaRPr sz="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Strategies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37500" y="1152475"/>
            <a:ext cx="82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Requires large amounts of capital to spread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is not very well quantified (grade: A,B,C,etc)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term income streams can be unpredictable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retrieval is costly and time consuming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Using Machine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 requires less variables for accurate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is better quantified by using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predicts default on an individual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Underwriting each case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455975" y="1207225"/>
            <a:ext cx="7243200" cy="572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Lending Club gathers well over 70 different variables for each individual borrower 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Random Forest Classifier Identifies 9 variables that are most predictive of default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50" y="1779925"/>
            <a:ext cx="7868275" cy="3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50" y="1282825"/>
            <a:ext cx="4329800" cy="3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