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9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5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E682-A40F-409B-A1AB-6759D3959260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ED0D-7F52-4BE1-AE8F-0473D77A4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 for Document Categorization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316" y="2867694"/>
            <a:ext cx="2642937" cy="1142833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Develop </a:t>
            </a:r>
            <a:r>
              <a:rPr lang="en-US" dirty="0"/>
              <a:t>an Accurate </a:t>
            </a:r>
            <a:r>
              <a:rPr lang="en-US" dirty="0" smtClean="0"/>
              <a:t>Multi-Label Machine </a:t>
            </a:r>
            <a:r>
              <a:rPr lang="en-US" dirty="0"/>
              <a:t>Learning Model</a:t>
            </a:r>
          </a:p>
          <a:p>
            <a:r>
              <a:rPr lang="en-US" b="1" dirty="0"/>
              <a:t>Dataset Overview:</a:t>
            </a:r>
            <a:r>
              <a:rPr lang="en-US" dirty="0"/>
              <a:t> Collection of 10K+ News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Training: 7769 and Testing: 3019 with labels.</a:t>
            </a:r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Predict Relevant Categories for Each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There are 90 different categories</a:t>
            </a:r>
            <a:endParaRPr lang="en-US" dirty="0"/>
          </a:p>
          <a:p>
            <a:pPr lvl="1"/>
            <a:r>
              <a:rPr lang="en-US" dirty="0" smtClean="0"/>
              <a:t>Dataset </a:t>
            </a:r>
            <a:r>
              <a:rPr lang="en-US" dirty="0"/>
              <a:t>Partitioned into Training and Test Sets</a:t>
            </a:r>
          </a:p>
          <a:p>
            <a:pPr lvl="1"/>
            <a:r>
              <a:rPr lang="en-US" dirty="0"/>
              <a:t>90 Categories Available for Classification</a:t>
            </a:r>
          </a:p>
          <a:p>
            <a:r>
              <a:rPr lang="en-US" b="1" dirty="0"/>
              <a:t>Approach:</a:t>
            </a:r>
            <a:r>
              <a:rPr lang="en-US" dirty="0"/>
              <a:t> Data Exploration, Model Development,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79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58282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Preprocessing:</a:t>
            </a:r>
            <a:endParaRPr lang="en-US" dirty="0"/>
          </a:p>
          <a:p>
            <a:pPr lvl="1"/>
            <a:r>
              <a:rPr lang="en-US" dirty="0" smtClean="0"/>
              <a:t>Generate tokens using NLTK’s </a:t>
            </a:r>
            <a:r>
              <a:rPr lang="en-US" i="1" dirty="0" err="1" smtClean="0"/>
              <a:t>word_tokenize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NLTK’s </a:t>
            </a:r>
            <a:r>
              <a:rPr lang="en-US" i="1" dirty="0" err="1" smtClean="0"/>
              <a:t>WordNetLemmatizer</a:t>
            </a:r>
            <a:r>
              <a:rPr lang="en-US" i="1" dirty="0" smtClean="0"/>
              <a:t> </a:t>
            </a:r>
            <a:r>
              <a:rPr lang="en-US" dirty="0" smtClean="0"/>
              <a:t>to for </a:t>
            </a:r>
            <a:r>
              <a:rPr lang="en-US" dirty="0" err="1" smtClean="0"/>
              <a:t>Lemmantization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 smtClean="0"/>
              <a:t>TFIDFVectorizer</a:t>
            </a:r>
            <a:r>
              <a:rPr lang="en-US" dirty="0" smtClean="0"/>
              <a:t> to create word vectors and to remove the </a:t>
            </a:r>
            <a:r>
              <a:rPr lang="en-US" dirty="0" err="1" smtClean="0"/>
              <a:t>stopwords</a:t>
            </a:r>
            <a:r>
              <a:rPr lang="en-US" dirty="0" smtClean="0"/>
              <a:t> using the provided list.</a:t>
            </a:r>
            <a:endParaRPr lang="en-US" dirty="0"/>
          </a:p>
          <a:p>
            <a:r>
              <a:rPr lang="en-US" b="1" dirty="0"/>
              <a:t>Exploratory Data Analysis (EDA</a:t>
            </a:r>
            <a:r>
              <a:rPr lang="en-US" b="1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Check for missing values: No missing values found.</a:t>
            </a:r>
          </a:p>
          <a:p>
            <a:pPr lvl="1"/>
            <a:r>
              <a:rPr lang="en-US" dirty="0" smtClean="0"/>
              <a:t>Check for text length across training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8248" y="5792646"/>
            <a:ext cx="24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Fig-1 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3" y="1869991"/>
            <a:ext cx="5303531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9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&amp; Exploration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10353" cy="4351338"/>
          </a:xfrm>
        </p:spPr>
        <p:txBody>
          <a:bodyPr/>
          <a:lstStyle/>
          <a:p>
            <a:r>
              <a:rPr lang="en-IN" dirty="0" smtClean="0"/>
              <a:t>Topic frequency distribution in training data.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32" y="1564211"/>
            <a:ext cx="8178773" cy="4968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4118" y="6532775"/>
            <a:ext cx="24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Fig-2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9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&amp; Exploration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10353" cy="4351338"/>
          </a:xfrm>
        </p:spPr>
        <p:txBody>
          <a:bodyPr/>
          <a:lstStyle/>
          <a:p>
            <a:r>
              <a:rPr lang="en-IN" dirty="0" smtClean="0"/>
              <a:t>Topic frequency distribution in test data.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94118" y="6532775"/>
            <a:ext cx="24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Fig-3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50" y="1359803"/>
            <a:ext cx="8696336" cy="52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&amp;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347" cy="472600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Frequency of different topics across training and test data</a:t>
            </a:r>
          </a:p>
          <a:p>
            <a:r>
              <a:rPr lang="en-IN" dirty="0" smtClean="0"/>
              <a:t>The analysis shows that dataset is unbalanced.</a:t>
            </a:r>
          </a:p>
          <a:p>
            <a:pPr lvl="1"/>
            <a:r>
              <a:rPr lang="en-IN" dirty="0" smtClean="0"/>
              <a:t>Some topics are way more popular than others.</a:t>
            </a:r>
          </a:p>
          <a:p>
            <a:pPr lvl="1"/>
            <a:r>
              <a:rPr lang="en-IN" dirty="0" smtClean="0"/>
              <a:t>Some docs are very short containing only one line, while some are very large.</a:t>
            </a:r>
          </a:p>
          <a:p>
            <a:pPr lvl="1"/>
            <a:r>
              <a:rPr lang="en-US" dirty="0" smtClean="0"/>
              <a:t>Half of the labels in the dataset, occur in less than 5% of the training data.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3"/>
          <a:stretch/>
        </p:blipFill>
        <p:spPr>
          <a:xfrm>
            <a:off x="4854805" y="1904774"/>
            <a:ext cx="7160794" cy="42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Ensemble methods generally produces good results in multi-label classification. Hence Random Forest Classifier is selected. </a:t>
            </a:r>
          </a:p>
          <a:p>
            <a:r>
              <a:rPr lang="en-IN" dirty="0" smtClean="0"/>
              <a:t>To select the parameter </a:t>
            </a:r>
            <a:r>
              <a:rPr lang="en-IN" i="1" dirty="0" err="1" smtClean="0"/>
              <a:t>n_estimators</a:t>
            </a:r>
            <a:r>
              <a:rPr lang="en-IN" dirty="0" smtClean="0"/>
              <a:t>, which is the number of trees in Random Forest classifier, Grid search over [100, 200, 300, 400, 500] value is performed for 5 fold cross validation. </a:t>
            </a:r>
          </a:p>
          <a:p>
            <a:r>
              <a:rPr lang="en-IN" dirty="0" smtClean="0"/>
              <a:t>As a result, best performance comes out to be when the value is 400.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85832"/>
              </p:ext>
            </p:extLst>
          </p:nvPr>
        </p:nvGraphicFramePr>
        <p:xfrm>
          <a:off x="1786903" y="497115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8516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39694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354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37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8759"/>
                  </a:ext>
                </a:extLst>
              </a:tr>
              <a:tr h="351796">
                <a:tc>
                  <a:txBody>
                    <a:bodyPr/>
                    <a:lstStyle/>
                    <a:p>
                      <a:r>
                        <a:rPr lang="en-IN" dirty="0" smtClean="0"/>
                        <a:t>Micro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7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Macro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Considered another approach: KNN classifier. </a:t>
            </a:r>
          </a:p>
          <a:p>
            <a:r>
              <a:rPr lang="en-IN" dirty="0" smtClean="0"/>
              <a:t>To select the parameter </a:t>
            </a:r>
            <a:r>
              <a:rPr lang="en-IN" i="1" dirty="0" err="1" smtClean="0"/>
              <a:t>n_neighbors</a:t>
            </a:r>
            <a:r>
              <a:rPr lang="en-IN" dirty="0" smtClean="0"/>
              <a:t>, representing number of </a:t>
            </a:r>
            <a:r>
              <a:rPr lang="en-IN" dirty="0" err="1" smtClean="0"/>
              <a:t>neighbors</a:t>
            </a:r>
            <a:r>
              <a:rPr lang="en-IN" dirty="0" smtClean="0"/>
              <a:t> to consider, Grid search over [2,5,7,10,15] value is performed for 5 fold cross validation. </a:t>
            </a:r>
            <a:endParaRPr lang="en-IN" dirty="0" smtClean="0"/>
          </a:p>
          <a:p>
            <a:r>
              <a:rPr lang="en-IN" dirty="0" smtClean="0"/>
              <a:t>Best performance comes out to be when the value is 2.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30442"/>
              </p:ext>
            </p:extLst>
          </p:nvPr>
        </p:nvGraphicFramePr>
        <p:xfrm>
          <a:off x="1786903" y="497115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8516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39694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354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37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8759"/>
                  </a:ext>
                </a:extLst>
              </a:tr>
              <a:tr h="351796">
                <a:tc>
                  <a:txBody>
                    <a:bodyPr/>
                    <a:lstStyle/>
                    <a:p>
                      <a:r>
                        <a:rPr lang="en-IN" dirty="0" smtClean="0"/>
                        <a:t>Micro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7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Macro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6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/>
              <a:t>is faster compared to Random forest. </a:t>
            </a:r>
            <a:endParaRPr lang="en-US" dirty="0" smtClean="0"/>
          </a:p>
          <a:p>
            <a:r>
              <a:rPr lang="en-US" dirty="0" smtClean="0"/>
              <a:t>Results show </a:t>
            </a:r>
            <a:r>
              <a:rPr lang="en-US" dirty="0"/>
              <a:t>that the recall of KNN is in general lower compared to random forest in terms of micro averaged precision and recall, but not the other way around.</a:t>
            </a:r>
          </a:p>
          <a:p>
            <a:r>
              <a:rPr lang="en-US" dirty="0"/>
              <a:t>This means that Random forest classifier performs better in predicting the majority classes or in capturing overall true positives and minimizing false positives and false negatives for the entire dataset.</a:t>
            </a:r>
          </a:p>
          <a:p>
            <a:r>
              <a:rPr lang="en-US" dirty="0"/>
              <a:t>Whereas KNN performs better in some classes to boost the overall macro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362092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474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Predictive Model for Document Categorization</vt:lpstr>
      <vt:lpstr>Introduction</vt:lpstr>
      <vt:lpstr>Data Preprocessing &amp; Exploration</vt:lpstr>
      <vt:lpstr>Data Preprocessing &amp; Exploration (Contd.)</vt:lpstr>
      <vt:lpstr>Data Preprocessing &amp; Exploration (Contd.)</vt:lpstr>
      <vt:lpstr>Data Preprocessing &amp; Exploration</vt:lpstr>
      <vt:lpstr>Model Selection</vt:lpstr>
      <vt:lpstr>Model Selection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Sharma</dc:creator>
  <cp:lastModifiedBy>Abhinav Sharma</cp:lastModifiedBy>
  <cp:revision>14</cp:revision>
  <dcterms:created xsi:type="dcterms:W3CDTF">2023-12-25T15:23:44Z</dcterms:created>
  <dcterms:modified xsi:type="dcterms:W3CDTF">2023-12-26T14:00:23Z</dcterms:modified>
</cp:coreProperties>
</file>