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3314" r:id="rId3"/>
    <p:sldId id="3350" r:id="rId4"/>
    <p:sldId id="3344" r:id="rId5"/>
    <p:sldId id="3352" r:id="rId6"/>
    <p:sldId id="3353" r:id="rId7"/>
    <p:sldId id="3351" r:id="rId8"/>
    <p:sldId id="3315" r:id="rId9"/>
    <p:sldId id="3334" r:id="rId10"/>
    <p:sldId id="3326" r:id="rId11"/>
    <p:sldId id="3317" r:id="rId12"/>
    <p:sldId id="3345" r:id="rId13"/>
    <p:sldId id="3346" r:id="rId14"/>
    <p:sldId id="3316" r:id="rId15"/>
    <p:sldId id="3332" r:id="rId16"/>
    <p:sldId id="3333" r:id="rId17"/>
    <p:sldId id="3318" r:id="rId18"/>
    <p:sldId id="3319" r:id="rId19"/>
    <p:sldId id="3347" r:id="rId20"/>
    <p:sldId id="3335" r:id="rId21"/>
    <p:sldId id="3327" r:id="rId22"/>
    <p:sldId id="3337" r:id="rId23"/>
    <p:sldId id="3348" r:id="rId24"/>
    <p:sldId id="3349" r:id="rId25"/>
    <p:sldId id="3338" r:id="rId26"/>
    <p:sldId id="3329" r:id="rId27"/>
    <p:sldId id="3339" r:id="rId28"/>
    <p:sldId id="3340" r:id="rId29"/>
    <p:sldId id="3330" r:id="rId30"/>
    <p:sldId id="3341" r:id="rId31"/>
    <p:sldId id="3331" r:id="rId32"/>
    <p:sldId id="3342" r:id="rId33"/>
    <p:sldId id="3343" r:id="rId34"/>
    <p:sldId id="3336" r:id="rId35"/>
    <p:sldId id="3321" r:id="rId36"/>
    <p:sldId id="3354" r:id="rId37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8B2"/>
    <a:srgbClr val="A5A6D2"/>
    <a:srgbClr val="D8DAE9"/>
    <a:srgbClr val="F4AF80"/>
    <a:srgbClr val="FFFF93"/>
    <a:srgbClr val="93F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46C4B-EDB1-46E9-AAAA-7187216C04DB}" v="735" dt="2021-06-21T12:50:13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8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388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15E052AA-B5F8-430F-98CA-FC8623DA0678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9135" y="4822766"/>
            <a:ext cx="5509895" cy="3944600"/>
          </a:xfrm>
          <a:prstGeom prst="rect">
            <a:avLst/>
          </a:prstGeom>
        </p:spPr>
        <p:txBody>
          <a:bodyPr vert="horz" lIns="91458" tIns="45729" rIns="91458" bIns="45729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388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4A0D5C57-8C6B-4B99-A9AA-208D8B9EA1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1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BC73C-DFF2-49B1-A3EE-B0C4128E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222528-8931-4DF1-9D77-7A608A0CC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2AA01-FC8D-4951-9FA7-21BBE032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21/06/2021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B9C3A-16DE-4AED-8FEB-1F9BD469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DBB17-8470-498D-8B48-428A2AE7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4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0DB7E-4E7D-4ABE-B1DF-A6290EFA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0E374F-58F6-49A7-9A71-88CA0BB7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364A4-4177-4A85-A143-3F78FAB5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21/06/2021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14521-9EE4-40FD-93B9-4DD91377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F8AA05-A74B-4404-9AD0-97EBDAA3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0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7FD1A-E30C-414F-BB6A-E260AD983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2D92B8-7B68-47D5-9FD7-08E74FE00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08737-AC24-477F-87BB-25E0706C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21/06/2021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B3BDA-C9BF-4CD4-BBB7-F91B4076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7C398-19EF-4F09-B50B-BEBDEFCE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8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3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0380-483E-4139-8F97-B5273F1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1373B-B191-4A36-B2CC-7065AD6C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65257-7BEC-47E4-BABC-457AEEA5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21/06/2021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D0ED3-F515-4618-9BE4-731295C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3BED6-EBBF-4F48-B816-8D8785A3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5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F2A4D-6BEC-4903-A6B4-01C40348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7C2D2-4B7E-48C4-878D-76659DD3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61E26-0FAC-4FCA-9B1E-4F7489E1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21/06/2021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2FEE0-CF65-4DC2-A363-1730004B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72376-AC52-4683-8DD1-916D6E4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4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DF537-56E7-4727-8028-B0B807A1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4D7B0-BE34-4E69-97E2-9386CAE92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F4F84B-36C1-45FA-BBED-52AC67936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DB31F6-483C-4BC2-9E26-8E41ADF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21/06/2021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0C34FC-7EEB-41A5-AD55-E9A5761F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E62B73-FF1E-411E-9103-49438254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38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78167-8645-4878-A873-6F1AECAB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E1D26-43D2-4252-97BD-15A36B8C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21C08A-07F9-4205-ACEF-E1E3C612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86456F-14C1-4DF8-A374-F64EF1FE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44F622-D0EE-43AA-9FFD-E91BC90FE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267C5F-7CB4-4C85-ACBF-99CF56FA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21/06/2021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B99EE1-8184-47F8-8213-0EB6174A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959AB6-838A-4BBF-B640-5D9F4B3B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1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9616A-92F2-4395-B9AE-8AD86726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7A2BC7-DAA8-4918-8528-C1E2BF97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21/06/2021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8262B7-532A-4167-86A0-DEBFF9F0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36FB2-084A-4B4D-B7CE-E2B55BB9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6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8CD340-19FC-48CB-A5B8-0908778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21/06/2021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2D1AAF-488C-4238-B271-22DE5CB3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CBAAE-4011-4F81-983A-8DC34378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47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1F946-0526-4B85-A665-14FDB14A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87A50-9ECA-4D9D-A4F3-55516678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E3AF46-FDB4-49AA-903D-3CE3C84F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95167A-9457-4451-904D-5E643DD9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21/06/2021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7F5D-D26A-42B6-8B1C-673277D5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5029B9-7833-4D2C-86D2-351869DC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04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02E57-B44E-4211-8956-10A4F0BF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C33556-7074-41E5-BCAE-06005534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1D4CF6-AD73-4665-97E8-5F854D05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57474F-9518-4988-BC5B-B084AA69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21/06/2021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7FBC-AEA4-40A6-9289-D0CE7497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B4C55F-7150-4A89-891F-CE13173E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20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4A428F-123F-4EE8-8B12-28720926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F54E1-60F9-4068-AE3F-8AFA3400C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668A8-8767-41B7-8927-58D523EFF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7C07-C42B-4E6E-B7DF-3A01306A25B4}" type="datetimeFigureOut">
              <a:rPr lang="pt-BR" smtClean="0"/>
              <a:t>21/06/2021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57FAA-29EB-4463-8BDD-03BC3397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09B0D-AD64-44F6-96CC-7057B1F84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DACF-104B-42C3-A17B-74835458C45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7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sv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emf"/><Relationship Id="rId4" Type="http://schemas.openxmlformats.org/officeDocument/2006/relationships/image" Target="../media/image65.png"/><Relationship Id="rId9" Type="http://schemas.openxmlformats.org/officeDocument/2006/relationships/image" Target="../media/image7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eg"/><Relationship Id="rId18" Type="http://schemas.openxmlformats.org/officeDocument/2006/relationships/oleObject" Target="../embeddings/oleObject1.bin"/><Relationship Id="rId26" Type="http://schemas.openxmlformats.org/officeDocument/2006/relationships/image" Target="../media/image44.png"/><Relationship Id="rId3" Type="http://schemas.openxmlformats.org/officeDocument/2006/relationships/image" Target="../media/image2.png"/><Relationship Id="rId21" Type="http://schemas.openxmlformats.org/officeDocument/2006/relationships/image" Target="../media/image26.emf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17" Type="http://schemas.openxmlformats.org/officeDocument/2006/relationships/image" Target="../media/image39.wmf"/><Relationship Id="rId25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jpeg"/><Relationship Id="rId20" Type="http://schemas.openxmlformats.org/officeDocument/2006/relationships/oleObject" Target="../embeddings/oleObject2.bin"/><Relationship Id="rId29" Type="http://schemas.openxmlformats.org/officeDocument/2006/relationships/image" Target="../media/image4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2.png"/><Relationship Id="rId5" Type="http://schemas.openxmlformats.org/officeDocument/2006/relationships/image" Target="../media/image4.png"/><Relationship Id="rId15" Type="http://schemas.openxmlformats.org/officeDocument/2006/relationships/image" Target="../media/image37.emf"/><Relationship Id="rId23" Type="http://schemas.openxmlformats.org/officeDocument/2006/relationships/image" Target="../media/image41.jpeg"/><Relationship Id="rId28" Type="http://schemas.openxmlformats.org/officeDocument/2006/relationships/image" Target="../media/image46.png"/><Relationship Id="rId10" Type="http://schemas.openxmlformats.org/officeDocument/2006/relationships/image" Target="../media/image32.png"/><Relationship Id="rId19" Type="http://schemas.openxmlformats.org/officeDocument/2006/relationships/image" Target="../media/image25.emf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9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8" name="Título 1">
            <a:extLst>
              <a:ext uri="{FF2B5EF4-FFF2-40B4-BE49-F238E27FC236}">
                <a16:creationId xmlns:a16="http://schemas.microsoft.com/office/drawing/2014/main" id="{A70E9F45-5646-42A9-8229-ACE6D547A268}"/>
              </a:ext>
            </a:extLst>
          </p:cNvPr>
          <p:cNvSpPr txBox="1">
            <a:spLocks/>
          </p:cNvSpPr>
          <p:nvPr/>
        </p:nvSpPr>
        <p:spPr>
          <a:xfrm>
            <a:off x="792577" y="2889480"/>
            <a:ext cx="4220967" cy="787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</a:rPr>
              <a:t>PECHINCHADOR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DEAA99EE-C778-41D5-BF04-309E2C05D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0" b="9260"/>
          <a:stretch/>
        </p:blipFill>
        <p:spPr>
          <a:xfrm>
            <a:off x="6392602" y="2038440"/>
            <a:ext cx="4426071" cy="2489675"/>
          </a:xfrm>
          <a:prstGeom prst="rect">
            <a:avLst/>
          </a:prstGeom>
        </p:spPr>
      </p:pic>
      <p:sp>
        <p:nvSpPr>
          <p:cNvPr id="69" name="Título 1">
            <a:extLst>
              <a:ext uri="{FF2B5EF4-FFF2-40B4-BE49-F238E27FC236}">
                <a16:creationId xmlns:a16="http://schemas.microsoft.com/office/drawing/2014/main" id="{7BC851B8-8914-400F-AA56-918B2FB8EC2F}"/>
              </a:ext>
            </a:extLst>
          </p:cNvPr>
          <p:cNvSpPr txBox="1">
            <a:spLocks/>
          </p:cNvSpPr>
          <p:nvPr/>
        </p:nvSpPr>
        <p:spPr>
          <a:xfrm>
            <a:off x="773133" y="6059731"/>
            <a:ext cx="1990658" cy="390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JUNHO 2021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72" y="84558"/>
            <a:ext cx="2220351" cy="2164842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46127" y="5055635"/>
            <a:ext cx="2176043" cy="613815"/>
          </a:xfrm>
          <a:prstGeom prst="rect">
            <a:avLst/>
          </a:prstGeom>
        </p:spPr>
      </p:pic>
      <p:sp>
        <p:nvSpPr>
          <p:cNvPr id="94" name="Título 1">
            <a:extLst>
              <a:ext uri="{FF2B5EF4-FFF2-40B4-BE49-F238E27FC236}">
                <a16:creationId xmlns:a16="http://schemas.microsoft.com/office/drawing/2014/main" id="{8C081FAA-34DD-4BD6-ADDD-5A4165ED7F2D}"/>
              </a:ext>
            </a:extLst>
          </p:cNvPr>
          <p:cNvSpPr txBox="1">
            <a:spLocks/>
          </p:cNvSpPr>
          <p:nvPr/>
        </p:nvSpPr>
        <p:spPr>
          <a:xfrm>
            <a:off x="6562191" y="2889480"/>
            <a:ext cx="4220967" cy="7875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/>
              <a:t>Desenho Funcional</a:t>
            </a:r>
          </a:p>
        </p:txBody>
      </p:sp>
    </p:spTree>
    <p:extLst>
      <p:ext uri="{BB962C8B-B14F-4D97-AF65-F5344CB8AC3E}">
        <p14:creationId xmlns:p14="http://schemas.microsoft.com/office/powerpoint/2010/main" val="15004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710A3A4-623B-490F-BCDE-65A8980E8321}"/>
              </a:ext>
            </a:extLst>
          </p:cNvPr>
          <p:cNvSpPr/>
          <p:nvPr/>
        </p:nvSpPr>
        <p:spPr>
          <a:xfrm>
            <a:off x="4487511" y="1180177"/>
            <a:ext cx="2766448" cy="379709"/>
          </a:xfrm>
          <a:prstGeom prst="rect">
            <a:avLst/>
          </a:prstGeom>
          <a:solidFill>
            <a:srgbClr val="6668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Identificar a melhor opção de Transporte</a:t>
            </a: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17BF4E0D-A750-475E-9089-F8A5DF48ACE6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rot="5400000">
            <a:off x="4393256" y="1438618"/>
            <a:ext cx="574357" cy="2388358"/>
          </a:xfrm>
          <a:prstGeom prst="bentConnector3">
            <a:avLst>
              <a:gd name="adj1" fmla="val 48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25521791-95F3-4694-B774-41D6C79A9500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rot="16200000" flipH="1">
            <a:off x="5588711" y="2631521"/>
            <a:ext cx="574357" cy="2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: Angulado 112">
            <a:extLst>
              <a:ext uri="{FF2B5EF4-FFF2-40B4-BE49-F238E27FC236}">
                <a16:creationId xmlns:a16="http://schemas.microsoft.com/office/drawing/2014/main" id="{AF799A80-A51B-4729-A022-01B024F154CA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rot="16200000" flipH="1">
            <a:off x="6744384" y="1475847"/>
            <a:ext cx="604834" cy="2344377"/>
          </a:xfrm>
          <a:prstGeom prst="bentConnector3">
            <a:avLst>
              <a:gd name="adj1" fmla="val 446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: Angulado 113">
            <a:extLst>
              <a:ext uri="{FF2B5EF4-FFF2-40B4-BE49-F238E27FC236}">
                <a16:creationId xmlns:a16="http://schemas.microsoft.com/office/drawing/2014/main" id="{FCC2726E-F40C-4C27-9936-F941FDAFB793}"/>
              </a:ext>
            </a:extLst>
          </p:cNvPr>
          <p:cNvCxnSpPr>
            <a:cxnSpLocks/>
            <a:stCxn id="54" idx="1"/>
            <a:endCxn id="58" idx="1"/>
          </p:cNvCxnSpPr>
          <p:nvPr/>
        </p:nvCxnSpPr>
        <p:spPr>
          <a:xfrm rot="10800000" flipV="1">
            <a:off x="3081565" y="3109831"/>
            <a:ext cx="8690" cy="827612"/>
          </a:xfrm>
          <a:prstGeom prst="bentConnector3">
            <a:avLst>
              <a:gd name="adj1" fmla="val 2730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0087BC15-01B7-4EDE-B37E-E498C1C807BB}"/>
              </a:ext>
            </a:extLst>
          </p:cNvPr>
          <p:cNvCxnSpPr>
            <a:cxnSpLocks/>
            <a:stCxn id="54" idx="1"/>
            <a:endCxn id="59" idx="1"/>
          </p:cNvCxnSpPr>
          <p:nvPr/>
        </p:nvCxnSpPr>
        <p:spPr>
          <a:xfrm rot="10800000" flipV="1">
            <a:off x="3081565" y="3109830"/>
            <a:ext cx="8690" cy="1373119"/>
          </a:xfrm>
          <a:prstGeom prst="bentConnector3">
            <a:avLst>
              <a:gd name="adj1" fmla="val 2730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: Angulado 115">
            <a:extLst>
              <a:ext uri="{FF2B5EF4-FFF2-40B4-BE49-F238E27FC236}">
                <a16:creationId xmlns:a16="http://schemas.microsoft.com/office/drawing/2014/main" id="{E75F41CB-F545-4092-9AA8-B5420E1FE071}"/>
              </a:ext>
            </a:extLst>
          </p:cNvPr>
          <p:cNvCxnSpPr>
            <a:cxnSpLocks/>
            <a:stCxn id="55" idx="1"/>
            <a:endCxn id="61" idx="1"/>
          </p:cNvCxnSpPr>
          <p:nvPr/>
        </p:nvCxnSpPr>
        <p:spPr>
          <a:xfrm rot="10800000" flipV="1">
            <a:off x="5481165" y="3109830"/>
            <a:ext cx="12700" cy="82761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Angulado 118">
            <a:extLst>
              <a:ext uri="{FF2B5EF4-FFF2-40B4-BE49-F238E27FC236}">
                <a16:creationId xmlns:a16="http://schemas.microsoft.com/office/drawing/2014/main" id="{3B49D96A-4CE9-45BF-AE74-7436A8DEFA67}"/>
              </a:ext>
            </a:extLst>
          </p:cNvPr>
          <p:cNvCxnSpPr>
            <a:cxnSpLocks/>
            <a:stCxn id="57" idx="1"/>
            <a:endCxn id="76" idx="1"/>
          </p:cNvCxnSpPr>
          <p:nvPr/>
        </p:nvCxnSpPr>
        <p:spPr>
          <a:xfrm rot="10800000" flipV="1">
            <a:off x="7816948" y="3140308"/>
            <a:ext cx="6042" cy="561366"/>
          </a:xfrm>
          <a:prstGeom prst="bentConnector3">
            <a:avLst>
              <a:gd name="adj1" fmla="val 3883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: Angulado 120">
            <a:extLst>
              <a:ext uri="{FF2B5EF4-FFF2-40B4-BE49-F238E27FC236}">
                <a16:creationId xmlns:a16="http://schemas.microsoft.com/office/drawing/2014/main" id="{D733C624-F987-48FA-92AB-02729C14F492}"/>
              </a:ext>
            </a:extLst>
          </p:cNvPr>
          <p:cNvCxnSpPr>
            <a:cxnSpLocks/>
            <a:stCxn id="54" idx="1"/>
            <a:endCxn id="78" idx="1"/>
          </p:cNvCxnSpPr>
          <p:nvPr/>
        </p:nvCxnSpPr>
        <p:spPr>
          <a:xfrm rot="10800000" flipV="1">
            <a:off x="3081565" y="3109831"/>
            <a:ext cx="8690" cy="1997402"/>
          </a:xfrm>
          <a:prstGeom prst="bentConnector3">
            <a:avLst>
              <a:gd name="adj1" fmla="val 2730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: Angulado 121">
            <a:extLst>
              <a:ext uri="{FF2B5EF4-FFF2-40B4-BE49-F238E27FC236}">
                <a16:creationId xmlns:a16="http://schemas.microsoft.com/office/drawing/2014/main" id="{ECCF3C49-038C-4A0F-8800-D33E3CB93D22}"/>
              </a:ext>
            </a:extLst>
          </p:cNvPr>
          <p:cNvCxnSpPr>
            <a:cxnSpLocks/>
            <a:stCxn id="57" idx="1"/>
            <a:endCxn id="282" idx="2"/>
          </p:cNvCxnSpPr>
          <p:nvPr/>
        </p:nvCxnSpPr>
        <p:spPr>
          <a:xfrm rot="10800000" flipV="1">
            <a:off x="7816948" y="3140308"/>
            <a:ext cx="6042" cy="1581148"/>
          </a:xfrm>
          <a:prstGeom prst="bentConnector3">
            <a:avLst>
              <a:gd name="adj1" fmla="val 3883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4F002FEA-0A0A-4002-83EF-1DF242311DCE}"/>
              </a:ext>
            </a:extLst>
          </p:cNvPr>
          <p:cNvCxnSpPr>
            <a:cxnSpLocks/>
            <a:stCxn id="57" idx="1"/>
            <a:endCxn id="112" idx="1"/>
          </p:cNvCxnSpPr>
          <p:nvPr/>
        </p:nvCxnSpPr>
        <p:spPr>
          <a:xfrm rot="10800000" flipV="1">
            <a:off x="7816948" y="3140307"/>
            <a:ext cx="6042" cy="2091889"/>
          </a:xfrm>
          <a:prstGeom prst="bentConnector3">
            <a:avLst>
              <a:gd name="adj1" fmla="val 3883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82B8001B-3FA6-44B5-B08F-5AC3B61A3006}"/>
              </a:ext>
            </a:extLst>
          </p:cNvPr>
          <p:cNvCxnSpPr>
            <a:stCxn id="3" idx="2"/>
            <a:endCxn id="53" idx="0"/>
          </p:cNvCxnSpPr>
          <p:nvPr/>
        </p:nvCxnSpPr>
        <p:spPr>
          <a:xfrm rot="16200000" flipH="1">
            <a:off x="5669662" y="1760959"/>
            <a:ext cx="406024" cy="3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: Angulado 191">
            <a:extLst>
              <a:ext uri="{FF2B5EF4-FFF2-40B4-BE49-F238E27FC236}">
                <a16:creationId xmlns:a16="http://schemas.microsoft.com/office/drawing/2014/main" id="{10479607-2DD0-4AC2-85E5-5F913EE95DEA}"/>
              </a:ext>
            </a:extLst>
          </p:cNvPr>
          <p:cNvCxnSpPr>
            <a:cxnSpLocks/>
            <a:stCxn id="57" idx="1"/>
            <a:endCxn id="247" idx="2"/>
          </p:cNvCxnSpPr>
          <p:nvPr/>
        </p:nvCxnSpPr>
        <p:spPr>
          <a:xfrm rot="10800000" flipH="1" flipV="1">
            <a:off x="7822989" y="3140307"/>
            <a:ext cx="1417" cy="2623683"/>
          </a:xfrm>
          <a:prstGeom prst="bentConnector3">
            <a:avLst>
              <a:gd name="adj1" fmla="val -161326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6" name="Agrupar 565">
            <a:extLst>
              <a:ext uri="{FF2B5EF4-FFF2-40B4-BE49-F238E27FC236}">
                <a16:creationId xmlns:a16="http://schemas.microsoft.com/office/drawing/2014/main" id="{7AC1BE4B-EEDC-400B-9AE6-3FF01679AE5C}"/>
              </a:ext>
            </a:extLst>
          </p:cNvPr>
          <p:cNvGrpSpPr/>
          <p:nvPr/>
        </p:nvGrpSpPr>
        <p:grpSpPr>
          <a:xfrm>
            <a:off x="5308001" y="1965910"/>
            <a:ext cx="962612" cy="379709"/>
            <a:chOff x="1365038" y="1676888"/>
            <a:chExt cx="962612" cy="379709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BD6CFEA4-201D-4EC1-A0C0-C35A925089F4}"/>
                </a:ext>
              </a:extLst>
            </p:cNvPr>
            <p:cNvSpPr/>
            <p:nvPr/>
          </p:nvSpPr>
          <p:spPr>
            <a:xfrm>
              <a:off x="1535650" y="1676888"/>
              <a:ext cx="792000" cy="379709"/>
            </a:xfrm>
            <a:prstGeom prst="rect">
              <a:avLst/>
            </a:prstGeom>
            <a:solidFill>
              <a:srgbClr val="6668B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TRATAMENTO PRÉ-OERACIONAL</a:t>
              </a:r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8ABE3EF2-E74B-4D3E-B361-A557111F6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5038" y="1679685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1</a:t>
              </a:r>
            </a:p>
          </p:txBody>
        </p:sp>
      </p:grpSp>
      <p:grpSp>
        <p:nvGrpSpPr>
          <p:cNvPr id="231" name="Agrupar 230">
            <a:extLst>
              <a:ext uri="{FF2B5EF4-FFF2-40B4-BE49-F238E27FC236}">
                <a16:creationId xmlns:a16="http://schemas.microsoft.com/office/drawing/2014/main" id="{C0D0BD93-69F6-496B-9FCC-06A042710D9B}"/>
              </a:ext>
            </a:extLst>
          </p:cNvPr>
          <p:cNvGrpSpPr/>
          <p:nvPr/>
        </p:nvGrpSpPr>
        <p:grpSpPr>
          <a:xfrm>
            <a:off x="3090255" y="2746459"/>
            <a:ext cx="792000" cy="553226"/>
            <a:chOff x="355374" y="2543501"/>
            <a:chExt cx="792000" cy="553226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CFB16AF4-F902-44D8-852C-38922785024C}"/>
                </a:ext>
              </a:extLst>
            </p:cNvPr>
            <p:cNvSpPr/>
            <p:nvPr/>
          </p:nvSpPr>
          <p:spPr>
            <a:xfrm>
              <a:off x="355374" y="2717018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CADASTRAR ENTIDADES</a:t>
              </a:r>
            </a:p>
          </p:txBody>
        </p:sp>
        <p:sp>
          <p:nvSpPr>
            <p:cNvPr id="225" name="Retângulo 224">
              <a:extLst>
                <a:ext uri="{FF2B5EF4-FFF2-40B4-BE49-F238E27FC236}">
                  <a16:creationId xmlns:a16="http://schemas.microsoft.com/office/drawing/2014/main" id="{0BB4811F-F42A-4D62-A9AC-1B2FA1BA4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06" y="2543501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76" name="Agrupar 275">
            <a:extLst>
              <a:ext uri="{FF2B5EF4-FFF2-40B4-BE49-F238E27FC236}">
                <a16:creationId xmlns:a16="http://schemas.microsoft.com/office/drawing/2014/main" id="{6DE57CEA-B3E4-4AE5-9694-54A86C341FF1}"/>
              </a:ext>
            </a:extLst>
          </p:cNvPr>
          <p:cNvGrpSpPr/>
          <p:nvPr/>
        </p:nvGrpSpPr>
        <p:grpSpPr>
          <a:xfrm>
            <a:off x="5480756" y="2745653"/>
            <a:ext cx="792409" cy="554032"/>
            <a:chOff x="1537793" y="2542695"/>
            <a:chExt cx="792409" cy="554032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3088C87C-E85E-431F-967D-C314644526D8}"/>
                </a:ext>
              </a:extLst>
            </p:cNvPr>
            <p:cNvSpPr/>
            <p:nvPr/>
          </p:nvSpPr>
          <p:spPr>
            <a:xfrm>
              <a:off x="1538202" y="2717018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CADASTRAR TABELAS e DOMÍNIOS</a:t>
              </a:r>
            </a:p>
          </p:txBody>
        </p:sp>
        <p:sp>
          <p:nvSpPr>
            <p:cNvPr id="226" name="Retângulo 225">
              <a:extLst>
                <a:ext uri="{FF2B5EF4-FFF2-40B4-BE49-F238E27FC236}">
                  <a16:creationId xmlns:a16="http://schemas.microsoft.com/office/drawing/2014/main" id="{05B333E3-5174-476B-8D70-81E2EFE8E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793" y="2542695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77" name="Agrupar 276">
            <a:extLst>
              <a:ext uri="{FF2B5EF4-FFF2-40B4-BE49-F238E27FC236}">
                <a16:creationId xmlns:a16="http://schemas.microsoft.com/office/drawing/2014/main" id="{91C31586-08B4-4FCD-A3A5-66D51984331D}"/>
              </a:ext>
            </a:extLst>
          </p:cNvPr>
          <p:cNvGrpSpPr/>
          <p:nvPr/>
        </p:nvGrpSpPr>
        <p:grpSpPr>
          <a:xfrm>
            <a:off x="7822044" y="2776864"/>
            <a:ext cx="792946" cy="553298"/>
            <a:chOff x="2714546" y="2554701"/>
            <a:chExt cx="792946" cy="553298"/>
          </a:xfrm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D4C09E4-7238-44C6-AA45-B54248A9C351}"/>
                </a:ext>
              </a:extLst>
            </p:cNvPr>
            <p:cNvSpPr/>
            <p:nvPr/>
          </p:nvSpPr>
          <p:spPr>
            <a:xfrm>
              <a:off x="2715492" y="2728290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CADASTRAR PARÂMETROS</a:t>
              </a:r>
            </a:p>
          </p:txBody>
        </p:sp>
        <p:sp>
          <p:nvSpPr>
            <p:cNvPr id="227" name="Retângulo 226">
              <a:extLst>
                <a:ext uri="{FF2B5EF4-FFF2-40B4-BE49-F238E27FC236}">
                  <a16:creationId xmlns:a16="http://schemas.microsoft.com/office/drawing/2014/main" id="{C561C99C-BE4F-4C5B-9A40-8E552F0F1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4546" y="2554701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32" name="Agrupar 231">
            <a:extLst>
              <a:ext uri="{FF2B5EF4-FFF2-40B4-BE49-F238E27FC236}">
                <a16:creationId xmlns:a16="http://schemas.microsoft.com/office/drawing/2014/main" id="{BD70D95C-FB86-40EA-B7E4-147DE99AE7E0}"/>
              </a:ext>
            </a:extLst>
          </p:cNvPr>
          <p:cNvGrpSpPr/>
          <p:nvPr/>
        </p:nvGrpSpPr>
        <p:grpSpPr>
          <a:xfrm>
            <a:off x="3081565" y="3747588"/>
            <a:ext cx="845645" cy="379709"/>
            <a:chOff x="355374" y="3318712"/>
            <a:chExt cx="877307" cy="379709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1606EEBC-2720-4038-81D8-A57FB1071B90}"/>
                </a:ext>
              </a:extLst>
            </p:cNvPr>
            <p:cNvSpPr/>
            <p:nvPr/>
          </p:nvSpPr>
          <p:spPr>
            <a:xfrm>
              <a:off x="355374" y="3318712"/>
              <a:ext cx="792000" cy="379709"/>
            </a:xfrm>
            <a:prstGeom prst="rect">
              <a:avLst/>
            </a:prstGeom>
            <a:solidFill>
              <a:srgbClr val="FFFF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CLIENTE</a:t>
              </a:r>
            </a:p>
          </p:txBody>
        </p:sp>
        <p:sp>
          <p:nvSpPr>
            <p:cNvPr id="228" name="Retângulo 227">
              <a:extLst>
                <a:ext uri="{FF2B5EF4-FFF2-40B4-BE49-F238E27FC236}">
                  <a16:creationId xmlns:a16="http://schemas.microsoft.com/office/drawing/2014/main" id="{4DB12BCE-CA11-4326-980D-9470BABC6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069" y="3321718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1</a:t>
              </a:r>
            </a:p>
          </p:txBody>
        </p:sp>
      </p:grpSp>
      <p:grpSp>
        <p:nvGrpSpPr>
          <p:cNvPr id="233" name="Agrupar 232">
            <a:extLst>
              <a:ext uri="{FF2B5EF4-FFF2-40B4-BE49-F238E27FC236}">
                <a16:creationId xmlns:a16="http://schemas.microsoft.com/office/drawing/2014/main" id="{786EC6EB-2926-41D1-AB4F-DC5B3B1C60B2}"/>
              </a:ext>
            </a:extLst>
          </p:cNvPr>
          <p:cNvGrpSpPr/>
          <p:nvPr/>
        </p:nvGrpSpPr>
        <p:grpSpPr>
          <a:xfrm>
            <a:off x="3081565" y="4293095"/>
            <a:ext cx="840093" cy="379709"/>
            <a:chOff x="355374" y="3864219"/>
            <a:chExt cx="871547" cy="379709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C893773D-95AC-4CCD-B229-185C994CB3B3}"/>
                </a:ext>
              </a:extLst>
            </p:cNvPr>
            <p:cNvSpPr/>
            <p:nvPr/>
          </p:nvSpPr>
          <p:spPr>
            <a:xfrm>
              <a:off x="355374" y="3864219"/>
              <a:ext cx="792000" cy="379709"/>
            </a:xfrm>
            <a:prstGeom prst="rect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TRANSORTADOR</a:t>
              </a:r>
            </a:p>
          </p:txBody>
        </p:sp>
        <p:sp>
          <p:nvSpPr>
            <p:cNvPr id="229" name="Retângulo 228">
              <a:extLst>
                <a:ext uri="{FF2B5EF4-FFF2-40B4-BE49-F238E27FC236}">
                  <a16:creationId xmlns:a16="http://schemas.microsoft.com/office/drawing/2014/main" id="{4F436312-A24D-4862-9A64-22B7BDA3D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6309" y="3867578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2</a:t>
              </a:r>
            </a:p>
          </p:txBody>
        </p:sp>
      </p:grpSp>
      <p:grpSp>
        <p:nvGrpSpPr>
          <p:cNvPr id="234" name="Agrupar 233">
            <a:extLst>
              <a:ext uri="{FF2B5EF4-FFF2-40B4-BE49-F238E27FC236}">
                <a16:creationId xmlns:a16="http://schemas.microsoft.com/office/drawing/2014/main" id="{AAF615F7-5963-4651-84EF-183093E1E513}"/>
              </a:ext>
            </a:extLst>
          </p:cNvPr>
          <p:cNvGrpSpPr/>
          <p:nvPr/>
        </p:nvGrpSpPr>
        <p:grpSpPr>
          <a:xfrm>
            <a:off x="3081565" y="4917378"/>
            <a:ext cx="834339" cy="379709"/>
            <a:chOff x="355374" y="4488502"/>
            <a:chExt cx="865578" cy="379709"/>
          </a:xfrm>
          <a:solidFill>
            <a:srgbClr val="00B050"/>
          </a:solidFill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6146345E-5AD9-45F4-A89F-BFBCF21FD97E}"/>
                </a:ext>
              </a:extLst>
            </p:cNvPr>
            <p:cNvSpPr/>
            <p:nvPr/>
          </p:nvSpPr>
          <p:spPr>
            <a:xfrm>
              <a:off x="355374" y="4488502"/>
              <a:ext cx="792000" cy="379709"/>
            </a:xfrm>
            <a:prstGeom prst="rect">
              <a:avLst/>
            </a:prstGeom>
            <a:solidFill>
              <a:srgbClr val="93FFC4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BASE CUSTO TRANSPORTADOR</a:t>
              </a:r>
            </a:p>
          </p:txBody>
        </p:sp>
        <p:sp>
          <p:nvSpPr>
            <p:cNvPr id="230" name="Retângulo 229">
              <a:extLst>
                <a:ext uri="{FF2B5EF4-FFF2-40B4-BE49-F238E27FC236}">
                  <a16:creationId xmlns:a16="http://schemas.microsoft.com/office/drawing/2014/main" id="{C9C2B716-C878-4DDF-BE6B-6788FC16F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340" y="4490429"/>
              <a:ext cx="170612" cy="17061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3</a:t>
              </a:r>
            </a:p>
          </p:txBody>
        </p:sp>
      </p:grpSp>
      <p:sp>
        <p:nvSpPr>
          <p:cNvPr id="237" name="Elipse 236">
            <a:extLst>
              <a:ext uri="{FF2B5EF4-FFF2-40B4-BE49-F238E27FC236}">
                <a16:creationId xmlns:a16="http://schemas.microsoft.com/office/drawing/2014/main" id="{54B684DE-E3F8-4AA5-9B54-AF866012416E}"/>
              </a:ext>
            </a:extLst>
          </p:cNvPr>
          <p:cNvSpPr>
            <a:spLocks noChangeAspect="1"/>
          </p:cNvSpPr>
          <p:nvPr/>
        </p:nvSpPr>
        <p:spPr>
          <a:xfrm>
            <a:off x="5846584" y="2556277"/>
            <a:ext cx="55906" cy="559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800" dirty="0">
              <a:solidFill>
                <a:schemeClr val="bg1"/>
              </a:solidFill>
            </a:endParaRPr>
          </a:p>
        </p:txBody>
      </p:sp>
      <p:sp>
        <p:nvSpPr>
          <p:cNvPr id="218" name="Elipse 217">
            <a:extLst>
              <a:ext uri="{FF2B5EF4-FFF2-40B4-BE49-F238E27FC236}">
                <a16:creationId xmlns:a16="http://schemas.microsoft.com/office/drawing/2014/main" id="{ECDB556E-134A-491C-871A-0924BFF7E6E5}"/>
              </a:ext>
            </a:extLst>
          </p:cNvPr>
          <p:cNvSpPr>
            <a:spLocks noChangeAspect="1"/>
          </p:cNvSpPr>
          <p:nvPr/>
        </p:nvSpPr>
        <p:spPr>
          <a:xfrm>
            <a:off x="3091214" y="3917022"/>
            <a:ext cx="55906" cy="559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800" dirty="0">
              <a:solidFill>
                <a:schemeClr val="bg1"/>
              </a:solidFill>
            </a:endParaRPr>
          </a:p>
        </p:txBody>
      </p:sp>
      <p:sp>
        <p:nvSpPr>
          <p:cNvPr id="241" name="Elipse 240">
            <a:extLst>
              <a:ext uri="{FF2B5EF4-FFF2-40B4-BE49-F238E27FC236}">
                <a16:creationId xmlns:a16="http://schemas.microsoft.com/office/drawing/2014/main" id="{EB7E0082-366A-462D-B498-7683EDA817E5}"/>
              </a:ext>
            </a:extLst>
          </p:cNvPr>
          <p:cNvSpPr>
            <a:spLocks noChangeAspect="1"/>
          </p:cNvSpPr>
          <p:nvPr/>
        </p:nvSpPr>
        <p:spPr>
          <a:xfrm>
            <a:off x="3106433" y="4457735"/>
            <a:ext cx="55906" cy="559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800" dirty="0">
              <a:solidFill>
                <a:schemeClr val="bg1"/>
              </a:solidFill>
            </a:endParaRPr>
          </a:p>
        </p:txBody>
      </p:sp>
      <p:sp>
        <p:nvSpPr>
          <p:cNvPr id="242" name="Elipse 241">
            <a:extLst>
              <a:ext uri="{FF2B5EF4-FFF2-40B4-BE49-F238E27FC236}">
                <a16:creationId xmlns:a16="http://schemas.microsoft.com/office/drawing/2014/main" id="{0174B5F4-D190-4C05-87F6-A57D4DD8D9CF}"/>
              </a:ext>
            </a:extLst>
          </p:cNvPr>
          <p:cNvSpPr>
            <a:spLocks noChangeAspect="1"/>
          </p:cNvSpPr>
          <p:nvPr/>
        </p:nvSpPr>
        <p:spPr>
          <a:xfrm>
            <a:off x="3081565" y="5081321"/>
            <a:ext cx="55906" cy="559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800" dirty="0">
              <a:solidFill>
                <a:schemeClr val="bg1"/>
              </a:solidFill>
            </a:endParaRPr>
          </a:p>
        </p:txBody>
      </p: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08A2D246-3AFA-4CA8-967F-F2AC55A1A996}"/>
              </a:ext>
            </a:extLst>
          </p:cNvPr>
          <p:cNvGrpSpPr/>
          <p:nvPr/>
        </p:nvGrpSpPr>
        <p:grpSpPr>
          <a:xfrm>
            <a:off x="3081565" y="5481969"/>
            <a:ext cx="834339" cy="379709"/>
            <a:chOff x="355374" y="4488502"/>
            <a:chExt cx="865578" cy="379709"/>
          </a:xfrm>
        </p:grpSpPr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63DF2F78-A144-4BF0-ACD5-509D5D2699EB}"/>
                </a:ext>
              </a:extLst>
            </p:cNvPr>
            <p:cNvSpPr/>
            <p:nvPr/>
          </p:nvSpPr>
          <p:spPr>
            <a:xfrm>
              <a:off x="355374" y="4488502"/>
              <a:ext cx="792000" cy="379709"/>
            </a:xfrm>
            <a:prstGeom prst="rect">
              <a:avLst/>
            </a:prstGeom>
            <a:solidFill>
              <a:srgbClr val="93FFC4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CIDADES ATENDIDAS</a:t>
              </a:r>
            </a:p>
          </p:txBody>
        </p:sp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7F4437A1-C0C5-40DF-8B10-AF68D8357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340" y="4490429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4</a:t>
              </a:r>
            </a:p>
          </p:txBody>
        </p:sp>
      </p:grpSp>
      <p:sp>
        <p:nvSpPr>
          <p:cNvPr id="254" name="Elipse 253">
            <a:extLst>
              <a:ext uri="{FF2B5EF4-FFF2-40B4-BE49-F238E27FC236}">
                <a16:creationId xmlns:a16="http://schemas.microsoft.com/office/drawing/2014/main" id="{2AB88877-4008-45E7-ABAE-7D4FB38EC9CD}"/>
              </a:ext>
            </a:extLst>
          </p:cNvPr>
          <p:cNvSpPr>
            <a:spLocks noChangeAspect="1"/>
          </p:cNvSpPr>
          <p:nvPr/>
        </p:nvSpPr>
        <p:spPr>
          <a:xfrm>
            <a:off x="3081565" y="5645912"/>
            <a:ext cx="55906" cy="559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800" dirty="0">
              <a:solidFill>
                <a:schemeClr val="bg1"/>
              </a:solidFill>
            </a:endParaRPr>
          </a:p>
        </p:txBody>
      </p:sp>
      <p:cxnSp>
        <p:nvCxnSpPr>
          <p:cNvPr id="260" name="Conector: Angulado 259">
            <a:extLst>
              <a:ext uri="{FF2B5EF4-FFF2-40B4-BE49-F238E27FC236}">
                <a16:creationId xmlns:a16="http://schemas.microsoft.com/office/drawing/2014/main" id="{FB5A0606-2EF2-4FCB-B18D-012EA834B36D}"/>
              </a:ext>
            </a:extLst>
          </p:cNvPr>
          <p:cNvCxnSpPr>
            <a:cxnSpLocks/>
            <a:stCxn id="54" idx="1"/>
            <a:endCxn id="252" idx="1"/>
          </p:cNvCxnSpPr>
          <p:nvPr/>
        </p:nvCxnSpPr>
        <p:spPr>
          <a:xfrm rot="10800000" flipV="1">
            <a:off x="3081565" y="3109830"/>
            <a:ext cx="8690" cy="2561993"/>
          </a:xfrm>
          <a:prstGeom prst="bentConnector3">
            <a:avLst>
              <a:gd name="adj1" fmla="val 2730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Agrupar 274">
            <a:extLst>
              <a:ext uri="{FF2B5EF4-FFF2-40B4-BE49-F238E27FC236}">
                <a16:creationId xmlns:a16="http://schemas.microsoft.com/office/drawing/2014/main" id="{80A5D040-E514-4348-A8B3-AE9590FECDC0}"/>
              </a:ext>
            </a:extLst>
          </p:cNvPr>
          <p:cNvGrpSpPr/>
          <p:nvPr/>
        </p:nvGrpSpPr>
        <p:grpSpPr>
          <a:xfrm>
            <a:off x="5481165" y="3747587"/>
            <a:ext cx="732063" cy="379709"/>
            <a:chOff x="1538202" y="3318711"/>
            <a:chExt cx="874754" cy="379709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ECC53DCC-8D8D-42FE-8B7C-CC37EEF962CE}"/>
                </a:ext>
              </a:extLst>
            </p:cNvPr>
            <p:cNvSpPr/>
            <p:nvPr/>
          </p:nvSpPr>
          <p:spPr>
            <a:xfrm>
              <a:off x="1538202" y="3318711"/>
              <a:ext cx="792000" cy="379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CIDADES</a:t>
              </a:r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838D38D4-BF95-4190-864A-F8A91322C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0902" y="3480930"/>
              <a:ext cx="55906" cy="559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270" name="Retângulo 269">
              <a:extLst>
                <a:ext uri="{FF2B5EF4-FFF2-40B4-BE49-F238E27FC236}">
                  <a16:creationId xmlns:a16="http://schemas.microsoft.com/office/drawing/2014/main" id="{81AA3CB9-4E24-44D0-8998-4872624A06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344" y="3321196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1</a:t>
              </a: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id="{568769EA-2DEC-4537-A739-B0C1CC8E3232}"/>
              </a:ext>
            </a:extLst>
          </p:cNvPr>
          <p:cNvGrpSpPr/>
          <p:nvPr/>
        </p:nvGrpSpPr>
        <p:grpSpPr>
          <a:xfrm>
            <a:off x="7816948" y="3511819"/>
            <a:ext cx="1043199" cy="379709"/>
            <a:chOff x="2835412" y="3335498"/>
            <a:chExt cx="886048" cy="379709"/>
          </a:xfrm>
        </p:grpSpPr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CC569DF3-DCC5-42D4-967B-15AC1A746B96}"/>
                </a:ext>
              </a:extLst>
            </p:cNvPr>
            <p:cNvSpPr/>
            <p:nvPr/>
          </p:nvSpPr>
          <p:spPr>
            <a:xfrm>
              <a:off x="2835412" y="3335498"/>
              <a:ext cx="792000" cy="379709"/>
            </a:xfrm>
            <a:prstGeom prst="rect">
              <a:avLst/>
            </a:prstGeom>
            <a:solidFill>
              <a:srgbClr val="FFFF93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FAIXAS DE PESO DO CLIENTE</a:t>
              </a:r>
            </a:p>
          </p:txBody>
        </p:sp>
        <p:sp>
          <p:nvSpPr>
            <p:cNvPr id="238" name="Elipse 237">
              <a:extLst>
                <a:ext uri="{FF2B5EF4-FFF2-40B4-BE49-F238E27FC236}">
                  <a16:creationId xmlns:a16="http://schemas.microsoft.com/office/drawing/2014/main" id="{EA22E797-03BB-4A25-AF86-E7F29DD4B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3735" y="3497399"/>
              <a:ext cx="55906" cy="559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278" name="Retângulo 277">
              <a:extLst>
                <a:ext uri="{FF2B5EF4-FFF2-40B4-BE49-F238E27FC236}">
                  <a16:creationId xmlns:a16="http://schemas.microsoft.com/office/drawing/2014/main" id="{FC4BC470-584B-4020-B905-BFDEF5DFDC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0848" y="3341479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1</a:t>
              </a:r>
            </a:p>
          </p:txBody>
        </p:sp>
      </p:grpSp>
      <p:grpSp>
        <p:nvGrpSpPr>
          <p:cNvPr id="297" name="Agrupar 296">
            <a:extLst>
              <a:ext uri="{FF2B5EF4-FFF2-40B4-BE49-F238E27FC236}">
                <a16:creationId xmlns:a16="http://schemas.microsoft.com/office/drawing/2014/main" id="{7BE3A9C9-636A-4F4E-9A0F-324332A67C76}"/>
              </a:ext>
            </a:extLst>
          </p:cNvPr>
          <p:cNvGrpSpPr/>
          <p:nvPr/>
        </p:nvGrpSpPr>
        <p:grpSpPr>
          <a:xfrm>
            <a:off x="7816948" y="5572873"/>
            <a:ext cx="1048377" cy="379709"/>
            <a:chOff x="2830234" y="3876529"/>
            <a:chExt cx="892170" cy="379709"/>
          </a:xfrm>
        </p:grpSpPr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7E79F09F-0899-4403-A664-64944D7DBAD4}"/>
                </a:ext>
              </a:extLst>
            </p:cNvPr>
            <p:cNvSpPr/>
            <p:nvPr/>
          </p:nvSpPr>
          <p:spPr>
            <a:xfrm>
              <a:off x="2830234" y="3876529"/>
              <a:ext cx="792000" cy="379709"/>
            </a:xfrm>
            <a:prstGeom prst="rect">
              <a:avLst/>
            </a:prstGeom>
            <a:solidFill>
              <a:srgbClr val="93FFC4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EXCLUSIVIDADES</a:t>
              </a:r>
            </a:p>
          </p:txBody>
        </p:sp>
        <p:sp>
          <p:nvSpPr>
            <p:cNvPr id="247" name="Elipse 246">
              <a:extLst>
                <a:ext uri="{FF2B5EF4-FFF2-40B4-BE49-F238E27FC236}">
                  <a16:creationId xmlns:a16="http://schemas.microsoft.com/office/drawing/2014/main" id="{34F6FD16-BDD5-4493-A679-F4D7DA4D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582" y="4039694"/>
              <a:ext cx="55906" cy="55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279" name="Retângulo 278">
              <a:extLst>
                <a:ext uri="{FF2B5EF4-FFF2-40B4-BE49-F238E27FC236}">
                  <a16:creationId xmlns:a16="http://schemas.microsoft.com/office/drawing/2014/main" id="{591EACF5-32FE-434E-BF15-E7C6754BA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1792" y="3882203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5</a:t>
              </a:r>
            </a:p>
          </p:txBody>
        </p:sp>
      </p:grpSp>
      <p:grpSp>
        <p:nvGrpSpPr>
          <p:cNvPr id="299" name="Agrupar 298">
            <a:extLst>
              <a:ext uri="{FF2B5EF4-FFF2-40B4-BE49-F238E27FC236}">
                <a16:creationId xmlns:a16="http://schemas.microsoft.com/office/drawing/2014/main" id="{6023D9E3-7762-4ED1-8B27-5E499FCF3F29}"/>
              </a:ext>
            </a:extLst>
          </p:cNvPr>
          <p:cNvGrpSpPr/>
          <p:nvPr/>
        </p:nvGrpSpPr>
        <p:grpSpPr>
          <a:xfrm>
            <a:off x="7816948" y="4530321"/>
            <a:ext cx="1045980" cy="382143"/>
            <a:chOff x="2832631" y="4403196"/>
            <a:chExt cx="887887" cy="382143"/>
          </a:xfrm>
        </p:grpSpPr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B3AB2EC4-E322-460B-8AE8-2C418B0E8E37}"/>
                </a:ext>
              </a:extLst>
            </p:cNvPr>
            <p:cNvSpPr/>
            <p:nvPr/>
          </p:nvSpPr>
          <p:spPr>
            <a:xfrm>
              <a:off x="2835412" y="4405630"/>
              <a:ext cx="792000" cy="379709"/>
            </a:xfrm>
            <a:prstGeom prst="rect">
              <a:avLst/>
            </a:prstGeom>
            <a:solidFill>
              <a:srgbClr val="93FFC4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N.SERV.ESTATÍSTICO DO TRANSPORTADOR</a:t>
              </a:r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id="{9B6BDD42-AE0A-4CBD-B0B7-67A0EC7A6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9906" y="4403196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3</a:t>
              </a:r>
            </a:p>
          </p:txBody>
        </p:sp>
        <p:sp>
          <p:nvSpPr>
            <p:cNvPr id="282" name="Elipse 281">
              <a:extLst>
                <a:ext uri="{FF2B5EF4-FFF2-40B4-BE49-F238E27FC236}">
                  <a16:creationId xmlns:a16="http://schemas.microsoft.com/office/drawing/2014/main" id="{62DC0A28-9E9B-4A82-BF86-6C48963F2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2631" y="4566378"/>
              <a:ext cx="55906" cy="55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8" name="Agrupar 297">
            <a:extLst>
              <a:ext uri="{FF2B5EF4-FFF2-40B4-BE49-F238E27FC236}">
                <a16:creationId xmlns:a16="http://schemas.microsoft.com/office/drawing/2014/main" id="{C20B7D8A-E259-4CB3-92D5-466614F288F3}"/>
              </a:ext>
            </a:extLst>
          </p:cNvPr>
          <p:cNvGrpSpPr/>
          <p:nvPr/>
        </p:nvGrpSpPr>
        <p:grpSpPr>
          <a:xfrm>
            <a:off x="7816948" y="5042342"/>
            <a:ext cx="1043199" cy="379709"/>
            <a:chOff x="2835412" y="4997630"/>
            <a:chExt cx="886048" cy="379709"/>
          </a:xfrm>
        </p:grpSpPr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4C7D5BDF-31F1-4A6D-B33F-DEE412BC7A7D}"/>
                </a:ext>
              </a:extLst>
            </p:cNvPr>
            <p:cNvSpPr/>
            <p:nvPr/>
          </p:nvSpPr>
          <p:spPr>
            <a:xfrm>
              <a:off x="2835412" y="4997630"/>
              <a:ext cx="792000" cy="379709"/>
            </a:xfrm>
            <a:prstGeom prst="rect">
              <a:avLst/>
            </a:prstGeom>
            <a:solidFill>
              <a:srgbClr val="FFFF93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N.SERV. CLIENTE</a:t>
              </a:r>
            </a:p>
          </p:txBody>
        </p:sp>
        <p:sp>
          <p:nvSpPr>
            <p:cNvPr id="281" name="Retângulo 280">
              <a:extLst>
                <a:ext uri="{FF2B5EF4-FFF2-40B4-BE49-F238E27FC236}">
                  <a16:creationId xmlns:a16="http://schemas.microsoft.com/office/drawing/2014/main" id="{EF7854C6-06E0-43D7-BCF5-870376A07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0848" y="4999909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4</a:t>
              </a:r>
            </a:p>
          </p:txBody>
        </p:sp>
        <p:sp>
          <p:nvSpPr>
            <p:cNvPr id="283" name="Elipse 282">
              <a:extLst>
                <a:ext uri="{FF2B5EF4-FFF2-40B4-BE49-F238E27FC236}">
                  <a16:creationId xmlns:a16="http://schemas.microsoft.com/office/drawing/2014/main" id="{9C0434A0-8054-4635-89EF-D25F858AD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7632" y="5154657"/>
              <a:ext cx="55906" cy="55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3" name="Agrupar 522">
            <a:extLst>
              <a:ext uri="{FF2B5EF4-FFF2-40B4-BE49-F238E27FC236}">
                <a16:creationId xmlns:a16="http://schemas.microsoft.com/office/drawing/2014/main" id="{1010893E-5BA2-4E7A-9D80-2825E55390A3}"/>
              </a:ext>
            </a:extLst>
          </p:cNvPr>
          <p:cNvGrpSpPr/>
          <p:nvPr/>
        </p:nvGrpSpPr>
        <p:grpSpPr>
          <a:xfrm>
            <a:off x="7816948" y="4014596"/>
            <a:ext cx="1048222" cy="379709"/>
            <a:chOff x="2835412" y="3335498"/>
            <a:chExt cx="886048" cy="379709"/>
          </a:xfrm>
        </p:grpSpPr>
        <p:sp>
          <p:nvSpPr>
            <p:cNvPr id="524" name="Retângulo 523">
              <a:extLst>
                <a:ext uri="{FF2B5EF4-FFF2-40B4-BE49-F238E27FC236}">
                  <a16:creationId xmlns:a16="http://schemas.microsoft.com/office/drawing/2014/main" id="{48352948-09E2-45E3-B819-6AD5084C5AE9}"/>
                </a:ext>
              </a:extLst>
            </p:cNvPr>
            <p:cNvSpPr/>
            <p:nvPr/>
          </p:nvSpPr>
          <p:spPr>
            <a:xfrm>
              <a:off x="2835412" y="3335498"/>
              <a:ext cx="792000" cy="379709"/>
            </a:xfrm>
            <a:prstGeom prst="rect">
              <a:avLst/>
            </a:prstGeom>
            <a:solidFill>
              <a:srgbClr val="FFFF93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FATOR CUBAGEM DO CLIENTE</a:t>
              </a:r>
            </a:p>
          </p:txBody>
        </p:sp>
        <p:sp>
          <p:nvSpPr>
            <p:cNvPr id="525" name="Elipse 524">
              <a:extLst>
                <a:ext uri="{FF2B5EF4-FFF2-40B4-BE49-F238E27FC236}">
                  <a16:creationId xmlns:a16="http://schemas.microsoft.com/office/drawing/2014/main" id="{7C08D417-333A-471E-A056-B3F1CBFE2F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3735" y="3497399"/>
              <a:ext cx="55906" cy="559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526" name="Retângulo 525">
              <a:extLst>
                <a:ext uri="{FF2B5EF4-FFF2-40B4-BE49-F238E27FC236}">
                  <a16:creationId xmlns:a16="http://schemas.microsoft.com/office/drawing/2014/main" id="{77C9BA50-498F-4BBC-AA33-12168BD893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0848" y="3341479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2</a:t>
              </a:r>
            </a:p>
          </p:txBody>
        </p:sp>
      </p:grpSp>
      <p:cxnSp>
        <p:nvCxnSpPr>
          <p:cNvPr id="527" name="Conector: Angulado 526">
            <a:extLst>
              <a:ext uri="{FF2B5EF4-FFF2-40B4-BE49-F238E27FC236}">
                <a16:creationId xmlns:a16="http://schemas.microsoft.com/office/drawing/2014/main" id="{EFF52529-1A6F-4403-AA24-006B5859C6B8}"/>
              </a:ext>
            </a:extLst>
          </p:cNvPr>
          <p:cNvCxnSpPr>
            <a:cxnSpLocks/>
            <a:stCxn id="57" idx="1"/>
            <a:endCxn id="524" idx="1"/>
          </p:cNvCxnSpPr>
          <p:nvPr/>
        </p:nvCxnSpPr>
        <p:spPr>
          <a:xfrm rot="10800000" flipV="1">
            <a:off x="7816948" y="3140307"/>
            <a:ext cx="6042" cy="1064143"/>
          </a:xfrm>
          <a:prstGeom prst="bentConnector3">
            <a:avLst>
              <a:gd name="adj1" fmla="val 3883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4BF493-4414-46EF-A38D-1F4F011E38C6}"/>
              </a:ext>
            </a:extLst>
          </p:cNvPr>
          <p:cNvSpPr txBox="1"/>
          <p:nvPr/>
        </p:nvSpPr>
        <p:spPr>
          <a:xfrm>
            <a:off x="9019371" y="4544196"/>
            <a:ext cx="29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03F7EAA-70BB-49E5-87A6-7F7BB1AF509E}"/>
              </a:ext>
            </a:extLst>
          </p:cNvPr>
          <p:cNvSpPr txBox="1"/>
          <p:nvPr/>
        </p:nvSpPr>
        <p:spPr>
          <a:xfrm>
            <a:off x="9019356" y="6175865"/>
            <a:ext cx="29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C5A9EA94-B200-4C50-A509-ABBD0DAB0CD8}"/>
              </a:ext>
            </a:extLst>
          </p:cNvPr>
          <p:cNvGrpSpPr/>
          <p:nvPr/>
        </p:nvGrpSpPr>
        <p:grpSpPr>
          <a:xfrm>
            <a:off x="7816948" y="6197349"/>
            <a:ext cx="1042704" cy="382143"/>
            <a:chOff x="2835412" y="4403196"/>
            <a:chExt cx="885106" cy="382143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01C526FE-88D1-4C40-BAC8-92FAA842B6D8}"/>
                </a:ext>
              </a:extLst>
            </p:cNvPr>
            <p:cNvSpPr/>
            <p:nvPr/>
          </p:nvSpPr>
          <p:spPr>
            <a:xfrm>
              <a:off x="2835412" y="4405630"/>
              <a:ext cx="792000" cy="379709"/>
            </a:xfrm>
            <a:prstGeom prst="rect">
              <a:avLst/>
            </a:prstGeom>
            <a:solidFill>
              <a:srgbClr val="FFFF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N.SERV.ESTATÍSTICO DO CLIENTE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5EFD314-815D-4B06-AD78-F5E27C535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9906" y="4403196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6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ED1F3342-FF14-4A9F-A103-567BB19A6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133" y="4566378"/>
              <a:ext cx="55906" cy="55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4E9D0657-0EB2-4986-BF17-FA0EE2B9CF8E}"/>
              </a:ext>
            </a:extLst>
          </p:cNvPr>
          <p:cNvCxnSpPr>
            <a:cxnSpLocks/>
            <a:stCxn id="57" idx="1"/>
            <a:endCxn id="77" idx="1"/>
          </p:cNvCxnSpPr>
          <p:nvPr/>
        </p:nvCxnSpPr>
        <p:spPr>
          <a:xfrm rot="10800000" flipV="1">
            <a:off x="7816948" y="3140308"/>
            <a:ext cx="6042" cy="3249330"/>
          </a:xfrm>
          <a:prstGeom prst="bentConnector3">
            <a:avLst>
              <a:gd name="adj1" fmla="val 3883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3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ETAPA Pré-operacional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3801" y="5256920"/>
            <a:ext cx="1947059" cy="549223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26B88B1-8466-4E27-A276-1136532DC96E}"/>
              </a:ext>
            </a:extLst>
          </p:cNvPr>
          <p:cNvSpPr/>
          <p:nvPr/>
        </p:nvSpPr>
        <p:spPr>
          <a:xfrm>
            <a:off x="998404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4F53AAB-BE75-4B0F-8B1B-D4EDF755C9B8}"/>
              </a:ext>
            </a:extLst>
          </p:cNvPr>
          <p:cNvSpPr/>
          <p:nvPr/>
        </p:nvSpPr>
        <p:spPr>
          <a:xfrm>
            <a:off x="9817392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2412988-1AD2-4A23-A3FD-1F8ADED1AE88}"/>
              </a:ext>
            </a:extLst>
          </p:cNvPr>
          <p:cNvCxnSpPr>
            <a:cxnSpLocks/>
          </p:cNvCxnSpPr>
          <p:nvPr/>
        </p:nvCxnSpPr>
        <p:spPr>
          <a:xfrm>
            <a:off x="1187929" y="1454953"/>
            <a:ext cx="0" cy="3924407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A155193-9220-4C5F-9075-FA4731B43F8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9997392" y="1474003"/>
            <a:ext cx="0" cy="392400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F884336-9170-4A35-9885-250E28E4E8E1}"/>
              </a:ext>
            </a:extLst>
          </p:cNvPr>
          <p:cNvSpPr>
            <a:spLocks noChangeAspect="1"/>
          </p:cNvSpPr>
          <p:nvPr/>
        </p:nvSpPr>
        <p:spPr>
          <a:xfrm>
            <a:off x="110723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3FE1586-A0C1-4EDE-A41A-D7ABEF1FD3E4}"/>
              </a:ext>
            </a:extLst>
          </p:cNvPr>
          <p:cNvSpPr>
            <a:spLocks noChangeAspect="1"/>
          </p:cNvSpPr>
          <p:nvPr/>
        </p:nvSpPr>
        <p:spPr>
          <a:xfrm>
            <a:off x="992539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0F52B0-C753-488B-A06C-B4C4CC790343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251232" y="1965019"/>
            <a:ext cx="86741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87A7948D-2AA9-4A14-B606-ED4713895C87}"/>
              </a:ext>
            </a:extLst>
          </p:cNvPr>
          <p:cNvSpPr>
            <a:spLocks noChangeAspect="1"/>
          </p:cNvSpPr>
          <p:nvPr/>
        </p:nvSpPr>
        <p:spPr>
          <a:xfrm>
            <a:off x="1104675" y="229465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37F1BF7-C31E-40E0-81DC-99C7A0ACCD0F}"/>
              </a:ext>
            </a:extLst>
          </p:cNvPr>
          <p:cNvSpPr>
            <a:spLocks noChangeAspect="1"/>
          </p:cNvSpPr>
          <p:nvPr/>
        </p:nvSpPr>
        <p:spPr>
          <a:xfrm>
            <a:off x="2671561" y="2259815"/>
            <a:ext cx="217439" cy="2174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1E59D-77BB-4E01-8256-D935DB146CD1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248675" y="2366655"/>
            <a:ext cx="1422886" cy="18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8DDA8F05-83BA-43D0-8D66-86CD446BB4EC}"/>
              </a:ext>
            </a:extLst>
          </p:cNvPr>
          <p:cNvSpPr/>
          <p:nvPr/>
        </p:nvSpPr>
        <p:spPr>
          <a:xfrm>
            <a:off x="1304943" y="916988"/>
            <a:ext cx="2611602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TRATAMENTO PRÉ-OPERACIONAL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04CF927-B796-4628-81B6-04FF6C8BC15D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1358404" y="1294003"/>
            <a:ext cx="8458988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A822AD90-8E3E-43D9-BB3F-ECB464150113}"/>
              </a:ext>
            </a:extLst>
          </p:cNvPr>
          <p:cNvSpPr/>
          <p:nvPr/>
        </p:nvSpPr>
        <p:spPr>
          <a:xfrm>
            <a:off x="1331929" y="1585864"/>
            <a:ext cx="7087489" cy="370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CADASTRAR ENTIDADES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18F97738-22A7-4EC8-A38D-A701329035E5}"/>
              </a:ext>
            </a:extLst>
          </p:cNvPr>
          <p:cNvSpPr/>
          <p:nvPr/>
        </p:nvSpPr>
        <p:spPr>
          <a:xfrm>
            <a:off x="2905199" y="2197195"/>
            <a:ext cx="3960000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1.1 CLIENTE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5E6E6B3-96F5-4134-A7B1-9904BA165FA6}"/>
              </a:ext>
            </a:extLst>
          </p:cNvPr>
          <p:cNvSpPr/>
          <p:nvPr/>
        </p:nvSpPr>
        <p:spPr>
          <a:xfrm>
            <a:off x="1323545" y="2768290"/>
            <a:ext cx="5410867" cy="297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ENTIDADE</a:t>
            </a:r>
            <a:r>
              <a:rPr lang="pt-BR" sz="1000" dirty="0">
                <a:solidFill>
                  <a:schemeClr val="tx1"/>
                </a:solidFill>
              </a:rPr>
              <a:t>:</a:t>
            </a:r>
          </a:p>
          <a:p>
            <a:r>
              <a:rPr lang="pt-BR" sz="1000" dirty="0">
                <a:solidFill>
                  <a:schemeClr val="tx1"/>
                </a:solidFill>
              </a:rPr>
              <a:t>É o cliente ao qual pertencentes as notas a serem analisadas.</a:t>
            </a: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>
                <a:solidFill>
                  <a:schemeClr val="tx1"/>
                </a:solidFill>
              </a:rPr>
              <a:t>No escopo do Pechinchador são necessárias somente as informações de identificação do cliente para compor chaves de acesso e exibição em relatórios e elementos de tela.</a:t>
            </a: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i="1" dirty="0">
                <a:solidFill>
                  <a:srgbClr val="FF0000"/>
                </a:solidFill>
              </a:rPr>
              <a:t>O cadastro completo do CLIENTE deve ser modelado no desenho técnico da solução BEXX como um todo.</a:t>
            </a:r>
          </a:p>
          <a:p>
            <a:endParaRPr lang="pt-BR" sz="10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Atributos</a:t>
            </a:r>
            <a:r>
              <a:rPr lang="pt-BR" sz="1000" dirty="0">
                <a:solidFill>
                  <a:schemeClr val="tx1"/>
                </a:solidFill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pt-BR" sz="800" dirty="0">
                <a:solidFill>
                  <a:schemeClr val="tx1"/>
                </a:solidFill>
              </a:rPr>
              <a:t>(AS GRAFIAS SÃO APENAS ILUSTRATIVAS. Usar boas práticas de 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CLIENTE_CNPJ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CLIENTE_ Nome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CLIENTE_ Nome Reduzido</a:t>
            </a:r>
          </a:p>
          <a:p>
            <a:endParaRPr lang="pt-BR" sz="1000" dirty="0">
              <a:solidFill>
                <a:schemeClr val="tx1"/>
              </a:solidFill>
            </a:endParaRPr>
          </a:p>
        </p:txBody>
      </p:sp>
      <p:pic>
        <p:nvPicPr>
          <p:cNvPr id="4" name="Gráfico 3" descr="Marketing estrutura de tópicos">
            <a:extLst>
              <a:ext uri="{FF2B5EF4-FFF2-40B4-BE49-F238E27FC236}">
                <a16:creationId xmlns:a16="http://schemas.microsoft.com/office/drawing/2014/main" id="{9E37510C-5D9B-4F20-BC22-661BE6587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4417" y="2174771"/>
            <a:ext cx="544339" cy="544339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49EAA2E0-7872-444F-956A-4D3A9D638768}"/>
              </a:ext>
            </a:extLst>
          </p:cNvPr>
          <p:cNvSpPr/>
          <p:nvPr/>
        </p:nvSpPr>
        <p:spPr>
          <a:xfrm>
            <a:off x="7527195" y="2166486"/>
            <a:ext cx="2158857" cy="91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No CRUD: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Manter integridade referencial.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Não permitir deleção de cliente com Decks de notas calculados.</a:t>
            </a:r>
            <a:endParaRPr lang="pt-BR" sz="10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F44C1A-5E86-4951-81E7-46FE209BB6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992" y="2097274"/>
            <a:ext cx="1297917" cy="5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1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ETAPA Pré-operacional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3801" y="5256920"/>
            <a:ext cx="1947059" cy="549223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26B88B1-8466-4E27-A276-1136532DC96E}"/>
              </a:ext>
            </a:extLst>
          </p:cNvPr>
          <p:cNvSpPr/>
          <p:nvPr/>
        </p:nvSpPr>
        <p:spPr>
          <a:xfrm>
            <a:off x="998404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4F53AAB-BE75-4B0F-8B1B-D4EDF755C9B8}"/>
              </a:ext>
            </a:extLst>
          </p:cNvPr>
          <p:cNvSpPr/>
          <p:nvPr/>
        </p:nvSpPr>
        <p:spPr>
          <a:xfrm>
            <a:off x="9817392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2412988-1AD2-4A23-A3FD-1F8ADED1AE88}"/>
              </a:ext>
            </a:extLst>
          </p:cNvPr>
          <p:cNvCxnSpPr>
            <a:cxnSpLocks/>
          </p:cNvCxnSpPr>
          <p:nvPr/>
        </p:nvCxnSpPr>
        <p:spPr>
          <a:xfrm>
            <a:off x="1187929" y="1454953"/>
            <a:ext cx="0" cy="3924407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A155193-9220-4C5F-9075-FA4731B43F8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9997392" y="1474003"/>
            <a:ext cx="0" cy="392400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F884336-9170-4A35-9885-250E28E4E8E1}"/>
              </a:ext>
            </a:extLst>
          </p:cNvPr>
          <p:cNvSpPr>
            <a:spLocks noChangeAspect="1"/>
          </p:cNvSpPr>
          <p:nvPr/>
        </p:nvSpPr>
        <p:spPr>
          <a:xfrm>
            <a:off x="110723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3FE1586-A0C1-4EDE-A41A-D7ABEF1FD3E4}"/>
              </a:ext>
            </a:extLst>
          </p:cNvPr>
          <p:cNvSpPr>
            <a:spLocks noChangeAspect="1"/>
          </p:cNvSpPr>
          <p:nvPr/>
        </p:nvSpPr>
        <p:spPr>
          <a:xfrm>
            <a:off x="992539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0F52B0-C753-488B-A06C-B4C4CC790343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251232" y="1965019"/>
            <a:ext cx="86741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87A7948D-2AA9-4A14-B606-ED4713895C87}"/>
              </a:ext>
            </a:extLst>
          </p:cNvPr>
          <p:cNvSpPr>
            <a:spLocks noChangeAspect="1"/>
          </p:cNvSpPr>
          <p:nvPr/>
        </p:nvSpPr>
        <p:spPr>
          <a:xfrm>
            <a:off x="1104675" y="229465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37F1BF7-C31E-40E0-81DC-99C7A0ACCD0F}"/>
              </a:ext>
            </a:extLst>
          </p:cNvPr>
          <p:cNvSpPr>
            <a:spLocks noChangeAspect="1"/>
          </p:cNvSpPr>
          <p:nvPr/>
        </p:nvSpPr>
        <p:spPr>
          <a:xfrm>
            <a:off x="2671561" y="2259815"/>
            <a:ext cx="217439" cy="2174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1E59D-77BB-4E01-8256-D935DB146CD1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248675" y="2366655"/>
            <a:ext cx="1422886" cy="18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8DDA8F05-83BA-43D0-8D66-86CD446BB4EC}"/>
              </a:ext>
            </a:extLst>
          </p:cNvPr>
          <p:cNvSpPr/>
          <p:nvPr/>
        </p:nvSpPr>
        <p:spPr>
          <a:xfrm>
            <a:off x="1304943" y="916988"/>
            <a:ext cx="2611602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TRATAMENTO PRÉ-OPERACIONAL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04CF927-B796-4628-81B6-04FF6C8BC15D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1358404" y="1294003"/>
            <a:ext cx="8458988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A822AD90-8E3E-43D9-BB3F-ECB464150113}"/>
              </a:ext>
            </a:extLst>
          </p:cNvPr>
          <p:cNvSpPr/>
          <p:nvPr/>
        </p:nvSpPr>
        <p:spPr>
          <a:xfrm>
            <a:off x="1331929" y="1585864"/>
            <a:ext cx="7087489" cy="370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CADASTRAR ENTIDADES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18F97738-22A7-4EC8-A38D-A701329035E5}"/>
              </a:ext>
            </a:extLst>
          </p:cNvPr>
          <p:cNvSpPr/>
          <p:nvPr/>
        </p:nvSpPr>
        <p:spPr>
          <a:xfrm>
            <a:off x="2905199" y="2197195"/>
            <a:ext cx="3960000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3.2 FATOR DE CUBAGEM DO CLIENTE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5E6E6B3-96F5-4134-A7B1-9904BA165FA6}"/>
              </a:ext>
            </a:extLst>
          </p:cNvPr>
          <p:cNvSpPr/>
          <p:nvPr/>
        </p:nvSpPr>
        <p:spPr>
          <a:xfrm>
            <a:off x="1323545" y="2768290"/>
            <a:ext cx="5410867" cy="297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ENTIDADE</a:t>
            </a:r>
            <a:r>
              <a:rPr lang="pt-BR" sz="1000" dirty="0">
                <a:solidFill>
                  <a:schemeClr val="tx1"/>
                </a:solidFill>
              </a:rPr>
              <a:t>:</a:t>
            </a:r>
          </a:p>
          <a:p>
            <a:r>
              <a:rPr lang="pt-BR" sz="1000" dirty="0">
                <a:solidFill>
                  <a:schemeClr val="tx1"/>
                </a:solidFill>
              </a:rPr>
              <a:t>É um parâmetro numérico usado como fator multiplicador da CUBAGEM da nota (ex: 250 kg/m3).</a:t>
            </a:r>
            <a:br>
              <a:rPr lang="pt-BR" sz="1000" dirty="0">
                <a:solidFill>
                  <a:schemeClr val="tx1"/>
                </a:solidFill>
              </a:rPr>
            </a:br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b="1" i="1" dirty="0">
                <a:solidFill>
                  <a:schemeClr val="tx1"/>
                </a:solidFill>
              </a:rPr>
              <a:t>Atributos</a:t>
            </a:r>
            <a:r>
              <a:rPr lang="pt-BR" sz="1000" dirty="0">
                <a:solidFill>
                  <a:schemeClr val="tx1"/>
                </a:solidFill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pt-BR" sz="800" dirty="0">
                <a:solidFill>
                  <a:schemeClr val="tx1"/>
                </a:solidFill>
              </a:rPr>
              <a:t>(AS GRAFIAS SÃO APENAS ILUSTRATIVAS. Usar boas práticas de 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CLIENTE_CNPJ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CLIENTE_ </a:t>
            </a:r>
            <a:r>
              <a:rPr lang="pt-BR" sz="1000" dirty="0" err="1">
                <a:solidFill>
                  <a:schemeClr val="tx1"/>
                </a:solidFill>
              </a:rPr>
              <a:t>Fator_Cubagem</a:t>
            </a:r>
            <a:endParaRPr lang="pt-BR" sz="1000" dirty="0">
              <a:solidFill>
                <a:schemeClr val="tx1"/>
              </a:solidFill>
            </a:endParaRPr>
          </a:p>
        </p:txBody>
      </p:sp>
      <p:pic>
        <p:nvPicPr>
          <p:cNvPr id="4" name="Gráfico 3" descr="Marketing estrutura de tópicos">
            <a:extLst>
              <a:ext uri="{FF2B5EF4-FFF2-40B4-BE49-F238E27FC236}">
                <a16:creationId xmlns:a16="http://schemas.microsoft.com/office/drawing/2014/main" id="{9E37510C-5D9B-4F20-BC22-661BE6587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4417" y="2174771"/>
            <a:ext cx="544339" cy="544339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49EAA2E0-7872-444F-956A-4D3A9D638768}"/>
              </a:ext>
            </a:extLst>
          </p:cNvPr>
          <p:cNvSpPr/>
          <p:nvPr/>
        </p:nvSpPr>
        <p:spPr>
          <a:xfrm>
            <a:off x="7527195" y="2166486"/>
            <a:ext cx="2158857" cy="91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No CRUD: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Manter integridade referencial.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Não permitir deleção de cliente com Decks de notas calculados.</a:t>
            </a:r>
            <a:endParaRPr lang="pt-BR" sz="1000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3F77F2-6FF0-4637-B71D-CFD8005B2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1213" y="2112529"/>
            <a:ext cx="1162895" cy="5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4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ETAPA Pré-operacional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3801" y="5256920"/>
            <a:ext cx="1947059" cy="549223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26B88B1-8466-4E27-A276-1136532DC96E}"/>
              </a:ext>
            </a:extLst>
          </p:cNvPr>
          <p:cNvSpPr/>
          <p:nvPr/>
        </p:nvSpPr>
        <p:spPr>
          <a:xfrm>
            <a:off x="998404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4F53AAB-BE75-4B0F-8B1B-D4EDF755C9B8}"/>
              </a:ext>
            </a:extLst>
          </p:cNvPr>
          <p:cNvSpPr/>
          <p:nvPr/>
        </p:nvSpPr>
        <p:spPr>
          <a:xfrm>
            <a:off x="9817392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2412988-1AD2-4A23-A3FD-1F8ADED1AE88}"/>
              </a:ext>
            </a:extLst>
          </p:cNvPr>
          <p:cNvCxnSpPr>
            <a:cxnSpLocks/>
          </p:cNvCxnSpPr>
          <p:nvPr/>
        </p:nvCxnSpPr>
        <p:spPr>
          <a:xfrm>
            <a:off x="1187929" y="1454953"/>
            <a:ext cx="0" cy="3924407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A155193-9220-4C5F-9075-FA4731B43F8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9997392" y="1474003"/>
            <a:ext cx="0" cy="392400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F884336-9170-4A35-9885-250E28E4E8E1}"/>
              </a:ext>
            </a:extLst>
          </p:cNvPr>
          <p:cNvSpPr>
            <a:spLocks noChangeAspect="1"/>
          </p:cNvSpPr>
          <p:nvPr/>
        </p:nvSpPr>
        <p:spPr>
          <a:xfrm>
            <a:off x="110723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3FE1586-A0C1-4EDE-A41A-D7ABEF1FD3E4}"/>
              </a:ext>
            </a:extLst>
          </p:cNvPr>
          <p:cNvSpPr>
            <a:spLocks noChangeAspect="1"/>
          </p:cNvSpPr>
          <p:nvPr/>
        </p:nvSpPr>
        <p:spPr>
          <a:xfrm>
            <a:off x="992539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0F52B0-C753-488B-A06C-B4C4CC790343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251232" y="1965019"/>
            <a:ext cx="86741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87A7948D-2AA9-4A14-B606-ED4713895C87}"/>
              </a:ext>
            </a:extLst>
          </p:cNvPr>
          <p:cNvSpPr>
            <a:spLocks noChangeAspect="1"/>
          </p:cNvSpPr>
          <p:nvPr/>
        </p:nvSpPr>
        <p:spPr>
          <a:xfrm>
            <a:off x="1104675" y="229465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37F1BF7-C31E-40E0-81DC-99C7A0ACCD0F}"/>
              </a:ext>
            </a:extLst>
          </p:cNvPr>
          <p:cNvSpPr>
            <a:spLocks noChangeAspect="1"/>
          </p:cNvSpPr>
          <p:nvPr/>
        </p:nvSpPr>
        <p:spPr>
          <a:xfrm>
            <a:off x="2671561" y="2259815"/>
            <a:ext cx="217439" cy="2174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1E59D-77BB-4E01-8256-D935DB146CD1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248675" y="2366655"/>
            <a:ext cx="1422886" cy="18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8DDA8F05-83BA-43D0-8D66-86CD446BB4EC}"/>
              </a:ext>
            </a:extLst>
          </p:cNvPr>
          <p:cNvSpPr/>
          <p:nvPr/>
        </p:nvSpPr>
        <p:spPr>
          <a:xfrm>
            <a:off x="1304943" y="916988"/>
            <a:ext cx="2611602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TRATAMENTO PRÉ-OPERACIONAL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04CF927-B796-4628-81B6-04FF6C8BC15D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1358404" y="1294003"/>
            <a:ext cx="8458988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A822AD90-8E3E-43D9-BB3F-ECB464150113}"/>
              </a:ext>
            </a:extLst>
          </p:cNvPr>
          <p:cNvSpPr/>
          <p:nvPr/>
        </p:nvSpPr>
        <p:spPr>
          <a:xfrm>
            <a:off x="1331929" y="1585864"/>
            <a:ext cx="7087489" cy="370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CADASTRAR ENTIDADES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18F97738-22A7-4EC8-A38D-A701329035E5}"/>
              </a:ext>
            </a:extLst>
          </p:cNvPr>
          <p:cNvSpPr/>
          <p:nvPr/>
        </p:nvSpPr>
        <p:spPr>
          <a:xfrm>
            <a:off x="2905199" y="2197195"/>
            <a:ext cx="3960000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3.4 NÍVEL DE SERVIÇO DO CLIENTE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5E6E6B3-96F5-4134-A7B1-9904BA165FA6}"/>
              </a:ext>
            </a:extLst>
          </p:cNvPr>
          <p:cNvSpPr/>
          <p:nvPr/>
        </p:nvSpPr>
        <p:spPr>
          <a:xfrm>
            <a:off x="1323545" y="2768290"/>
            <a:ext cx="5410867" cy="297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ENTIDADE</a:t>
            </a:r>
            <a:r>
              <a:rPr lang="pt-BR" sz="1000" dirty="0">
                <a:solidFill>
                  <a:schemeClr val="tx1"/>
                </a:solidFill>
              </a:rPr>
              <a:t>:</a:t>
            </a:r>
          </a:p>
          <a:p>
            <a:r>
              <a:rPr lang="pt-BR" sz="1000" dirty="0">
                <a:solidFill>
                  <a:schemeClr val="tx1"/>
                </a:solidFill>
              </a:rPr>
              <a:t>É O NÍVEL DE SERVIÇO PACTUADO COM O CLIENTE em termos percentuais (ex: 95,00 %).</a:t>
            </a: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>
                <a:solidFill>
                  <a:schemeClr val="tx1"/>
                </a:solidFill>
              </a:rPr>
              <a:t>O nível de serviço do cliente será atribuído por UNIDADE DA FEDERAÇÃO (utilizar a tabela de cidades descrita em 2.1 - CADASTROS CIDADES, REGIÃO ara obter a REGIÃO padronizada).</a:t>
            </a:r>
          </a:p>
          <a:p>
            <a:endParaRPr lang="pt-BR" sz="1000" b="1" i="1" dirty="0">
              <a:solidFill>
                <a:schemeClr val="tx1"/>
              </a:solidFill>
            </a:endParaRPr>
          </a:p>
          <a:p>
            <a:r>
              <a:rPr lang="pt-BR" sz="1000" b="1" i="1" dirty="0">
                <a:solidFill>
                  <a:schemeClr val="tx1"/>
                </a:solidFill>
              </a:rPr>
              <a:t>Atributos</a:t>
            </a:r>
            <a:r>
              <a:rPr lang="pt-BR" sz="1000" dirty="0">
                <a:solidFill>
                  <a:schemeClr val="tx1"/>
                </a:solidFill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pt-BR" sz="800" dirty="0">
                <a:solidFill>
                  <a:schemeClr val="tx1"/>
                </a:solidFill>
              </a:rPr>
              <a:t>(AS GRAFIAS SÃO APENAS ILUSTRATIVAS. Usar boas práticas de 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CLIENTE_CNPJ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CLIENTE_ Nível de Serviço</a:t>
            </a:r>
          </a:p>
        </p:txBody>
      </p:sp>
      <p:pic>
        <p:nvPicPr>
          <p:cNvPr id="4" name="Gráfico 3" descr="Marketing estrutura de tópicos">
            <a:extLst>
              <a:ext uri="{FF2B5EF4-FFF2-40B4-BE49-F238E27FC236}">
                <a16:creationId xmlns:a16="http://schemas.microsoft.com/office/drawing/2014/main" id="{9E37510C-5D9B-4F20-BC22-661BE6587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4417" y="2174771"/>
            <a:ext cx="544339" cy="544339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49EAA2E0-7872-444F-956A-4D3A9D638768}"/>
              </a:ext>
            </a:extLst>
          </p:cNvPr>
          <p:cNvSpPr/>
          <p:nvPr/>
        </p:nvSpPr>
        <p:spPr>
          <a:xfrm>
            <a:off x="7527195" y="2166486"/>
            <a:ext cx="2158857" cy="91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No CRUD: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Manter integridade referencial.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Não permitir deleção de cliente com Decks de notas calculados.</a:t>
            </a:r>
            <a:endParaRPr lang="pt-BR" sz="10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BD8B54-4030-4408-89CB-DE066D3A6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7756" y="2019471"/>
            <a:ext cx="13620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6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ETAPA Pré-operacional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3801" y="5256920"/>
            <a:ext cx="1947059" cy="549223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26B88B1-8466-4E27-A276-1136532DC96E}"/>
              </a:ext>
            </a:extLst>
          </p:cNvPr>
          <p:cNvSpPr/>
          <p:nvPr/>
        </p:nvSpPr>
        <p:spPr>
          <a:xfrm>
            <a:off x="998404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4F53AAB-BE75-4B0F-8B1B-D4EDF755C9B8}"/>
              </a:ext>
            </a:extLst>
          </p:cNvPr>
          <p:cNvSpPr/>
          <p:nvPr/>
        </p:nvSpPr>
        <p:spPr>
          <a:xfrm>
            <a:off x="9817392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2412988-1AD2-4A23-A3FD-1F8ADED1AE88}"/>
              </a:ext>
            </a:extLst>
          </p:cNvPr>
          <p:cNvCxnSpPr>
            <a:cxnSpLocks/>
          </p:cNvCxnSpPr>
          <p:nvPr/>
        </p:nvCxnSpPr>
        <p:spPr>
          <a:xfrm>
            <a:off x="1187929" y="1454953"/>
            <a:ext cx="0" cy="3924407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A155193-9220-4C5F-9075-FA4731B43F8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9997392" y="1474003"/>
            <a:ext cx="0" cy="392400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F884336-9170-4A35-9885-250E28E4E8E1}"/>
              </a:ext>
            </a:extLst>
          </p:cNvPr>
          <p:cNvSpPr>
            <a:spLocks noChangeAspect="1"/>
          </p:cNvSpPr>
          <p:nvPr/>
        </p:nvSpPr>
        <p:spPr>
          <a:xfrm>
            <a:off x="110723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3FE1586-A0C1-4EDE-A41A-D7ABEF1FD3E4}"/>
              </a:ext>
            </a:extLst>
          </p:cNvPr>
          <p:cNvSpPr>
            <a:spLocks noChangeAspect="1"/>
          </p:cNvSpPr>
          <p:nvPr/>
        </p:nvSpPr>
        <p:spPr>
          <a:xfrm>
            <a:off x="992539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0F52B0-C753-488B-A06C-B4C4CC790343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251232" y="1965019"/>
            <a:ext cx="86741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87A7948D-2AA9-4A14-B606-ED4713895C87}"/>
              </a:ext>
            </a:extLst>
          </p:cNvPr>
          <p:cNvSpPr>
            <a:spLocks noChangeAspect="1"/>
          </p:cNvSpPr>
          <p:nvPr/>
        </p:nvSpPr>
        <p:spPr>
          <a:xfrm>
            <a:off x="1104675" y="229465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37F1BF7-C31E-40E0-81DC-99C7A0ACCD0F}"/>
              </a:ext>
            </a:extLst>
          </p:cNvPr>
          <p:cNvSpPr>
            <a:spLocks noChangeAspect="1"/>
          </p:cNvSpPr>
          <p:nvPr/>
        </p:nvSpPr>
        <p:spPr>
          <a:xfrm>
            <a:off x="2671561" y="2259815"/>
            <a:ext cx="217439" cy="2174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1E59D-77BB-4E01-8256-D935DB146CD1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248675" y="2366655"/>
            <a:ext cx="1422886" cy="18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04CF927-B796-4628-81B6-04FF6C8BC15D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1358404" y="1294003"/>
            <a:ext cx="8458988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55E6E6B3-96F5-4134-A7B1-9904BA165FA6}"/>
              </a:ext>
            </a:extLst>
          </p:cNvPr>
          <p:cNvSpPr/>
          <p:nvPr/>
        </p:nvSpPr>
        <p:spPr>
          <a:xfrm>
            <a:off x="1323546" y="2768290"/>
            <a:ext cx="6023650" cy="297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ENTIDADE</a:t>
            </a:r>
            <a:r>
              <a:rPr lang="pt-BR" sz="1000" dirty="0">
                <a:solidFill>
                  <a:schemeClr val="tx1"/>
                </a:solidFill>
              </a:rPr>
              <a:t>: </a:t>
            </a:r>
          </a:p>
          <a:p>
            <a:r>
              <a:rPr lang="pt-BR" sz="1000" dirty="0">
                <a:solidFill>
                  <a:schemeClr val="tx1"/>
                </a:solidFill>
              </a:rPr>
              <a:t>É transportador que fará a entrega dos produtos discriminados na nota do Cliente.</a:t>
            </a: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>
                <a:solidFill>
                  <a:schemeClr val="tx1"/>
                </a:solidFill>
              </a:rPr>
              <a:t>Este CADASTRO é de propriedade do sistema GFRETES e será CONSUMIDO pelo PECHINCHADOR.</a:t>
            </a: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i="1" dirty="0">
                <a:solidFill>
                  <a:srgbClr val="FF0000"/>
                </a:solidFill>
              </a:rPr>
              <a:t>O cadastro completo do TRANSPORTADOR deve ser modelado no desenho técnico da solução BEXX como um todo.</a:t>
            </a:r>
          </a:p>
          <a:p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Atributos</a:t>
            </a:r>
            <a:r>
              <a:rPr lang="pt-BR" sz="1000" dirty="0">
                <a:solidFill>
                  <a:schemeClr val="tx1"/>
                </a:solidFill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pt-BR" sz="1000" dirty="0">
                <a:solidFill>
                  <a:schemeClr val="tx1"/>
                </a:solidFill>
              </a:rPr>
              <a:t>(AS GRAFIAS SÃO APENAS ILUSTRATIVAS. Usar boas práticas de AD)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0070C0"/>
                </a:solidFill>
              </a:rPr>
              <a:t>TRANSPORTADOR</a:t>
            </a:r>
            <a:r>
              <a:rPr lang="pt-BR" sz="1000" dirty="0">
                <a:solidFill>
                  <a:schemeClr val="tx1"/>
                </a:solidFill>
              </a:rPr>
              <a:t>_CNPJ (Chave ara acessar o GFRETE e obter demais atributos de uso no Pechinchador)</a:t>
            </a:r>
          </a:p>
          <a:p>
            <a:pPr>
              <a:spcAft>
                <a:spcPts val="600"/>
              </a:spcAft>
            </a:pPr>
            <a:r>
              <a:rPr lang="pt-BR" sz="1000" dirty="0">
                <a:solidFill>
                  <a:schemeClr val="tx1"/>
                </a:solidFill>
              </a:rPr>
              <a:t>(Ver tabela do GFRETES para relação completa de atributos)</a:t>
            </a:r>
          </a:p>
          <a:p>
            <a:pPr>
              <a:spcAft>
                <a:spcPts val="600"/>
              </a:spcAft>
            </a:pP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1F94677-9295-4921-845E-746AA632197E}"/>
              </a:ext>
            </a:extLst>
          </p:cNvPr>
          <p:cNvSpPr/>
          <p:nvPr/>
        </p:nvSpPr>
        <p:spPr>
          <a:xfrm>
            <a:off x="2961000" y="2186220"/>
            <a:ext cx="3960000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1.2 TRANSPORTADOR</a:t>
            </a:r>
          </a:p>
        </p:txBody>
      </p:sp>
      <p:pic>
        <p:nvPicPr>
          <p:cNvPr id="54" name="Gráfico 53" descr="Marketing estrutura de tópicos">
            <a:extLst>
              <a:ext uri="{FF2B5EF4-FFF2-40B4-BE49-F238E27FC236}">
                <a16:creationId xmlns:a16="http://schemas.microsoft.com/office/drawing/2014/main" id="{7BE80E40-3F00-451D-96C0-F05F078D2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4417" y="2174771"/>
            <a:ext cx="544339" cy="544339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CC7864C5-02F4-4150-AB6E-FB5BE9FCBB59}"/>
              </a:ext>
            </a:extLst>
          </p:cNvPr>
          <p:cNvSpPr/>
          <p:nvPr/>
        </p:nvSpPr>
        <p:spPr>
          <a:xfrm>
            <a:off x="7527195" y="2166486"/>
            <a:ext cx="2158857" cy="91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No CRUD: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Manter integridade referência.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Não permitir deleção de cliente com Decks de notas calculados.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F22076C-30DD-4678-83AA-F614B2406225}"/>
              </a:ext>
            </a:extLst>
          </p:cNvPr>
          <p:cNvSpPr/>
          <p:nvPr/>
        </p:nvSpPr>
        <p:spPr>
          <a:xfrm>
            <a:off x="1304943" y="916988"/>
            <a:ext cx="2611602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TRATAMENTO PRÉ-OPERACIONAL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D0EFA98-FD34-4FE9-80E1-6165B0DAF303}"/>
              </a:ext>
            </a:extLst>
          </p:cNvPr>
          <p:cNvSpPr/>
          <p:nvPr/>
        </p:nvSpPr>
        <p:spPr>
          <a:xfrm>
            <a:off x="1331929" y="1585864"/>
            <a:ext cx="7087489" cy="370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CADASTRAR ENTIDADES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4F5D2A-4DD4-460A-A087-85FA849DE1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3037" y="2174771"/>
            <a:ext cx="1218097" cy="5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0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ETAPA Pré-operacional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3801" y="5256920"/>
            <a:ext cx="1947059" cy="549223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26B88B1-8466-4E27-A276-1136532DC96E}"/>
              </a:ext>
            </a:extLst>
          </p:cNvPr>
          <p:cNvSpPr/>
          <p:nvPr/>
        </p:nvSpPr>
        <p:spPr>
          <a:xfrm>
            <a:off x="998404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4F53AAB-BE75-4B0F-8B1B-D4EDF755C9B8}"/>
              </a:ext>
            </a:extLst>
          </p:cNvPr>
          <p:cNvSpPr/>
          <p:nvPr/>
        </p:nvSpPr>
        <p:spPr>
          <a:xfrm>
            <a:off x="9817392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2412988-1AD2-4A23-A3FD-1F8ADED1AE88}"/>
              </a:ext>
            </a:extLst>
          </p:cNvPr>
          <p:cNvCxnSpPr>
            <a:cxnSpLocks/>
          </p:cNvCxnSpPr>
          <p:nvPr/>
        </p:nvCxnSpPr>
        <p:spPr>
          <a:xfrm>
            <a:off x="1187929" y="1454953"/>
            <a:ext cx="0" cy="3924407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A155193-9220-4C5F-9075-FA4731B43F8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9997392" y="1474003"/>
            <a:ext cx="0" cy="392400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F884336-9170-4A35-9885-250E28E4E8E1}"/>
              </a:ext>
            </a:extLst>
          </p:cNvPr>
          <p:cNvSpPr>
            <a:spLocks noChangeAspect="1"/>
          </p:cNvSpPr>
          <p:nvPr/>
        </p:nvSpPr>
        <p:spPr>
          <a:xfrm>
            <a:off x="110723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3FE1586-A0C1-4EDE-A41A-D7ABEF1FD3E4}"/>
              </a:ext>
            </a:extLst>
          </p:cNvPr>
          <p:cNvSpPr>
            <a:spLocks noChangeAspect="1"/>
          </p:cNvSpPr>
          <p:nvPr/>
        </p:nvSpPr>
        <p:spPr>
          <a:xfrm>
            <a:off x="992539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0F52B0-C753-488B-A06C-B4C4CC790343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251232" y="1965019"/>
            <a:ext cx="86741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87A7948D-2AA9-4A14-B606-ED4713895C87}"/>
              </a:ext>
            </a:extLst>
          </p:cNvPr>
          <p:cNvSpPr>
            <a:spLocks noChangeAspect="1"/>
          </p:cNvSpPr>
          <p:nvPr/>
        </p:nvSpPr>
        <p:spPr>
          <a:xfrm>
            <a:off x="1104675" y="229465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37F1BF7-C31E-40E0-81DC-99C7A0ACCD0F}"/>
              </a:ext>
            </a:extLst>
          </p:cNvPr>
          <p:cNvSpPr>
            <a:spLocks noChangeAspect="1"/>
          </p:cNvSpPr>
          <p:nvPr/>
        </p:nvSpPr>
        <p:spPr>
          <a:xfrm>
            <a:off x="2671561" y="2259815"/>
            <a:ext cx="217439" cy="2174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1E59D-77BB-4E01-8256-D935DB146CD1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248675" y="2366655"/>
            <a:ext cx="1422886" cy="18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04CF927-B796-4628-81B6-04FF6C8BC15D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1358404" y="1294003"/>
            <a:ext cx="8458988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55E6E6B3-96F5-4134-A7B1-9904BA165FA6}"/>
              </a:ext>
            </a:extLst>
          </p:cNvPr>
          <p:cNvSpPr/>
          <p:nvPr/>
        </p:nvSpPr>
        <p:spPr>
          <a:xfrm>
            <a:off x="1323546" y="2768290"/>
            <a:ext cx="4324696" cy="297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ENTIDADE</a:t>
            </a:r>
            <a:r>
              <a:rPr lang="pt-BR" sz="1000" dirty="0">
                <a:solidFill>
                  <a:schemeClr val="tx1"/>
                </a:solidFill>
              </a:rPr>
              <a:t>: </a:t>
            </a:r>
          </a:p>
          <a:p>
            <a:r>
              <a:rPr lang="pt-BR" sz="1000" dirty="0">
                <a:solidFill>
                  <a:schemeClr val="tx1"/>
                </a:solidFill>
              </a:rPr>
              <a:t>São todos os custos do TRANSPORTADOR.</a:t>
            </a: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>
                <a:solidFill>
                  <a:schemeClr val="tx1"/>
                </a:solidFill>
              </a:rPr>
              <a:t>Este CADASTRO é de propriedade do sistema GFRETES e será CONSUMIDO pelo PECHINCHADOR.</a:t>
            </a: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>
                <a:solidFill>
                  <a:schemeClr val="tx1"/>
                </a:solidFill>
              </a:rPr>
              <a:t>Os atributos para compor a chave de acesso ao </a:t>
            </a:r>
            <a:r>
              <a:rPr lang="pt-BR" sz="1000" dirty="0" err="1">
                <a:solidFill>
                  <a:schemeClr val="tx1"/>
                </a:solidFill>
              </a:rPr>
              <a:t>Gfretes</a:t>
            </a:r>
            <a:r>
              <a:rPr lang="pt-BR" sz="1000" dirty="0">
                <a:solidFill>
                  <a:schemeClr val="tx1"/>
                </a:solidFill>
              </a:rPr>
              <a:t> partem da identificação do CLIENTE, LOCAL DE ORIGEM (que é parâmetros de instalação do Pechinchador) e demais informações contidas no DECK de NOTAS a avaliar (ex: Unidade da Federação, Região , Cidade Destino da entrega).</a:t>
            </a:r>
          </a:p>
          <a:p>
            <a:endParaRPr lang="pt-BR" sz="10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Atributos</a:t>
            </a:r>
            <a:r>
              <a:rPr lang="pt-BR" sz="1000" dirty="0">
                <a:solidFill>
                  <a:schemeClr val="tx1"/>
                </a:solidFill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pt-BR" sz="1000" dirty="0">
                <a:solidFill>
                  <a:schemeClr val="tx1"/>
                </a:solidFill>
              </a:rPr>
              <a:t>(AS GRAFIAS SÃO APENAS ILUSTRATIVAS. Usar boas práticas de AD)</a:t>
            </a:r>
          </a:p>
          <a:p>
            <a:pPr>
              <a:spcAft>
                <a:spcPts val="600"/>
              </a:spcAft>
            </a:pPr>
            <a:r>
              <a:rPr lang="pt-BR" sz="1000" dirty="0">
                <a:solidFill>
                  <a:schemeClr val="tx1"/>
                </a:solidFill>
              </a:rPr>
              <a:t>(Ver tabela do GFRETES para relação completa de atributos).</a:t>
            </a:r>
          </a:p>
          <a:p>
            <a:pPr>
              <a:spcAft>
                <a:spcPts val="600"/>
              </a:spcAft>
            </a:pPr>
            <a:r>
              <a:rPr lang="pt-BR" sz="1000" dirty="0">
                <a:solidFill>
                  <a:schemeClr val="tx1"/>
                </a:solidFill>
              </a:rPr>
              <a:t>Ex: ilustrativo dos atributos que compõem a base custos:</a:t>
            </a:r>
          </a:p>
          <a:p>
            <a:pPr>
              <a:spcAft>
                <a:spcPts val="600"/>
              </a:spcAft>
            </a:pPr>
            <a:endParaRPr lang="pt-BR" sz="10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1F94677-9295-4921-845E-746AA632197E}"/>
              </a:ext>
            </a:extLst>
          </p:cNvPr>
          <p:cNvSpPr/>
          <p:nvPr/>
        </p:nvSpPr>
        <p:spPr>
          <a:xfrm>
            <a:off x="2961000" y="2186220"/>
            <a:ext cx="1149216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1.3 - BASE CUSTO DO TRANSPORTADOR</a:t>
            </a:r>
          </a:p>
        </p:txBody>
      </p:sp>
      <p:pic>
        <p:nvPicPr>
          <p:cNvPr id="54" name="Gráfico 53" descr="Marketing estrutura de tópicos">
            <a:extLst>
              <a:ext uri="{FF2B5EF4-FFF2-40B4-BE49-F238E27FC236}">
                <a16:creationId xmlns:a16="http://schemas.microsoft.com/office/drawing/2014/main" id="{7BE80E40-3F00-451D-96C0-F05F078D2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4417" y="2174771"/>
            <a:ext cx="544339" cy="544339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CC7864C5-02F4-4150-AB6E-FB5BE9FCBB59}"/>
              </a:ext>
            </a:extLst>
          </p:cNvPr>
          <p:cNvSpPr/>
          <p:nvPr/>
        </p:nvSpPr>
        <p:spPr>
          <a:xfrm>
            <a:off x="7527195" y="2166486"/>
            <a:ext cx="2158857" cy="91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No CRUD: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Manter integridade referência.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Não permitir deleção de cliente com Decks de notas calculados.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F22076C-30DD-4678-83AA-F614B2406225}"/>
              </a:ext>
            </a:extLst>
          </p:cNvPr>
          <p:cNvSpPr/>
          <p:nvPr/>
        </p:nvSpPr>
        <p:spPr>
          <a:xfrm>
            <a:off x="1304943" y="916988"/>
            <a:ext cx="2611602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TRATAMENTO PRÉ-OPERACIONAL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D0EFA98-FD34-4FE9-80E1-6165B0DAF303}"/>
              </a:ext>
            </a:extLst>
          </p:cNvPr>
          <p:cNvSpPr/>
          <p:nvPr/>
        </p:nvSpPr>
        <p:spPr>
          <a:xfrm>
            <a:off x="1331929" y="1585864"/>
            <a:ext cx="7087489" cy="370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CADASTRAR ENTIDADES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3216D9-432C-47CF-9AB1-331539361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4461" y="2166486"/>
            <a:ext cx="1306232" cy="446228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3D4B002-184B-446D-BD5A-992E33A77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16425"/>
              </p:ext>
            </p:extLst>
          </p:nvPr>
        </p:nvGraphicFramePr>
        <p:xfrm>
          <a:off x="6095999" y="3121331"/>
          <a:ext cx="2431481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804059333"/>
                    </a:ext>
                  </a:extLst>
                </a:gridCol>
                <a:gridCol w="1326581">
                  <a:extLst>
                    <a:ext uri="{9D8B030D-6E8A-4147-A177-3AD203B41FA5}">
                      <a16:colId xmlns:a16="http://schemas.microsoft.com/office/drawing/2014/main" val="324115964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Parceiro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ARLETE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12350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Origem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Uberlândia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957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UF_DESTINO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PR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4264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REGIÃO_DESTINO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CAPITAL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0245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 err="1">
                          <a:effectLst/>
                        </a:rPr>
                        <a:t>Estado_Região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PR_CAPITAL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30460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Faixa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62403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Valor2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30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6292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Excedente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4677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Pedágio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2,5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7107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Gris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0,0015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3608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TDE mínimo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72657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Dedicado 3/4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250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47850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Transbordo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0,18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60546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 err="1">
                          <a:effectLst/>
                        </a:rPr>
                        <a:t>LeedTime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9522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TDE %Frete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0,15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3141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KG da Faixa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34271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Tipo de Frete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Frete Mínimo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77795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Situação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Ativo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5994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86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ETAPA Pré-operacional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3801" y="5256920"/>
            <a:ext cx="1947059" cy="549223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26B88B1-8466-4E27-A276-1136532DC96E}"/>
              </a:ext>
            </a:extLst>
          </p:cNvPr>
          <p:cNvSpPr/>
          <p:nvPr/>
        </p:nvSpPr>
        <p:spPr>
          <a:xfrm>
            <a:off x="998404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4F53AAB-BE75-4B0F-8B1B-D4EDF755C9B8}"/>
              </a:ext>
            </a:extLst>
          </p:cNvPr>
          <p:cNvSpPr/>
          <p:nvPr/>
        </p:nvSpPr>
        <p:spPr>
          <a:xfrm>
            <a:off x="9817392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2412988-1AD2-4A23-A3FD-1F8ADED1AE88}"/>
              </a:ext>
            </a:extLst>
          </p:cNvPr>
          <p:cNvCxnSpPr>
            <a:cxnSpLocks/>
          </p:cNvCxnSpPr>
          <p:nvPr/>
        </p:nvCxnSpPr>
        <p:spPr>
          <a:xfrm>
            <a:off x="1187929" y="1454953"/>
            <a:ext cx="0" cy="3924407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A155193-9220-4C5F-9075-FA4731B43F8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9997392" y="1474003"/>
            <a:ext cx="0" cy="392400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F884336-9170-4A35-9885-250E28E4E8E1}"/>
              </a:ext>
            </a:extLst>
          </p:cNvPr>
          <p:cNvSpPr>
            <a:spLocks noChangeAspect="1"/>
          </p:cNvSpPr>
          <p:nvPr/>
        </p:nvSpPr>
        <p:spPr>
          <a:xfrm>
            <a:off x="110723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3FE1586-A0C1-4EDE-A41A-D7ABEF1FD3E4}"/>
              </a:ext>
            </a:extLst>
          </p:cNvPr>
          <p:cNvSpPr>
            <a:spLocks noChangeAspect="1"/>
          </p:cNvSpPr>
          <p:nvPr/>
        </p:nvSpPr>
        <p:spPr>
          <a:xfrm>
            <a:off x="992539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0F52B0-C753-488B-A06C-B4C4CC790343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251232" y="1965019"/>
            <a:ext cx="86741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87A7948D-2AA9-4A14-B606-ED4713895C87}"/>
              </a:ext>
            </a:extLst>
          </p:cNvPr>
          <p:cNvSpPr>
            <a:spLocks noChangeAspect="1"/>
          </p:cNvSpPr>
          <p:nvPr/>
        </p:nvSpPr>
        <p:spPr>
          <a:xfrm>
            <a:off x="1104675" y="229465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37F1BF7-C31E-40E0-81DC-99C7A0ACCD0F}"/>
              </a:ext>
            </a:extLst>
          </p:cNvPr>
          <p:cNvSpPr>
            <a:spLocks noChangeAspect="1"/>
          </p:cNvSpPr>
          <p:nvPr/>
        </p:nvSpPr>
        <p:spPr>
          <a:xfrm>
            <a:off x="2671561" y="2259815"/>
            <a:ext cx="217439" cy="2174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1E59D-77BB-4E01-8256-D935DB146CD1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248675" y="2366655"/>
            <a:ext cx="1422886" cy="18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04CF927-B796-4628-81B6-04FF6C8BC15D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1358404" y="1294003"/>
            <a:ext cx="8458988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55E6E6B3-96F5-4134-A7B1-9904BA165FA6}"/>
              </a:ext>
            </a:extLst>
          </p:cNvPr>
          <p:cNvSpPr/>
          <p:nvPr/>
        </p:nvSpPr>
        <p:spPr>
          <a:xfrm>
            <a:off x="1323545" y="2768290"/>
            <a:ext cx="5955209" cy="297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ENTIDADE</a:t>
            </a:r>
            <a:r>
              <a:rPr lang="pt-BR" sz="1000" dirty="0">
                <a:solidFill>
                  <a:schemeClr val="tx1"/>
                </a:solidFill>
              </a:rPr>
              <a:t>: </a:t>
            </a:r>
          </a:p>
          <a:p>
            <a:r>
              <a:rPr lang="pt-BR" sz="1000" dirty="0">
                <a:solidFill>
                  <a:schemeClr val="tx1"/>
                </a:solidFill>
              </a:rPr>
              <a:t>São as cidades atendidas pelo TRANSPORTADOR</a:t>
            </a: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>
                <a:solidFill>
                  <a:schemeClr val="tx1"/>
                </a:solidFill>
              </a:rPr>
              <a:t>Este CADASTRO é de propriedade do sistema GFRETES e será CONSUMIDO pelo PECHINCHADOR, ou seja, dado um cliente, Código do IBGE (LOCAL ORIGEM e Código do IBGE (LOCAL DESTINO) OBTÉM-SE OS TRANSORTADORES APTOS A ATENDER A ENTREGA.</a:t>
            </a:r>
          </a:p>
          <a:p>
            <a:endParaRPr lang="pt-BR" sz="10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Atributos</a:t>
            </a:r>
            <a:r>
              <a:rPr lang="pt-BR" sz="1000" dirty="0">
                <a:solidFill>
                  <a:schemeClr val="tx1"/>
                </a:solidFill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pt-BR" sz="1000" dirty="0">
                <a:solidFill>
                  <a:schemeClr val="tx1"/>
                </a:solidFill>
              </a:rPr>
              <a:t>(AS GRAFIAS SÃO APENAS ILUSTRATIVAS. Usar boas práticas de AD)</a:t>
            </a:r>
          </a:p>
          <a:p>
            <a:pPr>
              <a:spcAft>
                <a:spcPts val="600"/>
              </a:spcAft>
            </a:pPr>
            <a:r>
              <a:rPr lang="pt-BR" sz="1000" dirty="0" err="1">
                <a:solidFill>
                  <a:srgbClr val="7030A0"/>
                </a:solidFill>
              </a:rPr>
              <a:t>CIDADE</a:t>
            </a:r>
            <a:r>
              <a:rPr lang="pt-BR" sz="1000" dirty="0" err="1">
                <a:solidFill>
                  <a:schemeClr val="tx1"/>
                </a:solidFill>
              </a:rPr>
              <a:t>_Código</a:t>
            </a:r>
            <a:r>
              <a:rPr lang="pt-BR" sz="1000" dirty="0">
                <a:solidFill>
                  <a:schemeClr val="tx1"/>
                </a:solidFill>
              </a:rPr>
              <a:t> do IBGE;</a:t>
            </a:r>
          </a:p>
          <a:p>
            <a:pPr>
              <a:spcAft>
                <a:spcPts val="600"/>
              </a:spcAft>
            </a:pPr>
            <a:endParaRPr lang="pt-BR" sz="10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1F94677-9295-4921-845E-746AA632197E}"/>
              </a:ext>
            </a:extLst>
          </p:cNvPr>
          <p:cNvSpPr/>
          <p:nvPr/>
        </p:nvSpPr>
        <p:spPr>
          <a:xfrm>
            <a:off x="2961000" y="2186220"/>
            <a:ext cx="1149216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1.4 - CIDADES ATENDIDAS</a:t>
            </a:r>
          </a:p>
        </p:txBody>
      </p:sp>
      <p:pic>
        <p:nvPicPr>
          <p:cNvPr id="54" name="Gráfico 53" descr="Marketing estrutura de tópicos">
            <a:extLst>
              <a:ext uri="{FF2B5EF4-FFF2-40B4-BE49-F238E27FC236}">
                <a16:creationId xmlns:a16="http://schemas.microsoft.com/office/drawing/2014/main" id="{7BE80E40-3F00-451D-96C0-F05F078D2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4417" y="2174771"/>
            <a:ext cx="544339" cy="544339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CC7864C5-02F4-4150-AB6E-FB5BE9FCBB59}"/>
              </a:ext>
            </a:extLst>
          </p:cNvPr>
          <p:cNvSpPr/>
          <p:nvPr/>
        </p:nvSpPr>
        <p:spPr>
          <a:xfrm>
            <a:off x="7527195" y="2166486"/>
            <a:ext cx="2158857" cy="91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No CRUD: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Manter integridade referência.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Não permitir deleção de cliente com Decks de notas calculados.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F22076C-30DD-4678-83AA-F614B2406225}"/>
              </a:ext>
            </a:extLst>
          </p:cNvPr>
          <p:cNvSpPr/>
          <p:nvPr/>
        </p:nvSpPr>
        <p:spPr>
          <a:xfrm>
            <a:off x="1304943" y="916988"/>
            <a:ext cx="2611602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TRATAMENTO PRÉ-OPERACIONAL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D0EFA98-FD34-4FE9-80E1-6165B0DAF303}"/>
              </a:ext>
            </a:extLst>
          </p:cNvPr>
          <p:cNvSpPr/>
          <p:nvPr/>
        </p:nvSpPr>
        <p:spPr>
          <a:xfrm>
            <a:off x="1331929" y="1585864"/>
            <a:ext cx="7087489" cy="370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CADASTRAR ENTIDADES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40D6E6-13AA-4470-B380-C1632EE16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7313" y="2158683"/>
            <a:ext cx="1284283" cy="5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4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ETAPA Pré-operacional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3801" y="5256920"/>
            <a:ext cx="1947059" cy="549223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26B88B1-8466-4E27-A276-1136532DC96E}"/>
              </a:ext>
            </a:extLst>
          </p:cNvPr>
          <p:cNvSpPr/>
          <p:nvPr/>
        </p:nvSpPr>
        <p:spPr>
          <a:xfrm>
            <a:off x="998404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4F53AAB-BE75-4B0F-8B1B-D4EDF755C9B8}"/>
              </a:ext>
            </a:extLst>
          </p:cNvPr>
          <p:cNvSpPr/>
          <p:nvPr/>
        </p:nvSpPr>
        <p:spPr>
          <a:xfrm>
            <a:off x="9817392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2412988-1AD2-4A23-A3FD-1F8ADED1AE88}"/>
              </a:ext>
            </a:extLst>
          </p:cNvPr>
          <p:cNvCxnSpPr>
            <a:cxnSpLocks/>
          </p:cNvCxnSpPr>
          <p:nvPr/>
        </p:nvCxnSpPr>
        <p:spPr>
          <a:xfrm>
            <a:off x="1187929" y="1454953"/>
            <a:ext cx="0" cy="3924407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A155193-9220-4C5F-9075-FA4731B43F8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9997392" y="1474003"/>
            <a:ext cx="0" cy="392400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F884336-9170-4A35-9885-250E28E4E8E1}"/>
              </a:ext>
            </a:extLst>
          </p:cNvPr>
          <p:cNvSpPr>
            <a:spLocks noChangeAspect="1"/>
          </p:cNvSpPr>
          <p:nvPr/>
        </p:nvSpPr>
        <p:spPr>
          <a:xfrm>
            <a:off x="110723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3FE1586-A0C1-4EDE-A41A-D7ABEF1FD3E4}"/>
              </a:ext>
            </a:extLst>
          </p:cNvPr>
          <p:cNvSpPr>
            <a:spLocks noChangeAspect="1"/>
          </p:cNvSpPr>
          <p:nvPr/>
        </p:nvSpPr>
        <p:spPr>
          <a:xfrm>
            <a:off x="992539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0F52B0-C753-488B-A06C-B4C4CC790343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251232" y="1965019"/>
            <a:ext cx="86741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04CF927-B796-4628-81B6-04FF6C8BC15D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1358404" y="1294003"/>
            <a:ext cx="8458988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55E6E6B3-96F5-4134-A7B1-9904BA165FA6}"/>
              </a:ext>
            </a:extLst>
          </p:cNvPr>
          <p:cNvSpPr/>
          <p:nvPr/>
        </p:nvSpPr>
        <p:spPr>
          <a:xfrm>
            <a:off x="1323545" y="2768290"/>
            <a:ext cx="5800065" cy="297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ENTIDADE</a:t>
            </a:r>
            <a:r>
              <a:rPr lang="pt-BR" sz="1000" dirty="0">
                <a:solidFill>
                  <a:schemeClr val="tx1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pt-BR" sz="1000" dirty="0">
                <a:solidFill>
                  <a:schemeClr val="tx1"/>
                </a:solidFill>
              </a:rPr>
              <a:t>É o cadastro de cidades destino final das entregas. Este cadastro e baseado no cadastro de municípios do IBGE.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Atributos</a:t>
            </a:r>
            <a:r>
              <a:rPr lang="pt-BR" sz="1000" dirty="0">
                <a:solidFill>
                  <a:schemeClr val="tx1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pt-BR" sz="1000" dirty="0">
                <a:solidFill>
                  <a:schemeClr val="tx1"/>
                </a:solidFill>
              </a:rPr>
              <a:t>(AS GRAFIAS SÃO APENAS ILUSTRATIVAS. Usar boas práticas de 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err="1">
                <a:solidFill>
                  <a:srgbClr val="7030A0"/>
                </a:solidFill>
              </a:rPr>
              <a:t>CIDADE</a:t>
            </a:r>
            <a:r>
              <a:rPr lang="pt-BR" sz="1000" dirty="0" err="1">
                <a:solidFill>
                  <a:schemeClr val="tx1"/>
                </a:solidFill>
              </a:rPr>
              <a:t>_Código</a:t>
            </a:r>
            <a:r>
              <a:rPr lang="pt-BR" sz="1000" dirty="0">
                <a:solidFill>
                  <a:schemeClr val="tx1"/>
                </a:solidFill>
              </a:rPr>
              <a:t> do IBGE;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7030A0"/>
                </a:solidFill>
              </a:rPr>
              <a:t>CIDADE</a:t>
            </a:r>
            <a:r>
              <a:rPr lang="pt-BR" sz="1000" dirty="0">
                <a:solidFill>
                  <a:schemeClr val="tx1"/>
                </a:solidFill>
              </a:rPr>
              <a:t>_ Nome Cidade;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7030A0"/>
                </a:solidFill>
              </a:rPr>
              <a:t>CIDADE</a:t>
            </a:r>
            <a:r>
              <a:rPr lang="pt-BR" sz="1000" dirty="0">
                <a:solidFill>
                  <a:schemeClr val="tx1"/>
                </a:solidFill>
              </a:rPr>
              <a:t>_ Unidade da Federação;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7030A0"/>
                </a:solidFill>
              </a:rPr>
              <a:t>CIDADE</a:t>
            </a:r>
            <a:r>
              <a:rPr lang="pt-BR" sz="1000" dirty="0">
                <a:solidFill>
                  <a:schemeClr val="tx1"/>
                </a:solidFill>
              </a:rPr>
              <a:t>_ Região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Domínios: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INTERIOR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CAPITAL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3041C44-A0F5-42DF-9776-D52152EA61FD}"/>
              </a:ext>
            </a:extLst>
          </p:cNvPr>
          <p:cNvSpPr>
            <a:spLocks noChangeAspect="1"/>
          </p:cNvSpPr>
          <p:nvPr/>
        </p:nvSpPr>
        <p:spPr>
          <a:xfrm>
            <a:off x="1104675" y="229369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AA9A7E9-B18B-49D5-B7E3-B7627A50CB05}"/>
              </a:ext>
            </a:extLst>
          </p:cNvPr>
          <p:cNvSpPr>
            <a:spLocks noChangeAspect="1"/>
          </p:cNvSpPr>
          <p:nvPr/>
        </p:nvSpPr>
        <p:spPr>
          <a:xfrm>
            <a:off x="2671561" y="2258855"/>
            <a:ext cx="217439" cy="217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40416B1E-FFF3-4043-9534-FDBFADDE7AD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1248675" y="2365695"/>
            <a:ext cx="1422886" cy="18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0E377321-C06C-4957-B932-2AD03F72C35A}"/>
              </a:ext>
            </a:extLst>
          </p:cNvPr>
          <p:cNvSpPr/>
          <p:nvPr/>
        </p:nvSpPr>
        <p:spPr>
          <a:xfrm>
            <a:off x="2913899" y="2196235"/>
            <a:ext cx="3960000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2.1 - CADASTROS CIDADES, REGIÃO</a:t>
            </a:r>
          </a:p>
        </p:txBody>
      </p:sp>
      <p:pic>
        <p:nvPicPr>
          <p:cNvPr id="32" name="Gráfico 31" descr="Marketing estrutura de tópicos">
            <a:extLst>
              <a:ext uri="{FF2B5EF4-FFF2-40B4-BE49-F238E27FC236}">
                <a16:creationId xmlns:a16="http://schemas.microsoft.com/office/drawing/2014/main" id="{160DBF96-2571-47F8-86B8-5705EA2C6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4417" y="2174771"/>
            <a:ext cx="544339" cy="544339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5E91AC6B-EF8C-4D88-8135-659926B6ADA3}"/>
              </a:ext>
            </a:extLst>
          </p:cNvPr>
          <p:cNvSpPr/>
          <p:nvPr/>
        </p:nvSpPr>
        <p:spPr>
          <a:xfrm>
            <a:off x="7527195" y="2166486"/>
            <a:ext cx="2158857" cy="91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No CRUD: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Manter integridade referência.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Não permitir deleção de cliente com Decks de notas calculados.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F6047D8-C308-4139-B8EF-D8C9A9DF31BE}"/>
              </a:ext>
            </a:extLst>
          </p:cNvPr>
          <p:cNvSpPr/>
          <p:nvPr/>
        </p:nvSpPr>
        <p:spPr>
          <a:xfrm>
            <a:off x="1304943" y="916988"/>
            <a:ext cx="2611602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TRATAMENTO PRÉ-OPERACIONAL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A6E374F-0809-4667-B88A-1BD7F3B2447A}"/>
              </a:ext>
            </a:extLst>
          </p:cNvPr>
          <p:cNvSpPr/>
          <p:nvPr/>
        </p:nvSpPr>
        <p:spPr>
          <a:xfrm>
            <a:off x="1331929" y="1585864"/>
            <a:ext cx="7087489" cy="370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CADASTRAR ENTIDADES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50E5BA-A7FD-4FAF-8416-02ABBF066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511" y="2166486"/>
            <a:ext cx="1036851" cy="43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30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ETAPA Pré-operacional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3801" y="5256920"/>
            <a:ext cx="1947059" cy="549223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26B88B1-8466-4E27-A276-1136532DC96E}"/>
              </a:ext>
            </a:extLst>
          </p:cNvPr>
          <p:cNvSpPr/>
          <p:nvPr/>
        </p:nvSpPr>
        <p:spPr>
          <a:xfrm>
            <a:off x="998404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4F53AAB-BE75-4B0F-8B1B-D4EDF755C9B8}"/>
              </a:ext>
            </a:extLst>
          </p:cNvPr>
          <p:cNvSpPr/>
          <p:nvPr/>
        </p:nvSpPr>
        <p:spPr>
          <a:xfrm>
            <a:off x="9817392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2412988-1AD2-4A23-A3FD-1F8ADED1AE88}"/>
              </a:ext>
            </a:extLst>
          </p:cNvPr>
          <p:cNvCxnSpPr>
            <a:cxnSpLocks/>
          </p:cNvCxnSpPr>
          <p:nvPr/>
        </p:nvCxnSpPr>
        <p:spPr>
          <a:xfrm>
            <a:off x="1187929" y="1454953"/>
            <a:ext cx="0" cy="3924407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A155193-9220-4C5F-9075-FA4731B43F8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9997392" y="1474003"/>
            <a:ext cx="0" cy="392400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F884336-9170-4A35-9885-250E28E4E8E1}"/>
              </a:ext>
            </a:extLst>
          </p:cNvPr>
          <p:cNvSpPr>
            <a:spLocks noChangeAspect="1"/>
          </p:cNvSpPr>
          <p:nvPr/>
        </p:nvSpPr>
        <p:spPr>
          <a:xfrm>
            <a:off x="110723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3FE1586-A0C1-4EDE-A41A-D7ABEF1FD3E4}"/>
              </a:ext>
            </a:extLst>
          </p:cNvPr>
          <p:cNvSpPr>
            <a:spLocks noChangeAspect="1"/>
          </p:cNvSpPr>
          <p:nvPr/>
        </p:nvSpPr>
        <p:spPr>
          <a:xfrm>
            <a:off x="992539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0F52B0-C753-488B-A06C-B4C4CC790343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251232" y="1965019"/>
            <a:ext cx="86741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04CF927-B796-4628-81B6-04FF6C8BC15D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1358404" y="1294003"/>
            <a:ext cx="8458988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55E6E6B3-96F5-4134-A7B1-9904BA165FA6}"/>
              </a:ext>
            </a:extLst>
          </p:cNvPr>
          <p:cNvSpPr/>
          <p:nvPr/>
        </p:nvSpPr>
        <p:spPr>
          <a:xfrm>
            <a:off x="1323545" y="2768290"/>
            <a:ext cx="6131649" cy="297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ENTIDADE</a:t>
            </a:r>
            <a:r>
              <a:rPr lang="pt-BR" sz="1000" dirty="0">
                <a:solidFill>
                  <a:schemeClr val="tx1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pt-BR" sz="1000" dirty="0">
                <a:solidFill>
                  <a:schemeClr val="tx1"/>
                </a:solidFill>
              </a:rPr>
              <a:t>É uma tabela que indica quando há um transportador com EXCLUSIVIDADE DE ENTREGA para a Cidade.</a:t>
            </a:r>
          </a:p>
          <a:p>
            <a:pPr>
              <a:spcAft>
                <a:spcPts val="600"/>
              </a:spcAft>
            </a:pPr>
            <a:r>
              <a:rPr lang="pt-BR" sz="1000" dirty="0">
                <a:solidFill>
                  <a:schemeClr val="tx1"/>
                </a:solidFill>
              </a:rPr>
              <a:t>A exclusividade poderá ser atribuída desde que a cidade destino seja atendida elo transportador (cadastro do GFRETES).</a:t>
            </a:r>
          </a:p>
          <a:p>
            <a:pPr>
              <a:spcAft>
                <a:spcPts val="600"/>
              </a:spcAft>
            </a:pPr>
            <a:r>
              <a:rPr lang="pt-BR" sz="1000" dirty="0">
                <a:solidFill>
                  <a:schemeClr val="tx1"/>
                </a:solidFill>
              </a:rPr>
              <a:t>Dado um cliente, local de origem e um transportador é possível obter da lista de cidades atendidas do GFRETES e atribuir EXCLUSIVIDADE de entrega.</a:t>
            </a:r>
          </a:p>
          <a:p>
            <a:pPr>
              <a:spcAft>
                <a:spcPts val="600"/>
              </a:spcAft>
            </a:pPr>
            <a:r>
              <a:rPr lang="pt-BR" sz="1000" dirty="0">
                <a:solidFill>
                  <a:schemeClr val="tx1"/>
                </a:solidFill>
              </a:rPr>
              <a:t>Como a atribuição de exclusividade é um processo dinâmico, está tabela deverá ter controle de vigência.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Atributos</a:t>
            </a:r>
            <a:r>
              <a:rPr lang="pt-BR" sz="1000" dirty="0">
                <a:solidFill>
                  <a:schemeClr val="tx1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pt-BR" sz="1000" dirty="0">
                <a:solidFill>
                  <a:schemeClr val="tx1"/>
                </a:solidFill>
              </a:rPr>
              <a:t>(AS GRAFIAS SÃO APENAS ILUSTRATIVAS. Usar boas práticas de 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FF0000"/>
                </a:solidFill>
              </a:rPr>
              <a:t>CLIENTE</a:t>
            </a:r>
            <a:r>
              <a:rPr lang="pt-BR" sz="1000" dirty="0">
                <a:solidFill>
                  <a:schemeClr val="tx1"/>
                </a:solidFill>
              </a:rPr>
              <a:t>_CNPJ;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err="1">
                <a:solidFill>
                  <a:srgbClr val="7030A0"/>
                </a:solidFill>
              </a:rPr>
              <a:t>CIDADE</a:t>
            </a:r>
            <a:r>
              <a:rPr lang="pt-BR" sz="1000" dirty="0" err="1">
                <a:solidFill>
                  <a:schemeClr val="tx1"/>
                </a:solidFill>
              </a:rPr>
              <a:t>_Código</a:t>
            </a:r>
            <a:r>
              <a:rPr lang="pt-BR" sz="1000" dirty="0">
                <a:solidFill>
                  <a:schemeClr val="tx1"/>
                </a:solidFill>
              </a:rPr>
              <a:t> do IBGE (local de origem);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0070C0"/>
                </a:solidFill>
              </a:rPr>
              <a:t>TRANSPORTADOR</a:t>
            </a:r>
            <a:r>
              <a:rPr lang="pt-BR" sz="1000" dirty="0">
                <a:solidFill>
                  <a:schemeClr val="tx1"/>
                </a:solidFill>
              </a:rPr>
              <a:t>_CNPJ;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err="1">
                <a:solidFill>
                  <a:srgbClr val="7030A0"/>
                </a:solidFill>
              </a:rPr>
              <a:t>CIDADE</a:t>
            </a:r>
            <a:r>
              <a:rPr lang="pt-BR" sz="1000" dirty="0" err="1">
                <a:solidFill>
                  <a:schemeClr val="tx1"/>
                </a:solidFill>
              </a:rPr>
              <a:t>_Código</a:t>
            </a:r>
            <a:r>
              <a:rPr lang="pt-BR" sz="1000" dirty="0">
                <a:solidFill>
                  <a:schemeClr val="tx1"/>
                </a:solidFill>
              </a:rPr>
              <a:t> do IBGE (cidade para a qual foi atribuída exclusividade);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Status de vigência;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Data de vigência.</a:t>
            </a:r>
          </a:p>
          <a:p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25C775B-B197-4CE1-824E-5C33457D8470}"/>
              </a:ext>
            </a:extLst>
          </p:cNvPr>
          <p:cNvSpPr>
            <a:spLocks noChangeAspect="1"/>
          </p:cNvSpPr>
          <p:nvPr/>
        </p:nvSpPr>
        <p:spPr>
          <a:xfrm>
            <a:off x="1104675" y="230336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5475CDB-3243-4CA0-ABDF-E0E4477BE834}"/>
              </a:ext>
            </a:extLst>
          </p:cNvPr>
          <p:cNvSpPr>
            <a:spLocks noChangeAspect="1"/>
          </p:cNvSpPr>
          <p:nvPr/>
        </p:nvSpPr>
        <p:spPr>
          <a:xfrm>
            <a:off x="2671561" y="2268529"/>
            <a:ext cx="217439" cy="217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ED87F6D-507A-4853-BB3F-4DB146EEC0C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1248675" y="2375369"/>
            <a:ext cx="1422886" cy="18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31BFF558-2251-4482-8CD6-EAA5FD9B0214}"/>
              </a:ext>
            </a:extLst>
          </p:cNvPr>
          <p:cNvSpPr/>
          <p:nvPr/>
        </p:nvSpPr>
        <p:spPr>
          <a:xfrm>
            <a:off x="2913899" y="2205909"/>
            <a:ext cx="3960000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3.5 - PARÂMETROS EXCLUSIVIDADE POR CIDADE</a:t>
            </a:r>
          </a:p>
        </p:txBody>
      </p:sp>
      <p:pic>
        <p:nvPicPr>
          <p:cNvPr id="37" name="Gráfico 36" descr="Marketing estrutura de tópicos">
            <a:extLst>
              <a:ext uri="{FF2B5EF4-FFF2-40B4-BE49-F238E27FC236}">
                <a16:creationId xmlns:a16="http://schemas.microsoft.com/office/drawing/2014/main" id="{E4466145-65A2-4772-AB09-57BC3B0CE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4417" y="2174771"/>
            <a:ext cx="544339" cy="544339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9EB3D055-3775-415B-8985-B224CD9E1C1D}"/>
              </a:ext>
            </a:extLst>
          </p:cNvPr>
          <p:cNvSpPr/>
          <p:nvPr/>
        </p:nvSpPr>
        <p:spPr>
          <a:xfrm>
            <a:off x="7527195" y="2166486"/>
            <a:ext cx="2158857" cy="91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No CRUD:</a:t>
            </a:r>
          </a:p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Somente DELEÇÃO Lógica (INATIVAÇÃO); gravar a data.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BD5C5C8-39A0-42B2-A933-03FAC6AE3421}"/>
              </a:ext>
            </a:extLst>
          </p:cNvPr>
          <p:cNvSpPr/>
          <p:nvPr/>
        </p:nvSpPr>
        <p:spPr>
          <a:xfrm>
            <a:off x="1304943" y="916988"/>
            <a:ext cx="2611602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TRATAMENTO PRÉ-OPERACIONAL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C41D158-C9BB-4346-A2C6-3488948D8B6F}"/>
              </a:ext>
            </a:extLst>
          </p:cNvPr>
          <p:cNvSpPr/>
          <p:nvPr/>
        </p:nvSpPr>
        <p:spPr>
          <a:xfrm>
            <a:off x="1331929" y="1585864"/>
            <a:ext cx="7087489" cy="370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CADASTRAR ENTIDADES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20E7CA-01D2-4321-8A7C-167FC6A8A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0778" y="2193111"/>
            <a:ext cx="963862" cy="4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7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ETAPA Pré-operacional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3801" y="5256920"/>
            <a:ext cx="1947059" cy="549223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26B88B1-8466-4E27-A276-1136532DC96E}"/>
              </a:ext>
            </a:extLst>
          </p:cNvPr>
          <p:cNvSpPr/>
          <p:nvPr/>
        </p:nvSpPr>
        <p:spPr>
          <a:xfrm>
            <a:off x="998404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4F53AAB-BE75-4B0F-8B1B-D4EDF755C9B8}"/>
              </a:ext>
            </a:extLst>
          </p:cNvPr>
          <p:cNvSpPr/>
          <p:nvPr/>
        </p:nvSpPr>
        <p:spPr>
          <a:xfrm>
            <a:off x="9817392" y="11140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2412988-1AD2-4A23-A3FD-1F8ADED1AE88}"/>
              </a:ext>
            </a:extLst>
          </p:cNvPr>
          <p:cNvCxnSpPr>
            <a:cxnSpLocks/>
          </p:cNvCxnSpPr>
          <p:nvPr/>
        </p:nvCxnSpPr>
        <p:spPr>
          <a:xfrm>
            <a:off x="1187929" y="1454953"/>
            <a:ext cx="0" cy="3924407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A155193-9220-4C5F-9075-FA4731B43F8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9997392" y="1474003"/>
            <a:ext cx="0" cy="392400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F884336-9170-4A35-9885-250E28E4E8E1}"/>
              </a:ext>
            </a:extLst>
          </p:cNvPr>
          <p:cNvSpPr>
            <a:spLocks noChangeAspect="1"/>
          </p:cNvSpPr>
          <p:nvPr/>
        </p:nvSpPr>
        <p:spPr>
          <a:xfrm>
            <a:off x="110723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3FE1586-A0C1-4EDE-A41A-D7ABEF1FD3E4}"/>
              </a:ext>
            </a:extLst>
          </p:cNvPr>
          <p:cNvSpPr>
            <a:spLocks noChangeAspect="1"/>
          </p:cNvSpPr>
          <p:nvPr/>
        </p:nvSpPr>
        <p:spPr>
          <a:xfrm>
            <a:off x="9925392" y="189301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0F52B0-C753-488B-A06C-B4C4CC790343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251232" y="1965019"/>
            <a:ext cx="86741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04CF927-B796-4628-81B6-04FF6C8BC15D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1358404" y="1294003"/>
            <a:ext cx="8458988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55E6E6B3-96F5-4134-A7B1-9904BA165FA6}"/>
              </a:ext>
            </a:extLst>
          </p:cNvPr>
          <p:cNvSpPr/>
          <p:nvPr/>
        </p:nvSpPr>
        <p:spPr>
          <a:xfrm>
            <a:off x="1323545" y="2768290"/>
            <a:ext cx="6131649" cy="297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ENTIDADE</a:t>
            </a:r>
            <a:r>
              <a:rPr lang="pt-BR" sz="1000" dirty="0">
                <a:solidFill>
                  <a:schemeClr val="tx1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pt-BR" sz="1000" dirty="0">
                <a:solidFill>
                  <a:schemeClr val="tx1"/>
                </a:solidFill>
              </a:rPr>
              <a:t>As tabelas de níveis de serviço contém os níveis de serviço EFETIVAMENTE APURADOS para o CLIENTE e para cada TRANSORTAOR.</a:t>
            </a:r>
          </a:p>
          <a:p>
            <a:pPr>
              <a:spcAft>
                <a:spcPts val="600"/>
              </a:spcAft>
            </a:pPr>
            <a:r>
              <a:rPr lang="pt-BR" sz="1000" dirty="0">
                <a:solidFill>
                  <a:schemeClr val="tx1"/>
                </a:solidFill>
              </a:rPr>
              <a:t>Devem ser definidas com as respectivas áreas GESTORAS (ex: qual a granularidade? Por região, por cidade etc. etc.).</a:t>
            </a:r>
          </a:p>
          <a:p>
            <a:pPr>
              <a:spcAft>
                <a:spcPts val="600"/>
              </a:spcAft>
            </a:pP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25C775B-B197-4CE1-824E-5C33457D8470}"/>
              </a:ext>
            </a:extLst>
          </p:cNvPr>
          <p:cNvSpPr>
            <a:spLocks noChangeAspect="1"/>
          </p:cNvSpPr>
          <p:nvPr/>
        </p:nvSpPr>
        <p:spPr>
          <a:xfrm>
            <a:off x="1104675" y="230336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5475CDB-3243-4CA0-ABDF-E0E4477BE834}"/>
              </a:ext>
            </a:extLst>
          </p:cNvPr>
          <p:cNvSpPr>
            <a:spLocks noChangeAspect="1"/>
          </p:cNvSpPr>
          <p:nvPr/>
        </p:nvSpPr>
        <p:spPr>
          <a:xfrm>
            <a:off x="2671561" y="2268529"/>
            <a:ext cx="217439" cy="217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bg1"/>
              </a:solidFill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ED87F6D-507A-4853-BB3F-4DB146EEC0C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1248675" y="2375369"/>
            <a:ext cx="1422886" cy="18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31BFF558-2251-4482-8CD6-EAA5FD9B0214}"/>
              </a:ext>
            </a:extLst>
          </p:cNvPr>
          <p:cNvSpPr/>
          <p:nvPr/>
        </p:nvSpPr>
        <p:spPr>
          <a:xfrm>
            <a:off x="7540645" y="2182235"/>
            <a:ext cx="2347017" cy="875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As tabelas de Níveis de Serviços estatísticos do CLIENTE e do TRANSORTADOR devem ser modeladas elo CRM e ela área de TRANPORTES</a:t>
            </a:r>
          </a:p>
        </p:txBody>
      </p:sp>
      <p:pic>
        <p:nvPicPr>
          <p:cNvPr id="37" name="Gráfico 36" descr="Marketing estrutura de tópicos">
            <a:extLst>
              <a:ext uri="{FF2B5EF4-FFF2-40B4-BE49-F238E27FC236}">
                <a16:creationId xmlns:a16="http://schemas.microsoft.com/office/drawing/2014/main" id="{E4466145-65A2-4772-AB09-57BC3B0CE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6306" y="2110237"/>
            <a:ext cx="544339" cy="544339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5BD5C5C8-39A0-42B2-A933-03FAC6AE3421}"/>
              </a:ext>
            </a:extLst>
          </p:cNvPr>
          <p:cNvSpPr/>
          <p:nvPr/>
        </p:nvSpPr>
        <p:spPr>
          <a:xfrm>
            <a:off x="1304943" y="916988"/>
            <a:ext cx="2611602" cy="33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TRATAMENTO PRÉ-OPERACIONAL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C41D158-C9BB-4346-A2C6-3488948D8B6F}"/>
              </a:ext>
            </a:extLst>
          </p:cNvPr>
          <p:cNvSpPr/>
          <p:nvPr/>
        </p:nvSpPr>
        <p:spPr>
          <a:xfrm>
            <a:off x="1331929" y="1585864"/>
            <a:ext cx="7087489" cy="370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CADASTRAR ENTIDADES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A8124C-D8BD-4529-85D3-937982E8AC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7542" y="2179772"/>
            <a:ext cx="1515402" cy="4471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AE8C53-E3C8-418B-84DD-EFD860B1BD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585" y="2147630"/>
            <a:ext cx="1646965" cy="54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5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PECHINCHADOR – O que é?</a:t>
            </a:r>
          </a:p>
        </p:txBody>
      </p:sp>
      <p:pic>
        <p:nvPicPr>
          <p:cNvPr id="5" name="Gráfico 4" descr="Uma grade com pequenos círculos">
            <a:extLst>
              <a:ext uri="{FF2B5EF4-FFF2-40B4-BE49-F238E27FC236}">
                <a16:creationId xmlns:a16="http://schemas.microsoft.com/office/drawing/2014/main" id="{2875321C-39C2-42B9-9DB5-08AF25029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2520" y="693226"/>
            <a:ext cx="6572480" cy="61647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3801" y="5256920"/>
            <a:ext cx="1947059" cy="549223"/>
          </a:xfrm>
          <a:prstGeom prst="rect">
            <a:avLst/>
          </a:prstGeom>
        </p:spPr>
      </p:pic>
      <p:graphicFrame>
        <p:nvGraphicFramePr>
          <p:cNvPr id="62" name="Tabela 61">
            <a:extLst>
              <a:ext uri="{FF2B5EF4-FFF2-40B4-BE49-F238E27FC236}">
                <a16:creationId xmlns:a16="http://schemas.microsoft.com/office/drawing/2014/main" id="{CED7E179-D926-41C9-9504-4C3DA8C5F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20457"/>
              </p:ext>
            </p:extLst>
          </p:nvPr>
        </p:nvGraphicFramePr>
        <p:xfrm>
          <a:off x="264404" y="1023516"/>
          <a:ext cx="10784145" cy="5619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4145">
                  <a:extLst>
                    <a:ext uri="{9D8B030D-6E8A-4147-A177-3AD203B41FA5}">
                      <a16:colId xmlns:a16="http://schemas.microsoft.com/office/drawing/2014/main" val="3766903391"/>
                    </a:ext>
                  </a:extLst>
                </a:gridCol>
              </a:tblGrid>
              <a:tr h="3291865">
                <a:tc>
                  <a:txBody>
                    <a:bodyPr/>
                    <a:lstStyle/>
                    <a:p>
                      <a:pPr marL="0" indent="0" algn="l" fontAlgn="t">
                        <a:spcAft>
                          <a:spcPts val="600"/>
                        </a:spcAft>
                        <a:buFontTx/>
                        <a:buNone/>
                      </a:pPr>
                      <a:endParaRPr lang="pt-BR" sz="1200" u="none" strike="noStrike" dirty="0">
                        <a:solidFill>
                          <a:srgbClr val="6668B2"/>
                        </a:solidFill>
                        <a:effectLst/>
                      </a:endParaRP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40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PROBLEMA</a:t>
                      </a: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32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Dada uma relação de NOTAS FISCAIS DE VENDA de um CLIENTE para entrega em seus destinatários FINAIS,</a:t>
                      </a: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32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o “Pechinchador” identificará a melhor opção de transportadoras, baseado em dois vetores de análise:</a:t>
                      </a: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32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NÍVEL DE SERVIÇO ou</a:t>
                      </a: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32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MENOR PREÇO</a:t>
                      </a:r>
                      <a:endParaRPr lang="pt-BR" sz="1200" b="0" i="0" u="none" strike="noStrike" dirty="0">
                        <a:solidFill>
                          <a:srgbClr val="6668B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86791"/>
                  </a:ext>
                </a:extLst>
              </a:tr>
              <a:tr h="1512540"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endParaRPr lang="pt-BR" sz="1200" b="0" i="0" u="none" strike="noStrike" dirty="0">
                        <a:solidFill>
                          <a:srgbClr val="6668B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16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O </a:t>
                      </a:r>
                      <a:r>
                        <a:rPr lang="pt-BR" sz="1600" b="1" u="none" strike="noStrike" dirty="0">
                          <a:solidFill>
                            <a:srgbClr val="6668B2"/>
                          </a:solidFill>
                          <a:effectLst/>
                        </a:rPr>
                        <a:t>Pechinchador</a:t>
                      </a:r>
                      <a:r>
                        <a:rPr lang="pt-BR" sz="16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 é um software de ANÁLISE, ou seja, NÃO é um software TRANSACIONAL;</a:t>
                      </a: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16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O </a:t>
                      </a:r>
                      <a:r>
                        <a:rPr lang="pt-BR" sz="1600" b="1" u="none" strike="noStrike" dirty="0">
                          <a:solidFill>
                            <a:srgbClr val="6668B2"/>
                          </a:solidFill>
                          <a:effectLst/>
                        </a:rPr>
                        <a:t>Pechinchador</a:t>
                      </a:r>
                      <a:r>
                        <a:rPr lang="pt-BR" sz="16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 é um software para BROWSER, ou seja, NÃO é um APP (mobile);</a:t>
                      </a: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16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O </a:t>
                      </a:r>
                      <a:r>
                        <a:rPr lang="pt-BR" sz="1600" b="1" u="none" strike="noStrike" dirty="0">
                          <a:solidFill>
                            <a:srgbClr val="6668B2"/>
                          </a:solidFill>
                          <a:effectLst/>
                        </a:rPr>
                        <a:t>Pechinchador</a:t>
                      </a:r>
                      <a:r>
                        <a:rPr lang="pt-BR" sz="16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 tem sua inteligência de análise baseada em TABELAS DE PARÂMETROS e Regras de Cálculo.</a:t>
                      </a:r>
                      <a:endParaRPr lang="pt-BR" sz="1200" b="0" i="0" u="none" strike="noStrike" dirty="0">
                        <a:solidFill>
                          <a:srgbClr val="6668B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2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442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sp>
        <p:nvSpPr>
          <p:cNvPr id="430" name="Retângulo 429">
            <a:extLst>
              <a:ext uri="{FF2B5EF4-FFF2-40B4-BE49-F238E27FC236}">
                <a16:creationId xmlns:a16="http://schemas.microsoft.com/office/drawing/2014/main" id="{54A0477B-A827-4223-B438-50FB3782C268}"/>
              </a:ext>
            </a:extLst>
          </p:cNvPr>
          <p:cNvSpPr/>
          <p:nvPr/>
        </p:nvSpPr>
        <p:spPr>
          <a:xfrm>
            <a:off x="3351194" y="1127031"/>
            <a:ext cx="8469372" cy="53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TRATAMENTO OPERACIONAL</a:t>
            </a:r>
            <a:r>
              <a:rPr lang="pt-BR" sz="1000" dirty="0">
                <a:solidFill>
                  <a:schemeClr val="tx1"/>
                </a:solidFill>
              </a:rPr>
              <a:t>: </a:t>
            </a:r>
          </a:p>
          <a:p>
            <a:pPr lvl="1">
              <a:spcAft>
                <a:spcPts val="600"/>
              </a:spcAft>
            </a:pPr>
            <a:r>
              <a:rPr lang="pt-BR" sz="1000" b="1" dirty="0">
                <a:solidFill>
                  <a:schemeClr val="tx1"/>
                </a:solidFill>
              </a:rPr>
              <a:t>TRATAR DECK DE NOTAS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Esta etapa operacional corresponde a recepção das notas do cliente a serem analisadas, criação de um DECK (identificação do conjunto de notas a ser analisado) e sua consistência;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A relação de NOTAS a ser analisada poderá ser integrada ao </a:t>
            </a:r>
            <a:r>
              <a:rPr lang="pt-BR" sz="1000" dirty="0" err="1">
                <a:solidFill>
                  <a:schemeClr val="tx1"/>
                </a:solidFill>
              </a:rPr>
              <a:t>pechinchador</a:t>
            </a:r>
            <a:r>
              <a:rPr lang="pt-BR" sz="1000" dirty="0">
                <a:solidFill>
                  <a:schemeClr val="tx1"/>
                </a:solidFill>
              </a:rPr>
              <a:t> através de uma BLOTTER Excel ou através de INTEGRAÇÃO com o TMS do Cliente.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tx1"/>
              </a:solidFill>
            </a:endParaRP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Cada relação de notas INTEGRADA deverá receber uma identificação ÚNICA composta do CNPJ do CLIENTE, Local de Origem, TIMESTAMP. 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A partir dessa identificação ela passa a constituir um DECK de análise;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O Deck de notas consistente ficará disponível para futura análise.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tx1"/>
              </a:solidFill>
            </a:endParaRPr>
          </a:p>
          <a:p>
            <a:pPr lvl="1"/>
            <a:r>
              <a:rPr lang="pt-BR" sz="1000" b="1" dirty="0">
                <a:solidFill>
                  <a:schemeClr val="tx1"/>
                </a:solidFill>
              </a:rPr>
              <a:t>ANALISAR CUSTO DECK DE NOTAS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tx1"/>
              </a:solidFill>
            </a:endParaRP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O DECK selecionado para análise passa por uma etapa de </a:t>
            </a:r>
            <a:r>
              <a:rPr lang="pt-BR" sz="1000" dirty="0" err="1">
                <a:solidFill>
                  <a:schemeClr val="tx1"/>
                </a:solidFill>
              </a:rPr>
              <a:t>pré</a:t>
            </a:r>
            <a:r>
              <a:rPr lang="pt-BR" sz="1000" dirty="0">
                <a:solidFill>
                  <a:schemeClr val="tx1"/>
                </a:solidFill>
              </a:rPr>
              <a:t>-cálculo onde as notas são sumarizadas (aquelas passíveis de sumarização), tem seu peso, valor e cubagem calculadas e, a partir desse dado, tem uma faixa de peso associada. A faixa de peso é a faixa atribuída pelo CLIENTE e é um dado cadastral. 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O Deck segue para o cálculo de CUSTO de transporte de cada nota;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O cálculo do custo engloba identificar quais transportadores atendem o destino de cada nota e;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Para cada transportador apto a atender o destino, é calculado o custo do transporte. 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O Deck segue para avaliar se existem transportadores com EXCLUSIVIDADE para o destino da nota;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Para cada transportador EXCLUSIVO para o destino, é calculado o custo do transporte.;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O Deck segue para avaliação estatística de NÍVEL de SERVIÇO.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65C8CAD-A2AF-48BA-9300-F06E9B05216B}"/>
              </a:ext>
            </a:extLst>
          </p:cNvPr>
          <p:cNvGrpSpPr/>
          <p:nvPr/>
        </p:nvGrpSpPr>
        <p:grpSpPr>
          <a:xfrm>
            <a:off x="198735" y="2538521"/>
            <a:ext cx="2766448" cy="2198430"/>
            <a:chOff x="3921071" y="751301"/>
            <a:chExt cx="2766448" cy="219843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7710A3A4-623B-490F-BCDE-65A8980E8321}"/>
                </a:ext>
              </a:extLst>
            </p:cNvPr>
            <p:cNvSpPr/>
            <p:nvPr/>
          </p:nvSpPr>
          <p:spPr>
            <a:xfrm>
              <a:off x="3921071" y="751301"/>
              <a:ext cx="2766448" cy="379709"/>
            </a:xfrm>
            <a:prstGeom prst="rect">
              <a:avLst/>
            </a:prstGeom>
            <a:solidFill>
              <a:srgbClr val="6668B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Identificar a melhor opção de Transporte</a:t>
              </a:r>
            </a:p>
          </p:txBody>
        </p:sp>
        <p:cxnSp>
          <p:nvCxnSpPr>
            <p:cNvPr id="136" name="Conector: Angulado 135">
              <a:extLst>
                <a:ext uri="{FF2B5EF4-FFF2-40B4-BE49-F238E27FC236}">
                  <a16:creationId xmlns:a16="http://schemas.microsoft.com/office/drawing/2014/main" id="{0327750B-A0E7-477A-A8A2-23BBD64BF2F9}"/>
                </a:ext>
              </a:extLst>
            </p:cNvPr>
            <p:cNvCxnSpPr>
              <a:cxnSpLocks/>
              <a:stCxn id="3" idx="2"/>
              <a:endCxn id="526" idx="0"/>
            </p:cNvCxnSpPr>
            <p:nvPr/>
          </p:nvCxnSpPr>
          <p:spPr>
            <a:xfrm rot="5400000">
              <a:off x="5192645" y="1241712"/>
              <a:ext cx="222353" cy="9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Conector: Angulado 522">
              <a:extLst>
                <a:ext uri="{FF2B5EF4-FFF2-40B4-BE49-F238E27FC236}">
                  <a16:creationId xmlns:a16="http://schemas.microsoft.com/office/drawing/2014/main" id="{7804AF47-DFCF-43CC-B33D-B17CF14FEB2A}"/>
                </a:ext>
              </a:extLst>
            </p:cNvPr>
            <p:cNvCxnSpPr>
              <a:cxnSpLocks/>
              <a:stCxn id="526" idx="2"/>
              <a:endCxn id="559" idx="0"/>
            </p:cNvCxnSpPr>
            <p:nvPr/>
          </p:nvCxnSpPr>
          <p:spPr>
            <a:xfrm rot="16200000" flipH="1">
              <a:off x="5239210" y="1797207"/>
              <a:ext cx="835836" cy="7075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ector: Angulado 523">
              <a:extLst>
                <a:ext uri="{FF2B5EF4-FFF2-40B4-BE49-F238E27FC236}">
                  <a16:creationId xmlns:a16="http://schemas.microsoft.com/office/drawing/2014/main" id="{01F2D5D7-FB9B-4C6D-B419-167684D7170D}"/>
                </a:ext>
              </a:extLst>
            </p:cNvPr>
            <p:cNvCxnSpPr>
              <a:cxnSpLocks/>
              <a:stCxn id="526" idx="2"/>
              <a:endCxn id="532" idx="0"/>
            </p:cNvCxnSpPr>
            <p:nvPr/>
          </p:nvCxnSpPr>
          <p:spPr>
            <a:xfrm rot="5400000">
              <a:off x="4537870" y="1804546"/>
              <a:ext cx="836950" cy="6940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5" name="Agrupar 524">
              <a:extLst>
                <a:ext uri="{FF2B5EF4-FFF2-40B4-BE49-F238E27FC236}">
                  <a16:creationId xmlns:a16="http://schemas.microsoft.com/office/drawing/2014/main" id="{4AFE5C8F-D517-456D-AF1A-7F0700677E38}"/>
                </a:ext>
              </a:extLst>
            </p:cNvPr>
            <p:cNvGrpSpPr/>
            <p:nvPr/>
          </p:nvGrpSpPr>
          <p:grpSpPr>
            <a:xfrm>
              <a:off x="4736734" y="1353363"/>
              <a:ext cx="962612" cy="379709"/>
              <a:chOff x="6831527" y="1676887"/>
              <a:chExt cx="962612" cy="379709"/>
            </a:xfrm>
          </p:grpSpPr>
          <p:sp>
            <p:nvSpPr>
              <p:cNvPr id="526" name="Retângulo 525">
                <a:extLst>
                  <a:ext uri="{FF2B5EF4-FFF2-40B4-BE49-F238E27FC236}">
                    <a16:creationId xmlns:a16="http://schemas.microsoft.com/office/drawing/2014/main" id="{CCF9F814-8E87-43F1-85EC-7C190E4D9D47}"/>
                  </a:ext>
                </a:extLst>
              </p:cNvPr>
              <p:cNvSpPr/>
              <p:nvPr/>
            </p:nvSpPr>
            <p:spPr>
              <a:xfrm>
                <a:off x="7002139" y="1676887"/>
                <a:ext cx="792000" cy="379709"/>
              </a:xfrm>
              <a:prstGeom prst="rect">
                <a:avLst/>
              </a:prstGeom>
              <a:solidFill>
                <a:srgbClr val="6668B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TRATAMENTO</a:t>
                </a:r>
              </a:p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OPERACIONAL</a:t>
                </a:r>
              </a:p>
            </p:txBody>
          </p:sp>
          <p:sp>
            <p:nvSpPr>
              <p:cNvPr id="527" name="Retângulo 526">
                <a:extLst>
                  <a:ext uri="{FF2B5EF4-FFF2-40B4-BE49-F238E27FC236}">
                    <a16:creationId xmlns:a16="http://schemas.microsoft.com/office/drawing/2014/main" id="{2750A216-49E1-4962-B395-E43FDA96A8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1527" y="1679685"/>
                <a:ext cx="170612" cy="170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/>
                  <a:t>2</a:t>
                </a:r>
              </a:p>
            </p:txBody>
          </p:sp>
        </p:grpSp>
        <p:grpSp>
          <p:nvGrpSpPr>
            <p:cNvPr id="531" name="Agrupar 530">
              <a:extLst>
                <a:ext uri="{FF2B5EF4-FFF2-40B4-BE49-F238E27FC236}">
                  <a16:creationId xmlns:a16="http://schemas.microsoft.com/office/drawing/2014/main" id="{755AFFCA-BED4-40DC-ABF7-8B460D168BB2}"/>
                </a:ext>
              </a:extLst>
            </p:cNvPr>
            <p:cNvGrpSpPr/>
            <p:nvPr/>
          </p:nvGrpSpPr>
          <p:grpSpPr>
            <a:xfrm>
              <a:off x="4211046" y="2399540"/>
              <a:ext cx="794297" cy="550191"/>
              <a:chOff x="5690418" y="2199627"/>
              <a:chExt cx="794297" cy="550191"/>
            </a:xfrm>
          </p:grpSpPr>
          <p:sp>
            <p:nvSpPr>
              <p:cNvPr id="532" name="Retângulo 531">
                <a:extLst>
                  <a:ext uri="{FF2B5EF4-FFF2-40B4-BE49-F238E27FC236}">
                    <a16:creationId xmlns:a16="http://schemas.microsoft.com/office/drawing/2014/main" id="{A3445A1D-5B8D-4B08-AD54-96A6D59BC326}"/>
                  </a:ext>
                </a:extLst>
              </p:cNvPr>
              <p:cNvSpPr/>
              <p:nvPr/>
            </p:nvSpPr>
            <p:spPr>
              <a:xfrm>
                <a:off x="5692715" y="2370109"/>
                <a:ext cx="792000" cy="379709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TRATAR DECK DE NOTAS</a:t>
                </a:r>
              </a:p>
            </p:txBody>
          </p:sp>
          <p:sp>
            <p:nvSpPr>
              <p:cNvPr id="533" name="Retângulo 532">
                <a:extLst>
                  <a:ext uri="{FF2B5EF4-FFF2-40B4-BE49-F238E27FC236}">
                    <a16:creationId xmlns:a16="http://schemas.microsoft.com/office/drawing/2014/main" id="{5BAFF213-F5FF-480E-909A-58C7854E69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0418" y="2199627"/>
                <a:ext cx="170612" cy="170612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558" name="Agrupar 557">
              <a:extLst>
                <a:ext uri="{FF2B5EF4-FFF2-40B4-BE49-F238E27FC236}">
                  <a16:creationId xmlns:a16="http://schemas.microsoft.com/office/drawing/2014/main" id="{1BF597C9-B15A-407C-BC06-CB5AA528C71D}"/>
                </a:ext>
              </a:extLst>
            </p:cNvPr>
            <p:cNvGrpSpPr/>
            <p:nvPr/>
          </p:nvGrpSpPr>
          <p:grpSpPr>
            <a:xfrm>
              <a:off x="5614911" y="2399540"/>
              <a:ext cx="792000" cy="549077"/>
              <a:chOff x="8911252" y="2199775"/>
              <a:chExt cx="792000" cy="549077"/>
            </a:xfrm>
          </p:grpSpPr>
          <p:sp>
            <p:nvSpPr>
              <p:cNvPr id="559" name="Retângulo 558">
                <a:extLst>
                  <a:ext uri="{FF2B5EF4-FFF2-40B4-BE49-F238E27FC236}">
                    <a16:creationId xmlns:a16="http://schemas.microsoft.com/office/drawing/2014/main" id="{71C0127A-CD7B-4FE9-A380-FEB7CAF06A07}"/>
                  </a:ext>
                </a:extLst>
              </p:cNvPr>
              <p:cNvSpPr/>
              <p:nvPr/>
            </p:nvSpPr>
            <p:spPr>
              <a:xfrm>
                <a:off x="8911252" y="2369143"/>
                <a:ext cx="792000" cy="379709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ANALISAR CUSTO DECK DE NOTAS</a:t>
                </a:r>
              </a:p>
            </p:txBody>
          </p:sp>
          <p:sp>
            <p:nvSpPr>
              <p:cNvPr id="566" name="Retângulo 565">
                <a:extLst>
                  <a:ext uri="{FF2B5EF4-FFF2-40B4-BE49-F238E27FC236}">
                    <a16:creationId xmlns:a16="http://schemas.microsoft.com/office/drawing/2014/main" id="{B280AFD2-5954-4ECE-A3E5-1D07093468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12915" y="2199775"/>
                <a:ext cx="170612" cy="170612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FF0E669A-6D67-4336-A36B-AA483270F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084" y="2440202"/>
            <a:ext cx="8165337" cy="5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4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710A3A4-623B-490F-BCDE-65A8980E8321}"/>
              </a:ext>
            </a:extLst>
          </p:cNvPr>
          <p:cNvSpPr/>
          <p:nvPr/>
        </p:nvSpPr>
        <p:spPr>
          <a:xfrm>
            <a:off x="3921071" y="751301"/>
            <a:ext cx="2766448" cy="379709"/>
          </a:xfrm>
          <a:prstGeom prst="rect">
            <a:avLst/>
          </a:prstGeom>
          <a:solidFill>
            <a:srgbClr val="6668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Identificar a melhor opção de Transporte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79F5B4D6-B9E9-4585-A477-22498BADD81B}"/>
              </a:ext>
            </a:extLst>
          </p:cNvPr>
          <p:cNvSpPr/>
          <p:nvPr/>
        </p:nvSpPr>
        <p:spPr>
          <a:xfrm>
            <a:off x="5500285" y="3473029"/>
            <a:ext cx="792000" cy="379709"/>
          </a:xfrm>
          <a:prstGeom prst="rect">
            <a:avLst/>
          </a:prstGeom>
          <a:solidFill>
            <a:srgbClr val="D8DAE9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PRÉ CALCULAR NOTAS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CFE21389-ABDB-49EA-A897-48BB66A4CBA5}"/>
              </a:ext>
            </a:extLst>
          </p:cNvPr>
          <p:cNvSpPr/>
          <p:nvPr/>
        </p:nvSpPr>
        <p:spPr>
          <a:xfrm>
            <a:off x="3012368" y="4485220"/>
            <a:ext cx="792000" cy="3797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REPORT DE CONSISTÊNCIA</a:t>
            </a:r>
          </a:p>
        </p:txBody>
      </p: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0327750B-A0E7-477A-A8A2-23BBD64BF2F9}"/>
              </a:ext>
            </a:extLst>
          </p:cNvPr>
          <p:cNvCxnSpPr>
            <a:cxnSpLocks/>
            <a:stCxn id="3" idx="2"/>
            <a:endCxn id="79" idx="0"/>
          </p:cNvCxnSpPr>
          <p:nvPr/>
        </p:nvCxnSpPr>
        <p:spPr>
          <a:xfrm rot="5400000">
            <a:off x="5211455" y="1219610"/>
            <a:ext cx="181440" cy="4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15FBA95B-5DA9-4CFF-98F2-035B45582141}"/>
              </a:ext>
            </a:extLst>
          </p:cNvPr>
          <p:cNvCxnSpPr>
            <a:cxnSpLocks/>
            <a:stCxn id="79" idx="2"/>
            <a:endCxn id="90" idx="0"/>
          </p:cNvCxnSpPr>
          <p:nvPr/>
        </p:nvCxnSpPr>
        <p:spPr>
          <a:xfrm rot="16200000" flipH="1">
            <a:off x="6048576" y="943636"/>
            <a:ext cx="395737" cy="18927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do 138">
            <a:extLst>
              <a:ext uri="{FF2B5EF4-FFF2-40B4-BE49-F238E27FC236}">
                <a16:creationId xmlns:a16="http://schemas.microsoft.com/office/drawing/2014/main" id="{52B95F71-911C-42AB-B1CB-5D3EABCF46D1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3536324" y="325131"/>
            <a:ext cx="396703" cy="3130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: Angulado 139">
            <a:extLst>
              <a:ext uri="{FF2B5EF4-FFF2-40B4-BE49-F238E27FC236}">
                <a16:creationId xmlns:a16="http://schemas.microsoft.com/office/drawing/2014/main" id="{35B1856D-13A7-48E8-8805-D9696C07EA6F}"/>
              </a:ext>
            </a:extLst>
          </p:cNvPr>
          <p:cNvCxnSpPr>
            <a:cxnSpLocks/>
            <a:stCxn id="125" idx="2"/>
            <a:endCxn id="80" idx="0"/>
          </p:cNvCxnSpPr>
          <p:nvPr/>
        </p:nvCxnSpPr>
        <p:spPr>
          <a:xfrm rot="5400000">
            <a:off x="856406" y="2549700"/>
            <a:ext cx="1394019" cy="12317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: Angulado 140">
            <a:extLst>
              <a:ext uri="{FF2B5EF4-FFF2-40B4-BE49-F238E27FC236}">
                <a16:creationId xmlns:a16="http://schemas.microsoft.com/office/drawing/2014/main" id="{8AE3F0B0-FFB5-4F9F-8E31-4337BD71669A}"/>
              </a:ext>
            </a:extLst>
          </p:cNvPr>
          <p:cNvCxnSpPr>
            <a:cxnSpLocks/>
            <a:stCxn id="125" idx="2"/>
            <a:endCxn id="89" idx="0"/>
          </p:cNvCxnSpPr>
          <p:nvPr/>
        </p:nvCxnSpPr>
        <p:spPr>
          <a:xfrm rot="16200000" flipH="1">
            <a:off x="2091596" y="2546269"/>
            <a:ext cx="1389107" cy="1233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: Angulado 143">
            <a:extLst>
              <a:ext uri="{FF2B5EF4-FFF2-40B4-BE49-F238E27FC236}">
                <a16:creationId xmlns:a16="http://schemas.microsoft.com/office/drawing/2014/main" id="{9559418A-8351-4AA4-8EA4-3FE951A3AAAD}"/>
              </a:ext>
            </a:extLst>
          </p:cNvPr>
          <p:cNvCxnSpPr>
            <a:cxnSpLocks/>
            <a:stCxn id="125" idx="2"/>
            <a:endCxn id="124" idx="0"/>
          </p:cNvCxnSpPr>
          <p:nvPr/>
        </p:nvCxnSpPr>
        <p:spPr>
          <a:xfrm rot="16200000" flipH="1">
            <a:off x="1486964" y="3150901"/>
            <a:ext cx="1368389" cy="37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: Angulado 146">
            <a:extLst>
              <a:ext uri="{FF2B5EF4-FFF2-40B4-BE49-F238E27FC236}">
                <a16:creationId xmlns:a16="http://schemas.microsoft.com/office/drawing/2014/main" id="{0439ECA7-C0BD-4A40-9103-E1BADB2FF94F}"/>
              </a:ext>
            </a:extLst>
          </p:cNvPr>
          <p:cNvCxnSpPr>
            <a:cxnSpLocks/>
            <a:stCxn id="80" idx="1"/>
            <a:endCxn id="126" idx="1"/>
          </p:cNvCxnSpPr>
          <p:nvPr/>
        </p:nvCxnSpPr>
        <p:spPr>
          <a:xfrm rot="10800000" flipH="1" flipV="1">
            <a:off x="541534" y="4052444"/>
            <a:ext cx="56783" cy="561805"/>
          </a:xfrm>
          <a:prstGeom prst="bentConnector3">
            <a:avLst>
              <a:gd name="adj1" fmla="val -402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: Angulado 157">
            <a:extLst>
              <a:ext uri="{FF2B5EF4-FFF2-40B4-BE49-F238E27FC236}">
                <a16:creationId xmlns:a16="http://schemas.microsoft.com/office/drawing/2014/main" id="{3A6252D7-9DBB-4F11-AC4B-103CE2C5991E}"/>
              </a:ext>
            </a:extLst>
          </p:cNvPr>
          <p:cNvCxnSpPr>
            <a:cxnSpLocks/>
            <a:stCxn id="80" idx="1"/>
            <a:endCxn id="127" idx="1"/>
          </p:cNvCxnSpPr>
          <p:nvPr/>
        </p:nvCxnSpPr>
        <p:spPr>
          <a:xfrm rot="10800000" flipH="1" flipV="1">
            <a:off x="541534" y="4052445"/>
            <a:ext cx="56783" cy="1239722"/>
          </a:xfrm>
          <a:prstGeom prst="bentConnector3">
            <a:avLst>
              <a:gd name="adj1" fmla="val -402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: Angulado 160">
            <a:extLst>
              <a:ext uri="{FF2B5EF4-FFF2-40B4-BE49-F238E27FC236}">
                <a16:creationId xmlns:a16="http://schemas.microsoft.com/office/drawing/2014/main" id="{07D6EEF6-8A92-4D2E-A0D3-CDAC181879C4}"/>
              </a:ext>
            </a:extLst>
          </p:cNvPr>
          <p:cNvCxnSpPr>
            <a:cxnSpLocks/>
            <a:stCxn id="89" idx="1"/>
            <a:endCxn id="128" idx="1"/>
          </p:cNvCxnSpPr>
          <p:nvPr/>
        </p:nvCxnSpPr>
        <p:spPr>
          <a:xfrm rot="10800000" flipH="1" flipV="1">
            <a:off x="3007004" y="4047533"/>
            <a:ext cx="5364" cy="627542"/>
          </a:xfrm>
          <a:prstGeom prst="bentConnector3">
            <a:avLst>
              <a:gd name="adj1" fmla="val -4261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Angulado 163">
            <a:extLst>
              <a:ext uri="{FF2B5EF4-FFF2-40B4-BE49-F238E27FC236}">
                <a16:creationId xmlns:a16="http://schemas.microsoft.com/office/drawing/2014/main" id="{12C426B4-23EF-4FB7-BBB1-8066157AF623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 rot="5400000">
            <a:off x="5384298" y="1672870"/>
            <a:ext cx="1013802" cy="2603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: Angulado 166">
            <a:extLst>
              <a:ext uri="{FF2B5EF4-FFF2-40B4-BE49-F238E27FC236}">
                <a16:creationId xmlns:a16="http://schemas.microsoft.com/office/drawing/2014/main" id="{FD94DB97-BC17-41CE-9FE5-1B213ACC08F5}"/>
              </a:ext>
            </a:extLst>
          </p:cNvPr>
          <p:cNvCxnSpPr>
            <a:cxnSpLocks/>
            <a:stCxn id="90" idx="2"/>
            <a:endCxn id="100" idx="0"/>
          </p:cNvCxnSpPr>
          <p:nvPr/>
        </p:nvCxnSpPr>
        <p:spPr>
          <a:xfrm rot="5400000">
            <a:off x="6041848" y="2322042"/>
            <a:ext cx="1005424" cy="1296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Angulado 171">
            <a:extLst>
              <a:ext uri="{FF2B5EF4-FFF2-40B4-BE49-F238E27FC236}">
                <a16:creationId xmlns:a16="http://schemas.microsoft.com/office/drawing/2014/main" id="{461256CA-BF9B-4C6B-A038-95B0FD236F7F}"/>
              </a:ext>
            </a:extLst>
          </p:cNvPr>
          <p:cNvCxnSpPr>
            <a:cxnSpLocks/>
            <a:stCxn id="90" idx="2"/>
            <a:endCxn id="135" idx="0"/>
          </p:cNvCxnSpPr>
          <p:nvPr/>
        </p:nvCxnSpPr>
        <p:spPr>
          <a:xfrm rot="16200000" flipH="1">
            <a:off x="7596121" y="2064318"/>
            <a:ext cx="1006722" cy="1813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: Angulado 174">
            <a:extLst>
              <a:ext uri="{FF2B5EF4-FFF2-40B4-BE49-F238E27FC236}">
                <a16:creationId xmlns:a16="http://schemas.microsoft.com/office/drawing/2014/main" id="{8F1FEC69-C608-4A3D-9818-22513BBF71A3}"/>
              </a:ext>
            </a:extLst>
          </p:cNvPr>
          <p:cNvCxnSpPr>
            <a:cxnSpLocks/>
            <a:stCxn id="100" idx="1"/>
            <a:endCxn id="129" idx="1"/>
          </p:cNvCxnSpPr>
          <p:nvPr/>
        </p:nvCxnSpPr>
        <p:spPr>
          <a:xfrm rot="10800000" flipH="1" flipV="1">
            <a:off x="5500285" y="3662883"/>
            <a:ext cx="383916" cy="736097"/>
          </a:xfrm>
          <a:prstGeom prst="bentConnector3">
            <a:avLst>
              <a:gd name="adj1" fmla="val -59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Angulado 177">
            <a:extLst>
              <a:ext uri="{FF2B5EF4-FFF2-40B4-BE49-F238E27FC236}">
                <a16:creationId xmlns:a16="http://schemas.microsoft.com/office/drawing/2014/main" id="{8FAA478F-59AF-40DC-B06D-2BC3B0FBC506}"/>
              </a:ext>
            </a:extLst>
          </p:cNvPr>
          <p:cNvCxnSpPr>
            <a:cxnSpLocks/>
            <a:stCxn id="100" idx="1"/>
            <a:endCxn id="130" idx="1"/>
          </p:cNvCxnSpPr>
          <p:nvPr/>
        </p:nvCxnSpPr>
        <p:spPr>
          <a:xfrm rot="10800000" flipH="1" flipV="1">
            <a:off x="5500284" y="3662883"/>
            <a:ext cx="387559" cy="1205671"/>
          </a:xfrm>
          <a:prstGeom prst="bentConnector3">
            <a:avLst>
              <a:gd name="adj1" fmla="val -58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: Angulado 180">
            <a:extLst>
              <a:ext uri="{FF2B5EF4-FFF2-40B4-BE49-F238E27FC236}">
                <a16:creationId xmlns:a16="http://schemas.microsoft.com/office/drawing/2014/main" id="{4A50F760-59CF-48EE-92C3-EEA3BE4BBB51}"/>
              </a:ext>
            </a:extLst>
          </p:cNvPr>
          <p:cNvCxnSpPr>
            <a:cxnSpLocks/>
            <a:stCxn id="100" idx="1"/>
            <a:endCxn id="131" idx="1"/>
          </p:cNvCxnSpPr>
          <p:nvPr/>
        </p:nvCxnSpPr>
        <p:spPr>
          <a:xfrm rot="10800000" flipH="1" flipV="1">
            <a:off x="5500284" y="3662883"/>
            <a:ext cx="402131" cy="1701537"/>
          </a:xfrm>
          <a:prstGeom prst="bentConnector3">
            <a:avLst>
              <a:gd name="adj1" fmla="val -56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0ECD7DED-3EDB-44B1-A894-0491DF1FCB66}"/>
              </a:ext>
            </a:extLst>
          </p:cNvPr>
          <p:cNvGrpSpPr/>
          <p:nvPr/>
        </p:nvGrpSpPr>
        <p:grpSpPr>
          <a:xfrm>
            <a:off x="4733442" y="1312450"/>
            <a:ext cx="962612" cy="379709"/>
            <a:chOff x="6831527" y="1676887"/>
            <a:chExt cx="962612" cy="379709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3F41391-EBDB-4FC6-90CA-1B61EA11FE76}"/>
                </a:ext>
              </a:extLst>
            </p:cNvPr>
            <p:cNvSpPr/>
            <p:nvPr/>
          </p:nvSpPr>
          <p:spPr>
            <a:xfrm>
              <a:off x="7002139" y="1676887"/>
              <a:ext cx="792000" cy="379709"/>
            </a:xfrm>
            <a:prstGeom prst="rect">
              <a:avLst/>
            </a:prstGeom>
            <a:solidFill>
              <a:srgbClr val="6668B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TRATAMENTOOPERACIONAL</a:t>
              </a:r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D63580D1-0165-4E94-B0F5-F9BD79EC0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1527" y="1679685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2</a:t>
              </a:r>
            </a:p>
          </p:txBody>
        </p:sp>
      </p:grpSp>
      <p:grpSp>
        <p:nvGrpSpPr>
          <p:cNvPr id="286" name="Agrupar 285">
            <a:extLst>
              <a:ext uri="{FF2B5EF4-FFF2-40B4-BE49-F238E27FC236}">
                <a16:creationId xmlns:a16="http://schemas.microsoft.com/office/drawing/2014/main" id="{D3E69AA3-13E6-4A38-80E4-9FA6C2B62027}"/>
              </a:ext>
            </a:extLst>
          </p:cNvPr>
          <p:cNvGrpSpPr/>
          <p:nvPr/>
        </p:nvGrpSpPr>
        <p:grpSpPr>
          <a:xfrm>
            <a:off x="1770998" y="1918380"/>
            <a:ext cx="794297" cy="550191"/>
            <a:chOff x="5690418" y="2199627"/>
            <a:chExt cx="794297" cy="550191"/>
          </a:xfrm>
        </p:grpSpPr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4617C0F4-DE47-4AF4-B7CC-CC91F6073CBB}"/>
                </a:ext>
              </a:extLst>
            </p:cNvPr>
            <p:cNvSpPr/>
            <p:nvPr/>
          </p:nvSpPr>
          <p:spPr>
            <a:xfrm>
              <a:off x="5692715" y="2370109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TRATAR DECK DE NOTAS</a:t>
              </a:r>
            </a:p>
          </p:txBody>
        </p:sp>
        <p:sp>
          <p:nvSpPr>
            <p:cNvPr id="284" name="Retângulo 283">
              <a:extLst>
                <a:ext uri="{FF2B5EF4-FFF2-40B4-BE49-F238E27FC236}">
                  <a16:creationId xmlns:a16="http://schemas.microsoft.com/office/drawing/2014/main" id="{ACAA46DB-03B5-4460-9D5D-87451468B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0418" y="2199627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87" name="Agrupar 286">
            <a:extLst>
              <a:ext uri="{FF2B5EF4-FFF2-40B4-BE49-F238E27FC236}">
                <a16:creationId xmlns:a16="http://schemas.microsoft.com/office/drawing/2014/main" id="{7F59B0E4-5D41-4C6C-8713-274DC26CC5E5}"/>
              </a:ext>
            </a:extLst>
          </p:cNvPr>
          <p:cNvGrpSpPr/>
          <p:nvPr/>
        </p:nvGrpSpPr>
        <p:grpSpPr>
          <a:xfrm>
            <a:off x="6796835" y="1918528"/>
            <a:ext cx="792000" cy="549077"/>
            <a:chOff x="8911252" y="2199775"/>
            <a:chExt cx="792000" cy="549077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8D959610-3AB9-48A6-9824-78F6C9349A2C}"/>
                </a:ext>
              </a:extLst>
            </p:cNvPr>
            <p:cNvSpPr/>
            <p:nvPr/>
          </p:nvSpPr>
          <p:spPr>
            <a:xfrm>
              <a:off x="8911252" y="2369143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ANALISAR CUSTO DECK DE NOTAS</a:t>
              </a:r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id="{85B0F407-2D34-4E43-B097-BB7700DC3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2915" y="2199775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93" name="Agrupar 292">
            <a:extLst>
              <a:ext uri="{FF2B5EF4-FFF2-40B4-BE49-F238E27FC236}">
                <a16:creationId xmlns:a16="http://schemas.microsoft.com/office/drawing/2014/main" id="{7C737F21-1511-49D0-8F12-25B6AEB9C468}"/>
              </a:ext>
            </a:extLst>
          </p:cNvPr>
          <p:cNvGrpSpPr/>
          <p:nvPr/>
        </p:nvGrpSpPr>
        <p:grpSpPr>
          <a:xfrm>
            <a:off x="541535" y="3691891"/>
            <a:ext cx="792000" cy="550408"/>
            <a:chOff x="4436900" y="3033331"/>
            <a:chExt cx="792000" cy="550408"/>
          </a:xfrm>
        </p:grpSpPr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D0334D4C-30A8-4278-9CD0-87EC1FB6A0D1}"/>
                </a:ext>
              </a:extLst>
            </p:cNvPr>
            <p:cNvSpPr/>
            <p:nvPr/>
          </p:nvSpPr>
          <p:spPr>
            <a:xfrm>
              <a:off x="4436900" y="3204030"/>
              <a:ext cx="792000" cy="379709"/>
            </a:xfrm>
            <a:prstGeom prst="rect">
              <a:avLst/>
            </a:prstGeom>
            <a:solidFill>
              <a:srgbClr val="D8DAE9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INTEGRAR NOTAS DO CLIENTE</a:t>
              </a:r>
            </a:p>
          </p:txBody>
        </p:sp>
        <p:sp>
          <p:nvSpPr>
            <p:cNvPr id="288" name="Retângulo 287">
              <a:extLst>
                <a:ext uri="{FF2B5EF4-FFF2-40B4-BE49-F238E27FC236}">
                  <a16:creationId xmlns:a16="http://schemas.microsoft.com/office/drawing/2014/main" id="{60637CAE-F782-4559-861F-E233ED924B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6477" y="3033331"/>
              <a:ext cx="170612" cy="170612"/>
            </a:xfrm>
            <a:prstGeom prst="rect">
              <a:avLst/>
            </a:prstGeom>
            <a:solidFill>
              <a:srgbClr val="D8DAE9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92" name="Agrupar 291">
            <a:extLst>
              <a:ext uri="{FF2B5EF4-FFF2-40B4-BE49-F238E27FC236}">
                <a16:creationId xmlns:a16="http://schemas.microsoft.com/office/drawing/2014/main" id="{34544BCB-CD89-41D4-9A7D-FD4D34C08FA8}"/>
              </a:ext>
            </a:extLst>
          </p:cNvPr>
          <p:cNvGrpSpPr/>
          <p:nvPr/>
        </p:nvGrpSpPr>
        <p:grpSpPr>
          <a:xfrm>
            <a:off x="3007004" y="3689170"/>
            <a:ext cx="793318" cy="548217"/>
            <a:chOff x="5699555" y="3035522"/>
            <a:chExt cx="793318" cy="548217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6432D21A-C1D2-40E0-B374-2A14C7702508}"/>
                </a:ext>
              </a:extLst>
            </p:cNvPr>
            <p:cNvSpPr/>
            <p:nvPr/>
          </p:nvSpPr>
          <p:spPr>
            <a:xfrm>
              <a:off x="5699555" y="3204030"/>
              <a:ext cx="792000" cy="379709"/>
            </a:xfrm>
            <a:prstGeom prst="rect">
              <a:avLst/>
            </a:prstGeom>
            <a:solidFill>
              <a:srgbClr val="D8DAE9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CONSISTIR  NOTAS</a:t>
              </a:r>
            </a:p>
          </p:txBody>
        </p:sp>
        <p:sp>
          <p:nvSpPr>
            <p:cNvPr id="289" name="Retângulo 288">
              <a:extLst>
                <a:ext uri="{FF2B5EF4-FFF2-40B4-BE49-F238E27FC236}">
                  <a16:creationId xmlns:a16="http://schemas.microsoft.com/office/drawing/2014/main" id="{D07C1C19-3DF1-4A6D-A294-F025603C4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2261" y="3035522"/>
              <a:ext cx="170612" cy="170612"/>
            </a:xfrm>
            <a:prstGeom prst="rect">
              <a:avLst/>
            </a:prstGeom>
            <a:solidFill>
              <a:srgbClr val="D8DAE9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291" name="Agrupar 290">
            <a:extLst>
              <a:ext uri="{FF2B5EF4-FFF2-40B4-BE49-F238E27FC236}">
                <a16:creationId xmlns:a16="http://schemas.microsoft.com/office/drawing/2014/main" id="{CF48AA3E-45BB-4555-AA3A-6669A1E3191B}"/>
              </a:ext>
            </a:extLst>
          </p:cNvPr>
          <p:cNvGrpSpPr/>
          <p:nvPr/>
        </p:nvGrpSpPr>
        <p:grpSpPr>
          <a:xfrm>
            <a:off x="1777022" y="3666226"/>
            <a:ext cx="792000" cy="550443"/>
            <a:chOff x="6594463" y="3033296"/>
            <a:chExt cx="792000" cy="550443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38CADC70-914C-48D7-B905-D96CE29EA150}"/>
                </a:ext>
              </a:extLst>
            </p:cNvPr>
            <p:cNvSpPr/>
            <p:nvPr/>
          </p:nvSpPr>
          <p:spPr>
            <a:xfrm>
              <a:off x="6594463" y="3204030"/>
              <a:ext cx="792000" cy="379709"/>
            </a:xfrm>
            <a:prstGeom prst="rect">
              <a:avLst/>
            </a:prstGeom>
            <a:solidFill>
              <a:srgbClr val="D8DAE9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CRIAR DECK DE NOTAS</a:t>
              </a:r>
            </a:p>
          </p:txBody>
        </p:sp>
        <p:sp>
          <p:nvSpPr>
            <p:cNvPr id="290" name="Retângulo 289">
              <a:extLst>
                <a:ext uri="{FF2B5EF4-FFF2-40B4-BE49-F238E27FC236}">
                  <a16:creationId xmlns:a16="http://schemas.microsoft.com/office/drawing/2014/main" id="{12793141-0169-4702-BC08-6056B1797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4635" y="3033296"/>
              <a:ext cx="170612" cy="170612"/>
            </a:xfrm>
            <a:prstGeom prst="rect">
              <a:avLst/>
            </a:prstGeom>
            <a:solidFill>
              <a:srgbClr val="D8DAE9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336" name="Agrupar 335">
            <a:extLst>
              <a:ext uri="{FF2B5EF4-FFF2-40B4-BE49-F238E27FC236}">
                <a16:creationId xmlns:a16="http://schemas.microsoft.com/office/drawing/2014/main" id="{482EEFBC-B481-46FE-B278-0EA1361E45D9}"/>
              </a:ext>
            </a:extLst>
          </p:cNvPr>
          <p:cNvGrpSpPr/>
          <p:nvPr/>
        </p:nvGrpSpPr>
        <p:grpSpPr>
          <a:xfrm>
            <a:off x="598318" y="4423858"/>
            <a:ext cx="877307" cy="380246"/>
            <a:chOff x="4566107" y="3765298"/>
            <a:chExt cx="877307" cy="380246"/>
          </a:xfrm>
        </p:grpSpPr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895123C8-6F7E-4BC6-93FD-A8C7965266E8}"/>
                </a:ext>
              </a:extLst>
            </p:cNvPr>
            <p:cNvSpPr/>
            <p:nvPr/>
          </p:nvSpPr>
          <p:spPr>
            <a:xfrm>
              <a:off x="4566107" y="3765835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INTEGRAR VIA BLOTTER EXCEL</a:t>
              </a:r>
            </a:p>
          </p:txBody>
        </p: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7D561DB1-5D99-4C65-946A-CD2575A0E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2802" y="3765298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1</a:t>
              </a:r>
            </a:p>
          </p:txBody>
        </p:sp>
      </p:grpSp>
      <p:grpSp>
        <p:nvGrpSpPr>
          <p:cNvPr id="337" name="Agrupar 336">
            <a:extLst>
              <a:ext uri="{FF2B5EF4-FFF2-40B4-BE49-F238E27FC236}">
                <a16:creationId xmlns:a16="http://schemas.microsoft.com/office/drawing/2014/main" id="{F283C17D-6132-472F-BD80-387D1FFE60F6}"/>
              </a:ext>
            </a:extLst>
          </p:cNvPr>
          <p:cNvGrpSpPr/>
          <p:nvPr/>
        </p:nvGrpSpPr>
        <p:grpSpPr>
          <a:xfrm>
            <a:off x="598318" y="5102312"/>
            <a:ext cx="877307" cy="379709"/>
            <a:chOff x="4566107" y="4443752"/>
            <a:chExt cx="877307" cy="379709"/>
          </a:xfrm>
        </p:grpSpPr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6D3EE5A9-A88E-4F58-8C29-3CD6871F8E72}"/>
                </a:ext>
              </a:extLst>
            </p:cNvPr>
            <p:cNvSpPr/>
            <p:nvPr/>
          </p:nvSpPr>
          <p:spPr>
            <a:xfrm>
              <a:off x="4566107" y="4443752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INTEGRAR DO TMS VIA API</a:t>
              </a:r>
            </a:p>
          </p:txBody>
        </p:sp>
        <p:sp>
          <p:nvSpPr>
            <p:cNvPr id="295" name="Retângulo 294">
              <a:extLst>
                <a:ext uri="{FF2B5EF4-FFF2-40B4-BE49-F238E27FC236}">
                  <a16:creationId xmlns:a16="http://schemas.microsoft.com/office/drawing/2014/main" id="{E11CC0F9-B9A7-439A-B719-67EC8CA507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2802" y="4447403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2</a:t>
              </a:r>
            </a:p>
          </p:txBody>
        </p:sp>
      </p:grpSp>
      <p:grpSp>
        <p:nvGrpSpPr>
          <p:cNvPr id="448" name="Agrupar 447">
            <a:extLst>
              <a:ext uri="{FF2B5EF4-FFF2-40B4-BE49-F238E27FC236}">
                <a16:creationId xmlns:a16="http://schemas.microsoft.com/office/drawing/2014/main" id="{8FAD85A8-BABC-42E8-93AC-B9C3E5BE05EF}"/>
              </a:ext>
            </a:extLst>
          </p:cNvPr>
          <p:cNvGrpSpPr/>
          <p:nvPr/>
        </p:nvGrpSpPr>
        <p:grpSpPr>
          <a:xfrm>
            <a:off x="5884201" y="4208791"/>
            <a:ext cx="877306" cy="380044"/>
            <a:chOff x="9341330" y="4435178"/>
            <a:chExt cx="877306" cy="380044"/>
          </a:xfrm>
        </p:grpSpPr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040B34C9-0028-44E8-BA92-652043D071F3}"/>
                </a:ext>
              </a:extLst>
            </p:cNvPr>
            <p:cNvSpPr/>
            <p:nvPr/>
          </p:nvSpPr>
          <p:spPr>
            <a:xfrm>
              <a:off x="9341330" y="4435513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CONSOLIDAR NOTAS</a:t>
              </a:r>
            </a:p>
          </p:txBody>
        </p:sp>
        <p:sp>
          <p:nvSpPr>
            <p:cNvPr id="296" name="Retângulo 295">
              <a:extLst>
                <a:ext uri="{FF2B5EF4-FFF2-40B4-BE49-F238E27FC236}">
                  <a16:creationId xmlns:a16="http://schemas.microsoft.com/office/drawing/2014/main" id="{C6DA01D1-EB65-4351-8CA3-56BC383FA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024" y="4435178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1</a:t>
              </a:r>
            </a:p>
          </p:txBody>
        </p:sp>
      </p:grpSp>
      <p:cxnSp>
        <p:nvCxnSpPr>
          <p:cNvPr id="318" name="Conector: Curvo 317">
            <a:extLst>
              <a:ext uri="{FF2B5EF4-FFF2-40B4-BE49-F238E27FC236}">
                <a16:creationId xmlns:a16="http://schemas.microsoft.com/office/drawing/2014/main" id="{4209DE16-05BE-4719-BEB3-D80B237D63B8}"/>
              </a:ext>
            </a:extLst>
          </p:cNvPr>
          <p:cNvCxnSpPr>
            <a:cxnSpLocks/>
          </p:cNvCxnSpPr>
          <p:nvPr/>
        </p:nvCxnSpPr>
        <p:spPr>
          <a:xfrm>
            <a:off x="3429257" y="3632029"/>
            <a:ext cx="145103" cy="98384"/>
          </a:xfrm>
          <a:prstGeom prst="curvedConnector3">
            <a:avLst>
              <a:gd name="adj1" fmla="val -1390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Agrupar 365">
            <a:extLst>
              <a:ext uri="{FF2B5EF4-FFF2-40B4-BE49-F238E27FC236}">
                <a16:creationId xmlns:a16="http://schemas.microsoft.com/office/drawing/2014/main" id="{3ED4FA8C-612D-4D89-BCCF-F08F0F5E6792}"/>
              </a:ext>
            </a:extLst>
          </p:cNvPr>
          <p:cNvGrpSpPr/>
          <p:nvPr/>
        </p:nvGrpSpPr>
        <p:grpSpPr>
          <a:xfrm>
            <a:off x="508207" y="3253094"/>
            <a:ext cx="313979" cy="232657"/>
            <a:chOff x="4403572" y="3286844"/>
            <a:chExt cx="313979" cy="232657"/>
          </a:xfrm>
        </p:grpSpPr>
        <p:grpSp>
          <p:nvGrpSpPr>
            <p:cNvPr id="362" name="Agrupar 361">
              <a:extLst>
                <a:ext uri="{FF2B5EF4-FFF2-40B4-BE49-F238E27FC236}">
                  <a16:creationId xmlns:a16="http://schemas.microsoft.com/office/drawing/2014/main" id="{EFBC2084-CF00-45B9-972C-61E39484A2B2}"/>
                </a:ext>
              </a:extLst>
            </p:cNvPr>
            <p:cNvGrpSpPr/>
            <p:nvPr/>
          </p:nvGrpSpPr>
          <p:grpSpPr>
            <a:xfrm>
              <a:off x="4652141" y="3318711"/>
              <a:ext cx="65410" cy="200790"/>
              <a:chOff x="4828109" y="2386200"/>
              <a:chExt cx="65410" cy="200790"/>
            </a:xfrm>
          </p:grpSpPr>
          <p:sp>
            <p:nvSpPr>
              <p:cNvPr id="363" name="Elipse 362">
                <a:extLst>
                  <a:ext uri="{FF2B5EF4-FFF2-40B4-BE49-F238E27FC236}">
                    <a16:creationId xmlns:a16="http://schemas.microsoft.com/office/drawing/2014/main" id="{312D05DD-B332-4479-B490-A58FAF736E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64" name="Conector de Seta Reta 363">
                <a:extLst>
                  <a:ext uri="{FF2B5EF4-FFF2-40B4-BE49-F238E27FC236}">
                    <a16:creationId xmlns:a16="http://schemas.microsoft.com/office/drawing/2014/main" id="{D8C3A9D2-26D4-4C8F-9B79-E621E301A5C0}"/>
                  </a:ext>
                </a:extLst>
              </p:cNvPr>
              <p:cNvCxnSpPr>
                <a:stCxn id="363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5" name="CaixaDeTexto 364">
              <a:extLst>
                <a:ext uri="{FF2B5EF4-FFF2-40B4-BE49-F238E27FC236}">
                  <a16:creationId xmlns:a16="http://schemas.microsoft.com/office/drawing/2014/main" id="{0D1763A9-4DFB-40B1-AC17-E7C85F77C884}"/>
                </a:ext>
              </a:extLst>
            </p:cNvPr>
            <p:cNvSpPr txBox="1"/>
            <p:nvPr/>
          </p:nvSpPr>
          <p:spPr>
            <a:xfrm>
              <a:off x="4403572" y="3286844"/>
              <a:ext cx="19725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t-BR" sz="800" b="1" dirty="0"/>
                <a:t>C1</a:t>
              </a:r>
            </a:p>
          </p:txBody>
        </p:sp>
      </p:grpSp>
      <p:grpSp>
        <p:nvGrpSpPr>
          <p:cNvPr id="374" name="Agrupar 373">
            <a:extLst>
              <a:ext uri="{FF2B5EF4-FFF2-40B4-BE49-F238E27FC236}">
                <a16:creationId xmlns:a16="http://schemas.microsoft.com/office/drawing/2014/main" id="{CC61F14B-C8A2-4C55-A2AE-FE79FFED06B0}"/>
              </a:ext>
            </a:extLst>
          </p:cNvPr>
          <p:cNvGrpSpPr/>
          <p:nvPr/>
        </p:nvGrpSpPr>
        <p:grpSpPr>
          <a:xfrm>
            <a:off x="1889578" y="3296124"/>
            <a:ext cx="224078" cy="207256"/>
            <a:chOff x="5026833" y="2626779"/>
            <a:chExt cx="224078" cy="207256"/>
          </a:xfrm>
        </p:grpSpPr>
        <p:grpSp>
          <p:nvGrpSpPr>
            <p:cNvPr id="370" name="Agrupar 369">
              <a:extLst>
                <a:ext uri="{FF2B5EF4-FFF2-40B4-BE49-F238E27FC236}">
                  <a16:creationId xmlns:a16="http://schemas.microsoft.com/office/drawing/2014/main" id="{B5DF5509-5FD9-47A8-BED7-CB6D5904115B}"/>
                </a:ext>
              </a:extLst>
            </p:cNvPr>
            <p:cNvGrpSpPr/>
            <p:nvPr/>
          </p:nvGrpSpPr>
          <p:grpSpPr>
            <a:xfrm>
              <a:off x="5185501" y="262677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372" name="Elipse 371">
                <a:extLst>
                  <a:ext uri="{FF2B5EF4-FFF2-40B4-BE49-F238E27FC236}">
                    <a16:creationId xmlns:a16="http://schemas.microsoft.com/office/drawing/2014/main" id="{B698CB89-85A1-434E-A3ED-A9B65D0C09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3" name="Conector de Seta Reta 372">
                <a:extLst>
                  <a:ext uri="{FF2B5EF4-FFF2-40B4-BE49-F238E27FC236}">
                    <a16:creationId xmlns:a16="http://schemas.microsoft.com/office/drawing/2014/main" id="{1DA1DEBC-3141-4594-BC56-4D4CC2A75C01}"/>
                  </a:ext>
                </a:extLst>
              </p:cNvPr>
              <p:cNvCxnSpPr>
                <a:stCxn id="372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CaixaDeTexto 370">
              <a:extLst>
                <a:ext uri="{FF2B5EF4-FFF2-40B4-BE49-F238E27FC236}">
                  <a16:creationId xmlns:a16="http://schemas.microsoft.com/office/drawing/2014/main" id="{AA8982E4-EA50-4C91-9DF5-81D6D9BA3E26}"/>
                </a:ext>
              </a:extLst>
            </p:cNvPr>
            <p:cNvSpPr txBox="1"/>
            <p:nvPr/>
          </p:nvSpPr>
          <p:spPr>
            <a:xfrm>
              <a:off x="5026833" y="2710924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D1</a:t>
              </a:r>
            </a:p>
          </p:txBody>
        </p:sp>
      </p:grpSp>
      <p:grpSp>
        <p:nvGrpSpPr>
          <p:cNvPr id="381" name="Agrupar 380">
            <a:extLst>
              <a:ext uri="{FF2B5EF4-FFF2-40B4-BE49-F238E27FC236}">
                <a16:creationId xmlns:a16="http://schemas.microsoft.com/office/drawing/2014/main" id="{A2ED7A52-D209-4355-81DC-6876C66D5A8E}"/>
              </a:ext>
            </a:extLst>
          </p:cNvPr>
          <p:cNvGrpSpPr/>
          <p:nvPr/>
        </p:nvGrpSpPr>
        <p:grpSpPr>
          <a:xfrm>
            <a:off x="3061891" y="3243764"/>
            <a:ext cx="224078" cy="207256"/>
            <a:chOff x="5026833" y="2626779"/>
            <a:chExt cx="224078" cy="207256"/>
          </a:xfrm>
        </p:grpSpPr>
        <p:grpSp>
          <p:nvGrpSpPr>
            <p:cNvPr id="382" name="Agrupar 381">
              <a:extLst>
                <a:ext uri="{FF2B5EF4-FFF2-40B4-BE49-F238E27FC236}">
                  <a16:creationId xmlns:a16="http://schemas.microsoft.com/office/drawing/2014/main" id="{4FDD3DBD-5F8A-4AA1-9FE9-54CDFB3BEF85}"/>
                </a:ext>
              </a:extLst>
            </p:cNvPr>
            <p:cNvGrpSpPr/>
            <p:nvPr/>
          </p:nvGrpSpPr>
          <p:grpSpPr>
            <a:xfrm>
              <a:off x="5185501" y="262677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384" name="Elipse 383">
                <a:extLst>
                  <a:ext uri="{FF2B5EF4-FFF2-40B4-BE49-F238E27FC236}">
                    <a16:creationId xmlns:a16="http://schemas.microsoft.com/office/drawing/2014/main" id="{938016E2-6B6D-49A4-8D20-412D3551B5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85" name="Conector de Seta Reta 384">
                <a:extLst>
                  <a:ext uri="{FF2B5EF4-FFF2-40B4-BE49-F238E27FC236}">
                    <a16:creationId xmlns:a16="http://schemas.microsoft.com/office/drawing/2014/main" id="{E3E7C94B-E540-4BA0-8F18-D1ED4AE17CDD}"/>
                  </a:ext>
                </a:extLst>
              </p:cNvPr>
              <p:cNvCxnSpPr>
                <a:stCxn id="384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3" name="CaixaDeTexto 382">
              <a:extLst>
                <a:ext uri="{FF2B5EF4-FFF2-40B4-BE49-F238E27FC236}">
                  <a16:creationId xmlns:a16="http://schemas.microsoft.com/office/drawing/2014/main" id="{DF601CC6-4575-4376-B747-E2AB26CB2A45}"/>
                </a:ext>
              </a:extLst>
            </p:cNvPr>
            <p:cNvSpPr txBox="1"/>
            <p:nvPr/>
          </p:nvSpPr>
          <p:spPr>
            <a:xfrm>
              <a:off x="5026833" y="2710924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D1</a:t>
              </a:r>
            </a:p>
          </p:txBody>
        </p:sp>
      </p:grpSp>
      <p:grpSp>
        <p:nvGrpSpPr>
          <p:cNvPr id="397" name="Agrupar 396">
            <a:extLst>
              <a:ext uri="{FF2B5EF4-FFF2-40B4-BE49-F238E27FC236}">
                <a16:creationId xmlns:a16="http://schemas.microsoft.com/office/drawing/2014/main" id="{7C2F994B-52F3-465B-9EEE-4A8F88995DF8}"/>
              </a:ext>
            </a:extLst>
          </p:cNvPr>
          <p:cNvGrpSpPr/>
          <p:nvPr/>
        </p:nvGrpSpPr>
        <p:grpSpPr>
          <a:xfrm>
            <a:off x="2602179" y="2795432"/>
            <a:ext cx="282024" cy="219676"/>
            <a:chOff x="7791951" y="2625044"/>
            <a:chExt cx="282024" cy="219676"/>
          </a:xfrm>
        </p:grpSpPr>
        <p:grpSp>
          <p:nvGrpSpPr>
            <p:cNvPr id="393" name="Agrupar 392">
              <a:extLst>
                <a:ext uri="{FF2B5EF4-FFF2-40B4-BE49-F238E27FC236}">
                  <a16:creationId xmlns:a16="http://schemas.microsoft.com/office/drawing/2014/main" id="{865515C4-AE4B-4E1C-84FD-42CEBABD7BEC}"/>
                </a:ext>
              </a:extLst>
            </p:cNvPr>
            <p:cNvGrpSpPr/>
            <p:nvPr/>
          </p:nvGrpSpPr>
          <p:grpSpPr>
            <a:xfrm rot="10800000">
              <a:off x="7791951" y="2643930"/>
              <a:ext cx="65410" cy="200790"/>
              <a:chOff x="4828109" y="2386200"/>
              <a:chExt cx="65410" cy="200790"/>
            </a:xfrm>
          </p:grpSpPr>
          <p:sp>
            <p:nvSpPr>
              <p:cNvPr id="395" name="Elipse 394">
                <a:extLst>
                  <a:ext uri="{FF2B5EF4-FFF2-40B4-BE49-F238E27FC236}">
                    <a16:creationId xmlns:a16="http://schemas.microsoft.com/office/drawing/2014/main" id="{59BFD4C8-FE59-419B-8B45-CF197A02F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96" name="Conector de Seta Reta 395">
                <a:extLst>
                  <a:ext uri="{FF2B5EF4-FFF2-40B4-BE49-F238E27FC236}">
                    <a16:creationId xmlns:a16="http://schemas.microsoft.com/office/drawing/2014/main" id="{C9591A94-3F77-45CE-918D-6E96ED955C0C}"/>
                  </a:ext>
                </a:extLst>
              </p:cNvPr>
              <p:cNvCxnSpPr>
                <a:stCxn id="395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CaixaDeTexto 393">
              <a:extLst>
                <a:ext uri="{FF2B5EF4-FFF2-40B4-BE49-F238E27FC236}">
                  <a16:creationId xmlns:a16="http://schemas.microsoft.com/office/drawing/2014/main" id="{4543C400-42A0-4AB3-B934-C1480E466D16}"/>
                </a:ext>
              </a:extLst>
            </p:cNvPr>
            <p:cNvSpPr txBox="1"/>
            <p:nvPr/>
          </p:nvSpPr>
          <p:spPr>
            <a:xfrm>
              <a:off x="7876723" y="2625044"/>
              <a:ext cx="19725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C2</a:t>
              </a:r>
            </a:p>
          </p:txBody>
        </p:sp>
      </p:grpSp>
      <p:grpSp>
        <p:nvGrpSpPr>
          <p:cNvPr id="398" name="Agrupar 397">
            <a:extLst>
              <a:ext uri="{FF2B5EF4-FFF2-40B4-BE49-F238E27FC236}">
                <a16:creationId xmlns:a16="http://schemas.microsoft.com/office/drawing/2014/main" id="{46B677F1-4D15-484D-B258-933C2FCAEAF9}"/>
              </a:ext>
            </a:extLst>
          </p:cNvPr>
          <p:cNvGrpSpPr/>
          <p:nvPr/>
        </p:nvGrpSpPr>
        <p:grpSpPr>
          <a:xfrm>
            <a:off x="3752871" y="3201961"/>
            <a:ext cx="282024" cy="219676"/>
            <a:chOff x="7791951" y="2625044"/>
            <a:chExt cx="282024" cy="219676"/>
          </a:xfrm>
        </p:grpSpPr>
        <p:grpSp>
          <p:nvGrpSpPr>
            <p:cNvPr id="399" name="Agrupar 398">
              <a:extLst>
                <a:ext uri="{FF2B5EF4-FFF2-40B4-BE49-F238E27FC236}">
                  <a16:creationId xmlns:a16="http://schemas.microsoft.com/office/drawing/2014/main" id="{A9E6B743-26FD-4F4B-A374-321811534616}"/>
                </a:ext>
              </a:extLst>
            </p:cNvPr>
            <p:cNvGrpSpPr/>
            <p:nvPr/>
          </p:nvGrpSpPr>
          <p:grpSpPr>
            <a:xfrm rot="10800000">
              <a:off x="7791951" y="2643930"/>
              <a:ext cx="65410" cy="200790"/>
              <a:chOff x="4828109" y="2386200"/>
              <a:chExt cx="65410" cy="200790"/>
            </a:xfrm>
          </p:grpSpPr>
          <p:sp>
            <p:nvSpPr>
              <p:cNvPr id="401" name="Elipse 400">
                <a:extLst>
                  <a:ext uri="{FF2B5EF4-FFF2-40B4-BE49-F238E27FC236}">
                    <a16:creationId xmlns:a16="http://schemas.microsoft.com/office/drawing/2014/main" id="{35CD9DAC-C46A-4851-A985-43FC63C88A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2" name="Conector de Seta Reta 401">
                <a:extLst>
                  <a:ext uri="{FF2B5EF4-FFF2-40B4-BE49-F238E27FC236}">
                    <a16:creationId xmlns:a16="http://schemas.microsoft.com/office/drawing/2014/main" id="{B1F3B1E3-2D23-4B36-9F62-1655531942D9}"/>
                  </a:ext>
                </a:extLst>
              </p:cNvPr>
              <p:cNvCxnSpPr>
                <a:stCxn id="401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0" name="CaixaDeTexto 399">
              <a:extLst>
                <a:ext uri="{FF2B5EF4-FFF2-40B4-BE49-F238E27FC236}">
                  <a16:creationId xmlns:a16="http://schemas.microsoft.com/office/drawing/2014/main" id="{4FECFEAE-BFC6-4588-9601-BCC1F88947E8}"/>
                </a:ext>
              </a:extLst>
            </p:cNvPr>
            <p:cNvSpPr txBox="1"/>
            <p:nvPr/>
          </p:nvSpPr>
          <p:spPr>
            <a:xfrm>
              <a:off x="7876723" y="2625044"/>
              <a:ext cx="19725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C2</a:t>
              </a:r>
            </a:p>
          </p:txBody>
        </p:sp>
      </p:grpSp>
      <p:grpSp>
        <p:nvGrpSpPr>
          <p:cNvPr id="403" name="Agrupar 402">
            <a:extLst>
              <a:ext uri="{FF2B5EF4-FFF2-40B4-BE49-F238E27FC236}">
                <a16:creationId xmlns:a16="http://schemas.microsoft.com/office/drawing/2014/main" id="{BA8E3398-B638-4E65-9682-DB3C7D549665}"/>
              </a:ext>
            </a:extLst>
          </p:cNvPr>
          <p:cNvGrpSpPr/>
          <p:nvPr/>
        </p:nvGrpSpPr>
        <p:grpSpPr>
          <a:xfrm>
            <a:off x="1696056" y="2799650"/>
            <a:ext cx="313979" cy="232657"/>
            <a:chOff x="4403572" y="3286844"/>
            <a:chExt cx="313979" cy="232657"/>
          </a:xfrm>
        </p:grpSpPr>
        <p:grpSp>
          <p:nvGrpSpPr>
            <p:cNvPr id="404" name="Agrupar 403">
              <a:extLst>
                <a:ext uri="{FF2B5EF4-FFF2-40B4-BE49-F238E27FC236}">
                  <a16:creationId xmlns:a16="http://schemas.microsoft.com/office/drawing/2014/main" id="{D5A9886A-B3CE-4216-8E2A-5438D8CBC602}"/>
                </a:ext>
              </a:extLst>
            </p:cNvPr>
            <p:cNvGrpSpPr/>
            <p:nvPr/>
          </p:nvGrpSpPr>
          <p:grpSpPr>
            <a:xfrm>
              <a:off x="4652141" y="3318711"/>
              <a:ext cx="65410" cy="200790"/>
              <a:chOff x="4828109" y="2386200"/>
              <a:chExt cx="65410" cy="200790"/>
            </a:xfrm>
          </p:grpSpPr>
          <p:sp>
            <p:nvSpPr>
              <p:cNvPr id="406" name="Elipse 405">
                <a:extLst>
                  <a:ext uri="{FF2B5EF4-FFF2-40B4-BE49-F238E27FC236}">
                    <a16:creationId xmlns:a16="http://schemas.microsoft.com/office/drawing/2014/main" id="{5AA7D4B4-19AC-44BC-8B90-D35213856E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7" name="Conector de Seta Reta 406">
                <a:extLst>
                  <a:ext uri="{FF2B5EF4-FFF2-40B4-BE49-F238E27FC236}">
                    <a16:creationId xmlns:a16="http://schemas.microsoft.com/office/drawing/2014/main" id="{314EF5C4-F330-4169-A2F8-DCEDADB96F51}"/>
                  </a:ext>
                </a:extLst>
              </p:cNvPr>
              <p:cNvCxnSpPr>
                <a:stCxn id="406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5" name="CaixaDeTexto 404">
              <a:extLst>
                <a:ext uri="{FF2B5EF4-FFF2-40B4-BE49-F238E27FC236}">
                  <a16:creationId xmlns:a16="http://schemas.microsoft.com/office/drawing/2014/main" id="{362B8855-2212-474A-99DF-DEABA8C582FA}"/>
                </a:ext>
              </a:extLst>
            </p:cNvPr>
            <p:cNvSpPr txBox="1"/>
            <p:nvPr/>
          </p:nvSpPr>
          <p:spPr>
            <a:xfrm>
              <a:off x="4403572" y="3286844"/>
              <a:ext cx="19725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t-BR" sz="800" b="1" dirty="0"/>
                <a:t>C1</a:t>
              </a:r>
            </a:p>
          </p:txBody>
        </p:sp>
      </p:grpSp>
      <p:grpSp>
        <p:nvGrpSpPr>
          <p:cNvPr id="409" name="Agrupar 408">
            <a:extLst>
              <a:ext uri="{FF2B5EF4-FFF2-40B4-BE49-F238E27FC236}">
                <a16:creationId xmlns:a16="http://schemas.microsoft.com/office/drawing/2014/main" id="{5373C0EC-45B6-44DD-8B23-EDC088AD192E}"/>
              </a:ext>
            </a:extLst>
          </p:cNvPr>
          <p:cNvGrpSpPr/>
          <p:nvPr/>
        </p:nvGrpSpPr>
        <p:grpSpPr>
          <a:xfrm>
            <a:off x="2263241" y="2802717"/>
            <a:ext cx="224078" cy="207256"/>
            <a:chOff x="4494799" y="3038648"/>
            <a:chExt cx="224078" cy="207256"/>
          </a:xfrm>
        </p:grpSpPr>
        <p:grpSp>
          <p:nvGrpSpPr>
            <p:cNvPr id="410" name="Agrupar 409">
              <a:extLst>
                <a:ext uri="{FF2B5EF4-FFF2-40B4-BE49-F238E27FC236}">
                  <a16:creationId xmlns:a16="http://schemas.microsoft.com/office/drawing/2014/main" id="{35DE0D6A-120B-421F-B997-90B760A2AEA6}"/>
                </a:ext>
              </a:extLst>
            </p:cNvPr>
            <p:cNvGrpSpPr/>
            <p:nvPr/>
          </p:nvGrpSpPr>
          <p:grpSpPr>
            <a:xfrm rot="10800000">
              <a:off x="4653467" y="303864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412" name="Elipse 411">
                <a:extLst>
                  <a:ext uri="{FF2B5EF4-FFF2-40B4-BE49-F238E27FC236}">
                    <a16:creationId xmlns:a16="http://schemas.microsoft.com/office/drawing/2014/main" id="{73841167-1CB7-48BA-A99F-BA222C1526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13" name="Conector de Seta Reta 412">
                <a:extLst>
                  <a:ext uri="{FF2B5EF4-FFF2-40B4-BE49-F238E27FC236}">
                    <a16:creationId xmlns:a16="http://schemas.microsoft.com/office/drawing/2014/main" id="{EC077798-5096-4AC9-9966-182590C3E3A3}"/>
                  </a:ext>
                </a:extLst>
              </p:cNvPr>
              <p:cNvCxnSpPr>
                <a:stCxn id="412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" name="CaixaDeTexto 410">
              <a:extLst>
                <a:ext uri="{FF2B5EF4-FFF2-40B4-BE49-F238E27FC236}">
                  <a16:creationId xmlns:a16="http://schemas.microsoft.com/office/drawing/2014/main" id="{B0762F53-F232-41F4-92B8-F818A1DA3C2A}"/>
                </a:ext>
              </a:extLst>
            </p:cNvPr>
            <p:cNvSpPr txBox="1"/>
            <p:nvPr/>
          </p:nvSpPr>
          <p:spPr>
            <a:xfrm>
              <a:off x="4494799" y="3122793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D3</a:t>
              </a:r>
            </a:p>
          </p:txBody>
        </p:sp>
      </p:grpSp>
      <p:grpSp>
        <p:nvGrpSpPr>
          <p:cNvPr id="414" name="Agrupar 413">
            <a:extLst>
              <a:ext uri="{FF2B5EF4-FFF2-40B4-BE49-F238E27FC236}">
                <a16:creationId xmlns:a16="http://schemas.microsoft.com/office/drawing/2014/main" id="{A7F26344-80AA-4F07-ADA6-F7868068EED8}"/>
              </a:ext>
            </a:extLst>
          </p:cNvPr>
          <p:cNvGrpSpPr/>
          <p:nvPr/>
        </p:nvGrpSpPr>
        <p:grpSpPr>
          <a:xfrm>
            <a:off x="6753611" y="2668181"/>
            <a:ext cx="313979" cy="232657"/>
            <a:chOff x="4403572" y="3286844"/>
            <a:chExt cx="313979" cy="232657"/>
          </a:xfrm>
        </p:grpSpPr>
        <p:grpSp>
          <p:nvGrpSpPr>
            <p:cNvPr id="415" name="Agrupar 414">
              <a:extLst>
                <a:ext uri="{FF2B5EF4-FFF2-40B4-BE49-F238E27FC236}">
                  <a16:creationId xmlns:a16="http://schemas.microsoft.com/office/drawing/2014/main" id="{165E3FDF-FC61-44E3-A5E7-1E071A09E30B}"/>
                </a:ext>
              </a:extLst>
            </p:cNvPr>
            <p:cNvGrpSpPr/>
            <p:nvPr/>
          </p:nvGrpSpPr>
          <p:grpSpPr>
            <a:xfrm>
              <a:off x="4652141" y="3318711"/>
              <a:ext cx="65410" cy="200790"/>
              <a:chOff x="4828109" y="2386200"/>
              <a:chExt cx="65410" cy="200790"/>
            </a:xfrm>
          </p:grpSpPr>
          <p:sp>
            <p:nvSpPr>
              <p:cNvPr id="417" name="Elipse 416">
                <a:extLst>
                  <a:ext uri="{FF2B5EF4-FFF2-40B4-BE49-F238E27FC236}">
                    <a16:creationId xmlns:a16="http://schemas.microsoft.com/office/drawing/2014/main" id="{7A9E7CCC-EC20-45B3-A186-123197AB33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18" name="Conector de Seta Reta 417">
                <a:extLst>
                  <a:ext uri="{FF2B5EF4-FFF2-40B4-BE49-F238E27FC236}">
                    <a16:creationId xmlns:a16="http://schemas.microsoft.com/office/drawing/2014/main" id="{9F30A619-5E52-45B2-B4EF-2FF0FCC4D34E}"/>
                  </a:ext>
                </a:extLst>
              </p:cNvPr>
              <p:cNvCxnSpPr>
                <a:stCxn id="417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6" name="CaixaDeTexto 415">
              <a:extLst>
                <a:ext uri="{FF2B5EF4-FFF2-40B4-BE49-F238E27FC236}">
                  <a16:creationId xmlns:a16="http://schemas.microsoft.com/office/drawing/2014/main" id="{17E709B8-3BAB-4197-A677-60A215BA0B19}"/>
                </a:ext>
              </a:extLst>
            </p:cNvPr>
            <p:cNvSpPr txBox="1"/>
            <p:nvPr/>
          </p:nvSpPr>
          <p:spPr>
            <a:xfrm>
              <a:off x="4403572" y="3286844"/>
              <a:ext cx="19725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t-BR" sz="800" b="1" dirty="0"/>
                <a:t>C1</a:t>
              </a:r>
            </a:p>
          </p:txBody>
        </p:sp>
      </p:grpSp>
      <p:grpSp>
        <p:nvGrpSpPr>
          <p:cNvPr id="419" name="Agrupar 418">
            <a:extLst>
              <a:ext uri="{FF2B5EF4-FFF2-40B4-BE49-F238E27FC236}">
                <a16:creationId xmlns:a16="http://schemas.microsoft.com/office/drawing/2014/main" id="{F40C68E4-30CE-4B64-BF11-0FC66BD68109}"/>
              </a:ext>
            </a:extLst>
          </p:cNvPr>
          <p:cNvGrpSpPr/>
          <p:nvPr/>
        </p:nvGrpSpPr>
        <p:grpSpPr>
          <a:xfrm>
            <a:off x="4273468" y="3112579"/>
            <a:ext cx="224078" cy="207256"/>
            <a:chOff x="4494799" y="3038648"/>
            <a:chExt cx="224078" cy="207256"/>
          </a:xfrm>
        </p:grpSpPr>
        <p:grpSp>
          <p:nvGrpSpPr>
            <p:cNvPr id="420" name="Agrupar 419">
              <a:extLst>
                <a:ext uri="{FF2B5EF4-FFF2-40B4-BE49-F238E27FC236}">
                  <a16:creationId xmlns:a16="http://schemas.microsoft.com/office/drawing/2014/main" id="{6898FB29-FC2F-40F1-86CE-10E09642C0F1}"/>
                </a:ext>
              </a:extLst>
            </p:cNvPr>
            <p:cNvGrpSpPr/>
            <p:nvPr/>
          </p:nvGrpSpPr>
          <p:grpSpPr>
            <a:xfrm rot="10800000">
              <a:off x="4653467" y="303864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422" name="Elipse 421">
                <a:extLst>
                  <a:ext uri="{FF2B5EF4-FFF2-40B4-BE49-F238E27FC236}">
                    <a16:creationId xmlns:a16="http://schemas.microsoft.com/office/drawing/2014/main" id="{72342574-7B57-4BE3-8C8E-B2595EA52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23" name="Conector de Seta Reta 422">
                <a:extLst>
                  <a:ext uri="{FF2B5EF4-FFF2-40B4-BE49-F238E27FC236}">
                    <a16:creationId xmlns:a16="http://schemas.microsoft.com/office/drawing/2014/main" id="{B7294300-8F8E-4EFC-9CE7-CB2BC71631B9}"/>
                  </a:ext>
                </a:extLst>
              </p:cNvPr>
              <p:cNvCxnSpPr>
                <a:stCxn id="422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1" name="CaixaDeTexto 420">
              <a:extLst>
                <a:ext uri="{FF2B5EF4-FFF2-40B4-BE49-F238E27FC236}">
                  <a16:creationId xmlns:a16="http://schemas.microsoft.com/office/drawing/2014/main" id="{6DC2C1EB-27A0-4AA1-8F35-7D4717D3BA5F}"/>
                </a:ext>
              </a:extLst>
            </p:cNvPr>
            <p:cNvSpPr txBox="1"/>
            <p:nvPr/>
          </p:nvSpPr>
          <p:spPr>
            <a:xfrm>
              <a:off x="4494799" y="3122793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D4</a:t>
              </a:r>
            </a:p>
          </p:txBody>
        </p:sp>
      </p:grpSp>
      <p:grpSp>
        <p:nvGrpSpPr>
          <p:cNvPr id="425" name="Agrupar 424">
            <a:extLst>
              <a:ext uri="{FF2B5EF4-FFF2-40B4-BE49-F238E27FC236}">
                <a16:creationId xmlns:a16="http://schemas.microsoft.com/office/drawing/2014/main" id="{EEF7E56D-6C8B-4173-86A1-F8CCF318E438}"/>
              </a:ext>
            </a:extLst>
          </p:cNvPr>
          <p:cNvGrpSpPr/>
          <p:nvPr/>
        </p:nvGrpSpPr>
        <p:grpSpPr>
          <a:xfrm>
            <a:off x="5320404" y="3152355"/>
            <a:ext cx="224078" cy="207256"/>
            <a:chOff x="5026833" y="2626779"/>
            <a:chExt cx="224078" cy="207256"/>
          </a:xfrm>
        </p:grpSpPr>
        <p:grpSp>
          <p:nvGrpSpPr>
            <p:cNvPr id="426" name="Agrupar 425">
              <a:extLst>
                <a:ext uri="{FF2B5EF4-FFF2-40B4-BE49-F238E27FC236}">
                  <a16:creationId xmlns:a16="http://schemas.microsoft.com/office/drawing/2014/main" id="{4D80E53F-D8F3-41F3-A748-0B6380951016}"/>
                </a:ext>
              </a:extLst>
            </p:cNvPr>
            <p:cNvGrpSpPr/>
            <p:nvPr/>
          </p:nvGrpSpPr>
          <p:grpSpPr>
            <a:xfrm>
              <a:off x="5185501" y="262677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428" name="Elipse 427">
                <a:extLst>
                  <a:ext uri="{FF2B5EF4-FFF2-40B4-BE49-F238E27FC236}">
                    <a16:creationId xmlns:a16="http://schemas.microsoft.com/office/drawing/2014/main" id="{D9A4CBCF-C554-4957-B7F6-9EBE7B1693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29" name="Conector de Seta Reta 428">
                <a:extLst>
                  <a:ext uri="{FF2B5EF4-FFF2-40B4-BE49-F238E27FC236}">
                    <a16:creationId xmlns:a16="http://schemas.microsoft.com/office/drawing/2014/main" id="{A73E35B1-C335-4606-8F92-2A2EC995887C}"/>
                  </a:ext>
                </a:extLst>
              </p:cNvPr>
              <p:cNvCxnSpPr>
                <a:stCxn id="428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7" name="CaixaDeTexto 426">
              <a:extLst>
                <a:ext uri="{FF2B5EF4-FFF2-40B4-BE49-F238E27FC236}">
                  <a16:creationId xmlns:a16="http://schemas.microsoft.com/office/drawing/2014/main" id="{D780FC1F-1F37-4A26-8494-C124F8E5A74A}"/>
                </a:ext>
              </a:extLst>
            </p:cNvPr>
            <p:cNvSpPr txBox="1"/>
            <p:nvPr/>
          </p:nvSpPr>
          <p:spPr>
            <a:xfrm>
              <a:off x="5026833" y="2710924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D4</a:t>
              </a:r>
            </a:p>
          </p:txBody>
        </p:sp>
      </p:grpSp>
      <p:grpSp>
        <p:nvGrpSpPr>
          <p:cNvPr id="436" name="Agrupar 435">
            <a:extLst>
              <a:ext uri="{FF2B5EF4-FFF2-40B4-BE49-F238E27FC236}">
                <a16:creationId xmlns:a16="http://schemas.microsoft.com/office/drawing/2014/main" id="{F56BA726-1AF5-496D-9C05-CED4F139F294}"/>
              </a:ext>
            </a:extLst>
          </p:cNvPr>
          <p:cNvGrpSpPr/>
          <p:nvPr/>
        </p:nvGrpSpPr>
        <p:grpSpPr>
          <a:xfrm>
            <a:off x="333880" y="5315638"/>
            <a:ext cx="274805" cy="204874"/>
            <a:chOff x="4341432" y="4704882"/>
            <a:chExt cx="274805" cy="204874"/>
          </a:xfrm>
        </p:grpSpPr>
        <p:grpSp>
          <p:nvGrpSpPr>
            <p:cNvPr id="432" name="Agrupar 431">
              <a:extLst>
                <a:ext uri="{FF2B5EF4-FFF2-40B4-BE49-F238E27FC236}">
                  <a16:creationId xmlns:a16="http://schemas.microsoft.com/office/drawing/2014/main" id="{EFED200D-97EB-4079-90D6-B4AB8865E6E1}"/>
                </a:ext>
              </a:extLst>
            </p:cNvPr>
            <p:cNvGrpSpPr/>
            <p:nvPr/>
          </p:nvGrpSpPr>
          <p:grpSpPr>
            <a:xfrm rot="5400000">
              <a:off x="4409122" y="4776656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434" name="Elipse 433">
                <a:extLst>
                  <a:ext uri="{FF2B5EF4-FFF2-40B4-BE49-F238E27FC236}">
                    <a16:creationId xmlns:a16="http://schemas.microsoft.com/office/drawing/2014/main" id="{0479A454-D9F7-4CFC-B667-01C25EBEAC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5" name="Conector de Seta Reta 434">
                <a:extLst>
                  <a:ext uri="{FF2B5EF4-FFF2-40B4-BE49-F238E27FC236}">
                    <a16:creationId xmlns:a16="http://schemas.microsoft.com/office/drawing/2014/main" id="{E9CF0D63-447E-42C4-9116-9A1123941F1C}"/>
                  </a:ext>
                </a:extLst>
              </p:cNvPr>
              <p:cNvCxnSpPr>
                <a:stCxn id="434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3" name="CaixaDeTexto 432">
              <a:extLst>
                <a:ext uri="{FF2B5EF4-FFF2-40B4-BE49-F238E27FC236}">
                  <a16:creationId xmlns:a16="http://schemas.microsoft.com/office/drawing/2014/main" id="{9CFE5B17-6EE2-4500-8646-86A4DF0A398E}"/>
                </a:ext>
              </a:extLst>
            </p:cNvPr>
            <p:cNvSpPr txBox="1"/>
            <p:nvPr/>
          </p:nvSpPr>
          <p:spPr>
            <a:xfrm>
              <a:off x="4445628" y="4704882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D1</a:t>
              </a:r>
            </a:p>
          </p:txBody>
        </p:sp>
      </p:grpSp>
      <p:grpSp>
        <p:nvGrpSpPr>
          <p:cNvPr id="437" name="Agrupar 436">
            <a:extLst>
              <a:ext uri="{FF2B5EF4-FFF2-40B4-BE49-F238E27FC236}">
                <a16:creationId xmlns:a16="http://schemas.microsoft.com/office/drawing/2014/main" id="{31056C26-7C0F-44D9-BCBE-4CC33E4C9844}"/>
              </a:ext>
            </a:extLst>
          </p:cNvPr>
          <p:cNvGrpSpPr/>
          <p:nvPr/>
        </p:nvGrpSpPr>
        <p:grpSpPr>
          <a:xfrm>
            <a:off x="348181" y="4631961"/>
            <a:ext cx="274805" cy="204874"/>
            <a:chOff x="4341432" y="4704882"/>
            <a:chExt cx="274805" cy="204874"/>
          </a:xfrm>
        </p:grpSpPr>
        <p:grpSp>
          <p:nvGrpSpPr>
            <p:cNvPr id="438" name="Agrupar 437">
              <a:extLst>
                <a:ext uri="{FF2B5EF4-FFF2-40B4-BE49-F238E27FC236}">
                  <a16:creationId xmlns:a16="http://schemas.microsoft.com/office/drawing/2014/main" id="{C1B0729F-F150-4A20-BBE1-E8858055C892}"/>
                </a:ext>
              </a:extLst>
            </p:cNvPr>
            <p:cNvGrpSpPr/>
            <p:nvPr/>
          </p:nvGrpSpPr>
          <p:grpSpPr>
            <a:xfrm rot="5400000">
              <a:off x="4409122" y="4776656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440" name="Elipse 439">
                <a:extLst>
                  <a:ext uri="{FF2B5EF4-FFF2-40B4-BE49-F238E27FC236}">
                    <a16:creationId xmlns:a16="http://schemas.microsoft.com/office/drawing/2014/main" id="{44E2F305-6AFA-4885-AC88-326E50798F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1" name="Conector de Seta Reta 440">
                <a:extLst>
                  <a:ext uri="{FF2B5EF4-FFF2-40B4-BE49-F238E27FC236}">
                    <a16:creationId xmlns:a16="http://schemas.microsoft.com/office/drawing/2014/main" id="{453ED853-E674-4B89-96E9-066B70EDACF7}"/>
                  </a:ext>
                </a:extLst>
              </p:cNvPr>
              <p:cNvCxnSpPr>
                <a:stCxn id="440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9" name="CaixaDeTexto 438">
              <a:extLst>
                <a:ext uri="{FF2B5EF4-FFF2-40B4-BE49-F238E27FC236}">
                  <a16:creationId xmlns:a16="http://schemas.microsoft.com/office/drawing/2014/main" id="{E441EFA8-B154-405D-902A-E16331439263}"/>
                </a:ext>
              </a:extLst>
            </p:cNvPr>
            <p:cNvSpPr txBox="1"/>
            <p:nvPr/>
          </p:nvSpPr>
          <p:spPr>
            <a:xfrm>
              <a:off x="4445628" y="4704882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D1</a:t>
              </a:r>
            </a:p>
          </p:txBody>
        </p:sp>
      </p:grpSp>
      <p:grpSp>
        <p:nvGrpSpPr>
          <p:cNvPr id="445" name="Agrupar 444">
            <a:extLst>
              <a:ext uri="{FF2B5EF4-FFF2-40B4-BE49-F238E27FC236}">
                <a16:creationId xmlns:a16="http://schemas.microsoft.com/office/drawing/2014/main" id="{32D7D14B-F674-4644-A184-EE01A3F2516E}"/>
              </a:ext>
            </a:extLst>
          </p:cNvPr>
          <p:cNvGrpSpPr/>
          <p:nvPr/>
        </p:nvGrpSpPr>
        <p:grpSpPr>
          <a:xfrm>
            <a:off x="4193563" y="3309073"/>
            <a:ext cx="792268" cy="552043"/>
            <a:chOff x="8220226" y="3629901"/>
            <a:chExt cx="792268" cy="552043"/>
          </a:xfrm>
        </p:grpSpPr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A7646880-BAC4-4FD8-B9F1-5FDB928567CF}"/>
                </a:ext>
              </a:extLst>
            </p:cNvPr>
            <p:cNvSpPr/>
            <p:nvPr/>
          </p:nvSpPr>
          <p:spPr>
            <a:xfrm>
              <a:off x="8220226" y="3802235"/>
              <a:ext cx="792000" cy="379709"/>
            </a:xfrm>
            <a:prstGeom prst="rect">
              <a:avLst/>
            </a:prstGeom>
            <a:solidFill>
              <a:srgbClr val="D8DAE9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SELECIONAR DECK DE NOTAS</a:t>
              </a:r>
            </a:p>
          </p:txBody>
        </p:sp>
        <p:sp>
          <p:nvSpPr>
            <p:cNvPr id="442" name="Retângulo 441">
              <a:extLst>
                <a:ext uri="{FF2B5EF4-FFF2-40B4-BE49-F238E27FC236}">
                  <a16:creationId xmlns:a16="http://schemas.microsoft.com/office/drawing/2014/main" id="{93B74F4C-D11D-427D-820F-9975A9B3E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41882" y="3629901"/>
              <a:ext cx="170612" cy="170612"/>
            </a:xfrm>
            <a:prstGeom prst="rect">
              <a:avLst/>
            </a:prstGeom>
            <a:solidFill>
              <a:srgbClr val="D8DAE9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443" name="Retângulo 442">
            <a:extLst>
              <a:ext uri="{FF2B5EF4-FFF2-40B4-BE49-F238E27FC236}">
                <a16:creationId xmlns:a16="http://schemas.microsoft.com/office/drawing/2014/main" id="{255327A3-2590-481E-8D2A-228B312CD2DF}"/>
              </a:ext>
            </a:extLst>
          </p:cNvPr>
          <p:cNvSpPr>
            <a:spLocks noChangeAspect="1"/>
          </p:cNvSpPr>
          <p:nvPr/>
        </p:nvSpPr>
        <p:spPr>
          <a:xfrm>
            <a:off x="6121673" y="3301035"/>
            <a:ext cx="170612" cy="170612"/>
          </a:xfrm>
          <a:prstGeom prst="rect">
            <a:avLst/>
          </a:prstGeom>
          <a:solidFill>
            <a:srgbClr val="D8DAE9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530" name="Agrupar 529">
            <a:extLst>
              <a:ext uri="{FF2B5EF4-FFF2-40B4-BE49-F238E27FC236}">
                <a16:creationId xmlns:a16="http://schemas.microsoft.com/office/drawing/2014/main" id="{37681272-F46F-46FB-B96A-129E27EAEE06}"/>
              </a:ext>
            </a:extLst>
          </p:cNvPr>
          <p:cNvGrpSpPr/>
          <p:nvPr/>
        </p:nvGrpSpPr>
        <p:grpSpPr>
          <a:xfrm>
            <a:off x="8610130" y="3301424"/>
            <a:ext cx="792000" cy="552612"/>
            <a:chOff x="11017388" y="3629332"/>
            <a:chExt cx="792000" cy="552612"/>
          </a:xfrm>
        </p:grpSpPr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AF1A8F07-20AF-4DA3-98CA-E2E13C8BA33E}"/>
                </a:ext>
              </a:extLst>
            </p:cNvPr>
            <p:cNvSpPr/>
            <p:nvPr/>
          </p:nvSpPr>
          <p:spPr>
            <a:xfrm>
              <a:off x="11017388" y="3802235"/>
              <a:ext cx="792000" cy="379709"/>
            </a:xfrm>
            <a:prstGeom prst="rect">
              <a:avLst/>
            </a:prstGeom>
            <a:solidFill>
              <a:srgbClr val="D8DAE9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CALC. CUSTO P/TRANSPORTADORA</a:t>
              </a:r>
            </a:p>
          </p:txBody>
        </p:sp>
        <p:sp>
          <p:nvSpPr>
            <p:cNvPr id="444" name="Retângulo 443">
              <a:extLst>
                <a:ext uri="{FF2B5EF4-FFF2-40B4-BE49-F238E27FC236}">
                  <a16:creationId xmlns:a16="http://schemas.microsoft.com/office/drawing/2014/main" id="{6C5C6838-0BE6-4B30-8477-B1F176742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38776" y="3629332"/>
              <a:ext cx="170612" cy="170612"/>
            </a:xfrm>
            <a:prstGeom prst="rect">
              <a:avLst/>
            </a:prstGeom>
            <a:solidFill>
              <a:srgbClr val="D8DAE9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449" name="Agrupar 448">
            <a:extLst>
              <a:ext uri="{FF2B5EF4-FFF2-40B4-BE49-F238E27FC236}">
                <a16:creationId xmlns:a16="http://schemas.microsoft.com/office/drawing/2014/main" id="{F21D2DD2-73D0-4DBD-95E1-1BFB5095E5B3}"/>
              </a:ext>
            </a:extLst>
          </p:cNvPr>
          <p:cNvGrpSpPr/>
          <p:nvPr/>
        </p:nvGrpSpPr>
        <p:grpSpPr>
          <a:xfrm>
            <a:off x="5887844" y="4678700"/>
            <a:ext cx="891057" cy="379709"/>
            <a:chOff x="9341330" y="5040237"/>
            <a:chExt cx="891057" cy="379709"/>
          </a:xfrm>
        </p:grpSpPr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77BFEB7C-8D77-49CC-92EA-1B70256CCA94}"/>
                </a:ext>
              </a:extLst>
            </p:cNvPr>
            <p:cNvSpPr/>
            <p:nvPr/>
          </p:nvSpPr>
          <p:spPr>
            <a:xfrm>
              <a:off x="9341330" y="5040237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CALC. PESO, CUB., VL. A   CONSIDERAR</a:t>
              </a:r>
            </a:p>
          </p:txBody>
        </p:sp>
        <p:sp>
          <p:nvSpPr>
            <p:cNvPr id="446" name="Retângulo 445">
              <a:extLst>
                <a:ext uri="{FF2B5EF4-FFF2-40B4-BE49-F238E27FC236}">
                  <a16:creationId xmlns:a16="http://schemas.microsoft.com/office/drawing/2014/main" id="{B362F903-52D2-4997-AB10-D21F6051F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1775" y="5040237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2</a:t>
              </a:r>
            </a:p>
          </p:txBody>
        </p:sp>
      </p:grpSp>
      <p:grpSp>
        <p:nvGrpSpPr>
          <p:cNvPr id="450" name="Agrupar 449">
            <a:extLst>
              <a:ext uri="{FF2B5EF4-FFF2-40B4-BE49-F238E27FC236}">
                <a16:creationId xmlns:a16="http://schemas.microsoft.com/office/drawing/2014/main" id="{D24F3BC7-8524-4DD7-ACA4-BC81110CA2FA}"/>
              </a:ext>
            </a:extLst>
          </p:cNvPr>
          <p:cNvGrpSpPr/>
          <p:nvPr/>
        </p:nvGrpSpPr>
        <p:grpSpPr>
          <a:xfrm>
            <a:off x="5902416" y="5174566"/>
            <a:ext cx="891057" cy="379709"/>
            <a:chOff x="9341330" y="5576989"/>
            <a:chExt cx="891057" cy="379709"/>
          </a:xfrm>
        </p:grpSpPr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63BC11A0-AB3C-4FAC-A1EC-707556611C75}"/>
                </a:ext>
              </a:extLst>
            </p:cNvPr>
            <p:cNvSpPr/>
            <p:nvPr/>
          </p:nvSpPr>
          <p:spPr>
            <a:xfrm>
              <a:off x="9341330" y="5576989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OBTER FAIXA PESO DO CLIENTE</a:t>
              </a:r>
            </a:p>
          </p:txBody>
        </p:sp>
        <p:sp>
          <p:nvSpPr>
            <p:cNvPr id="447" name="Retângulo 446">
              <a:extLst>
                <a:ext uri="{FF2B5EF4-FFF2-40B4-BE49-F238E27FC236}">
                  <a16:creationId xmlns:a16="http://schemas.microsoft.com/office/drawing/2014/main" id="{C4D93416-93F5-4A40-91A2-9BA8C2CB75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1775" y="5579325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3</a:t>
              </a:r>
            </a:p>
          </p:txBody>
        </p:sp>
      </p:grpSp>
      <p:grpSp>
        <p:nvGrpSpPr>
          <p:cNvPr id="451" name="Agrupar 450">
            <a:extLst>
              <a:ext uri="{FF2B5EF4-FFF2-40B4-BE49-F238E27FC236}">
                <a16:creationId xmlns:a16="http://schemas.microsoft.com/office/drawing/2014/main" id="{D6118F12-13DD-4447-8CC4-B951C6E8C0B2}"/>
              </a:ext>
            </a:extLst>
          </p:cNvPr>
          <p:cNvGrpSpPr/>
          <p:nvPr/>
        </p:nvGrpSpPr>
        <p:grpSpPr>
          <a:xfrm>
            <a:off x="5913345" y="5814016"/>
            <a:ext cx="891057" cy="379709"/>
            <a:chOff x="9341330" y="5626684"/>
            <a:chExt cx="891057" cy="379709"/>
          </a:xfrm>
        </p:grpSpPr>
        <p:sp>
          <p:nvSpPr>
            <p:cNvPr id="452" name="Retângulo 451">
              <a:extLst>
                <a:ext uri="{FF2B5EF4-FFF2-40B4-BE49-F238E27FC236}">
                  <a16:creationId xmlns:a16="http://schemas.microsoft.com/office/drawing/2014/main" id="{82C2A333-C389-4F66-A631-48023E9BF7F9}"/>
                </a:ext>
              </a:extLst>
            </p:cNvPr>
            <p:cNvSpPr/>
            <p:nvPr/>
          </p:nvSpPr>
          <p:spPr>
            <a:xfrm>
              <a:off x="9341330" y="5626684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CALCULAR FAIXA DA NOTA</a:t>
              </a:r>
            </a:p>
          </p:txBody>
        </p:sp>
        <p:sp>
          <p:nvSpPr>
            <p:cNvPr id="453" name="Retângulo 452">
              <a:extLst>
                <a:ext uri="{FF2B5EF4-FFF2-40B4-BE49-F238E27FC236}">
                  <a16:creationId xmlns:a16="http://schemas.microsoft.com/office/drawing/2014/main" id="{A3A3EAC6-8EFE-438B-B5F6-67008CC30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1775" y="5626684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4</a:t>
              </a:r>
            </a:p>
          </p:txBody>
        </p:sp>
      </p:grpSp>
      <p:cxnSp>
        <p:nvCxnSpPr>
          <p:cNvPr id="454" name="Conector: Angulado 453">
            <a:extLst>
              <a:ext uri="{FF2B5EF4-FFF2-40B4-BE49-F238E27FC236}">
                <a16:creationId xmlns:a16="http://schemas.microsoft.com/office/drawing/2014/main" id="{3F8CD370-6635-42C6-9675-8792D4D88133}"/>
              </a:ext>
            </a:extLst>
          </p:cNvPr>
          <p:cNvCxnSpPr>
            <a:cxnSpLocks/>
            <a:stCxn id="100" idx="1"/>
            <a:endCxn id="452" idx="1"/>
          </p:cNvCxnSpPr>
          <p:nvPr/>
        </p:nvCxnSpPr>
        <p:spPr>
          <a:xfrm rot="10800000" flipH="1" flipV="1">
            <a:off x="5500285" y="3662883"/>
            <a:ext cx="413060" cy="2340987"/>
          </a:xfrm>
          <a:prstGeom prst="bentConnector3">
            <a:avLst>
              <a:gd name="adj1" fmla="val -55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Agrupar 463">
            <a:extLst>
              <a:ext uri="{FF2B5EF4-FFF2-40B4-BE49-F238E27FC236}">
                <a16:creationId xmlns:a16="http://schemas.microsoft.com/office/drawing/2014/main" id="{F3CE1DE1-27D3-4ACB-90EE-EA14C43FC9FF}"/>
              </a:ext>
            </a:extLst>
          </p:cNvPr>
          <p:cNvGrpSpPr/>
          <p:nvPr/>
        </p:nvGrpSpPr>
        <p:grpSpPr>
          <a:xfrm>
            <a:off x="5310175" y="4254684"/>
            <a:ext cx="404693" cy="123111"/>
            <a:chOff x="8751170" y="4411498"/>
            <a:chExt cx="404693" cy="123111"/>
          </a:xfrm>
        </p:grpSpPr>
        <p:grpSp>
          <p:nvGrpSpPr>
            <p:cNvPr id="458" name="Agrupar 457">
              <a:extLst>
                <a:ext uri="{FF2B5EF4-FFF2-40B4-BE49-F238E27FC236}">
                  <a16:creationId xmlns:a16="http://schemas.microsoft.com/office/drawing/2014/main" id="{8436BDFB-9C7A-4583-82D6-95194E5BBF6C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460" name="Elipse 459">
                <a:extLst>
                  <a:ext uri="{FF2B5EF4-FFF2-40B4-BE49-F238E27FC236}">
                    <a16:creationId xmlns:a16="http://schemas.microsoft.com/office/drawing/2014/main" id="{BF476609-667C-44DF-97F8-838679F8BC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1" name="Conector de Seta Reta 460">
                <a:extLst>
                  <a:ext uri="{FF2B5EF4-FFF2-40B4-BE49-F238E27FC236}">
                    <a16:creationId xmlns:a16="http://schemas.microsoft.com/office/drawing/2014/main" id="{8FB7291D-557F-4626-9934-E998BB2F6C21}"/>
                  </a:ext>
                </a:extLst>
              </p:cNvPr>
              <p:cNvCxnSpPr>
                <a:stCxn id="460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9" name="CaixaDeTexto 458">
              <a:extLst>
                <a:ext uri="{FF2B5EF4-FFF2-40B4-BE49-F238E27FC236}">
                  <a16:creationId xmlns:a16="http://schemas.microsoft.com/office/drawing/2014/main" id="{885043E7-1CA1-4481-8084-99D2E6192575}"/>
                </a:ext>
              </a:extLst>
            </p:cNvPr>
            <p:cNvSpPr txBox="1"/>
            <p:nvPr/>
          </p:nvSpPr>
          <p:spPr>
            <a:xfrm>
              <a:off x="8751170" y="441149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D5</a:t>
              </a:r>
            </a:p>
          </p:txBody>
        </p:sp>
      </p:grpSp>
      <p:cxnSp>
        <p:nvCxnSpPr>
          <p:cNvPr id="462" name="Conector: Curvo 461">
            <a:extLst>
              <a:ext uri="{FF2B5EF4-FFF2-40B4-BE49-F238E27FC236}">
                <a16:creationId xmlns:a16="http://schemas.microsoft.com/office/drawing/2014/main" id="{745F115F-9B0A-43D7-B52B-D692BCEE12AA}"/>
              </a:ext>
            </a:extLst>
          </p:cNvPr>
          <p:cNvCxnSpPr>
            <a:cxnSpLocks/>
          </p:cNvCxnSpPr>
          <p:nvPr/>
        </p:nvCxnSpPr>
        <p:spPr>
          <a:xfrm>
            <a:off x="5325154" y="3635228"/>
            <a:ext cx="145103" cy="98384"/>
          </a:xfrm>
          <a:prstGeom prst="curvedConnector3">
            <a:avLst>
              <a:gd name="adj1" fmla="val -1390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1" name="Agrupar 470">
            <a:extLst>
              <a:ext uri="{FF2B5EF4-FFF2-40B4-BE49-F238E27FC236}">
                <a16:creationId xmlns:a16="http://schemas.microsoft.com/office/drawing/2014/main" id="{A06C1A65-5062-4A2B-A637-650AFC65D1AD}"/>
              </a:ext>
            </a:extLst>
          </p:cNvPr>
          <p:cNvGrpSpPr/>
          <p:nvPr/>
        </p:nvGrpSpPr>
        <p:grpSpPr>
          <a:xfrm>
            <a:off x="5314583" y="4417411"/>
            <a:ext cx="403185" cy="123111"/>
            <a:chOff x="8755578" y="4574225"/>
            <a:chExt cx="403185" cy="123111"/>
          </a:xfrm>
        </p:grpSpPr>
        <p:grpSp>
          <p:nvGrpSpPr>
            <p:cNvPr id="467" name="Agrupar 466">
              <a:extLst>
                <a:ext uri="{FF2B5EF4-FFF2-40B4-BE49-F238E27FC236}">
                  <a16:creationId xmlns:a16="http://schemas.microsoft.com/office/drawing/2014/main" id="{83E28987-B6FE-46A9-B193-68E5231347CF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469" name="Elipse 468">
                <a:extLst>
                  <a:ext uri="{FF2B5EF4-FFF2-40B4-BE49-F238E27FC236}">
                    <a16:creationId xmlns:a16="http://schemas.microsoft.com/office/drawing/2014/main" id="{8401DBE4-3CA8-4F3A-9683-AFC7205F5E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70" name="Conector de Seta Reta 469">
                <a:extLst>
                  <a:ext uri="{FF2B5EF4-FFF2-40B4-BE49-F238E27FC236}">
                    <a16:creationId xmlns:a16="http://schemas.microsoft.com/office/drawing/2014/main" id="{01631ECA-0F87-4B14-8E84-F1284F6D70D5}"/>
                  </a:ext>
                </a:extLst>
              </p:cNvPr>
              <p:cNvCxnSpPr>
                <a:stCxn id="469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8" name="CaixaDeTexto 467">
              <a:extLst>
                <a:ext uri="{FF2B5EF4-FFF2-40B4-BE49-F238E27FC236}">
                  <a16:creationId xmlns:a16="http://schemas.microsoft.com/office/drawing/2014/main" id="{F1F3B1CD-76C5-4C7B-82C9-537D15C53EF7}"/>
                </a:ext>
              </a:extLst>
            </p:cNvPr>
            <p:cNvSpPr txBox="1"/>
            <p:nvPr/>
          </p:nvSpPr>
          <p:spPr>
            <a:xfrm>
              <a:off x="9026338" y="4574225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D6</a:t>
              </a:r>
            </a:p>
          </p:txBody>
        </p:sp>
      </p:grpSp>
      <p:grpSp>
        <p:nvGrpSpPr>
          <p:cNvPr id="473" name="Agrupar 472">
            <a:extLst>
              <a:ext uri="{FF2B5EF4-FFF2-40B4-BE49-F238E27FC236}">
                <a16:creationId xmlns:a16="http://schemas.microsoft.com/office/drawing/2014/main" id="{F0EAAA68-1EBA-441D-911B-A5CED509DE12}"/>
              </a:ext>
            </a:extLst>
          </p:cNvPr>
          <p:cNvGrpSpPr/>
          <p:nvPr/>
        </p:nvGrpSpPr>
        <p:grpSpPr>
          <a:xfrm>
            <a:off x="5333732" y="4714490"/>
            <a:ext cx="404693" cy="123111"/>
            <a:chOff x="8751170" y="4411498"/>
            <a:chExt cx="404693" cy="123111"/>
          </a:xfrm>
        </p:grpSpPr>
        <p:grpSp>
          <p:nvGrpSpPr>
            <p:cNvPr id="474" name="Agrupar 473">
              <a:extLst>
                <a:ext uri="{FF2B5EF4-FFF2-40B4-BE49-F238E27FC236}">
                  <a16:creationId xmlns:a16="http://schemas.microsoft.com/office/drawing/2014/main" id="{D11C837F-DED2-412B-83AA-978A5146274F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476" name="Elipse 475">
                <a:extLst>
                  <a:ext uri="{FF2B5EF4-FFF2-40B4-BE49-F238E27FC236}">
                    <a16:creationId xmlns:a16="http://schemas.microsoft.com/office/drawing/2014/main" id="{DB80077F-CF99-4092-8756-3ED3AFDD0D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77" name="Conector de Seta Reta 476">
                <a:extLst>
                  <a:ext uri="{FF2B5EF4-FFF2-40B4-BE49-F238E27FC236}">
                    <a16:creationId xmlns:a16="http://schemas.microsoft.com/office/drawing/2014/main" id="{B7F8D42D-0B87-4975-B137-C12C5D0E0678}"/>
                  </a:ext>
                </a:extLst>
              </p:cNvPr>
              <p:cNvCxnSpPr>
                <a:stCxn id="476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5" name="CaixaDeTexto 474">
              <a:extLst>
                <a:ext uri="{FF2B5EF4-FFF2-40B4-BE49-F238E27FC236}">
                  <a16:creationId xmlns:a16="http://schemas.microsoft.com/office/drawing/2014/main" id="{01405774-40A2-460D-AC1C-06D03336E1D7}"/>
                </a:ext>
              </a:extLst>
            </p:cNvPr>
            <p:cNvSpPr txBox="1"/>
            <p:nvPr/>
          </p:nvSpPr>
          <p:spPr>
            <a:xfrm>
              <a:off x="8751170" y="441149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D6</a:t>
              </a:r>
            </a:p>
          </p:txBody>
        </p:sp>
      </p:grpSp>
      <p:grpSp>
        <p:nvGrpSpPr>
          <p:cNvPr id="478" name="Agrupar 477">
            <a:extLst>
              <a:ext uri="{FF2B5EF4-FFF2-40B4-BE49-F238E27FC236}">
                <a16:creationId xmlns:a16="http://schemas.microsoft.com/office/drawing/2014/main" id="{027907CC-23F2-4DFF-896C-39E081D77C37}"/>
              </a:ext>
            </a:extLst>
          </p:cNvPr>
          <p:cNvGrpSpPr/>
          <p:nvPr/>
        </p:nvGrpSpPr>
        <p:grpSpPr>
          <a:xfrm>
            <a:off x="5429199" y="4948545"/>
            <a:ext cx="403185" cy="123111"/>
            <a:chOff x="8755578" y="4574225"/>
            <a:chExt cx="403185" cy="123111"/>
          </a:xfrm>
        </p:grpSpPr>
        <p:grpSp>
          <p:nvGrpSpPr>
            <p:cNvPr id="479" name="Agrupar 478">
              <a:extLst>
                <a:ext uri="{FF2B5EF4-FFF2-40B4-BE49-F238E27FC236}">
                  <a16:creationId xmlns:a16="http://schemas.microsoft.com/office/drawing/2014/main" id="{A42B3FAE-AE30-4280-A069-4D1FE7C66FFF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481" name="Elipse 480">
                <a:extLst>
                  <a:ext uri="{FF2B5EF4-FFF2-40B4-BE49-F238E27FC236}">
                    <a16:creationId xmlns:a16="http://schemas.microsoft.com/office/drawing/2014/main" id="{018CE045-D416-4E14-80EE-BBD3336C9C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82" name="Conector de Seta Reta 481">
                <a:extLst>
                  <a:ext uri="{FF2B5EF4-FFF2-40B4-BE49-F238E27FC236}">
                    <a16:creationId xmlns:a16="http://schemas.microsoft.com/office/drawing/2014/main" id="{A7F9084C-90A5-4792-866B-B4AF45E03B4B}"/>
                  </a:ext>
                </a:extLst>
              </p:cNvPr>
              <p:cNvCxnSpPr>
                <a:stCxn id="481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0" name="CaixaDeTexto 479">
              <a:extLst>
                <a:ext uri="{FF2B5EF4-FFF2-40B4-BE49-F238E27FC236}">
                  <a16:creationId xmlns:a16="http://schemas.microsoft.com/office/drawing/2014/main" id="{D666DEB9-92AF-433B-AEF9-DC20EEEA194C}"/>
                </a:ext>
              </a:extLst>
            </p:cNvPr>
            <p:cNvSpPr txBox="1"/>
            <p:nvPr/>
          </p:nvSpPr>
          <p:spPr>
            <a:xfrm>
              <a:off x="9026338" y="4574225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D7</a:t>
              </a:r>
            </a:p>
          </p:txBody>
        </p:sp>
      </p:grpSp>
      <p:grpSp>
        <p:nvGrpSpPr>
          <p:cNvPr id="494" name="Agrupar 493">
            <a:extLst>
              <a:ext uri="{FF2B5EF4-FFF2-40B4-BE49-F238E27FC236}">
                <a16:creationId xmlns:a16="http://schemas.microsoft.com/office/drawing/2014/main" id="{9DBCAF5A-A140-440B-9BA9-FEB5682EA068}"/>
              </a:ext>
            </a:extLst>
          </p:cNvPr>
          <p:cNvGrpSpPr/>
          <p:nvPr/>
        </p:nvGrpSpPr>
        <p:grpSpPr>
          <a:xfrm>
            <a:off x="4629443" y="3116271"/>
            <a:ext cx="309238" cy="229640"/>
            <a:chOff x="8519405" y="3438013"/>
            <a:chExt cx="309238" cy="229640"/>
          </a:xfrm>
        </p:grpSpPr>
        <p:grpSp>
          <p:nvGrpSpPr>
            <p:cNvPr id="490" name="Agrupar 489">
              <a:extLst>
                <a:ext uri="{FF2B5EF4-FFF2-40B4-BE49-F238E27FC236}">
                  <a16:creationId xmlns:a16="http://schemas.microsoft.com/office/drawing/2014/main" id="{883CFFC8-A306-4E85-8D2D-5874754F90BC}"/>
                </a:ext>
              </a:extLst>
            </p:cNvPr>
            <p:cNvGrpSpPr/>
            <p:nvPr/>
          </p:nvGrpSpPr>
          <p:grpSpPr>
            <a:xfrm rot="10800000">
              <a:off x="8519405" y="3438013"/>
              <a:ext cx="65410" cy="200790"/>
              <a:chOff x="4828109" y="2386200"/>
              <a:chExt cx="65410" cy="200790"/>
            </a:xfrm>
          </p:grpSpPr>
          <p:sp>
            <p:nvSpPr>
              <p:cNvPr id="492" name="Elipse 491">
                <a:extLst>
                  <a:ext uri="{FF2B5EF4-FFF2-40B4-BE49-F238E27FC236}">
                    <a16:creationId xmlns:a16="http://schemas.microsoft.com/office/drawing/2014/main" id="{598F479E-5CF4-4E8A-9935-E8CCF36A3C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93" name="Conector de Seta Reta 492">
                <a:extLst>
                  <a:ext uri="{FF2B5EF4-FFF2-40B4-BE49-F238E27FC236}">
                    <a16:creationId xmlns:a16="http://schemas.microsoft.com/office/drawing/2014/main" id="{283F3565-9D28-4F34-BDBC-842A36DB2181}"/>
                  </a:ext>
                </a:extLst>
              </p:cNvPr>
              <p:cNvCxnSpPr>
                <a:stCxn id="492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1" name="CaixaDeTexto 490">
              <a:extLst>
                <a:ext uri="{FF2B5EF4-FFF2-40B4-BE49-F238E27FC236}">
                  <a16:creationId xmlns:a16="http://schemas.microsoft.com/office/drawing/2014/main" id="{DAC63743-691A-4DD9-8E8E-8F9C60F528E6}"/>
                </a:ext>
              </a:extLst>
            </p:cNvPr>
            <p:cNvSpPr txBox="1"/>
            <p:nvPr/>
          </p:nvSpPr>
          <p:spPr>
            <a:xfrm>
              <a:off x="8631391" y="3544542"/>
              <a:ext cx="19725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C1</a:t>
              </a:r>
            </a:p>
          </p:txBody>
        </p:sp>
      </p:grpSp>
      <p:grpSp>
        <p:nvGrpSpPr>
          <p:cNvPr id="496" name="Agrupar 495">
            <a:extLst>
              <a:ext uri="{FF2B5EF4-FFF2-40B4-BE49-F238E27FC236}">
                <a16:creationId xmlns:a16="http://schemas.microsoft.com/office/drawing/2014/main" id="{0ED61319-8FAE-44E7-A71E-B3E3D5DDC38E}"/>
              </a:ext>
            </a:extLst>
          </p:cNvPr>
          <p:cNvGrpSpPr/>
          <p:nvPr/>
        </p:nvGrpSpPr>
        <p:grpSpPr>
          <a:xfrm>
            <a:off x="5309165" y="5190041"/>
            <a:ext cx="404693" cy="123111"/>
            <a:chOff x="8751170" y="4411498"/>
            <a:chExt cx="404693" cy="123111"/>
          </a:xfrm>
        </p:grpSpPr>
        <p:grpSp>
          <p:nvGrpSpPr>
            <p:cNvPr id="497" name="Agrupar 496">
              <a:extLst>
                <a:ext uri="{FF2B5EF4-FFF2-40B4-BE49-F238E27FC236}">
                  <a16:creationId xmlns:a16="http://schemas.microsoft.com/office/drawing/2014/main" id="{0151F574-BC62-4D97-9BFE-C0F3D03A31F7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499" name="Elipse 498">
                <a:extLst>
                  <a:ext uri="{FF2B5EF4-FFF2-40B4-BE49-F238E27FC236}">
                    <a16:creationId xmlns:a16="http://schemas.microsoft.com/office/drawing/2014/main" id="{F761FF87-C456-4E59-B55F-5E77D74BB4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0" name="Conector de Seta Reta 499">
                <a:extLst>
                  <a:ext uri="{FF2B5EF4-FFF2-40B4-BE49-F238E27FC236}">
                    <a16:creationId xmlns:a16="http://schemas.microsoft.com/office/drawing/2014/main" id="{184F9FF7-ACB8-48DF-A827-10C069D9CD90}"/>
                  </a:ext>
                </a:extLst>
              </p:cNvPr>
              <p:cNvCxnSpPr>
                <a:stCxn id="499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8" name="CaixaDeTexto 497">
              <a:extLst>
                <a:ext uri="{FF2B5EF4-FFF2-40B4-BE49-F238E27FC236}">
                  <a16:creationId xmlns:a16="http://schemas.microsoft.com/office/drawing/2014/main" id="{38BAD1CE-28ED-4DDA-9A8D-C253D3BED0CF}"/>
                </a:ext>
              </a:extLst>
            </p:cNvPr>
            <p:cNvSpPr txBox="1"/>
            <p:nvPr/>
          </p:nvSpPr>
          <p:spPr>
            <a:xfrm>
              <a:off x="8751170" y="441149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C1</a:t>
              </a:r>
            </a:p>
          </p:txBody>
        </p:sp>
      </p:grpSp>
      <p:grpSp>
        <p:nvGrpSpPr>
          <p:cNvPr id="501" name="Agrupar 500">
            <a:extLst>
              <a:ext uri="{FF2B5EF4-FFF2-40B4-BE49-F238E27FC236}">
                <a16:creationId xmlns:a16="http://schemas.microsoft.com/office/drawing/2014/main" id="{63847C6C-31A8-4DD4-9D3A-606448879220}"/>
              </a:ext>
            </a:extLst>
          </p:cNvPr>
          <p:cNvGrpSpPr/>
          <p:nvPr/>
        </p:nvGrpSpPr>
        <p:grpSpPr>
          <a:xfrm>
            <a:off x="5404632" y="5424096"/>
            <a:ext cx="403185" cy="123111"/>
            <a:chOff x="8755578" y="4574225"/>
            <a:chExt cx="403185" cy="123111"/>
          </a:xfrm>
        </p:grpSpPr>
        <p:grpSp>
          <p:nvGrpSpPr>
            <p:cNvPr id="502" name="Agrupar 501">
              <a:extLst>
                <a:ext uri="{FF2B5EF4-FFF2-40B4-BE49-F238E27FC236}">
                  <a16:creationId xmlns:a16="http://schemas.microsoft.com/office/drawing/2014/main" id="{710ADA5A-5D15-4068-A58B-5EFD0BE55546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04" name="Elipse 503">
                <a:extLst>
                  <a:ext uri="{FF2B5EF4-FFF2-40B4-BE49-F238E27FC236}">
                    <a16:creationId xmlns:a16="http://schemas.microsoft.com/office/drawing/2014/main" id="{DE70C3AE-E7A8-461E-B87B-692183FB88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5" name="Conector de Seta Reta 504">
                <a:extLst>
                  <a:ext uri="{FF2B5EF4-FFF2-40B4-BE49-F238E27FC236}">
                    <a16:creationId xmlns:a16="http://schemas.microsoft.com/office/drawing/2014/main" id="{0CEA5CE9-7D50-467C-9280-9C32BB99D3DB}"/>
                  </a:ext>
                </a:extLst>
              </p:cNvPr>
              <p:cNvCxnSpPr>
                <a:stCxn id="504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3" name="CaixaDeTexto 502">
              <a:extLst>
                <a:ext uri="{FF2B5EF4-FFF2-40B4-BE49-F238E27FC236}">
                  <a16:creationId xmlns:a16="http://schemas.microsoft.com/office/drawing/2014/main" id="{C3B8CD7D-84B3-45B9-9372-F01F68034EB9}"/>
                </a:ext>
              </a:extLst>
            </p:cNvPr>
            <p:cNvSpPr txBox="1"/>
            <p:nvPr/>
          </p:nvSpPr>
          <p:spPr>
            <a:xfrm>
              <a:off x="9026338" y="4574225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D8</a:t>
              </a:r>
            </a:p>
          </p:txBody>
        </p:sp>
      </p:grpSp>
      <p:grpSp>
        <p:nvGrpSpPr>
          <p:cNvPr id="507" name="Agrupar 506">
            <a:extLst>
              <a:ext uri="{FF2B5EF4-FFF2-40B4-BE49-F238E27FC236}">
                <a16:creationId xmlns:a16="http://schemas.microsoft.com/office/drawing/2014/main" id="{A95C483E-148A-46B5-83D5-BB07A11C54D4}"/>
              </a:ext>
            </a:extLst>
          </p:cNvPr>
          <p:cNvGrpSpPr/>
          <p:nvPr/>
        </p:nvGrpSpPr>
        <p:grpSpPr>
          <a:xfrm>
            <a:off x="5319410" y="5854936"/>
            <a:ext cx="404693" cy="123111"/>
            <a:chOff x="8751170" y="4411498"/>
            <a:chExt cx="404693" cy="123111"/>
          </a:xfrm>
        </p:grpSpPr>
        <p:grpSp>
          <p:nvGrpSpPr>
            <p:cNvPr id="508" name="Agrupar 507">
              <a:extLst>
                <a:ext uri="{FF2B5EF4-FFF2-40B4-BE49-F238E27FC236}">
                  <a16:creationId xmlns:a16="http://schemas.microsoft.com/office/drawing/2014/main" id="{876B4EF0-EEFE-48C1-9FB7-CBCD8C9CE9EE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10" name="Elipse 509">
                <a:extLst>
                  <a:ext uri="{FF2B5EF4-FFF2-40B4-BE49-F238E27FC236}">
                    <a16:creationId xmlns:a16="http://schemas.microsoft.com/office/drawing/2014/main" id="{99AA1B22-81DE-4526-A21C-10FEDD5AA8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11" name="Conector de Seta Reta 510">
                <a:extLst>
                  <a:ext uri="{FF2B5EF4-FFF2-40B4-BE49-F238E27FC236}">
                    <a16:creationId xmlns:a16="http://schemas.microsoft.com/office/drawing/2014/main" id="{0D2557B0-F6C8-47A7-9ED9-2BB9A9DD852E}"/>
                  </a:ext>
                </a:extLst>
              </p:cNvPr>
              <p:cNvCxnSpPr>
                <a:stCxn id="510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9" name="CaixaDeTexto 508">
              <a:extLst>
                <a:ext uri="{FF2B5EF4-FFF2-40B4-BE49-F238E27FC236}">
                  <a16:creationId xmlns:a16="http://schemas.microsoft.com/office/drawing/2014/main" id="{92863130-C9D0-42AF-978F-3BE6C6A92ADA}"/>
                </a:ext>
              </a:extLst>
            </p:cNvPr>
            <p:cNvSpPr txBox="1"/>
            <p:nvPr/>
          </p:nvSpPr>
          <p:spPr>
            <a:xfrm>
              <a:off x="8751170" y="441149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D8</a:t>
              </a:r>
            </a:p>
          </p:txBody>
        </p:sp>
      </p:grpSp>
      <p:grpSp>
        <p:nvGrpSpPr>
          <p:cNvPr id="512" name="Agrupar 511">
            <a:extLst>
              <a:ext uri="{FF2B5EF4-FFF2-40B4-BE49-F238E27FC236}">
                <a16:creationId xmlns:a16="http://schemas.microsoft.com/office/drawing/2014/main" id="{5114D2C4-DA6B-4C59-A844-DE316907B493}"/>
              </a:ext>
            </a:extLst>
          </p:cNvPr>
          <p:cNvGrpSpPr/>
          <p:nvPr/>
        </p:nvGrpSpPr>
        <p:grpSpPr>
          <a:xfrm>
            <a:off x="5318400" y="5704835"/>
            <a:ext cx="404693" cy="123111"/>
            <a:chOff x="8751170" y="4411498"/>
            <a:chExt cx="404693" cy="123111"/>
          </a:xfrm>
        </p:grpSpPr>
        <p:grpSp>
          <p:nvGrpSpPr>
            <p:cNvPr id="513" name="Agrupar 512">
              <a:extLst>
                <a:ext uri="{FF2B5EF4-FFF2-40B4-BE49-F238E27FC236}">
                  <a16:creationId xmlns:a16="http://schemas.microsoft.com/office/drawing/2014/main" id="{DAC8503C-2D58-4B9B-8C1F-BDC6EE7EFA14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15" name="Elipse 514">
                <a:extLst>
                  <a:ext uri="{FF2B5EF4-FFF2-40B4-BE49-F238E27FC236}">
                    <a16:creationId xmlns:a16="http://schemas.microsoft.com/office/drawing/2014/main" id="{C2D9259B-6848-4C1D-9CD5-92A7C625BA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16" name="Conector de Seta Reta 515">
                <a:extLst>
                  <a:ext uri="{FF2B5EF4-FFF2-40B4-BE49-F238E27FC236}">
                    <a16:creationId xmlns:a16="http://schemas.microsoft.com/office/drawing/2014/main" id="{13E38D54-B7D2-4138-AD39-CE1626AD2E97}"/>
                  </a:ext>
                </a:extLst>
              </p:cNvPr>
              <p:cNvCxnSpPr>
                <a:stCxn id="515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4" name="CaixaDeTexto 513">
              <a:extLst>
                <a:ext uri="{FF2B5EF4-FFF2-40B4-BE49-F238E27FC236}">
                  <a16:creationId xmlns:a16="http://schemas.microsoft.com/office/drawing/2014/main" id="{81AAB880-D907-404A-B0DB-5408C97EC587}"/>
                </a:ext>
              </a:extLst>
            </p:cNvPr>
            <p:cNvSpPr txBox="1"/>
            <p:nvPr/>
          </p:nvSpPr>
          <p:spPr>
            <a:xfrm>
              <a:off x="8751170" y="441149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D7</a:t>
              </a:r>
            </a:p>
          </p:txBody>
        </p:sp>
      </p:grpSp>
      <p:grpSp>
        <p:nvGrpSpPr>
          <p:cNvPr id="517" name="Agrupar 516">
            <a:extLst>
              <a:ext uri="{FF2B5EF4-FFF2-40B4-BE49-F238E27FC236}">
                <a16:creationId xmlns:a16="http://schemas.microsoft.com/office/drawing/2014/main" id="{E89A55C6-C0E1-4490-B1DD-594EA788DB11}"/>
              </a:ext>
            </a:extLst>
          </p:cNvPr>
          <p:cNvGrpSpPr/>
          <p:nvPr/>
        </p:nvGrpSpPr>
        <p:grpSpPr>
          <a:xfrm>
            <a:off x="5395691" y="6061295"/>
            <a:ext cx="403185" cy="123111"/>
            <a:chOff x="8755578" y="4574225"/>
            <a:chExt cx="403185" cy="123111"/>
          </a:xfrm>
        </p:grpSpPr>
        <p:grpSp>
          <p:nvGrpSpPr>
            <p:cNvPr id="518" name="Agrupar 517">
              <a:extLst>
                <a:ext uri="{FF2B5EF4-FFF2-40B4-BE49-F238E27FC236}">
                  <a16:creationId xmlns:a16="http://schemas.microsoft.com/office/drawing/2014/main" id="{2DC29957-DC77-49B2-87E0-91AA2D695291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20" name="Elipse 519">
                <a:extLst>
                  <a:ext uri="{FF2B5EF4-FFF2-40B4-BE49-F238E27FC236}">
                    <a16:creationId xmlns:a16="http://schemas.microsoft.com/office/drawing/2014/main" id="{B73E9DC2-3133-4C58-880C-689856CD83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21" name="Conector de Seta Reta 520">
                <a:extLst>
                  <a:ext uri="{FF2B5EF4-FFF2-40B4-BE49-F238E27FC236}">
                    <a16:creationId xmlns:a16="http://schemas.microsoft.com/office/drawing/2014/main" id="{C120EE7E-8978-4DBA-AFB0-C7183B85BAFD}"/>
                  </a:ext>
                </a:extLst>
              </p:cNvPr>
              <p:cNvCxnSpPr>
                <a:stCxn id="520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9" name="CaixaDeTexto 518">
              <a:extLst>
                <a:ext uri="{FF2B5EF4-FFF2-40B4-BE49-F238E27FC236}">
                  <a16:creationId xmlns:a16="http://schemas.microsoft.com/office/drawing/2014/main" id="{5690919F-CB79-40B3-9A69-2C1689B63EE7}"/>
                </a:ext>
              </a:extLst>
            </p:cNvPr>
            <p:cNvSpPr txBox="1"/>
            <p:nvPr/>
          </p:nvSpPr>
          <p:spPr>
            <a:xfrm>
              <a:off x="9026338" y="4574225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D9</a:t>
              </a:r>
            </a:p>
          </p:txBody>
        </p:sp>
      </p:grpSp>
      <p:grpSp>
        <p:nvGrpSpPr>
          <p:cNvPr id="549" name="Agrupar 548">
            <a:extLst>
              <a:ext uri="{FF2B5EF4-FFF2-40B4-BE49-F238E27FC236}">
                <a16:creationId xmlns:a16="http://schemas.microsoft.com/office/drawing/2014/main" id="{9A2EE781-A3FD-4D7C-83A1-753DBBD61D2D}"/>
              </a:ext>
            </a:extLst>
          </p:cNvPr>
          <p:cNvGrpSpPr/>
          <p:nvPr/>
        </p:nvGrpSpPr>
        <p:grpSpPr>
          <a:xfrm>
            <a:off x="5974096" y="3142878"/>
            <a:ext cx="294314" cy="200790"/>
            <a:chOff x="9029839" y="3353201"/>
            <a:chExt cx="294314" cy="200790"/>
          </a:xfrm>
        </p:grpSpPr>
        <p:grpSp>
          <p:nvGrpSpPr>
            <p:cNvPr id="540" name="Agrupar 539">
              <a:extLst>
                <a:ext uri="{FF2B5EF4-FFF2-40B4-BE49-F238E27FC236}">
                  <a16:creationId xmlns:a16="http://schemas.microsoft.com/office/drawing/2014/main" id="{2C3BF7D5-B3CC-46BB-827E-A6CAF7D552A7}"/>
                </a:ext>
              </a:extLst>
            </p:cNvPr>
            <p:cNvGrpSpPr/>
            <p:nvPr/>
          </p:nvGrpSpPr>
          <p:grpSpPr>
            <a:xfrm rot="10800000">
              <a:off x="9029839" y="3353201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42" name="Elipse 541">
                <a:extLst>
                  <a:ext uri="{FF2B5EF4-FFF2-40B4-BE49-F238E27FC236}">
                    <a16:creationId xmlns:a16="http://schemas.microsoft.com/office/drawing/2014/main" id="{F05A8CC3-1052-4CB5-8225-638E4C200E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43" name="Conector de Seta Reta 542">
                <a:extLst>
                  <a:ext uri="{FF2B5EF4-FFF2-40B4-BE49-F238E27FC236}">
                    <a16:creationId xmlns:a16="http://schemas.microsoft.com/office/drawing/2014/main" id="{8D233BF2-39A6-404E-BDDB-B564837C68C0}"/>
                  </a:ext>
                </a:extLst>
              </p:cNvPr>
              <p:cNvCxnSpPr>
                <a:stCxn id="542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1" name="CaixaDeTexto 540">
              <a:extLst>
                <a:ext uri="{FF2B5EF4-FFF2-40B4-BE49-F238E27FC236}">
                  <a16:creationId xmlns:a16="http://schemas.microsoft.com/office/drawing/2014/main" id="{DA908C4A-6AD2-4A5E-BEBF-A1573069CE55}"/>
                </a:ext>
              </a:extLst>
            </p:cNvPr>
            <p:cNvSpPr txBox="1"/>
            <p:nvPr/>
          </p:nvSpPr>
          <p:spPr>
            <a:xfrm>
              <a:off x="9153544" y="3382164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D9</a:t>
              </a:r>
            </a:p>
          </p:txBody>
        </p:sp>
      </p:grpSp>
      <p:grpSp>
        <p:nvGrpSpPr>
          <p:cNvPr id="544" name="Agrupar 543">
            <a:extLst>
              <a:ext uri="{FF2B5EF4-FFF2-40B4-BE49-F238E27FC236}">
                <a16:creationId xmlns:a16="http://schemas.microsoft.com/office/drawing/2014/main" id="{29454CC8-D5A9-41E7-84E9-D806049F530B}"/>
              </a:ext>
            </a:extLst>
          </p:cNvPr>
          <p:cNvGrpSpPr/>
          <p:nvPr/>
        </p:nvGrpSpPr>
        <p:grpSpPr>
          <a:xfrm>
            <a:off x="5503674" y="3128327"/>
            <a:ext cx="313979" cy="232657"/>
            <a:chOff x="4403572" y="3286844"/>
            <a:chExt cx="313979" cy="232657"/>
          </a:xfrm>
        </p:grpSpPr>
        <p:grpSp>
          <p:nvGrpSpPr>
            <p:cNvPr id="545" name="Agrupar 544">
              <a:extLst>
                <a:ext uri="{FF2B5EF4-FFF2-40B4-BE49-F238E27FC236}">
                  <a16:creationId xmlns:a16="http://schemas.microsoft.com/office/drawing/2014/main" id="{A750037A-3FFA-44DC-AC96-36F3E31A39B1}"/>
                </a:ext>
              </a:extLst>
            </p:cNvPr>
            <p:cNvGrpSpPr/>
            <p:nvPr/>
          </p:nvGrpSpPr>
          <p:grpSpPr>
            <a:xfrm>
              <a:off x="4652141" y="3318711"/>
              <a:ext cx="65410" cy="200790"/>
              <a:chOff x="4828109" y="2386200"/>
              <a:chExt cx="65410" cy="200790"/>
            </a:xfrm>
          </p:grpSpPr>
          <p:sp>
            <p:nvSpPr>
              <p:cNvPr id="547" name="Elipse 546">
                <a:extLst>
                  <a:ext uri="{FF2B5EF4-FFF2-40B4-BE49-F238E27FC236}">
                    <a16:creationId xmlns:a16="http://schemas.microsoft.com/office/drawing/2014/main" id="{0961F283-41B2-44EE-A5B6-EBA454E323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48" name="Conector de Seta Reta 547">
                <a:extLst>
                  <a:ext uri="{FF2B5EF4-FFF2-40B4-BE49-F238E27FC236}">
                    <a16:creationId xmlns:a16="http://schemas.microsoft.com/office/drawing/2014/main" id="{9C22C9A9-49B1-4967-8F8D-501019D0B36A}"/>
                  </a:ext>
                </a:extLst>
              </p:cNvPr>
              <p:cNvCxnSpPr>
                <a:stCxn id="547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6" name="CaixaDeTexto 545">
              <a:extLst>
                <a:ext uri="{FF2B5EF4-FFF2-40B4-BE49-F238E27FC236}">
                  <a16:creationId xmlns:a16="http://schemas.microsoft.com/office/drawing/2014/main" id="{7BBCABBA-6580-4664-B370-28699DB9F9FF}"/>
                </a:ext>
              </a:extLst>
            </p:cNvPr>
            <p:cNvSpPr txBox="1"/>
            <p:nvPr/>
          </p:nvSpPr>
          <p:spPr>
            <a:xfrm>
              <a:off x="4403572" y="3286844"/>
              <a:ext cx="19725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t-BR" sz="800" b="1" dirty="0"/>
                <a:t>C1</a:t>
              </a:r>
            </a:p>
          </p:txBody>
        </p:sp>
      </p:grpSp>
      <p:grpSp>
        <p:nvGrpSpPr>
          <p:cNvPr id="550" name="Agrupar 549">
            <a:extLst>
              <a:ext uri="{FF2B5EF4-FFF2-40B4-BE49-F238E27FC236}">
                <a16:creationId xmlns:a16="http://schemas.microsoft.com/office/drawing/2014/main" id="{CA685DFB-D4C0-4431-8264-D010D25FDE84}"/>
              </a:ext>
            </a:extLst>
          </p:cNvPr>
          <p:cNvGrpSpPr/>
          <p:nvPr/>
        </p:nvGrpSpPr>
        <p:grpSpPr>
          <a:xfrm>
            <a:off x="7244152" y="2522163"/>
            <a:ext cx="224078" cy="207256"/>
            <a:chOff x="5026833" y="2626779"/>
            <a:chExt cx="224078" cy="207256"/>
          </a:xfrm>
        </p:grpSpPr>
        <p:grpSp>
          <p:nvGrpSpPr>
            <p:cNvPr id="551" name="Agrupar 550">
              <a:extLst>
                <a:ext uri="{FF2B5EF4-FFF2-40B4-BE49-F238E27FC236}">
                  <a16:creationId xmlns:a16="http://schemas.microsoft.com/office/drawing/2014/main" id="{874FD7CD-86B6-4582-8DC2-50183F4DB3B2}"/>
                </a:ext>
              </a:extLst>
            </p:cNvPr>
            <p:cNvGrpSpPr/>
            <p:nvPr/>
          </p:nvGrpSpPr>
          <p:grpSpPr>
            <a:xfrm>
              <a:off x="5185501" y="262677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53" name="Elipse 552">
                <a:extLst>
                  <a:ext uri="{FF2B5EF4-FFF2-40B4-BE49-F238E27FC236}">
                    <a16:creationId xmlns:a16="http://schemas.microsoft.com/office/drawing/2014/main" id="{2C4BAC35-E2E3-406A-8C0D-54B9E3598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54" name="Conector de Seta Reta 553">
                <a:extLst>
                  <a:ext uri="{FF2B5EF4-FFF2-40B4-BE49-F238E27FC236}">
                    <a16:creationId xmlns:a16="http://schemas.microsoft.com/office/drawing/2014/main" id="{B81461EE-6A7F-43FB-8E08-FED5D3F9A911}"/>
                  </a:ext>
                </a:extLst>
              </p:cNvPr>
              <p:cNvCxnSpPr>
                <a:stCxn id="553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2" name="CaixaDeTexto 551">
              <a:extLst>
                <a:ext uri="{FF2B5EF4-FFF2-40B4-BE49-F238E27FC236}">
                  <a16:creationId xmlns:a16="http://schemas.microsoft.com/office/drawing/2014/main" id="{2D460E9E-2F3D-4844-B120-E2407F97917E}"/>
                </a:ext>
              </a:extLst>
            </p:cNvPr>
            <p:cNvSpPr txBox="1"/>
            <p:nvPr/>
          </p:nvSpPr>
          <p:spPr>
            <a:xfrm>
              <a:off x="5026833" y="2710924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D9</a:t>
              </a:r>
            </a:p>
          </p:txBody>
        </p:sp>
      </p:grpSp>
      <p:grpSp>
        <p:nvGrpSpPr>
          <p:cNvPr id="555" name="Agrupar 554">
            <a:extLst>
              <a:ext uri="{FF2B5EF4-FFF2-40B4-BE49-F238E27FC236}">
                <a16:creationId xmlns:a16="http://schemas.microsoft.com/office/drawing/2014/main" id="{7ED46E04-AA31-4E4D-A9B2-50BD52D234C3}"/>
              </a:ext>
            </a:extLst>
          </p:cNvPr>
          <p:cNvGrpSpPr/>
          <p:nvPr/>
        </p:nvGrpSpPr>
        <p:grpSpPr>
          <a:xfrm>
            <a:off x="7211538" y="3989652"/>
            <a:ext cx="877306" cy="380044"/>
            <a:chOff x="9341330" y="4435178"/>
            <a:chExt cx="877306" cy="380044"/>
          </a:xfrm>
        </p:grpSpPr>
        <p:sp>
          <p:nvSpPr>
            <p:cNvPr id="556" name="Retângulo 555">
              <a:extLst>
                <a:ext uri="{FF2B5EF4-FFF2-40B4-BE49-F238E27FC236}">
                  <a16:creationId xmlns:a16="http://schemas.microsoft.com/office/drawing/2014/main" id="{7B5ADAF2-7241-430E-BB6C-05D60A3078E4}"/>
                </a:ext>
              </a:extLst>
            </p:cNvPr>
            <p:cNvSpPr/>
            <p:nvPr/>
          </p:nvSpPr>
          <p:spPr>
            <a:xfrm>
              <a:off x="9341330" y="4435513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IDENTIFICAR TRANSPORT. APTAS</a:t>
              </a:r>
            </a:p>
          </p:txBody>
        </p:sp>
        <p:sp>
          <p:nvSpPr>
            <p:cNvPr id="557" name="Retângulo 556">
              <a:extLst>
                <a:ext uri="{FF2B5EF4-FFF2-40B4-BE49-F238E27FC236}">
                  <a16:creationId xmlns:a16="http://schemas.microsoft.com/office/drawing/2014/main" id="{6B91A910-3964-4CEA-A7FE-44A6271A5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024" y="4435178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1</a:t>
              </a:r>
            </a:p>
          </p:txBody>
        </p:sp>
      </p:grpSp>
      <p:cxnSp>
        <p:nvCxnSpPr>
          <p:cNvPr id="567" name="Conector: Curvo 566">
            <a:extLst>
              <a:ext uri="{FF2B5EF4-FFF2-40B4-BE49-F238E27FC236}">
                <a16:creationId xmlns:a16="http://schemas.microsoft.com/office/drawing/2014/main" id="{BF85F5A3-EE83-4347-906F-CDE88D6125FB}"/>
              </a:ext>
            </a:extLst>
          </p:cNvPr>
          <p:cNvCxnSpPr>
            <a:cxnSpLocks/>
          </p:cNvCxnSpPr>
          <p:nvPr/>
        </p:nvCxnSpPr>
        <p:spPr>
          <a:xfrm>
            <a:off x="8322318" y="3598236"/>
            <a:ext cx="145103" cy="98384"/>
          </a:xfrm>
          <a:prstGeom prst="curvedConnector3">
            <a:avLst>
              <a:gd name="adj1" fmla="val -1390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48D1374-35B0-45AC-AE22-9701479DFD30}"/>
              </a:ext>
            </a:extLst>
          </p:cNvPr>
          <p:cNvGrpSpPr/>
          <p:nvPr/>
        </p:nvGrpSpPr>
        <p:grpSpPr>
          <a:xfrm>
            <a:off x="8147566" y="3985976"/>
            <a:ext cx="398625" cy="123111"/>
            <a:chOff x="8623025" y="3965258"/>
            <a:chExt cx="398625" cy="123111"/>
          </a:xfrm>
        </p:grpSpPr>
        <p:grpSp>
          <p:nvGrpSpPr>
            <p:cNvPr id="569" name="Agrupar 568">
              <a:extLst>
                <a:ext uri="{FF2B5EF4-FFF2-40B4-BE49-F238E27FC236}">
                  <a16:creationId xmlns:a16="http://schemas.microsoft.com/office/drawing/2014/main" id="{77E2DFB9-14D7-4413-8763-DCE1C70A7AD3}"/>
                </a:ext>
              </a:extLst>
            </p:cNvPr>
            <p:cNvGrpSpPr/>
            <p:nvPr/>
          </p:nvGrpSpPr>
          <p:grpSpPr>
            <a:xfrm rot="5400000">
              <a:off x="8690715" y="392827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71" name="Elipse 570">
                <a:extLst>
                  <a:ext uri="{FF2B5EF4-FFF2-40B4-BE49-F238E27FC236}">
                    <a16:creationId xmlns:a16="http://schemas.microsoft.com/office/drawing/2014/main" id="{533350E1-77B3-45F9-90AD-9070EDE982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72" name="Conector de Seta Reta 571">
                <a:extLst>
                  <a:ext uri="{FF2B5EF4-FFF2-40B4-BE49-F238E27FC236}">
                    <a16:creationId xmlns:a16="http://schemas.microsoft.com/office/drawing/2014/main" id="{8D6CD829-AE0E-49A0-8440-A20D9C843257}"/>
                  </a:ext>
                </a:extLst>
              </p:cNvPr>
              <p:cNvCxnSpPr>
                <a:stCxn id="571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0" name="CaixaDeTexto 569">
              <a:extLst>
                <a:ext uri="{FF2B5EF4-FFF2-40B4-BE49-F238E27FC236}">
                  <a16:creationId xmlns:a16="http://schemas.microsoft.com/office/drawing/2014/main" id="{90BD3050-458C-4F92-8DE0-7D496E3ED822}"/>
                </a:ext>
              </a:extLst>
            </p:cNvPr>
            <p:cNvSpPr txBox="1"/>
            <p:nvPr/>
          </p:nvSpPr>
          <p:spPr>
            <a:xfrm>
              <a:off x="8889225" y="396525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C3</a:t>
              </a:r>
            </a:p>
          </p:txBody>
        </p:sp>
      </p:grpSp>
      <p:grpSp>
        <p:nvGrpSpPr>
          <p:cNvPr id="585" name="Agrupar 584">
            <a:extLst>
              <a:ext uri="{FF2B5EF4-FFF2-40B4-BE49-F238E27FC236}">
                <a16:creationId xmlns:a16="http://schemas.microsoft.com/office/drawing/2014/main" id="{4E794FCD-2BAB-4776-9675-80907045E0AA}"/>
              </a:ext>
            </a:extLst>
          </p:cNvPr>
          <p:cNvGrpSpPr/>
          <p:nvPr/>
        </p:nvGrpSpPr>
        <p:grpSpPr>
          <a:xfrm>
            <a:off x="7221002" y="4600551"/>
            <a:ext cx="877306" cy="380044"/>
            <a:chOff x="9341330" y="4435178"/>
            <a:chExt cx="877306" cy="380044"/>
          </a:xfrm>
        </p:grpSpPr>
        <p:sp>
          <p:nvSpPr>
            <p:cNvPr id="586" name="Retângulo 585">
              <a:extLst>
                <a:ext uri="{FF2B5EF4-FFF2-40B4-BE49-F238E27FC236}">
                  <a16:creationId xmlns:a16="http://schemas.microsoft.com/office/drawing/2014/main" id="{9AACCBAB-6B01-41EE-ACC8-9A425019D59F}"/>
                </a:ext>
              </a:extLst>
            </p:cNvPr>
            <p:cNvSpPr/>
            <p:nvPr/>
          </p:nvSpPr>
          <p:spPr>
            <a:xfrm>
              <a:off x="9341330" y="4435513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CALC. CUSTO POR TRANSP. APTA</a:t>
              </a:r>
            </a:p>
          </p:txBody>
        </p:sp>
        <p:sp>
          <p:nvSpPr>
            <p:cNvPr id="587" name="Retângulo 586">
              <a:extLst>
                <a:ext uri="{FF2B5EF4-FFF2-40B4-BE49-F238E27FC236}">
                  <a16:creationId xmlns:a16="http://schemas.microsoft.com/office/drawing/2014/main" id="{5611FD87-A476-4A23-8BA7-B996BBF48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024" y="4435178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2</a:t>
              </a:r>
            </a:p>
          </p:txBody>
        </p:sp>
      </p:grpSp>
      <p:cxnSp>
        <p:nvCxnSpPr>
          <p:cNvPr id="591" name="Conector: Curvo 590">
            <a:extLst>
              <a:ext uri="{FF2B5EF4-FFF2-40B4-BE49-F238E27FC236}">
                <a16:creationId xmlns:a16="http://schemas.microsoft.com/office/drawing/2014/main" id="{6003D9DE-3572-4E18-BD74-2552C8344169}"/>
              </a:ext>
            </a:extLst>
          </p:cNvPr>
          <p:cNvCxnSpPr>
            <a:cxnSpLocks/>
          </p:cNvCxnSpPr>
          <p:nvPr/>
        </p:nvCxnSpPr>
        <p:spPr>
          <a:xfrm>
            <a:off x="7651627" y="4950385"/>
            <a:ext cx="145103" cy="98384"/>
          </a:xfrm>
          <a:prstGeom prst="curvedConnector3">
            <a:avLst>
              <a:gd name="adj1" fmla="val -1390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2" name="Agrupar 601">
            <a:extLst>
              <a:ext uri="{FF2B5EF4-FFF2-40B4-BE49-F238E27FC236}">
                <a16:creationId xmlns:a16="http://schemas.microsoft.com/office/drawing/2014/main" id="{6C9D4F1D-ADD7-4238-9FEC-9167E749C6A8}"/>
              </a:ext>
            </a:extLst>
          </p:cNvPr>
          <p:cNvGrpSpPr/>
          <p:nvPr/>
        </p:nvGrpSpPr>
        <p:grpSpPr>
          <a:xfrm>
            <a:off x="8408819" y="5100497"/>
            <a:ext cx="877306" cy="380044"/>
            <a:chOff x="9341330" y="4435178"/>
            <a:chExt cx="877306" cy="380044"/>
          </a:xfrm>
        </p:grpSpPr>
        <p:sp>
          <p:nvSpPr>
            <p:cNvPr id="603" name="Retângulo 602">
              <a:extLst>
                <a:ext uri="{FF2B5EF4-FFF2-40B4-BE49-F238E27FC236}">
                  <a16:creationId xmlns:a16="http://schemas.microsoft.com/office/drawing/2014/main" id="{0F4CED74-BBF8-424E-BD63-A17DBFEA5573}"/>
                </a:ext>
              </a:extLst>
            </p:cNvPr>
            <p:cNvSpPr/>
            <p:nvPr/>
          </p:nvSpPr>
          <p:spPr>
            <a:xfrm>
              <a:off x="9341330" y="4435513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OBTER BASE CUSTO DA TRANSPORT.</a:t>
              </a:r>
            </a:p>
          </p:txBody>
        </p:sp>
        <p:sp>
          <p:nvSpPr>
            <p:cNvPr id="604" name="Retângulo 603">
              <a:extLst>
                <a:ext uri="{FF2B5EF4-FFF2-40B4-BE49-F238E27FC236}">
                  <a16:creationId xmlns:a16="http://schemas.microsoft.com/office/drawing/2014/main" id="{93942B76-5837-4153-863F-934EFE7E9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024" y="4435178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1</a:t>
              </a:r>
            </a:p>
          </p:txBody>
        </p:sp>
      </p:grpSp>
      <p:grpSp>
        <p:nvGrpSpPr>
          <p:cNvPr id="605" name="Agrupar 604">
            <a:extLst>
              <a:ext uri="{FF2B5EF4-FFF2-40B4-BE49-F238E27FC236}">
                <a16:creationId xmlns:a16="http://schemas.microsoft.com/office/drawing/2014/main" id="{A16596C9-3955-4CCD-A915-5752CDA8BB2D}"/>
              </a:ext>
            </a:extLst>
          </p:cNvPr>
          <p:cNvGrpSpPr/>
          <p:nvPr/>
        </p:nvGrpSpPr>
        <p:grpSpPr>
          <a:xfrm>
            <a:off x="8411240" y="5580072"/>
            <a:ext cx="877306" cy="380044"/>
            <a:chOff x="9341330" y="4435178"/>
            <a:chExt cx="877306" cy="380044"/>
          </a:xfrm>
        </p:grpSpPr>
        <p:sp>
          <p:nvSpPr>
            <p:cNvPr id="606" name="Retângulo 605">
              <a:extLst>
                <a:ext uri="{FF2B5EF4-FFF2-40B4-BE49-F238E27FC236}">
                  <a16:creationId xmlns:a16="http://schemas.microsoft.com/office/drawing/2014/main" id="{450CC631-22DD-4FC1-A965-2AEB3B43C26A}"/>
                </a:ext>
              </a:extLst>
            </p:cNvPr>
            <p:cNvSpPr/>
            <p:nvPr/>
          </p:nvSpPr>
          <p:spPr>
            <a:xfrm>
              <a:off x="9341330" y="4435513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OBTER TDE</a:t>
              </a:r>
            </a:p>
          </p:txBody>
        </p:sp>
        <p:sp>
          <p:nvSpPr>
            <p:cNvPr id="607" name="Retângulo 606">
              <a:extLst>
                <a:ext uri="{FF2B5EF4-FFF2-40B4-BE49-F238E27FC236}">
                  <a16:creationId xmlns:a16="http://schemas.microsoft.com/office/drawing/2014/main" id="{914A60FB-D6D6-43FC-BB2C-4E85DA49C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024" y="4435178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2</a:t>
              </a:r>
            </a:p>
          </p:txBody>
        </p:sp>
      </p:grpSp>
      <p:grpSp>
        <p:nvGrpSpPr>
          <p:cNvPr id="608" name="Agrupar 607">
            <a:extLst>
              <a:ext uri="{FF2B5EF4-FFF2-40B4-BE49-F238E27FC236}">
                <a16:creationId xmlns:a16="http://schemas.microsoft.com/office/drawing/2014/main" id="{5684302B-D191-4B8D-B5D8-A94C139679DB}"/>
              </a:ext>
            </a:extLst>
          </p:cNvPr>
          <p:cNvGrpSpPr/>
          <p:nvPr/>
        </p:nvGrpSpPr>
        <p:grpSpPr>
          <a:xfrm>
            <a:off x="8425812" y="6194340"/>
            <a:ext cx="877306" cy="380044"/>
            <a:chOff x="9341330" y="4435178"/>
            <a:chExt cx="877306" cy="380044"/>
          </a:xfrm>
        </p:grpSpPr>
        <p:sp>
          <p:nvSpPr>
            <p:cNvPr id="609" name="Retângulo 608">
              <a:extLst>
                <a:ext uri="{FF2B5EF4-FFF2-40B4-BE49-F238E27FC236}">
                  <a16:creationId xmlns:a16="http://schemas.microsoft.com/office/drawing/2014/main" id="{28809FB0-33C5-4AE3-AEAD-767C754B9494}"/>
                </a:ext>
              </a:extLst>
            </p:cNvPr>
            <p:cNvSpPr/>
            <p:nvPr/>
          </p:nvSpPr>
          <p:spPr>
            <a:xfrm>
              <a:off x="9341330" y="4435513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CALC. CUSTO TRANSORTADORA APTA</a:t>
              </a:r>
            </a:p>
          </p:txBody>
        </p:sp>
        <p:sp>
          <p:nvSpPr>
            <p:cNvPr id="610" name="Retângulo 609">
              <a:extLst>
                <a:ext uri="{FF2B5EF4-FFF2-40B4-BE49-F238E27FC236}">
                  <a16:creationId xmlns:a16="http://schemas.microsoft.com/office/drawing/2014/main" id="{E1EF72C3-9CD5-42F0-A8DF-9C92AEF683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024" y="4435178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3</a:t>
              </a:r>
            </a:p>
          </p:txBody>
        </p:sp>
      </p:grpSp>
      <p:cxnSp>
        <p:nvCxnSpPr>
          <p:cNvPr id="617" name="Conector: Angulado 616">
            <a:extLst>
              <a:ext uri="{FF2B5EF4-FFF2-40B4-BE49-F238E27FC236}">
                <a16:creationId xmlns:a16="http://schemas.microsoft.com/office/drawing/2014/main" id="{307D744F-3CEF-4005-B872-8DD3EDE5A097}"/>
              </a:ext>
            </a:extLst>
          </p:cNvPr>
          <p:cNvCxnSpPr>
            <a:cxnSpLocks/>
            <a:stCxn id="586" idx="2"/>
            <a:endCxn id="603" idx="1"/>
          </p:cNvCxnSpPr>
          <p:nvPr/>
        </p:nvCxnSpPr>
        <p:spPr>
          <a:xfrm rot="16200000" flipH="1">
            <a:off x="7857864" y="4739732"/>
            <a:ext cx="310092" cy="79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: Angulado 619">
            <a:extLst>
              <a:ext uri="{FF2B5EF4-FFF2-40B4-BE49-F238E27FC236}">
                <a16:creationId xmlns:a16="http://schemas.microsoft.com/office/drawing/2014/main" id="{9552188A-B14B-4804-A62A-87E9FE4DA4DC}"/>
              </a:ext>
            </a:extLst>
          </p:cNvPr>
          <p:cNvCxnSpPr>
            <a:cxnSpLocks/>
            <a:stCxn id="586" idx="2"/>
            <a:endCxn id="606" idx="1"/>
          </p:cNvCxnSpPr>
          <p:nvPr/>
        </p:nvCxnSpPr>
        <p:spPr>
          <a:xfrm rot="16200000" flipH="1">
            <a:off x="7619288" y="4978309"/>
            <a:ext cx="789667" cy="794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ector: Angulado 627">
            <a:extLst>
              <a:ext uri="{FF2B5EF4-FFF2-40B4-BE49-F238E27FC236}">
                <a16:creationId xmlns:a16="http://schemas.microsoft.com/office/drawing/2014/main" id="{B61125F4-FCD9-4163-95AC-701DB7DB3357}"/>
              </a:ext>
            </a:extLst>
          </p:cNvPr>
          <p:cNvCxnSpPr>
            <a:cxnSpLocks/>
            <a:stCxn id="586" idx="2"/>
            <a:endCxn id="609" idx="1"/>
          </p:cNvCxnSpPr>
          <p:nvPr/>
        </p:nvCxnSpPr>
        <p:spPr>
          <a:xfrm rot="16200000" flipH="1">
            <a:off x="7319440" y="5278157"/>
            <a:ext cx="1403935" cy="808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6" name="Agrupar 635">
            <a:extLst>
              <a:ext uri="{FF2B5EF4-FFF2-40B4-BE49-F238E27FC236}">
                <a16:creationId xmlns:a16="http://schemas.microsoft.com/office/drawing/2014/main" id="{0D9CDFDA-58CA-4E0E-B8FE-413C8A4C13FF}"/>
              </a:ext>
            </a:extLst>
          </p:cNvPr>
          <p:cNvGrpSpPr/>
          <p:nvPr/>
        </p:nvGrpSpPr>
        <p:grpSpPr>
          <a:xfrm>
            <a:off x="7810563" y="5140413"/>
            <a:ext cx="404693" cy="123111"/>
            <a:chOff x="8751170" y="4411498"/>
            <a:chExt cx="404693" cy="123111"/>
          </a:xfrm>
        </p:grpSpPr>
        <p:grpSp>
          <p:nvGrpSpPr>
            <p:cNvPr id="637" name="Agrupar 636">
              <a:extLst>
                <a:ext uri="{FF2B5EF4-FFF2-40B4-BE49-F238E27FC236}">
                  <a16:creationId xmlns:a16="http://schemas.microsoft.com/office/drawing/2014/main" id="{9310BFCD-B2AB-453C-AA90-A7C2F48143E0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639" name="Elipse 638">
                <a:extLst>
                  <a:ext uri="{FF2B5EF4-FFF2-40B4-BE49-F238E27FC236}">
                    <a16:creationId xmlns:a16="http://schemas.microsoft.com/office/drawing/2014/main" id="{0BDD1462-55FE-4E0F-8E7B-4F302A0809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40" name="Conector de Seta Reta 639">
                <a:extLst>
                  <a:ext uri="{FF2B5EF4-FFF2-40B4-BE49-F238E27FC236}">
                    <a16:creationId xmlns:a16="http://schemas.microsoft.com/office/drawing/2014/main" id="{A439278C-DF77-459F-8142-000B00851396}"/>
                  </a:ext>
                </a:extLst>
              </p:cNvPr>
              <p:cNvCxnSpPr>
                <a:stCxn id="639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8" name="CaixaDeTexto 637">
              <a:extLst>
                <a:ext uri="{FF2B5EF4-FFF2-40B4-BE49-F238E27FC236}">
                  <a16:creationId xmlns:a16="http://schemas.microsoft.com/office/drawing/2014/main" id="{D709F900-7FF9-4451-96A9-A9F097595D7F}"/>
                </a:ext>
              </a:extLst>
            </p:cNvPr>
            <p:cNvSpPr txBox="1"/>
            <p:nvPr/>
          </p:nvSpPr>
          <p:spPr>
            <a:xfrm>
              <a:off x="8751170" y="441149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C5</a:t>
              </a:r>
            </a:p>
          </p:txBody>
        </p:sp>
      </p:grpSp>
      <p:grpSp>
        <p:nvGrpSpPr>
          <p:cNvPr id="642" name="Agrupar 641">
            <a:extLst>
              <a:ext uri="{FF2B5EF4-FFF2-40B4-BE49-F238E27FC236}">
                <a16:creationId xmlns:a16="http://schemas.microsoft.com/office/drawing/2014/main" id="{71D2E1A5-21CF-43FF-990F-ED65E619A4FF}"/>
              </a:ext>
            </a:extLst>
          </p:cNvPr>
          <p:cNvGrpSpPr/>
          <p:nvPr/>
        </p:nvGrpSpPr>
        <p:grpSpPr>
          <a:xfrm>
            <a:off x="7805526" y="5307755"/>
            <a:ext cx="430326" cy="123111"/>
            <a:chOff x="8755578" y="4574225"/>
            <a:chExt cx="430326" cy="123111"/>
          </a:xfrm>
        </p:grpSpPr>
        <p:grpSp>
          <p:nvGrpSpPr>
            <p:cNvPr id="643" name="Agrupar 642">
              <a:extLst>
                <a:ext uri="{FF2B5EF4-FFF2-40B4-BE49-F238E27FC236}">
                  <a16:creationId xmlns:a16="http://schemas.microsoft.com/office/drawing/2014/main" id="{5002F01B-EFE6-4435-8E81-88AC675EBE5F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645" name="Elipse 644">
                <a:extLst>
                  <a:ext uri="{FF2B5EF4-FFF2-40B4-BE49-F238E27FC236}">
                    <a16:creationId xmlns:a16="http://schemas.microsoft.com/office/drawing/2014/main" id="{4B9D0201-2D9D-4B4B-891E-C354230AE9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46" name="Conector de Seta Reta 645">
                <a:extLst>
                  <a:ext uri="{FF2B5EF4-FFF2-40B4-BE49-F238E27FC236}">
                    <a16:creationId xmlns:a16="http://schemas.microsoft.com/office/drawing/2014/main" id="{6DFA9469-1FD8-4325-A870-38979063A51D}"/>
                  </a:ext>
                </a:extLst>
              </p:cNvPr>
              <p:cNvCxnSpPr>
                <a:stCxn id="645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4" name="CaixaDeTexto 643">
              <a:extLst>
                <a:ext uri="{FF2B5EF4-FFF2-40B4-BE49-F238E27FC236}">
                  <a16:creationId xmlns:a16="http://schemas.microsoft.com/office/drawing/2014/main" id="{42165EB9-10A9-45D2-8431-04E6256BB486}"/>
                </a:ext>
              </a:extLst>
            </p:cNvPr>
            <p:cNvSpPr txBox="1"/>
            <p:nvPr/>
          </p:nvSpPr>
          <p:spPr>
            <a:xfrm>
              <a:off x="8994039" y="4574225"/>
              <a:ext cx="19186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D10</a:t>
              </a:r>
            </a:p>
          </p:txBody>
        </p:sp>
      </p:grpSp>
      <p:grpSp>
        <p:nvGrpSpPr>
          <p:cNvPr id="648" name="Agrupar 647">
            <a:extLst>
              <a:ext uri="{FF2B5EF4-FFF2-40B4-BE49-F238E27FC236}">
                <a16:creationId xmlns:a16="http://schemas.microsoft.com/office/drawing/2014/main" id="{093AE061-D239-47E9-A8FC-82F5BFEF0655}"/>
              </a:ext>
            </a:extLst>
          </p:cNvPr>
          <p:cNvGrpSpPr/>
          <p:nvPr/>
        </p:nvGrpSpPr>
        <p:grpSpPr>
          <a:xfrm>
            <a:off x="7826060" y="5625200"/>
            <a:ext cx="404693" cy="123111"/>
            <a:chOff x="8751170" y="4411498"/>
            <a:chExt cx="404693" cy="123111"/>
          </a:xfrm>
        </p:grpSpPr>
        <p:grpSp>
          <p:nvGrpSpPr>
            <p:cNvPr id="649" name="Agrupar 648">
              <a:extLst>
                <a:ext uri="{FF2B5EF4-FFF2-40B4-BE49-F238E27FC236}">
                  <a16:creationId xmlns:a16="http://schemas.microsoft.com/office/drawing/2014/main" id="{66DDF8C1-AF78-4F1F-A686-B52153B31706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651" name="Elipse 650">
                <a:extLst>
                  <a:ext uri="{FF2B5EF4-FFF2-40B4-BE49-F238E27FC236}">
                    <a16:creationId xmlns:a16="http://schemas.microsoft.com/office/drawing/2014/main" id="{287DBD0F-E511-4D3A-A505-94C1321D2F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52" name="Conector de Seta Reta 651">
                <a:extLst>
                  <a:ext uri="{FF2B5EF4-FFF2-40B4-BE49-F238E27FC236}">
                    <a16:creationId xmlns:a16="http://schemas.microsoft.com/office/drawing/2014/main" id="{F36E523B-01B9-4613-BE6A-F77776E6C4BE}"/>
                  </a:ext>
                </a:extLst>
              </p:cNvPr>
              <p:cNvCxnSpPr>
                <a:stCxn id="651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0" name="CaixaDeTexto 649">
              <a:extLst>
                <a:ext uri="{FF2B5EF4-FFF2-40B4-BE49-F238E27FC236}">
                  <a16:creationId xmlns:a16="http://schemas.microsoft.com/office/drawing/2014/main" id="{82A8F6B7-A51D-43A7-91A2-E5E44AB82F78}"/>
                </a:ext>
              </a:extLst>
            </p:cNvPr>
            <p:cNvSpPr txBox="1"/>
            <p:nvPr/>
          </p:nvSpPr>
          <p:spPr>
            <a:xfrm>
              <a:off x="8751170" y="441149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C6</a:t>
              </a:r>
            </a:p>
          </p:txBody>
        </p:sp>
      </p:grpSp>
      <p:grpSp>
        <p:nvGrpSpPr>
          <p:cNvPr id="654" name="Agrupar 653">
            <a:extLst>
              <a:ext uri="{FF2B5EF4-FFF2-40B4-BE49-F238E27FC236}">
                <a16:creationId xmlns:a16="http://schemas.microsoft.com/office/drawing/2014/main" id="{E3D08DEE-5C57-4DD9-B98B-F93EC87E744F}"/>
              </a:ext>
            </a:extLst>
          </p:cNvPr>
          <p:cNvGrpSpPr/>
          <p:nvPr/>
        </p:nvGrpSpPr>
        <p:grpSpPr>
          <a:xfrm>
            <a:off x="7825473" y="5804294"/>
            <a:ext cx="430326" cy="123111"/>
            <a:chOff x="8755578" y="4574225"/>
            <a:chExt cx="430326" cy="123111"/>
          </a:xfrm>
        </p:grpSpPr>
        <p:grpSp>
          <p:nvGrpSpPr>
            <p:cNvPr id="655" name="Agrupar 654">
              <a:extLst>
                <a:ext uri="{FF2B5EF4-FFF2-40B4-BE49-F238E27FC236}">
                  <a16:creationId xmlns:a16="http://schemas.microsoft.com/office/drawing/2014/main" id="{9D474D65-8370-40A5-9AA8-8E33688E06B9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657" name="Elipse 656">
                <a:extLst>
                  <a:ext uri="{FF2B5EF4-FFF2-40B4-BE49-F238E27FC236}">
                    <a16:creationId xmlns:a16="http://schemas.microsoft.com/office/drawing/2014/main" id="{805D7944-0DB8-43AC-BFCB-7645CD96B3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58" name="Conector de Seta Reta 657">
                <a:extLst>
                  <a:ext uri="{FF2B5EF4-FFF2-40B4-BE49-F238E27FC236}">
                    <a16:creationId xmlns:a16="http://schemas.microsoft.com/office/drawing/2014/main" id="{1BB42F02-22E3-4147-BA5E-1281951A6E5D}"/>
                  </a:ext>
                </a:extLst>
              </p:cNvPr>
              <p:cNvCxnSpPr>
                <a:stCxn id="657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6" name="CaixaDeTexto 655">
              <a:extLst>
                <a:ext uri="{FF2B5EF4-FFF2-40B4-BE49-F238E27FC236}">
                  <a16:creationId xmlns:a16="http://schemas.microsoft.com/office/drawing/2014/main" id="{379C5091-CC2F-4D71-A671-378F04F1E039}"/>
                </a:ext>
              </a:extLst>
            </p:cNvPr>
            <p:cNvSpPr txBox="1"/>
            <p:nvPr/>
          </p:nvSpPr>
          <p:spPr>
            <a:xfrm>
              <a:off x="8994039" y="4574225"/>
              <a:ext cx="19186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D11</a:t>
              </a:r>
            </a:p>
          </p:txBody>
        </p:sp>
      </p:grpSp>
      <p:grpSp>
        <p:nvGrpSpPr>
          <p:cNvPr id="660" name="Agrupar 659">
            <a:extLst>
              <a:ext uri="{FF2B5EF4-FFF2-40B4-BE49-F238E27FC236}">
                <a16:creationId xmlns:a16="http://schemas.microsoft.com/office/drawing/2014/main" id="{A79F55AF-F60D-4DB9-B89E-9E9F8CAE2EAB}"/>
              </a:ext>
            </a:extLst>
          </p:cNvPr>
          <p:cNvGrpSpPr/>
          <p:nvPr/>
        </p:nvGrpSpPr>
        <p:grpSpPr>
          <a:xfrm>
            <a:off x="7657049" y="5980463"/>
            <a:ext cx="404693" cy="123111"/>
            <a:chOff x="8751170" y="4411498"/>
            <a:chExt cx="404693" cy="123111"/>
          </a:xfrm>
        </p:grpSpPr>
        <p:grpSp>
          <p:nvGrpSpPr>
            <p:cNvPr id="661" name="Agrupar 660">
              <a:extLst>
                <a:ext uri="{FF2B5EF4-FFF2-40B4-BE49-F238E27FC236}">
                  <a16:creationId xmlns:a16="http://schemas.microsoft.com/office/drawing/2014/main" id="{D94D3819-EBB4-4BEE-8230-DB42B91509C1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663" name="Elipse 662">
                <a:extLst>
                  <a:ext uri="{FF2B5EF4-FFF2-40B4-BE49-F238E27FC236}">
                    <a16:creationId xmlns:a16="http://schemas.microsoft.com/office/drawing/2014/main" id="{2D34505C-DB38-418B-BBCD-6B930AE74E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64" name="Conector de Seta Reta 663">
                <a:extLst>
                  <a:ext uri="{FF2B5EF4-FFF2-40B4-BE49-F238E27FC236}">
                    <a16:creationId xmlns:a16="http://schemas.microsoft.com/office/drawing/2014/main" id="{438AE13F-4825-4C90-BEE6-9BF5C363EB25}"/>
                  </a:ext>
                </a:extLst>
              </p:cNvPr>
              <p:cNvCxnSpPr>
                <a:stCxn id="663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2" name="CaixaDeTexto 661">
              <a:extLst>
                <a:ext uri="{FF2B5EF4-FFF2-40B4-BE49-F238E27FC236}">
                  <a16:creationId xmlns:a16="http://schemas.microsoft.com/office/drawing/2014/main" id="{DFACEE3B-620F-4751-81A4-FF8260FD2826}"/>
                </a:ext>
              </a:extLst>
            </p:cNvPr>
            <p:cNvSpPr txBox="1"/>
            <p:nvPr/>
          </p:nvSpPr>
          <p:spPr>
            <a:xfrm>
              <a:off x="8751170" y="441149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D9</a:t>
              </a:r>
            </a:p>
          </p:txBody>
        </p:sp>
      </p:grpSp>
      <p:grpSp>
        <p:nvGrpSpPr>
          <p:cNvPr id="665" name="Agrupar 664">
            <a:extLst>
              <a:ext uri="{FF2B5EF4-FFF2-40B4-BE49-F238E27FC236}">
                <a16:creationId xmlns:a16="http://schemas.microsoft.com/office/drawing/2014/main" id="{48A3CBF9-3E33-420F-ABA7-05EA8918A590}"/>
              </a:ext>
            </a:extLst>
          </p:cNvPr>
          <p:cNvGrpSpPr/>
          <p:nvPr/>
        </p:nvGrpSpPr>
        <p:grpSpPr>
          <a:xfrm>
            <a:off x="7657049" y="6114188"/>
            <a:ext cx="404693" cy="123111"/>
            <a:chOff x="8751170" y="4411498"/>
            <a:chExt cx="404693" cy="123111"/>
          </a:xfrm>
        </p:grpSpPr>
        <p:grpSp>
          <p:nvGrpSpPr>
            <p:cNvPr id="666" name="Agrupar 665">
              <a:extLst>
                <a:ext uri="{FF2B5EF4-FFF2-40B4-BE49-F238E27FC236}">
                  <a16:creationId xmlns:a16="http://schemas.microsoft.com/office/drawing/2014/main" id="{1517BBCD-2AB6-4AB7-9F0B-137302015676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668" name="Elipse 667">
                <a:extLst>
                  <a:ext uri="{FF2B5EF4-FFF2-40B4-BE49-F238E27FC236}">
                    <a16:creationId xmlns:a16="http://schemas.microsoft.com/office/drawing/2014/main" id="{C84ABB90-0222-4906-8D83-227CB4EA24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69" name="Conector de Seta Reta 668">
                <a:extLst>
                  <a:ext uri="{FF2B5EF4-FFF2-40B4-BE49-F238E27FC236}">
                    <a16:creationId xmlns:a16="http://schemas.microsoft.com/office/drawing/2014/main" id="{D29EC0A9-3175-4CBD-ABB6-AEE7D3A3A7AC}"/>
                  </a:ext>
                </a:extLst>
              </p:cNvPr>
              <p:cNvCxnSpPr>
                <a:stCxn id="668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7" name="CaixaDeTexto 666">
              <a:extLst>
                <a:ext uri="{FF2B5EF4-FFF2-40B4-BE49-F238E27FC236}">
                  <a16:creationId xmlns:a16="http://schemas.microsoft.com/office/drawing/2014/main" id="{F91E9F91-74CA-4A4C-BB1E-2487AA92BF5A}"/>
                </a:ext>
              </a:extLst>
            </p:cNvPr>
            <p:cNvSpPr txBox="1"/>
            <p:nvPr/>
          </p:nvSpPr>
          <p:spPr>
            <a:xfrm>
              <a:off x="8751170" y="4411498"/>
              <a:ext cx="17458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D10</a:t>
              </a:r>
            </a:p>
          </p:txBody>
        </p:sp>
      </p:grpSp>
      <p:grpSp>
        <p:nvGrpSpPr>
          <p:cNvPr id="671" name="Agrupar 670">
            <a:extLst>
              <a:ext uri="{FF2B5EF4-FFF2-40B4-BE49-F238E27FC236}">
                <a16:creationId xmlns:a16="http://schemas.microsoft.com/office/drawing/2014/main" id="{FF49AD02-F165-4096-9303-000A8FC1C806}"/>
              </a:ext>
            </a:extLst>
          </p:cNvPr>
          <p:cNvGrpSpPr/>
          <p:nvPr/>
        </p:nvGrpSpPr>
        <p:grpSpPr>
          <a:xfrm>
            <a:off x="7657049" y="6249092"/>
            <a:ext cx="404693" cy="123111"/>
            <a:chOff x="8751170" y="4411498"/>
            <a:chExt cx="404693" cy="123111"/>
          </a:xfrm>
        </p:grpSpPr>
        <p:grpSp>
          <p:nvGrpSpPr>
            <p:cNvPr id="672" name="Agrupar 671">
              <a:extLst>
                <a:ext uri="{FF2B5EF4-FFF2-40B4-BE49-F238E27FC236}">
                  <a16:creationId xmlns:a16="http://schemas.microsoft.com/office/drawing/2014/main" id="{5E12899A-D578-4687-A73B-0BF29D04A31A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674" name="Elipse 673">
                <a:extLst>
                  <a:ext uri="{FF2B5EF4-FFF2-40B4-BE49-F238E27FC236}">
                    <a16:creationId xmlns:a16="http://schemas.microsoft.com/office/drawing/2014/main" id="{17BD9A22-5050-4B6D-932F-9A1C284F80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75" name="Conector de Seta Reta 674">
                <a:extLst>
                  <a:ext uri="{FF2B5EF4-FFF2-40B4-BE49-F238E27FC236}">
                    <a16:creationId xmlns:a16="http://schemas.microsoft.com/office/drawing/2014/main" id="{76958338-2BF3-4C40-A18F-2E4811159FBF}"/>
                  </a:ext>
                </a:extLst>
              </p:cNvPr>
              <p:cNvCxnSpPr>
                <a:stCxn id="674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3" name="CaixaDeTexto 672">
              <a:extLst>
                <a:ext uri="{FF2B5EF4-FFF2-40B4-BE49-F238E27FC236}">
                  <a16:creationId xmlns:a16="http://schemas.microsoft.com/office/drawing/2014/main" id="{9FCD0544-A874-4322-BCDD-60DB3F83256C}"/>
                </a:ext>
              </a:extLst>
            </p:cNvPr>
            <p:cNvSpPr txBox="1"/>
            <p:nvPr/>
          </p:nvSpPr>
          <p:spPr>
            <a:xfrm>
              <a:off x="8751170" y="4411498"/>
              <a:ext cx="17458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D11</a:t>
              </a:r>
            </a:p>
          </p:txBody>
        </p:sp>
      </p:grpSp>
      <p:grpSp>
        <p:nvGrpSpPr>
          <p:cNvPr id="676" name="Agrupar 675">
            <a:extLst>
              <a:ext uri="{FF2B5EF4-FFF2-40B4-BE49-F238E27FC236}">
                <a16:creationId xmlns:a16="http://schemas.microsoft.com/office/drawing/2014/main" id="{83F3F069-04C8-4A7A-B798-BF2DD1CE237F}"/>
              </a:ext>
            </a:extLst>
          </p:cNvPr>
          <p:cNvGrpSpPr/>
          <p:nvPr/>
        </p:nvGrpSpPr>
        <p:grpSpPr>
          <a:xfrm>
            <a:off x="7796730" y="6428309"/>
            <a:ext cx="430326" cy="123111"/>
            <a:chOff x="8755578" y="4574225"/>
            <a:chExt cx="430326" cy="123111"/>
          </a:xfrm>
        </p:grpSpPr>
        <p:grpSp>
          <p:nvGrpSpPr>
            <p:cNvPr id="677" name="Agrupar 676">
              <a:extLst>
                <a:ext uri="{FF2B5EF4-FFF2-40B4-BE49-F238E27FC236}">
                  <a16:creationId xmlns:a16="http://schemas.microsoft.com/office/drawing/2014/main" id="{9E023219-22C7-4CD1-8770-09E4DCBF82C6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679" name="Elipse 678">
                <a:extLst>
                  <a:ext uri="{FF2B5EF4-FFF2-40B4-BE49-F238E27FC236}">
                    <a16:creationId xmlns:a16="http://schemas.microsoft.com/office/drawing/2014/main" id="{B214E95F-FD10-496A-96FF-824364DD24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80" name="Conector de Seta Reta 679">
                <a:extLst>
                  <a:ext uri="{FF2B5EF4-FFF2-40B4-BE49-F238E27FC236}">
                    <a16:creationId xmlns:a16="http://schemas.microsoft.com/office/drawing/2014/main" id="{531538C9-366C-4AAF-86A7-1F8729088924}"/>
                  </a:ext>
                </a:extLst>
              </p:cNvPr>
              <p:cNvCxnSpPr>
                <a:stCxn id="679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8" name="CaixaDeTexto 677">
              <a:extLst>
                <a:ext uri="{FF2B5EF4-FFF2-40B4-BE49-F238E27FC236}">
                  <a16:creationId xmlns:a16="http://schemas.microsoft.com/office/drawing/2014/main" id="{30E70153-6A65-486D-8721-8202B3653519}"/>
                </a:ext>
              </a:extLst>
            </p:cNvPr>
            <p:cNvSpPr txBox="1"/>
            <p:nvPr/>
          </p:nvSpPr>
          <p:spPr>
            <a:xfrm>
              <a:off x="8994039" y="4574225"/>
              <a:ext cx="19186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D12</a:t>
              </a:r>
            </a:p>
          </p:txBody>
        </p:sp>
      </p:grpSp>
      <p:grpSp>
        <p:nvGrpSpPr>
          <p:cNvPr id="713" name="Agrupar 712">
            <a:extLst>
              <a:ext uri="{FF2B5EF4-FFF2-40B4-BE49-F238E27FC236}">
                <a16:creationId xmlns:a16="http://schemas.microsoft.com/office/drawing/2014/main" id="{E1CF56B7-7D4E-4FAE-AE2E-FFE246008AC3}"/>
              </a:ext>
            </a:extLst>
          </p:cNvPr>
          <p:cNvGrpSpPr/>
          <p:nvPr/>
        </p:nvGrpSpPr>
        <p:grpSpPr>
          <a:xfrm>
            <a:off x="9059269" y="3033183"/>
            <a:ext cx="289722" cy="200790"/>
            <a:chOff x="10220714" y="2874037"/>
            <a:chExt cx="289722" cy="200790"/>
          </a:xfrm>
        </p:grpSpPr>
        <p:grpSp>
          <p:nvGrpSpPr>
            <p:cNvPr id="696" name="Agrupar 695">
              <a:extLst>
                <a:ext uri="{FF2B5EF4-FFF2-40B4-BE49-F238E27FC236}">
                  <a16:creationId xmlns:a16="http://schemas.microsoft.com/office/drawing/2014/main" id="{4E9459BC-EADF-40D8-B519-0307E4343FDC}"/>
                </a:ext>
              </a:extLst>
            </p:cNvPr>
            <p:cNvGrpSpPr/>
            <p:nvPr/>
          </p:nvGrpSpPr>
          <p:grpSpPr>
            <a:xfrm rot="10800000">
              <a:off x="10220714" y="2874037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698" name="Elipse 697">
                <a:extLst>
                  <a:ext uri="{FF2B5EF4-FFF2-40B4-BE49-F238E27FC236}">
                    <a16:creationId xmlns:a16="http://schemas.microsoft.com/office/drawing/2014/main" id="{0F041E12-325C-4773-A1DC-B4578B55C2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99" name="Conector de Seta Reta 698">
                <a:extLst>
                  <a:ext uri="{FF2B5EF4-FFF2-40B4-BE49-F238E27FC236}">
                    <a16:creationId xmlns:a16="http://schemas.microsoft.com/office/drawing/2014/main" id="{D7C2115C-ADE1-4B6E-A1CF-6D1AA53F1A72}"/>
                  </a:ext>
                </a:extLst>
              </p:cNvPr>
              <p:cNvCxnSpPr>
                <a:stCxn id="698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7" name="CaixaDeTexto 696">
              <a:extLst>
                <a:ext uri="{FF2B5EF4-FFF2-40B4-BE49-F238E27FC236}">
                  <a16:creationId xmlns:a16="http://schemas.microsoft.com/office/drawing/2014/main" id="{73EA702C-B380-4009-933E-479C4D2B07EE}"/>
                </a:ext>
              </a:extLst>
            </p:cNvPr>
            <p:cNvSpPr txBox="1"/>
            <p:nvPr/>
          </p:nvSpPr>
          <p:spPr>
            <a:xfrm>
              <a:off x="10339827" y="2917557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D15</a:t>
              </a:r>
            </a:p>
          </p:txBody>
        </p:sp>
      </p:grpSp>
      <p:sp>
        <p:nvSpPr>
          <p:cNvPr id="704" name="CaixaDeTexto 703">
            <a:extLst>
              <a:ext uri="{FF2B5EF4-FFF2-40B4-BE49-F238E27FC236}">
                <a16:creationId xmlns:a16="http://schemas.microsoft.com/office/drawing/2014/main" id="{BA5B1E0E-EC64-462A-B671-2205E4BF69E8}"/>
              </a:ext>
            </a:extLst>
          </p:cNvPr>
          <p:cNvSpPr txBox="1"/>
          <p:nvPr/>
        </p:nvSpPr>
        <p:spPr>
          <a:xfrm>
            <a:off x="7877844" y="3384461"/>
            <a:ext cx="737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dirty="0">
                <a:solidFill>
                  <a:srgbClr val="FF0000"/>
                </a:solidFill>
              </a:rPr>
              <a:t>Para cada NOTA do DECK</a:t>
            </a:r>
          </a:p>
        </p:txBody>
      </p:sp>
      <p:sp>
        <p:nvSpPr>
          <p:cNvPr id="705" name="CaixaDeTexto 704">
            <a:extLst>
              <a:ext uri="{FF2B5EF4-FFF2-40B4-BE49-F238E27FC236}">
                <a16:creationId xmlns:a16="http://schemas.microsoft.com/office/drawing/2014/main" id="{5F0E2AFF-62A2-4BFE-8053-969789C7B1B0}"/>
              </a:ext>
            </a:extLst>
          </p:cNvPr>
          <p:cNvSpPr txBox="1"/>
          <p:nvPr/>
        </p:nvSpPr>
        <p:spPr>
          <a:xfrm>
            <a:off x="6835931" y="5041851"/>
            <a:ext cx="7282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dirty="0">
                <a:solidFill>
                  <a:srgbClr val="FF0000"/>
                </a:solidFill>
              </a:rPr>
              <a:t>Para cada TRANSPORTADORA APTA</a:t>
            </a:r>
          </a:p>
        </p:txBody>
      </p:sp>
      <p:sp>
        <p:nvSpPr>
          <p:cNvPr id="706" name="CaixaDeTexto 705">
            <a:extLst>
              <a:ext uri="{FF2B5EF4-FFF2-40B4-BE49-F238E27FC236}">
                <a16:creationId xmlns:a16="http://schemas.microsoft.com/office/drawing/2014/main" id="{F29EE34A-2FE1-4024-984C-89B7531CBFF1}"/>
              </a:ext>
            </a:extLst>
          </p:cNvPr>
          <p:cNvSpPr txBox="1"/>
          <p:nvPr/>
        </p:nvSpPr>
        <p:spPr>
          <a:xfrm>
            <a:off x="4969682" y="3967516"/>
            <a:ext cx="1128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dirty="0">
                <a:solidFill>
                  <a:srgbClr val="FF0000"/>
                </a:solidFill>
              </a:rPr>
              <a:t>Para cada NOTA do DECK</a:t>
            </a:r>
          </a:p>
        </p:txBody>
      </p:sp>
      <p:sp>
        <p:nvSpPr>
          <p:cNvPr id="714" name="CaixaDeTexto 713">
            <a:extLst>
              <a:ext uri="{FF2B5EF4-FFF2-40B4-BE49-F238E27FC236}">
                <a16:creationId xmlns:a16="http://schemas.microsoft.com/office/drawing/2014/main" id="{4976EE9F-3903-4EF2-BF8A-8CE311A109D3}"/>
              </a:ext>
            </a:extLst>
          </p:cNvPr>
          <p:cNvSpPr txBox="1"/>
          <p:nvPr/>
        </p:nvSpPr>
        <p:spPr>
          <a:xfrm>
            <a:off x="2917813" y="3468039"/>
            <a:ext cx="1128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dirty="0">
                <a:solidFill>
                  <a:srgbClr val="FF0000"/>
                </a:solidFill>
              </a:rPr>
              <a:t>Para cada NOTA do DECK</a:t>
            </a:r>
          </a:p>
        </p:txBody>
      </p:sp>
      <p:grpSp>
        <p:nvGrpSpPr>
          <p:cNvPr id="408" name="Agrupar 407">
            <a:extLst>
              <a:ext uri="{FF2B5EF4-FFF2-40B4-BE49-F238E27FC236}">
                <a16:creationId xmlns:a16="http://schemas.microsoft.com/office/drawing/2014/main" id="{E675DCCD-CF64-4290-AEF5-9D72E63FFEEB}"/>
              </a:ext>
            </a:extLst>
          </p:cNvPr>
          <p:cNvGrpSpPr/>
          <p:nvPr/>
        </p:nvGrpSpPr>
        <p:grpSpPr>
          <a:xfrm>
            <a:off x="1015708" y="3288669"/>
            <a:ext cx="294314" cy="200790"/>
            <a:chOff x="9029839" y="3353201"/>
            <a:chExt cx="294314" cy="200790"/>
          </a:xfrm>
        </p:grpSpPr>
        <p:grpSp>
          <p:nvGrpSpPr>
            <p:cNvPr id="424" name="Agrupar 423">
              <a:extLst>
                <a:ext uri="{FF2B5EF4-FFF2-40B4-BE49-F238E27FC236}">
                  <a16:creationId xmlns:a16="http://schemas.microsoft.com/office/drawing/2014/main" id="{3D793E28-55B8-4F5B-8A4E-90D14B8A85D4}"/>
                </a:ext>
              </a:extLst>
            </p:cNvPr>
            <p:cNvGrpSpPr/>
            <p:nvPr/>
          </p:nvGrpSpPr>
          <p:grpSpPr>
            <a:xfrm rot="10800000">
              <a:off x="9029839" y="3353201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455" name="Elipse 454">
                <a:extLst>
                  <a:ext uri="{FF2B5EF4-FFF2-40B4-BE49-F238E27FC236}">
                    <a16:creationId xmlns:a16="http://schemas.microsoft.com/office/drawing/2014/main" id="{F96C3BDB-AC14-4490-8BD6-DEC80A53A7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6" name="Conector de Seta Reta 455">
                <a:extLst>
                  <a:ext uri="{FF2B5EF4-FFF2-40B4-BE49-F238E27FC236}">
                    <a16:creationId xmlns:a16="http://schemas.microsoft.com/office/drawing/2014/main" id="{6F6C126E-DABF-45EF-82B2-480B249101CB}"/>
                  </a:ext>
                </a:extLst>
              </p:cNvPr>
              <p:cNvCxnSpPr>
                <a:stCxn id="455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1" name="CaixaDeTexto 430">
              <a:extLst>
                <a:ext uri="{FF2B5EF4-FFF2-40B4-BE49-F238E27FC236}">
                  <a16:creationId xmlns:a16="http://schemas.microsoft.com/office/drawing/2014/main" id="{3FD1BC9F-8D9C-45BE-AB9D-4B656435217C}"/>
                </a:ext>
              </a:extLst>
            </p:cNvPr>
            <p:cNvSpPr txBox="1"/>
            <p:nvPr/>
          </p:nvSpPr>
          <p:spPr>
            <a:xfrm>
              <a:off x="9153544" y="3382164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D1</a:t>
              </a:r>
            </a:p>
          </p:txBody>
        </p:sp>
      </p:grpSp>
      <p:grpSp>
        <p:nvGrpSpPr>
          <p:cNvPr id="457" name="Agrupar 456">
            <a:extLst>
              <a:ext uri="{FF2B5EF4-FFF2-40B4-BE49-F238E27FC236}">
                <a16:creationId xmlns:a16="http://schemas.microsoft.com/office/drawing/2014/main" id="{93E6451F-CFE4-47FC-9F70-AB70D7E6D3BB}"/>
              </a:ext>
            </a:extLst>
          </p:cNvPr>
          <p:cNvGrpSpPr/>
          <p:nvPr/>
        </p:nvGrpSpPr>
        <p:grpSpPr>
          <a:xfrm>
            <a:off x="2232079" y="3287356"/>
            <a:ext cx="294314" cy="200790"/>
            <a:chOff x="9029839" y="3353201"/>
            <a:chExt cx="294314" cy="200790"/>
          </a:xfrm>
        </p:grpSpPr>
        <p:grpSp>
          <p:nvGrpSpPr>
            <p:cNvPr id="463" name="Agrupar 462">
              <a:extLst>
                <a:ext uri="{FF2B5EF4-FFF2-40B4-BE49-F238E27FC236}">
                  <a16:creationId xmlns:a16="http://schemas.microsoft.com/office/drawing/2014/main" id="{B7C7D0E3-A871-452B-BC5F-ED813BDB129C}"/>
                </a:ext>
              </a:extLst>
            </p:cNvPr>
            <p:cNvGrpSpPr/>
            <p:nvPr/>
          </p:nvGrpSpPr>
          <p:grpSpPr>
            <a:xfrm rot="10800000">
              <a:off x="9029839" y="3353201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466" name="Elipse 465">
                <a:extLst>
                  <a:ext uri="{FF2B5EF4-FFF2-40B4-BE49-F238E27FC236}">
                    <a16:creationId xmlns:a16="http://schemas.microsoft.com/office/drawing/2014/main" id="{D2A65141-8E24-4F6D-A6E8-02CA83EAEC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72" name="Conector de Seta Reta 471">
                <a:extLst>
                  <a:ext uri="{FF2B5EF4-FFF2-40B4-BE49-F238E27FC236}">
                    <a16:creationId xmlns:a16="http://schemas.microsoft.com/office/drawing/2014/main" id="{099C4FA6-8987-4447-9195-C13D4C616F7E}"/>
                  </a:ext>
                </a:extLst>
              </p:cNvPr>
              <p:cNvCxnSpPr>
                <a:stCxn id="466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5" name="CaixaDeTexto 464">
              <a:extLst>
                <a:ext uri="{FF2B5EF4-FFF2-40B4-BE49-F238E27FC236}">
                  <a16:creationId xmlns:a16="http://schemas.microsoft.com/office/drawing/2014/main" id="{D3F9256E-7A24-4BAE-A973-BEFE679DA904}"/>
                </a:ext>
              </a:extLst>
            </p:cNvPr>
            <p:cNvSpPr txBox="1"/>
            <p:nvPr/>
          </p:nvSpPr>
          <p:spPr>
            <a:xfrm>
              <a:off x="9153544" y="3382164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D2</a:t>
              </a:r>
            </a:p>
          </p:txBody>
        </p:sp>
      </p:grpSp>
      <p:grpSp>
        <p:nvGrpSpPr>
          <p:cNvPr id="483" name="Agrupar 482">
            <a:extLst>
              <a:ext uri="{FF2B5EF4-FFF2-40B4-BE49-F238E27FC236}">
                <a16:creationId xmlns:a16="http://schemas.microsoft.com/office/drawing/2014/main" id="{A1037D25-9F4D-43CE-8476-F9C983DFFE8C}"/>
              </a:ext>
            </a:extLst>
          </p:cNvPr>
          <p:cNvGrpSpPr/>
          <p:nvPr/>
        </p:nvGrpSpPr>
        <p:grpSpPr>
          <a:xfrm>
            <a:off x="3470461" y="3210379"/>
            <a:ext cx="294314" cy="200790"/>
            <a:chOff x="9029839" y="3353201"/>
            <a:chExt cx="294314" cy="200790"/>
          </a:xfrm>
        </p:grpSpPr>
        <p:grpSp>
          <p:nvGrpSpPr>
            <p:cNvPr id="484" name="Agrupar 483">
              <a:extLst>
                <a:ext uri="{FF2B5EF4-FFF2-40B4-BE49-F238E27FC236}">
                  <a16:creationId xmlns:a16="http://schemas.microsoft.com/office/drawing/2014/main" id="{9A07C66E-7F77-4CAF-9FD4-57F6AC519AA8}"/>
                </a:ext>
              </a:extLst>
            </p:cNvPr>
            <p:cNvGrpSpPr/>
            <p:nvPr/>
          </p:nvGrpSpPr>
          <p:grpSpPr>
            <a:xfrm rot="10800000">
              <a:off x="9029839" y="3353201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486" name="Elipse 485">
                <a:extLst>
                  <a:ext uri="{FF2B5EF4-FFF2-40B4-BE49-F238E27FC236}">
                    <a16:creationId xmlns:a16="http://schemas.microsoft.com/office/drawing/2014/main" id="{C4F28EA6-F458-406A-948B-43F701749C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87" name="Conector de Seta Reta 486">
                <a:extLst>
                  <a:ext uri="{FF2B5EF4-FFF2-40B4-BE49-F238E27FC236}">
                    <a16:creationId xmlns:a16="http://schemas.microsoft.com/office/drawing/2014/main" id="{2DFFFB4E-F3A1-47FB-9409-CFC86F9DB2BF}"/>
                  </a:ext>
                </a:extLst>
              </p:cNvPr>
              <p:cNvCxnSpPr>
                <a:stCxn id="486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5" name="CaixaDeTexto 484">
              <a:extLst>
                <a:ext uri="{FF2B5EF4-FFF2-40B4-BE49-F238E27FC236}">
                  <a16:creationId xmlns:a16="http://schemas.microsoft.com/office/drawing/2014/main" id="{2A5DC57D-B028-447C-AA02-76F0069CDB04}"/>
                </a:ext>
              </a:extLst>
            </p:cNvPr>
            <p:cNvSpPr txBox="1"/>
            <p:nvPr/>
          </p:nvSpPr>
          <p:spPr>
            <a:xfrm>
              <a:off x="9153544" y="3382164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D3</a:t>
              </a:r>
            </a:p>
          </p:txBody>
        </p:sp>
      </p:grpSp>
      <p:grpSp>
        <p:nvGrpSpPr>
          <p:cNvPr id="488" name="Agrupar 487">
            <a:extLst>
              <a:ext uri="{FF2B5EF4-FFF2-40B4-BE49-F238E27FC236}">
                <a16:creationId xmlns:a16="http://schemas.microsoft.com/office/drawing/2014/main" id="{3C0AA97D-CE9C-47B1-B9BB-27084C2D75A0}"/>
              </a:ext>
            </a:extLst>
          </p:cNvPr>
          <p:cNvGrpSpPr/>
          <p:nvPr/>
        </p:nvGrpSpPr>
        <p:grpSpPr>
          <a:xfrm>
            <a:off x="7244400" y="5471872"/>
            <a:ext cx="275615" cy="200790"/>
            <a:chOff x="4443262" y="3038648"/>
            <a:chExt cx="275615" cy="200790"/>
          </a:xfrm>
        </p:grpSpPr>
        <p:grpSp>
          <p:nvGrpSpPr>
            <p:cNvPr id="489" name="Agrupar 488">
              <a:extLst>
                <a:ext uri="{FF2B5EF4-FFF2-40B4-BE49-F238E27FC236}">
                  <a16:creationId xmlns:a16="http://schemas.microsoft.com/office/drawing/2014/main" id="{EB859D2B-DBFC-4089-B681-C25DB6124E6D}"/>
                </a:ext>
              </a:extLst>
            </p:cNvPr>
            <p:cNvGrpSpPr/>
            <p:nvPr/>
          </p:nvGrpSpPr>
          <p:grpSpPr>
            <a:xfrm rot="10800000">
              <a:off x="4653467" y="303864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06" name="Elipse 505">
                <a:extLst>
                  <a:ext uri="{FF2B5EF4-FFF2-40B4-BE49-F238E27FC236}">
                    <a16:creationId xmlns:a16="http://schemas.microsoft.com/office/drawing/2014/main" id="{0C8F1497-9E7D-47FD-825E-52B3523795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22" name="Conector de Seta Reta 521">
                <a:extLst>
                  <a:ext uri="{FF2B5EF4-FFF2-40B4-BE49-F238E27FC236}">
                    <a16:creationId xmlns:a16="http://schemas.microsoft.com/office/drawing/2014/main" id="{8DF206F0-1169-44B2-93C1-325591BC5B36}"/>
                  </a:ext>
                </a:extLst>
              </p:cNvPr>
              <p:cNvCxnSpPr>
                <a:stCxn id="506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5" name="CaixaDeTexto 494">
              <a:extLst>
                <a:ext uri="{FF2B5EF4-FFF2-40B4-BE49-F238E27FC236}">
                  <a16:creationId xmlns:a16="http://schemas.microsoft.com/office/drawing/2014/main" id="{4A8F40FC-CB9A-4D26-8DFC-756BFBED7606}"/>
                </a:ext>
              </a:extLst>
            </p:cNvPr>
            <p:cNvSpPr txBox="1"/>
            <p:nvPr/>
          </p:nvSpPr>
          <p:spPr>
            <a:xfrm>
              <a:off x="4443262" y="3065851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D12</a:t>
              </a:r>
            </a:p>
          </p:txBody>
        </p:sp>
      </p:grpSp>
      <p:grpSp>
        <p:nvGrpSpPr>
          <p:cNvPr id="528" name="Agrupar 527">
            <a:extLst>
              <a:ext uri="{FF2B5EF4-FFF2-40B4-BE49-F238E27FC236}">
                <a16:creationId xmlns:a16="http://schemas.microsoft.com/office/drawing/2014/main" id="{27252594-9149-48FC-B504-ED934D7FAEF9}"/>
              </a:ext>
            </a:extLst>
          </p:cNvPr>
          <p:cNvGrpSpPr/>
          <p:nvPr/>
        </p:nvGrpSpPr>
        <p:grpSpPr>
          <a:xfrm>
            <a:off x="7447646" y="2737307"/>
            <a:ext cx="275615" cy="200790"/>
            <a:chOff x="4443262" y="3038648"/>
            <a:chExt cx="275615" cy="200790"/>
          </a:xfrm>
        </p:grpSpPr>
        <p:grpSp>
          <p:nvGrpSpPr>
            <p:cNvPr id="529" name="Agrupar 528">
              <a:extLst>
                <a:ext uri="{FF2B5EF4-FFF2-40B4-BE49-F238E27FC236}">
                  <a16:creationId xmlns:a16="http://schemas.microsoft.com/office/drawing/2014/main" id="{4EDD186D-C991-43AE-A481-4C6BD666ED73}"/>
                </a:ext>
              </a:extLst>
            </p:cNvPr>
            <p:cNvGrpSpPr/>
            <p:nvPr/>
          </p:nvGrpSpPr>
          <p:grpSpPr>
            <a:xfrm rot="10800000">
              <a:off x="4653467" y="303864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35" name="Elipse 534">
                <a:extLst>
                  <a:ext uri="{FF2B5EF4-FFF2-40B4-BE49-F238E27FC236}">
                    <a16:creationId xmlns:a16="http://schemas.microsoft.com/office/drawing/2014/main" id="{FAD51591-69EC-4B98-B7A2-EAD1C5E397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6" name="Conector de Seta Reta 535">
                <a:extLst>
                  <a:ext uri="{FF2B5EF4-FFF2-40B4-BE49-F238E27FC236}">
                    <a16:creationId xmlns:a16="http://schemas.microsoft.com/office/drawing/2014/main" id="{676006B9-4792-46C5-8AD3-6DFFD00A0585}"/>
                  </a:ext>
                </a:extLst>
              </p:cNvPr>
              <p:cNvCxnSpPr>
                <a:stCxn id="535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4" name="CaixaDeTexto 533">
              <a:extLst>
                <a:ext uri="{FF2B5EF4-FFF2-40B4-BE49-F238E27FC236}">
                  <a16:creationId xmlns:a16="http://schemas.microsoft.com/office/drawing/2014/main" id="{8B14F9A0-B7D3-4C77-8290-2645BAAEDAF2}"/>
                </a:ext>
              </a:extLst>
            </p:cNvPr>
            <p:cNvSpPr txBox="1"/>
            <p:nvPr/>
          </p:nvSpPr>
          <p:spPr>
            <a:xfrm>
              <a:off x="4443262" y="3065851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D15</a:t>
              </a:r>
            </a:p>
          </p:txBody>
        </p:sp>
      </p:grpSp>
      <p:grpSp>
        <p:nvGrpSpPr>
          <p:cNvPr id="537" name="Agrupar 536">
            <a:extLst>
              <a:ext uri="{FF2B5EF4-FFF2-40B4-BE49-F238E27FC236}">
                <a16:creationId xmlns:a16="http://schemas.microsoft.com/office/drawing/2014/main" id="{90162225-B6B7-4847-A063-77EAE0CC398A}"/>
              </a:ext>
            </a:extLst>
          </p:cNvPr>
          <p:cNvGrpSpPr/>
          <p:nvPr/>
        </p:nvGrpSpPr>
        <p:grpSpPr>
          <a:xfrm>
            <a:off x="10010022" y="3988304"/>
            <a:ext cx="877306" cy="380044"/>
            <a:chOff x="9341330" y="4435178"/>
            <a:chExt cx="877306" cy="380044"/>
          </a:xfrm>
        </p:grpSpPr>
        <p:sp>
          <p:nvSpPr>
            <p:cNvPr id="538" name="Retângulo 537">
              <a:extLst>
                <a:ext uri="{FF2B5EF4-FFF2-40B4-BE49-F238E27FC236}">
                  <a16:creationId xmlns:a16="http://schemas.microsoft.com/office/drawing/2014/main" id="{6666A18E-A1F4-4313-922E-A5C46DA1E826}"/>
                </a:ext>
              </a:extLst>
            </p:cNvPr>
            <p:cNvSpPr/>
            <p:nvPr/>
          </p:nvSpPr>
          <p:spPr>
            <a:xfrm>
              <a:off x="9341330" y="4435513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IDENTIFICAR TRANSPORT. EXCLUSIVAS</a:t>
              </a:r>
            </a:p>
          </p:txBody>
        </p:sp>
        <p:sp>
          <p:nvSpPr>
            <p:cNvPr id="539" name="Retângulo 538">
              <a:extLst>
                <a:ext uri="{FF2B5EF4-FFF2-40B4-BE49-F238E27FC236}">
                  <a16:creationId xmlns:a16="http://schemas.microsoft.com/office/drawing/2014/main" id="{40887159-27DA-4A8B-8CE2-2831A1E4C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024" y="4435178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1</a:t>
              </a:r>
            </a:p>
          </p:txBody>
        </p:sp>
      </p:grpSp>
      <p:grpSp>
        <p:nvGrpSpPr>
          <p:cNvPr id="560" name="Agrupar 559">
            <a:extLst>
              <a:ext uri="{FF2B5EF4-FFF2-40B4-BE49-F238E27FC236}">
                <a16:creationId xmlns:a16="http://schemas.microsoft.com/office/drawing/2014/main" id="{7BE46F27-620A-4039-A652-32AFC097C9E4}"/>
              </a:ext>
            </a:extLst>
          </p:cNvPr>
          <p:cNvGrpSpPr/>
          <p:nvPr/>
        </p:nvGrpSpPr>
        <p:grpSpPr>
          <a:xfrm>
            <a:off x="9577171" y="4034932"/>
            <a:ext cx="404693" cy="123111"/>
            <a:chOff x="8751170" y="4411498"/>
            <a:chExt cx="404693" cy="123111"/>
          </a:xfrm>
        </p:grpSpPr>
        <p:grpSp>
          <p:nvGrpSpPr>
            <p:cNvPr id="561" name="Agrupar 560">
              <a:extLst>
                <a:ext uri="{FF2B5EF4-FFF2-40B4-BE49-F238E27FC236}">
                  <a16:creationId xmlns:a16="http://schemas.microsoft.com/office/drawing/2014/main" id="{2FDC0FEA-69D6-4A18-B9BE-01530A0CED41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63" name="Elipse 562">
                <a:extLst>
                  <a:ext uri="{FF2B5EF4-FFF2-40B4-BE49-F238E27FC236}">
                    <a16:creationId xmlns:a16="http://schemas.microsoft.com/office/drawing/2014/main" id="{11D4BCC3-9469-413D-9EA9-C34F121C08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64" name="Conector de Seta Reta 563">
                <a:extLst>
                  <a:ext uri="{FF2B5EF4-FFF2-40B4-BE49-F238E27FC236}">
                    <a16:creationId xmlns:a16="http://schemas.microsoft.com/office/drawing/2014/main" id="{2D9E8982-E8AB-4792-BB06-24A360222749}"/>
                  </a:ext>
                </a:extLst>
              </p:cNvPr>
              <p:cNvCxnSpPr>
                <a:stCxn id="563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2" name="CaixaDeTexto 561">
              <a:extLst>
                <a:ext uri="{FF2B5EF4-FFF2-40B4-BE49-F238E27FC236}">
                  <a16:creationId xmlns:a16="http://schemas.microsoft.com/office/drawing/2014/main" id="{CC80398B-676F-4E33-B265-6607D3ABA7C8}"/>
                </a:ext>
              </a:extLst>
            </p:cNvPr>
            <p:cNvSpPr txBox="1"/>
            <p:nvPr/>
          </p:nvSpPr>
          <p:spPr>
            <a:xfrm>
              <a:off x="8751170" y="441149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C3</a:t>
              </a:r>
            </a:p>
          </p:txBody>
        </p:sp>
      </p:grpSp>
      <p:grpSp>
        <p:nvGrpSpPr>
          <p:cNvPr id="565" name="Agrupar 564">
            <a:extLst>
              <a:ext uri="{FF2B5EF4-FFF2-40B4-BE49-F238E27FC236}">
                <a16:creationId xmlns:a16="http://schemas.microsoft.com/office/drawing/2014/main" id="{E168CCC2-7340-4BCD-B8B9-E96310D54D83}"/>
              </a:ext>
            </a:extLst>
          </p:cNvPr>
          <p:cNvGrpSpPr/>
          <p:nvPr/>
        </p:nvGrpSpPr>
        <p:grpSpPr>
          <a:xfrm>
            <a:off x="9572144" y="4262015"/>
            <a:ext cx="403185" cy="123111"/>
            <a:chOff x="8755578" y="4574225"/>
            <a:chExt cx="403185" cy="123111"/>
          </a:xfrm>
        </p:grpSpPr>
        <p:grpSp>
          <p:nvGrpSpPr>
            <p:cNvPr id="573" name="Agrupar 572">
              <a:extLst>
                <a:ext uri="{FF2B5EF4-FFF2-40B4-BE49-F238E27FC236}">
                  <a16:creationId xmlns:a16="http://schemas.microsoft.com/office/drawing/2014/main" id="{DBD994CE-263B-494E-95E3-231B2A3982BF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75" name="Elipse 574">
                <a:extLst>
                  <a:ext uri="{FF2B5EF4-FFF2-40B4-BE49-F238E27FC236}">
                    <a16:creationId xmlns:a16="http://schemas.microsoft.com/office/drawing/2014/main" id="{C8D62D24-21E0-4F9F-B0DB-67F39768E8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76" name="Conector de Seta Reta 575">
                <a:extLst>
                  <a:ext uri="{FF2B5EF4-FFF2-40B4-BE49-F238E27FC236}">
                    <a16:creationId xmlns:a16="http://schemas.microsoft.com/office/drawing/2014/main" id="{060D33AC-FFCA-45A6-ACA7-0C01BD16E1AB}"/>
                  </a:ext>
                </a:extLst>
              </p:cNvPr>
              <p:cNvCxnSpPr>
                <a:stCxn id="575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4" name="CaixaDeTexto 573">
              <a:extLst>
                <a:ext uri="{FF2B5EF4-FFF2-40B4-BE49-F238E27FC236}">
                  <a16:creationId xmlns:a16="http://schemas.microsoft.com/office/drawing/2014/main" id="{ACC07277-A6BD-4666-BCBC-64DD5C23E31B}"/>
                </a:ext>
              </a:extLst>
            </p:cNvPr>
            <p:cNvSpPr txBox="1"/>
            <p:nvPr/>
          </p:nvSpPr>
          <p:spPr>
            <a:xfrm>
              <a:off x="9026338" y="4574225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C9</a:t>
              </a:r>
            </a:p>
          </p:txBody>
        </p:sp>
      </p:grpSp>
      <p:grpSp>
        <p:nvGrpSpPr>
          <p:cNvPr id="577" name="Agrupar 576">
            <a:extLst>
              <a:ext uri="{FF2B5EF4-FFF2-40B4-BE49-F238E27FC236}">
                <a16:creationId xmlns:a16="http://schemas.microsoft.com/office/drawing/2014/main" id="{28398D18-C681-4F33-9C56-A37F33999BED}"/>
              </a:ext>
            </a:extLst>
          </p:cNvPr>
          <p:cNvGrpSpPr/>
          <p:nvPr/>
        </p:nvGrpSpPr>
        <p:grpSpPr>
          <a:xfrm>
            <a:off x="10019486" y="4599203"/>
            <a:ext cx="877306" cy="380044"/>
            <a:chOff x="9341330" y="4435178"/>
            <a:chExt cx="877306" cy="380044"/>
          </a:xfrm>
        </p:grpSpPr>
        <p:sp>
          <p:nvSpPr>
            <p:cNvPr id="578" name="Retângulo 577">
              <a:extLst>
                <a:ext uri="{FF2B5EF4-FFF2-40B4-BE49-F238E27FC236}">
                  <a16:creationId xmlns:a16="http://schemas.microsoft.com/office/drawing/2014/main" id="{EA716571-E532-4B17-AF8E-90265E365A08}"/>
                </a:ext>
              </a:extLst>
            </p:cNvPr>
            <p:cNvSpPr/>
            <p:nvPr/>
          </p:nvSpPr>
          <p:spPr>
            <a:xfrm>
              <a:off x="9341330" y="4435513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CALC. CUSTO POR TRANSP. EXCLUSIVA</a:t>
              </a:r>
            </a:p>
          </p:txBody>
        </p:sp>
        <p:sp>
          <p:nvSpPr>
            <p:cNvPr id="584" name="Retângulo 583">
              <a:extLst>
                <a:ext uri="{FF2B5EF4-FFF2-40B4-BE49-F238E27FC236}">
                  <a16:creationId xmlns:a16="http://schemas.microsoft.com/office/drawing/2014/main" id="{8F75FBBF-974C-4DDD-AB96-7F7FF07E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024" y="4435178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2</a:t>
              </a:r>
            </a:p>
          </p:txBody>
        </p:sp>
      </p:grpSp>
      <p:cxnSp>
        <p:nvCxnSpPr>
          <p:cNvPr id="589" name="Conector: Curvo 588">
            <a:extLst>
              <a:ext uri="{FF2B5EF4-FFF2-40B4-BE49-F238E27FC236}">
                <a16:creationId xmlns:a16="http://schemas.microsoft.com/office/drawing/2014/main" id="{C4407D55-E4F4-4576-9FC9-E5B9FDF5F10D}"/>
              </a:ext>
            </a:extLst>
          </p:cNvPr>
          <p:cNvCxnSpPr>
            <a:cxnSpLocks/>
          </p:cNvCxnSpPr>
          <p:nvPr/>
        </p:nvCxnSpPr>
        <p:spPr>
          <a:xfrm>
            <a:off x="10450111" y="4981405"/>
            <a:ext cx="145103" cy="98384"/>
          </a:xfrm>
          <a:prstGeom prst="curvedConnector3">
            <a:avLst>
              <a:gd name="adj1" fmla="val -1390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0" name="Agrupar 589">
            <a:extLst>
              <a:ext uri="{FF2B5EF4-FFF2-40B4-BE49-F238E27FC236}">
                <a16:creationId xmlns:a16="http://schemas.microsoft.com/office/drawing/2014/main" id="{CF9206C8-90CF-4241-88E2-D55620F7C6A2}"/>
              </a:ext>
            </a:extLst>
          </p:cNvPr>
          <p:cNvGrpSpPr/>
          <p:nvPr/>
        </p:nvGrpSpPr>
        <p:grpSpPr>
          <a:xfrm>
            <a:off x="9543407" y="4592858"/>
            <a:ext cx="404693" cy="123111"/>
            <a:chOff x="8751170" y="4411498"/>
            <a:chExt cx="404693" cy="123111"/>
          </a:xfrm>
        </p:grpSpPr>
        <p:grpSp>
          <p:nvGrpSpPr>
            <p:cNvPr id="611" name="Agrupar 610">
              <a:extLst>
                <a:ext uri="{FF2B5EF4-FFF2-40B4-BE49-F238E27FC236}">
                  <a16:creationId xmlns:a16="http://schemas.microsoft.com/office/drawing/2014/main" id="{304C9A8B-E1C6-4A46-BB15-23B927460753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613" name="Elipse 612">
                <a:extLst>
                  <a:ext uri="{FF2B5EF4-FFF2-40B4-BE49-F238E27FC236}">
                    <a16:creationId xmlns:a16="http://schemas.microsoft.com/office/drawing/2014/main" id="{3DDEA42B-3953-489F-A6AD-A7A056F441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14" name="Conector de Seta Reta 613">
                <a:extLst>
                  <a:ext uri="{FF2B5EF4-FFF2-40B4-BE49-F238E27FC236}">
                    <a16:creationId xmlns:a16="http://schemas.microsoft.com/office/drawing/2014/main" id="{F47729F3-C813-4ADC-8573-6F86DC037F3B}"/>
                  </a:ext>
                </a:extLst>
              </p:cNvPr>
              <p:cNvCxnSpPr>
                <a:stCxn id="613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2" name="CaixaDeTexto 611">
              <a:extLst>
                <a:ext uri="{FF2B5EF4-FFF2-40B4-BE49-F238E27FC236}">
                  <a16:creationId xmlns:a16="http://schemas.microsoft.com/office/drawing/2014/main" id="{58F489B2-B31D-48AC-BF79-4044BAE26692}"/>
                </a:ext>
              </a:extLst>
            </p:cNvPr>
            <p:cNvSpPr txBox="1"/>
            <p:nvPr/>
          </p:nvSpPr>
          <p:spPr>
            <a:xfrm>
              <a:off x="8751170" y="441149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C9</a:t>
              </a:r>
            </a:p>
          </p:txBody>
        </p:sp>
      </p:grpSp>
      <p:grpSp>
        <p:nvGrpSpPr>
          <p:cNvPr id="615" name="Agrupar 614">
            <a:extLst>
              <a:ext uri="{FF2B5EF4-FFF2-40B4-BE49-F238E27FC236}">
                <a16:creationId xmlns:a16="http://schemas.microsoft.com/office/drawing/2014/main" id="{D0AB3E3E-3307-4093-ABC1-89900F60363C}"/>
              </a:ext>
            </a:extLst>
          </p:cNvPr>
          <p:cNvGrpSpPr/>
          <p:nvPr/>
        </p:nvGrpSpPr>
        <p:grpSpPr>
          <a:xfrm>
            <a:off x="9450999" y="4846237"/>
            <a:ext cx="486423" cy="123111"/>
            <a:chOff x="8669440" y="4411498"/>
            <a:chExt cx="486423" cy="123111"/>
          </a:xfrm>
        </p:grpSpPr>
        <p:grpSp>
          <p:nvGrpSpPr>
            <p:cNvPr id="616" name="Agrupar 615">
              <a:extLst>
                <a:ext uri="{FF2B5EF4-FFF2-40B4-BE49-F238E27FC236}">
                  <a16:creationId xmlns:a16="http://schemas.microsoft.com/office/drawing/2014/main" id="{2EB5E955-05B1-464B-82A2-AE2DEF53A0E8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619" name="Elipse 618">
                <a:extLst>
                  <a:ext uri="{FF2B5EF4-FFF2-40B4-BE49-F238E27FC236}">
                    <a16:creationId xmlns:a16="http://schemas.microsoft.com/office/drawing/2014/main" id="{686003EA-A5BA-4A39-9A8A-3BF035FF7C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21" name="Conector de Seta Reta 620">
                <a:extLst>
                  <a:ext uri="{FF2B5EF4-FFF2-40B4-BE49-F238E27FC236}">
                    <a16:creationId xmlns:a16="http://schemas.microsoft.com/office/drawing/2014/main" id="{52ED9DEF-DFAE-45DF-B36D-45E158B52EEE}"/>
                  </a:ext>
                </a:extLst>
              </p:cNvPr>
              <p:cNvCxnSpPr>
                <a:stCxn id="619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8" name="CaixaDeTexto 617">
              <a:extLst>
                <a:ext uri="{FF2B5EF4-FFF2-40B4-BE49-F238E27FC236}">
                  <a16:creationId xmlns:a16="http://schemas.microsoft.com/office/drawing/2014/main" id="{6D4F1554-F0EB-48C8-9847-D63172E27CC7}"/>
                </a:ext>
              </a:extLst>
            </p:cNvPr>
            <p:cNvSpPr txBox="1"/>
            <p:nvPr/>
          </p:nvSpPr>
          <p:spPr>
            <a:xfrm>
              <a:off x="8669440" y="4411498"/>
              <a:ext cx="21415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D13</a:t>
              </a:r>
            </a:p>
          </p:txBody>
        </p:sp>
      </p:grpSp>
      <p:grpSp>
        <p:nvGrpSpPr>
          <p:cNvPr id="622" name="Agrupar 621">
            <a:extLst>
              <a:ext uri="{FF2B5EF4-FFF2-40B4-BE49-F238E27FC236}">
                <a16:creationId xmlns:a16="http://schemas.microsoft.com/office/drawing/2014/main" id="{0ECC5471-09B7-4B35-B6D3-4D765635AA02}"/>
              </a:ext>
            </a:extLst>
          </p:cNvPr>
          <p:cNvGrpSpPr/>
          <p:nvPr/>
        </p:nvGrpSpPr>
        <p:grpSpPr>
          <a:xfrm>
            <a:off x="11207303" y="5131517"/>
            <a:ext cx="877306" cy="380044"/>
            <a:chOff x="9341330" y="4435178"/>
            <a:chExt cx="877306" cy="380044"/>
          </a:xfrm>
        </p:grpSpPr>
        <p:sp>
          <p:nvSpPr>
            <p:cNvPr id="623" name="Retângulo 622">
              <a:extLst>
                <a:ext uri="{FF2B5EF4-FFF2-40B4-BE49-F238E27FC236}">
                  <a16:creationId xmlns:a16="http://schemas.microsoft.com/office/drawing/2014/main" id="{75C61F0B-52E4-4284-A14C-FB7AB43B6957}"/>
                </a:ext>
              </a:extLst>
            </p:cNvPr>
            <p:cNvSpPr/>
            <p:nvPr/>
          </p:nvSpPr>
          <p:spPr>
            <a:xfrm>
              <a:off x="9341330" y="4435513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OBTER BASE CUSTO DA TRANSPORT.</a:t>
              </a:r>
            </a:p>
          </p:txBody>
        </p:sp>
        <p:sp>
          <p:nvSpPr>
            <p:cNvPr id="624" name="Retângulo 623">
              <a:extLst>
                <a:ext uri="{FF2B5EF4-FFF2-40B4-BE49-F238E27FC236}">
                  <a16:creationId xmlns:a16="http://schemas.microsoft.com/office/drawing/2014/main" id="{23349980-5DB8-4788-9F6B-C3B4BEE64E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024" y="4435178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1</a:t>
              </a:r>
            </a:p>
          </p:txBody>
        </p:sp>
      </p:grpSp>
      <p:grpSp>
        <p:nvGrpSpPr>
          <p:cNvPr id="625" name="Agrupar 624">
            <a:extLst>
              <a:ext uri="{FF2B5EF4-FFF2-40B4-BE49-F238E27FC236}">
                <a16:creationId xmlns:a16="http://schemas.microsoft.com/office/drawing/2014/main" id="{81AB6842-E018-4AB1-A2B5-AC37005CBD07}"/>
              </a:ext>
            </a:extLst>
          </p:cNvPr>
          <p:cNvGrpSpPr/>
          <p:nvPr/>
        </p:nvGrpSpPr>
        <p:grpSpPr>
          <a:xfrm>
            <a:off x="11209724" y="5611092"/>
            <a:ext cx="877306" cy="380044"/>
            <a:chOff x="9341330" y="4435178"/>
            <a:chExt cx="877306" cy="380044"/>
          </a:xfrm>
        </p:grpSpPr>
        <p:sp>
          <p:nvSpPr>
            <p:cNvPr id="626" name="Retângulo 625">
              <a:extLst>
                <a:ext uri="{FF2B5EF4-FFF2-40B4-BE49-F238E27FC236}">
                  <a16:creationId xmlns:a16="http://schemas.microsoft.com/office/drawing/2014/main" id="{6FDAF115-FC98-4829-8872-52403DC2F282}"/>
                </a:ext>
              </a:extLst>
            </p:cNvPr>
            <p:cNvSpPr/>
            <p:nvPr/>
          </p:nvSpPr>
          <p:spPr>
            <a:xfrm>
              <a:off x="9341330" y="4435513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OBTER TDE</a:t>
              </a:r>
            </a:p>
          </p:txBody>
        </p:sp>
        <p:sp>
          <p:nvSpPr>
            <p:cNvPr id="627" name="Retângulo 626">
              <a:extLst>
                <a:ext uri="{FF2B5EF4-FFF2-40B4-BE49-F238E27FC236}">
                  <a16:creationId xmlns:a16="http://schemas.microsoft.com/office/drawing/2014/main" id="{CA3E70C2-B86B-4B6F-8E44-F04995E6B9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024" y="4435178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2</a:t>
              </a:r>
            </a:p>
          </p:txBody>
        </p:sp>
      </p:grpSp>
      <p:grpSp>
        <p:nvGrpSpPr>
          <p:cNvPr id="629" name="Agrupar 628">
            <a:extLst>
              <a:ext uri="{FF2B5EF4-FFF2-40B4-BE49-F238E27FC236}">
                <a16:creationId xmlns:a16="http://schemas.microsoft.com/office/drawing/2014/main" id="{953404BD-473E-4D8B-A79A-4DE878A1963C}"/>
              </a:ext>
            </a:extLst>
          </p:cNvPr>
          <p:cNvGrpSpPr/>
          <p:nvPr/>
        </p:nvGrpSpPr>
        <p:grpSpPr>
          <a:xfrm>
            <a:off x="11224296" y="6225360"/>
            <a:ext cx="877306" cy="380044"/>
            <a:chOff x="9341330" y="4435178"/>
            <a:chExt cx="877306" cy="380044"/>
          </a:xfrm>
        </p:grpSpPr>
        <p:sp>
          <p:nvSpPr>
            <p:cNvPr id="630" name="Retângulo 629">
              <a:extLst>
                <a:ext uri="{FF2B5EF4-FFF2-40B4-BE49-F238E27FC236}">
                  <a16:creationId xmlns:a16="http://schemas.microsoft.com/office/drawing/2014/main" id="{5FE61D42-042F-4964-B130-D2058A874E7F}"/>
                </a:ext>
              </a:extLst>
            </p:cNvPr>
            <p:cNvSpPr/>
            <p:nvPr/>
          </p:nvSpPr>
          <p:spPr>
            <a:xfrm>
              <a:off x="9341330" y="4435513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CALC. CUSTO TRANSP. EXCLUSIVA</a:t>
              </a:r>
            </a:p>
          </p:txBody>
        </p:sp>
        <p:sp>
          <p:nvSpPr>
            <p:cNvPr id="631" name="Retângulo 630">
              <a:extLst>
                <a:ext uri="{FF2B5EF4-FFF2-40B4-BE49-F238E27FC236}">
                  <a16:creationId xmlns:a16="http://schemas.microsoft.com/office/drawing/2014/main" id="{A3C78DBE-9D7B-4FD9-ACE5-F2C6AE7FE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024" y="4435178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3</a:t>
              </a:r>
            </a:p>
          </p:txBody>
        </p:sp>
      </p:grpSp>
      <p:cxnSp>
        <p:nvCxnSpPr>
          <p:cNvPr id="632" name="Conector: Angulado 631">
            <a:extLst>
              <a:ext uri="{FF2B5EF4-FFF2-40B4-BE49-F238E27FC236}">
                <a16:creationId xmlns:a16="http://schemas.microsoft.com/office/drawing/2014/main" id="{5E1AFD65-C59E-4A4D-967B-752C3E1A40BB}"/>
              </a:ext>
            </a:extLst>
          </p:cNvPr>
          <p:cNvCxnSpPr>
            <a:cxnSpLocks/>
            <a:stCxn id="578" idx="2"/>
            <a:endCxn id="623" idx="1"/>
          </p:cNvCxnSpPr>
          <p:nvPr/>
        </p:nvCxnSpPr>
        <p:spPr>
          <a:xfrm rot="16200000" flipH="1">
            <a:off x="10640164" y="4754568"/>
            <a:ext cx="342460" cy="79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ector: Angulado 632">
            <a:extLst>
              <a:ext uri="{FF2B5EF4-FFF2-40B4-BE49-F238E27FC236}">
                <a16:creationId xmlns:a16="http://schemas.microsoft.com/office/drawing/2014/main" id="{6D9EC16E-12F3-4A81-96E7-73226CF177BE}"/>
              </a:ext>
            </a:extLst>
          </p:cNvPr>
          <p:cNvCxnSpPr>
            <a:cxnSpLocks/>
            <a:stCxn id="578" idx="2"/>
            <a:endCxn id="626" idx="1"/>
          </p:cNvCxnSpPr>
          <p:nvPr/>
        </p:nvCxnSpPr>
        <p:spPr>
          <a:xfrm rot="16200000" flipH="1">
            <a:off x="10401588" y="4993145"/>
            <a:ext cx="822035" cy="794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ector: Angulado 633">
            <a:extLst>
              <a:ext uri="{FF2B5EF4-FFF2-40B4-BE49-F238E27FC236}">
                <a16:creationId xmlns:a16="http://schemas.microsoft.com/office/drawing/2014/main" id="{71D900F7-86B8-4375-8EB1-4E349629EAE4}"/>
              </a:ext>
            </a:extLst>
          </p:cNvPr>
          <p:cNvCxnSpPr>
            <a:cxnSpLocks/>
            <a:stCxn id="578" idx="2"/>
            <a:endCxn id="630" idx="1"/>
          </p:cNvCxnSpPr>
          <p:nvPr/>
        </p:nvCxnSpPr>
        <p:spPr>
          <a:xfrm rot="16200000" flipH="1">
            <a:off x="10101740" y="5292993"/>
            <a:ext cx="1436303" cy="808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Agrupar 634">
            <a:extLst>
              <a:ext uri="{FF2B5EF4-FFF2-40B4-BE49-F238E27FC236}">
                <a16:creationId xmlns:a16="http://schemas.microsoft.com/office/drawing/2014/main" id="{B0091EEE-3727-4045-93C9-B9E90CE0F6CB}"/>
              </a:ext>
            </a:extLst>
          </p:cNvPr>
          <p:cNvGrpSpPr/>
          <p:nvPr/>
        </p:nvGrpSpPr>
        <p:grpSpPr>
          <a:xfrm>
            <a:off x="10609047" y="5171433"/>
            <a:ext cx="404693" cy="123111"/>
            <a:chOff x="8751170" y="4411498"/>
            <a:chExt cx="404693" cy="123111"/>
          </a:xfrm>
        </p:grpSpPr>
        <p:grpSp>
          <p:nvGrpSpPr>
            <p:cNvPr id="641" name="Agrupar 640">
              <a:extLst>
                <a:ext uri="{FF2B5EF4-FFF2-40B4-BE49-F238E27FC236}">
                  <a16:creationId xmlns:a16="http://schemas.microsoft.com/office/drawing/2014/main" id="{3131FB15-6482-474C-895A-BB7E94099416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653" name="Elipse 652">
                <a:extLst>
                  <a:ext uri="{FF2B5EF4-FFF2-40B4-BE49-F238E27FC236}">
                    <a16:creationId xmlns:a16="http://schemas.microsoft.com/office/drawing/2014/main" id="{B7F766B1-52B0-4CE9-802B-A5A79EE179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59" name="Conector de Seta Reta 658">
                <a:extLst>
                  <a:ext uri="{FF2B5EF4-FFF2-40B4-BE49-F238E27FC236}">
                    <a16:creationId xmlns:a16="http://schemas.microsoft.com/office/drawing/2014/main" id="{3CC3C147-9EDD-4DEE-9389-02F3489CD4EB}"/>
                  </a:ext>
                </a:extLst>
              </p:cNvPr>
              <p:cNvCxnSpPr>
                <a:stCxn id="653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7" name="CaixaDeTexto 646">
              <a:extLst>
                <a:ext uri="{FF2B5EF4-FFF2-40B4-BE49-F238E27FC236}">
                  <a16:creationId xmlns:a16="http://schemas.microsoft.com/office/drawing/2014/main" id="{0BC71938-E4A5-422C-82D8-59C73E6DE783}"/>
                </a:ext>
              </a:extLst>
            </p:cNvPr>
            <p:cNvSpPr txBox="1"/>
            <p:nvPr/>
          </p:nvSpPr>
          <p:spPr>
            <a:xfrm>
              <a:off x="8751170" y="441149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C5</a:t>
              </a:r>
            </a:p>
          </p:txBody>
        </p:sp>
      </p:grpSp>
      <p:grpSp>
        <p:nvGrpSpPr>
          <p:cNvPr id="670" name="Agrupar 669">
            <a:extLst>
              <a:ext uri="{FF2B5EF4-FFF2-40B4-BE49-F238E27FC236}">
                <a16:creationId xmlns:a16="http://schemas.microsoft.com/office/drawing/2014/main" id="{4D8889F7-9FAF-4651-A94F-9D263CCA2E87}"/>
              </a:ext>
            </a:extLst>
          </p:cNvPr>
          <p:cNvGrpSpPr/>
          <p:nvPr/>
        </p:nvGrpSpPr>
        <p:grpSpPr>
          <a:xfrm>
            <a:off x="10604010" y="5338775"/>
            <a:ext cx="430326" cy="123111"/>
            <a:chOff x="8755578" y="4574225"/>
            <a:chExt cx="430326" cy="123111"/>
          </a:xfrm>
        </p:grpSpPr>
        <p:grpSp>
          <p:nvGrpSpPr>
            <p:cNvPr id="681" name="Agrupar 680">
              <a:extLst>
                <a:ext uri="{FF2B5EF4-FFF2-40B4-BE49-F238E27FC236}">
                  <a16:creationId xmlns:a16="http://schemas.microsoft.com/office/drawing/2014/main" id="{DAC56590-FD8E-4217-90BD-82BDD0EBB682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683" name="Elipse 682">
                <a:extLst>
                  <a:ext uri="{FF2B5EF4-FFF2-40B4-BE49-F238E27FC236}">
                    <a16:creationId xmlns:a16="http://schemas.microsoft.com/office/drawing/2014/main" id="{9358BF16-AACE-47D7-A109-91EF72FB45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94" name="Conector de Seta Reta 693">
                <a:extLst>
                  <a:ext uri="{FF2B5EF4-FFF2-40B4-BE49-F238E27FC236}">
                    <a16:creationId xmlns:a16="http://schemas.microsoft.com/office/drawing/2014/main" id="{4BFED5FC-E9CD-4597-8513-ECBA4F9A7658}"/>
                  </a:ext>
                </a:extLst>
              </p:cNvPr>
              <p:cNvCxnSpPr>
                <a:stCxn id="683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2" name="CaixaDeTexto 681">
              <a:extLst>
                <a:ext uri="{FF2B5EF4-FFF2-40B4-BE49-F238E27FC236}">
                  <a16:creationId xmlns:a16="http://schemas.microsoft.com/office/drawing/2014/main" id="{75E7E485-E3F2-482F-B26C-CD11B914A11F}"/>
                </a:ext>
              </a:extLst>
            </p:cNvPr>
            <p:cNvSpPr txBox="1"/>
            <p:nvPr/>
          </p:nvSpPr>
          <p:spPr>
            <a:xfrm>
              <a:off x="8994039" y="4574225"/>
              <a:ext cx="19186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D10</a:t>
              </a:r>
            </a:p>
          </p:txBody>
        </p:sp>
      </p:grpSp>
      <p:grpSp>
        <p:nvGrpSpPr>
          <p:cNvPr id="695" name="Agrupar 694">
            <a:extLst>
              <a:ext uri="{FF2B5EF4-FFF2-40B4-BE49-F238E27FC236}">
                <a16:creationId xmlns:a16="http://schemas.microsoft.com/office/drawing/2014/main" id="{8E8170F9-B2FE-4128-830E-8B775ADF20FD}"/>
              </a:ext>
            </a:extLst>
          </p:cNvPr>
          <p:cNvGrpSpPr/>
          <p:nvPr/>
        </p:nvGrpSpPr>
        <p:grpSpPr>
          <a:xfrm>
            <a:off x="10624544" y="5656220"/>
            <a:ext cx="404693" cy="123111"/>
            <a:chOff x="8751170" y="4411498"/>
            <a:chExt cx="404693" cy="123111"/>
          </a:xfrm>
        </p:grpSpPr>
        <p:grpSp>
          <p:nvGrpSpPr>
            <p:cNvPr id="700" name="Agrupar 699">
              <a:extLst>
                <a:ext uri="{FF2B5EF4-FFF2-40B4-BE49-F238E27FC236}">
                  <a16:creationId xmlns:a16="http://schemas.microsoft.com/office/drawing/2014/main" id="{450B2337-9124-4D81-94DD-54FABA5F2071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02" name="Elipse 701">
                <a:extLst>
                  <a:ext uri="{FF2B5EF4-FFF2-40B4-BE49-F238E27FC236}">
                    <a16:creationId xmlns:a16="http://schemas.microsoft.com/office/drawing/2014/main" id="{78A02BAF-749A-4BD3-9A56-E48256C0B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03" name="Conector de Seta Reta 702">
                <a:extLst>
                  <a:ext uri="{FF2B5EF4-FFF2-40B4-BE49-F238E27FC236}">
                    <a16:creationId xmlns:a16="http://schemas.microsoft.com/office/drawing/2014/main" id="{6F1CE3EE-40EB-47A0-BDEC-C7B759377770}"/>
                  </a:ext>
                </a:extLst>
              </p:cNvPr>
              <p:cNvCxnSpPr>
                <a:stCxn id="702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1" name="CaixaDeTexto 700">
              <a:extLst>
                <a:ext uri="{FF2B5EF4-FFF2-40B4-BE49-F238E27FC236}">
                  <a16:creationId xmlns:a16="http://schemas.microsoft.com/office/drawing/2014/main" id="{AB416C19-F644-499A-9641-840BE554EFBE}"/>
                </a:ext>
              </a:extLst>
            </p:cNvPr>
            <p:cNvSpPr txBox="1"/>
            <p:nvPr/>
          </p:nvSpPr>
          <p:spPr>
            <a:xfrm>
              <a:off x="8751170" y="441149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C6</a:t>
              </a:r>
            </a:p>
          </p:txBody>
        </p:sp>
      </p:grpSp>
      <p:grpSp>
        <p:nvGrpSpPr>
          <p:cNvPr id="707" name="Agrupar 706">
            <a:extLst>
              <a:ext uri="{FF2B5EF4-FFF2-40B4-BE49-F238E27FC236}">
                <a16:creationId xmlns:a16="http://schemas.microsoft.com/office/drawing/2014/main" id="{016D34A4-A219-4DC9-B5FD-A0BC8A7822A2}"/>
              </a:ext>
            </a:extLst>
          </p:cNvPr>
          <p:cNvGrpSpPr/>
          <p:nvPr/>
        </p:nvGrpSpPr>
        <p:grpSpPr>
          <a:xfrm>
            <a:off x="10623957" y="5835314"/>
            <a:ext cx="430326" cy="123111"/>
            <a:chOff x="8755578" y="4574225"/>
            <a:chExt cx="430326" cy="123111"/>
          </a:xfrm>
        </p:grpSpPr>
        <p:grpSp>
          <p:nvGrpSpPr>
            <p:cNvPr id="708" name="Agrupar 707">
              <a:extLst>
                <a:ext uri="{FF2B5EF4-FFF2-40B4-BE49-F238E27FC236}">
                  <a16:creationId xmlns:a16="http://schemas.microsoft.com/office/drawing/2014/main" id="{564B31F2-4D9F-4605-8489-52A606E69121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10" name="Elipse 709">
                <a:extLst>
                  <a:ext uri="{FF2B5EF4-FFF2-40B4-BE49-F238E27FC236}">
                    <a16:creationId xmlns:a16="http://schemas.microsoft.com/office/drawing/2014/main" id="{16CD1809-3E27-41E7-994F-A009D51FD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11" name="Conector de Seta Reta 710">
                <a:extLst>
                  <a:ext uri="{FF2B5EF4-FFF2-40B4-BE49-F238E27FC236}">
                    <a16:creationId xmlns:a16="http://schemas.microsoft.com/office/drawing/2014/main" id="{D7E55872-2467-4891-994F-3697172BA8FE}"/>
                  </a:ext>
                </a:extLst>
              </p:cNvPr>
              <p:cNvCxnSpPr>
                <a:stCxn id="710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9" name="CaixaDeTexto 708">
              <a:extLst>
                <a:ext uri="{FF2B5EF4-FFF2-40B4-BE49-F238E27FC236}">
                  <a16:creationId xmlns:a16="http://schemas.microsoft.com/office/drawing/2014/main" id="{81A17B72-1A69-419C-98BC-63FD356AF137}"/>
                </a:ext>
              </a:extLst>
            </p:cNvPr>
            <p:cNvSpPr txBox="1"/>
            <p:nvPr/>
          </p:nvSpPr>
          <p:spPr>
            <a:xfrm>
              <a:off x="8994039" y="4574225"/>
              <a:ext cx="19186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D11</a:t>
              </a:r>
            </a:p>
          </p:txBody>
        </p:sp>
      </p:grpSp>
      <p:grpSp>
        <p:nvGrpSpPr>
          <p:cNvPr id="712" name="Agrupar 711">
            <a:extLst>
              <a:ext uri="{FF2B5EF4-FFF2-40B4-BE49-F238E27FC236}">
                <a16:creationId xmlns:a16="http://schemas.microsoft.com/office/drawing/2014/main" id="{0A946915-453F-47CE-83F0-87B9497A4F31}"/>
              </a:ext>
            </a:extLst>
          </p:cNvPr>
          <p:cNvGrpSpPr/>
          <p:nvPr/>
        </p:nvGrpSpPr>
        <p:grpSpPr>
          <a:xfrm>
            <a:off x="10455533" y="6011483"/>
            <a:ext cx="404693" cy="123111"/>
            <a:chOff x="8751170" y="4411498"/>
            <a:chExt cx="404693" cy="123111"/>
          </a:xfrm>
        </p:grpSpPr>
        <p:grpSp>
          <p:nvGrpSpPr>
            <p:cNvPr id="715" name="Agrupar 714">
              <a:extLst>
                <a:ext uri="{FF2B5EF4-FFF2-40B4-BE49-F238E27FC236}">
                  <a16:creationId xmlns:a16="http://schemas.microsoft.com/office/drawing/2014/main" id="{CFF69676-1766-402D-921B-338E348603EF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17" name="Elipse 716">
                <a:extLst>
                  <a:ext uri="{FF2B5EF4-FFF2-40B4-BE49-F238E27FC236}">
                    <a16:creationId xmlns:a16="http://schemas.microsoft.com/office/drawing/2014/main" id="{A5345DB0-F5A9-4E8D-9AA1-BBB32DAFA4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18" name="Conector de Seta Reta 717">
                <a:extLst>
                  <a:ext uri="{FF2B5EF4-FFF2-40B4-BE49-F238E27FC236}">
                    <a16:creationId xmlns:a16="http://schemas.microsoft.com/office/drawing/2014/main" id="{A1901398-9DFC-49D7-9906-E3294491033A}"/>
                  </a:ext>
                </a:extLst>
              </p:cNvPr>
              <p:cNvCxnSpPr>
                <a:stCxn id="717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6" name="CaixaDeTexto 715">
              <a:extLst>
                <a:ext uri="{FF2B5EF4-FFF2-40B4-BE49-F238E27FC236}">
                  <a16:creationId xmlns:a16="http://schemas.microsoft.com/office/drawing/2014/main" id="{C3303F21-71FF-40D9-9D19-37F6E1D2DB35}"/>
                </a:ext>
              </a:extLst>
            </p:cNvPr>
            <p:cNvSpPr txBox="1"/>
            <p:nvPr/>
          </p:nvSpPr>
          <p:spPr>
            <a:xfrm>
              <a:off x="8751170" y="4411498"/>
              <a:ext cx="20390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D13</a:t>
              </a:r>
            </a:p>
          </p:txBody>
        </p:sp>
      </p:grpSp>
      <p:grpSp>
        <p:nvGrpSpPr>
          <p:cNvPr id="719" name="Agrupar 718">
            <a:extLst>
              <a:ext uri="{FF2B5EF4-FFF2-40B4-BE49-F238E27FC236}">
                <a16:creationId xmlns:a16="http://schemas.microsoft.com/office/drawing/2014/main" id="{4BC854CD-0801-445C-B003-19B41DB1F4F2}"/>
              </a:ext>
            </a:extLst>
          </p:cNvPr>
          <p:cNvGrpSpPr/>
          <p:nvPr/>
        </p:nvGrpSpPr>
        <p:grpSpPr>
          <a:xfrm>
            <a:off x="10455533" y="6145208"/>
            <a:ext cx="404693" cy="123111"/>
            <a:chOff x="8751170" y="4411498"/>
            <a:chExt cx="404693" cy="123111"/>
          </a:xfrm>
        </p:grpSpPr>
        <p:grpSp>
          <p:nvGrpSpPr>
            <p:cNvPr id="720" name="Agrupar 719">
              <a:extLst>
                <a:ext uri="{FF2B5EF4-FFF2-40B4-BE49-F238E27FC236}">
                  <a16:creationId xmlns:a16="http://schemas.microsoft.com/office/drawing/2014/main" id="{6BA907E0-9E01-4C25-A89A-5E00F8E9F01D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22" name="Elipse 721">
                <a:extLst>
                  <a:ext uri="{FF2B5EF4-FFF2-40B4-BE49-F238E27FC236}">
                    <a16:creationId xmlns:a16="http://schemas.microsoft.com/office/drawing/2014/main" id="{E5619BA3-8031-43C2-91B1-5E94CE07E8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23" name="Conector de Seta Reta 722">
                <a:extLst>
                  <a:ext uri="{FF2B5EF4-FFF2-40B4-BE49-F238E27FC236}">
                    <a16:creationId xmlns:a16="http://schemas.microsoft.com/office/drawing/2014/main" id="{806DA53A-9011-474B-8FA7-D7AC143BC340}"/>
                  </a:ext>
                </a:extLst>
              </p:cNvPr>
              <p:cNvCxnSpPr>
                <a:stCxn id="722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1" name="CaixaDeTexto 720">
              <a:extLst>
                <a:ext uri="{FF2B5EF4-FFF2-40B4-BE49-F238E27FC236}">
                  <a16:creationId xmlns:a16="http://schemas.microsoft.com/office/drawing/2014/main" id="{9A7DDAAE-9CB4-499E-B683-B296E477FE70}"/>
                </a:ext>
              </a:extLst>
            </p:cNvPr>
            <p:cNvSpPr txBox="1"/>
            <p:nvPr/>
          </p:nvSpPr>
          <p:spPr>
            <a:xfrm>
              <a:off x="8751170" y="4411498"/>
              <a:ext cx="17458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D10</a:t>
              </a:r>
            </a:p>
          </p:txBody>
        </p:sp>
      </p:grpSp>
      <p:grpSp>
        <p:nvGrpSpPr>
          <p:cNvPr id="724" name="Agrupar 723">
            <a:extLst>
              <a:ext uri="{FF2B5EF4-FFF2-40B4-BE49-F238E27FC236}">
                <a16:creationId xmlns:a16="http://schemas.microsoft.com/office/drawing/2014/main" id="{1A77BFE5-5570-4FC4-8015-194D4BB46846}"/>
              </a:ext>
            </a:extLst>
          </p:cNvPr>
          <p:cNvGrpSpPr/>
          <p:nvPr/>
        </p:nvGrpSpPr>
        <p:grpSpPr>
          <a:xfrm>
            <a:off x="10455533" y="6280112"/>
            <a:ext cx="404693" cy="123111"/>
            <a:chOff x="8751170" y="4411498"/>
            <a:chExt cx="404693" cy="123111"/>
          </a:xfrm>
        </p:grpSpPr>
        <p:grpSp>
          <p:nvGrpSpPr>
            <p:cNvPr id="725" name="Agrupar 724">
              <a:extLst>
                <a:ext uri="{FF2B5EF4-FFF2-40B4-BE49-F238E27FC236}">
                  <a16:creationId xmlns:a16="http://schemas.microsoft.com/office/drawing/2014/main" id="{F30150F3-4556-4EA4-9CA2-AFB2EEDC71EB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27" name="Elipse 726">
                <a:extLst>
                  <a:ext uri="{FF2B5EF4-FFF2-40B4-BE49-F238E27FC236}">
                    <a16:creationId xmlns:a16="http://schemas.microsoft.com/office/drawing/2014/main" id="{1C2ED155-873A-4363-9AF3-DA4F6778A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28" name="Conector de Seta Reta 727">
                <a:extLst>
                  <a:ext uri="{FF2B5EF4-FFF2-40B4-BE49-F238E27FC236}">
                    <a16:creationId xmlns:a16="http://schemas.microsoft.com/office/drawing/2014/main" id="{49A3BC1C-6EB6-408C-A391-F2EE286E81C6}"/>
                  </a:ext>
                </a:extLst>
              </p:cNvPr>
              <p:cNvCxnSpPr>
                <a:stCxn id="727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6" name="CaixaDeTexto 725">
              <a:extLst>
                <a:ext uri="{FF2B5EF4-FFF2-40B4-BE49-F238E27FC236}">
                  <a16:creationId xmlns:a16="http://schemas.microsoft.com/office/drawing/2014/main" id="{72A48829-2071-4A55-808D-7B0A2CC6512A}"/>
                </a:ext>
              </a:extLst>
            </p:cNvPr>
            <p:cNvSpPr txBox="1"/>
            <p:nvPr/>
          </p:nvSpPr>
          <p:spPr>
            <a:xfrm>
              <a:off x="8751170" y="4411498"/>
              <a:ext cx="17458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D11</a:t>
              </a:r>
            </a:p>
          </p:txBody>
        </p:sp>
      </p:grpSp>
      <p:grpSp>
        <p:nvGrpSpPr>
          <p:cNvPr id="729" name="Agrupar 728">
            <a:extLst>
              <a:ext uri="{FF2B5EF4-FFF2-40B4-BE49-F238E27FC236}">
                <a16:creationId xmlns:a16="http://schemas.microsoft.com/office/drawing/2014/main" id="{E20C7EA6-7568-4CFA-BC74-5D5C1676778A}"/>
              </a:ext>
            </a:extLst>
          </p:cNvPr>
          <p:cNvGrpSpPr/>
          <p:nvPr/>
        </p:nvGrpSpPr>
        <p:grpSpPr>
          <a:xfrm>
            <a:off x="10595214" y="6459329"/>
            <a:ext cx="430326" cy="123111"/>
            <a:chOff x="8755578" y="4574225"/>
            <a:chExt cx="430326" cy="123111"/>
          </a:xfrm>
        </p:grpSpPr>
        <p:grpSp>
          <p:nvGrpSpPr>
            <p:cNvPr id="730" name="Agrupar 729">
              <a:extLst>
                <a:ext uri="{FF2B5EF4-FFF2-40B4-BE49-F238E27FC236}">
                  <a16:creationId xmlns:a16="http://schemas.microsoft.com/office/drawing/2014/main" id="{E5D55B18-6CC7-41FF-BDCE-964B933EB8A9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32" name="Elipse 731">
                <a:extLst>
                  <a:ext uri="{FF2B5EF4-FFF2-40B4-BE49-F238E27FC236}">
                    <a16:creationId xmlns:a16="http://schemas.microsoft.com/office/drawing/2014/main" id="{AABD7D95-F45C-4223-9B20-F983892337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3" name="Conector de Seta Reta 732">
                <a:extLst>
                  <a:ext uri="{FF2B5EF4-FFF2-40B4-BE49-F238E27FC236}">
                    <a16:creationId xmlns:a16="http://schemas.microsoft.com/office/drawing/2014/main" id="{EE82C1A9-4276-4C4A-95A8-CF3E34426B2F}"/>
                  </a:ext>
                </a:extLst>
              </p:cNvPr>
              <p:cNvCxnSpPr>
                <a:stCxn id="732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1" name="CaixaDeTexto 730">
              <a:extLst>
                <a:ext uri="{FF2B5EF4-FFF2-40B4-BE49-F238E27FC236}">
                  <a16:creationId xmlns:a16="http://schemas.microsoft.com/office/drawing/2014/main" id="{806C2626-A2D0-469A-8C28-78F07401C614}"/>
                </a:ext>
              </a:extLst>
            </p:cNvPr>
            <p:cNvSpPr txBox="1"/>
            <p:nvPr/>
          </p:nvSpPr>
          <p:spPr>
            <a:xfrm>
              <a:off x="8994039" y="4574225"/>
              <a:ext cx="19186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D14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E7DA32A-DC08-409A-973F-7A6588DCBCE5}"/>
              </a:ext>
            </a:extLst>
          </p:cNvPr>
          <p:cNvGrpSpPr/>
          <p:nvPr/>
        </p:nvGrpSpPr>
        <p:grpSpPr>
          <a:xfrm>
            <a:off x="9082856" y="3925869"/>
            <a:ext cx="269911" cy="200790"/>
            <a:chOff x="11265447" y="2817237"/>
            <a:chExt cx="269911" cy="200790"/>
          </a:xfrm>
        </p:grpSpPr>
        <p:grpSp>
          <p:nvGrpSpPr>
            <p:cNvPr id="735" name="Agrupar 734">
              <a:extLst>
                <a:ext uri="{FF2B5EF4-FFF2-40B4-BE49-F238E27FC236}">
                  <a16:creationId xmlns:a16="http://schemas.microsoft.com/office/drawing/2014/main" id="{2FB8B6B7-D48A-4942-8416-D156B8DFD52E}"/>
                </a:ext>
              </a:extLst>
            </p:cNvPr>
            <p:cNvGrpSpPr/>
            <p:nvPr/>
          </p:nvGrpSpPr>
          <p:grpSpPr>
            <a:xfrm>
              <a:off x="11265447" y="2817237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37" name="Elipse 736">
                <a:extLst>
                  <a:ext uri="{FF2B5EF4-FFF2-40B4-BE49-F238E27FC236}">
                    <a16:creationId xmlns:a16="http://schemas.microsoft.com/office/drawing/2014/main" id="{79250CD1-56E8-4F69-850E-5EDA7045EE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8" name="Conector de Seta Reta 737">
                <a:extLst>
                  <a:ext uri="{FF2B5EF4-FFF2-40B4-BE49-F238E27FC236}">
                    <a16:creationId xmlns:a16="http://schemas.microsoft.com/office/drawing/2014/main" id="{47CF1F48-ED9C-4E6C-ACA4-36BC5C3C51AD}"/>
                  </a:ext>
                </a:extLst>
              </p:cNvPr>
              <p:cNvCxnSpPr>
                <a:stCxn id="737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6" name="CaixaDeTexto 735">
              <a:extLst>
                <a:ext uri="{FF2B5EF4-FFF2-40B4-BE49-F238E27FC236}">
                  <a16:creationId xmlns:a16="http://schemas.microsoft.com/office/drawing/2014/main" id="{AF812BA9-E12D-4034-82DD-DEA3B9004918}"/>
                </a:ext>
              </a:extLst>
            </p:cNvPr>
            <p:cNvSpPr txBox="1"/>
            <p:nvPr/>
          </p:nvSpPr>
          <p:spPr>
            <a:xfrm>
              <a:off x="11364749" y="2820452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D13</a:t>
              </a:r>
            </a:p>
          </p:txBody>
        </p:sp>
      </p:grpSp>
      <p:sp>
        <p:nvSpPr>
          <p:cNvPr id="739" name="CaixaDeTexto 738">
            <a:extLst>
              <a:ext uri="{FF2B5EF4-FFF2-40B4-BE49-F238E27FC236}">
                <a16:creationId xmlns:a16="http://schemas.microsoft.com/office/drawing/2014/main" id="{E3563133-E0E9-4140-9B98-98B178A183A0}"/>
              </a:ext>
            </a:extLst>
          </p:cNvPr>
          <p:cNvSpPr txBox="1"/>
          <p:nvPr/>
        </p:nvSpPr>
        <p:spPr>
          <a:xfrm>
            <a:off x="9533565" y="5137607"/>
            <a:ext cx="8290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dirty="0">
                <a:solidFill>
                  <a:srgbClr val="FF0000"/>
                </a:solidFill>
              </a:rPr>
              <a:t>Para cada TRANSPORTADORA EXCLUSIVA</a:t>
            </a:r>
          </a:p>
        </p:txBody>
      </p:sp>
      <p:grpSp>
        <p:nvGrpSpPr>
          <p:cNvPr id="740" name="Agrupar 739">
            <a:extLst>
              <a:ext uri="{FF2B5EF4-FFF2-40B4-BE49-F238E27FC236}">
                <a16:creationId xmlns:a16="http://schemas.microsoft.com/office/drawing/2014/main" id="{624A8552-4F9F-467F-9BF3-B67C3AE784F7}"/>
              </a:ext>
            </a:extLst>
          </p:cNvPr>
          <p:cNvGrpSpPr/>
          <p:nvPr/>
        </p:nvGrpSpPr>
        <p:grpSpPr>
          <a:xfrm>
            <a:off x="10042884" y="5640456"/>
            <a:ext cx="275615" cy="200790"/>
            <a:chOff x="4443262" y="3038648"/>
            <a:chExt cx="275615" cy="200790"/>
          </a:xfrm>
        </p:grpSpPr>
        <p:grpSp>
          <p:nvGrpSpPr>
            <p:cNvPr id="741" name="Agrupar 740">
              <a:extLst>
                <a:ext uri="{FF2B5EF4-FFF2-40B4-BE49-F238E27FC236}">
                  <a16:creationId xmlns:a16="http://schemas.microsoft.com/office/drawing/2014/main" id="{A058F112-81A9-4BF0-874E-CAF6AD0E4234}"/>
                </a:ext>
              </a:extLst>
            </p:cNvPr>
            <p:cNvGrpSpPr/>
            <p:nvPr/>
          </p:nvGrpSpPr>
          <p:grpSpPr>
            <a:xfrm rot="10800000">
              <a:off x="4653467" y="303864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43" name="Elipse 742">
                <a:extLst>
                  <a:ext uri="{FF2B5EF4-FFF2-40B4-BE49-F238E27FC236}">
                    <a16:creationId xmlns:a16="http://schemas.microsoft.com/office/drawing/2014/main" id="{873B3C8F-D82C-4AB6-9709-AE9B02F5B9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44" name="Conector de Seta Reta 743">
                <a:extLst>
                  <a:ext uri="{FF2B5EF4-FFF2-40B4-BE49-F238E27FC236}">
                    <a16:creationId xmlns:a16="http://schemas.microsoft.com/office/drawing/2014/main" id="{A9137EEF-0498-482C-BCF8-54B94811B99A}"/>
                  </a:ext>
                </a:extLst>
              </p:cNvPr>
              <p:cNvCxnSpPr>
                <a:stCxn id="743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2" name="CaixaDeTexto 741">
              <a:extLst>
                <a:ext uri="{FF2B5EF4-FFF2-40B4-BE49-F238E27FC236}">
                  <a16:creationId xmlns:a16="http://schemas.microsoft.com/office/drawing/2014/main" id="{27BA29BE-7E97-4E92-93AF-C08B8BD58FF6}"/>
                </a:ext>
              </a:extLst>
            </p:cNvPr>
            <p:cNvSpPr txBox="1"/>
            <p:nvPr/>
          </p:nvSpPr>
          <p:spPr>
            <a:xfrm>
              <a:off x="4443262" y="3065851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D14</a:t>
              </a:r>
            </a:p>
          </p:txBody>
        </p:sp>
      </p:grpSp>
      <p:cxnSp>
        <p:nvCxnSpPr>
          <p:cNvPr id="745" name="Conector: Angulado 744">
            <a:extLst>
              <a:ext uri="{FF2B5EF4-FFF2-40B4-BE49-F238E27FC236}">
                <a16:creationId xmlns:a16="http://schemas.microsoft.com/office/drawing/2014/main" id="{EA7903AB-899E-49B6-8169-117720CDC5E5}"/>
              </a:ext>
            </a:extLst>
          </p:cNvPr>
          <p:cNvCxnSpPr>
            <a:cxnSpLocks/>
            <a:stCxn id="135" idx="2"/>
            <a:endCxn id="556" idx="3"/>
          </p:cNvCxnSpPr>
          <p:nvPr/>
        </p:nvCxnSpPr>
        <p:spPr>
          <a:xfrm rot="5400000">
            <a:off x="8341931" y="3515643"/>
            <a:ext cx="325806" cy="1002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6" name="Agrupar 745">
            <a:extLst>
              <a:ext uri="{FF2B5EF4-FFF2-40B4-BE49-F238E27FC236}">
                <a16:creationId xmlns:a16="http://schemas.microsoft.com/office/drawing/2014/main" id="{ED475D3E-2813-4E29-9CC6-A846D83A05E6}"/>
              </a:ext>
            </a:extLst>
          </p:cNvPr>
          <p:cNvGrpSpPr/>
          <p:nvPr/>
        </p:nvGrpSpPr>
        <p:grpSpPr>
          <a:xfrm>
            <a:off x="8174818" y="4237387"/>
            <a:ext cx="404693" cy="123111"/>
            <a:chOff x="8751170" y="4411498"/>
            <a:chExt cx="404693" cy="123111"/>
          </a:xfrm>
        </p:grpSpPr>
        <p:grpSp>
          <p:nvGrpSpPr>
            <p:cNvPr id="747" name="Agrupar 746">
              <a:extLst>
                <a:ext uri="{FF2B5EF4-FFF2-40B4-BE49-F238E27FC236}">
                  <a16:creationId xmlns:a16="http://schemas.microsoft.com/office/drawing/2014/main" id="{81F964DC-0A69-44F9-93E8-463D9D602AB9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49" name="Elipse 748">
                <a:extLst>
                  <a:ext uri="{FF2B5EF4-FFF2-40B4-BE49-F238E27FC236}">
                    <a16:creationId xmlns:a16="http://schemas.microsoft.com/office/drawing/2014/main" id="{B93DB9FD-8488-4681-9597-3F97ED209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50" name="Conector de Seta Reta 749">
                <a:extLst>
                  <a:ext uri="{FF2B5EF4-FFF2-40B4-BE49-F238E27FC236}">
                    <a16:creationId xmlns:a16="http://schemas.microsoft.com/office/drawing/2014/main" id="{3EA2D5B4-1FE0-44A7-AF11-E60BE7A783C1}"/>
                  </a:ext>
                </a:extLst>
              </p:cNvPr>
              <p:cNvCxnSpPr>
                <a:stCxn id="749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8" name="CaixaDeTexto 747">
              <a:extLst>
                <a:ext uri="{FF2B5EF4-FFF2-40B4-BE49-F238E27FC236}">
                  <a16:creationId xmlns:a16="http://schemas.microsoft.com/office/drawing/2014/main" id="{E53C4E15-92A7-431D-9832-069FD0CF77C5}"/>
                </a:ext>
              </a:extLst>
            </p:cNvPr>
            <p:cNvSpPr txBox="1"/>
            <p:nvPr/>
          </p:nvSpPr>
          <p:spPr>
            <a:xfrm>
              <a:off x="8751170" y="441149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C4</a:t>
              </a:r>
            </a:p>
          </p:txBody>
        </p:sp>
      </p:grpSp>
      <p:cxnSp>
        <p:nvCxnSpPr>
          <p:cNvPr id="751" name="Conector: Angulado 750">
            <a:extLst>
              <a:ext uri="{FF2B5EF4-FFF2-40B4-BE49-F238E27FC236}">
                <a16:creationId xmlns:a16="http://schemas.microsoft.com/office/drawing/2014/main" id="{1B39DF05-7C47-4A88-92E6-27EA99C122F9}"/>
              </a:ext>
            </a:extLst>
          </p:cNvPr>
          <p:cNvCxnSpPr>
            <a:cxnSpLocks/>
            <a:stCxn id="135" idx="2"/>
            <a:endCxn id="586" idx="3"/>
          </p:cNvCxnSpPr>
          <p:nvPr/>
        </p:nvCxnSpPr>
        <p:spPr>
          <a:xfrm rot="5400000">
            <a:off x="8041214" y="3825824"/>
            <a:ext cx="936705" cy="993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2" name="Agrupar 751">
            <a:extLst>
              <a:ext uri="{FF2B5EF4-FFF2-40B4-BE49-F238E27FC236}">
                <a16:creationId xmlns:a16="http://schemas.microsoft.com/office/drawing/2014/main" id="{49ECEA0B-C50D-4C83-AC1E-42F05A1649A7}"/>
              </a:ext>
            </a:extLst>
          </p:cNvPr>
          <p:cNvGrpSpPr/>
          <p:nvPr/>
        </p:nvGrpSpPr>
        <p:grpSpPr>
          <a:xfrm>
            <a:off x="8162636" y="4615987"/>
            <a:ext cx="398625" cy="123111"/>
            <a:chOff x="8623025" y="3965258"/>
            <a:chExt cx="398625" cy="123111"/>
          </a:xfrm>
        </p:grpSpPr>
        <p:grpSp>
          <p:nvGrpSpPr>
            <p:cNvPr id="753" name="Agrupar 752">
              <a:extLst>
                <a:ext uri="{FF2B5EF4-FFF2-40B4-BE49-F238E27FC236}">
                  <a16:creationId xmlns:a16="http://schemas.microsoft.com/office/drawing/2014/main" id="{56455E85-C7FA-40E5-8503-5292F3326F0B}"/>
                </a:ext>
              </a:extLst>
            </p:cNvPr>
            <p:cNvGrpSpPr/>
            <p:nvPr/>
          </p:nvGrpSpPr>
          <p:grpSpPr>
            <a:xfrm rot="5400000">
              <a:off x="8690715" y="392827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55" name="Elipse 754">
                <a:extLst>
                  <a:ext uri="{FF2B5EF4-FFF2-40B4-BE49-F238E27FC236}">
                    <a16:creationId xmlns:a16="http://schemas.microsoft.com/office/drawing/2014/main" id="{B1DE082C-4497-4079-9226-804687D66A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56" name="Conector de Seta Reta 755">
                <a:extLst>
                  <a:ext uri="{FF2B5EF4-FFF2-40B4-BE49-F238E27FC236}">
                    <a16:creationId xmlns:a16="http://schemas.microsoft.com/office/drawing/2014/main" id="{3D01EFD9-EBC9-45D5-B87F-AE310BED29D6}"/>
                  </a:ext>
                </a:extLst>
              </p:cNvPr>
              <p:cNvCxnSpPr>
                <a:stCxn id="755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4" name="CaixaDeTexto 753">
              <a:extLst>
                <a:ext uri="{FF2B5EF4-FFF2-40B4-BE49-F238E27FC236}">
                  <a16:creationId xmlns:a16="http://schemas.microsoft.com/office/drawing/2014/main" id="{1235E316-91A5-4C85-9AC6-36A8FFC046D6}"/>
                </a:ext>
              </a:extLst>
            </p:cNvPr>
            <p:cNvSpPr txBox="1"/>
            <p:nvPr/>
          </p:nvSpPr>
          <p:spPr>
            <a:xfrm>
              <a:off x="8889225" y="396525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C4</a:t>
              </a:r>
            </a:p>
          </p:txBody>
        </p:sp>
      </p:grpSp>
      <p:grpSp>
        <p:nvGrpSpPr>
          <p:cNvPr id="757" name="Agrupar 756">
            <a:extLst>
              <a:ext uri="{FF2B5EF4-FFF2-40B4-BE49-F238E27FC236}">
                <a16:creationId xmlns:a16="http://schemas.microsoft.com/office/drawing/2014/main" id="{C1D918E5-3B6D-48DC-9201-692ACFB30E5E}"/>
              </a:ext>
            </a:extLst>
          </p:cNvPr>
          <p:cNvGrpSpPr/>
          <p:nvPr/>
        </p:nvGrpSpPr>
        <p:grpSpPr>
          <a:xfrm>
            <a:off x="8185342" y="4859995"/>
            <a:ext cx="430326" cy="123111"/>
            <a:chOff x="8755578" y="4574225"/>
            <a:chExt cx="430326" cy="123111"/>
          </a:xfrm>
        </p:grpSpPr>
        <p:grpSp>
          <p:nvGrpSpPr>
            <p:cNvPr id="758" name="Agrupar 757">
              <a:extLst>
                <a:ext uri="{FF2B5EF4-FFF2-40B4-BE49-F238E27FC236}">
                  <a16:creationId xmlns:a16="http://schemas.microsoft.com/office/drawing/2014/main" id="{1F7BE470-B8DD-44E0-944A-CC444F2C2594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60" name="Elipse 759">
                <a:extLst>
                  <a:ext uri="{FF2B5EF4-FFF2-40B4-BE49-F238E27FC236}">
                    <a16:creationId xmlns:a16="http://schemas.microsoft.com/office/drawing/2014/main" id="{39508588-2DC5-4D0F-AD09-715EB36F1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61" name="Conector de Seta Reta 760">
                <a:extLst>
                  <a:ext uri="{FF2B5EF4-FFF2-40B4-BE49-F238E27FC236}">
                    <a16:creationId xmlns:a16="http://schemas.microsoft.com/office/drawing/2014/main" id="{48999D44-1667-4D57-937C-D899299918E1}"/>
                  </a:ext>
                </a:extLst>
              </p:cNvPr>
              <p:cNvCxnSpPr>
                <a:stCxn id="760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9" name="CaixaDeTexto 758">
              <a:extLst>
                <a:ext uri="{FF2B5EF4-FFF2-40B4-BE49-F238E27FC236}">
                  <a16:creationId xmlns:a16="http://schemas.microsoft.com/office/drawing/2014/main" id="{73B655A9-0C1C-42E0-830C-9CCA2C9B16B1}"/>
                </a:ext>
              </a:extLst>
            </p:cNvPr>
            <p:cNvSpPr txBox="1"/>
            <p:nvPr/>
          </p:nvSpPr>
          <p:spPr>
            <a:xfrm>
              <a:off x="8994039" y="4574225"/>
              <a:ext cx="19186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D9</a:t>
              </a:r>
            </a:p>
          </p:txBody>
        </p:sp>
      </p:grpSp>
      <p:grpSp>
        <p:nvGrpSpPr>
          <p:cNvPr id="762" name="Agrupar 761">
            <a:extLst>
              <a:ext uri="{FF2B5EF4-FFF2-40B4-BE49-F238E27FC236}">
                <a16:creationId xmlns:a16="http://schemas.microsoft.com/office/drawing/2014/main" id="{8DAD2903-29D0-431A-ADFE-190F31B515FF}"/>
              </a:ext>
            </a:extLst>
          </p:cNvPr>
          <p:cNvGrpSpPr/>
          <p:nvPr/>
        </p:nvGrpSpPr>
        <p:grpSpPr>
          <a:xfrm>
            <a:off x="8628935" y="3910043"/>
            <a:ext cx="275615" cy="200790"/>
            <a:chOff x="4443262" y="3038648"/>
            <a:chExt cx="275615" cy="200790"/>
          </a:xfrm>
        </p:grpSpPr>
        <p:grpSp>
          <p:nvGrpSpPr>
            <p:cNvPr id="763" name="Agrupar 762">
              <a:extLst>
                <a:ext uri="{FF2B5EF4-FFF2-40B4-BE49-F238E27FC236}">
                  <a16:creationId xmlns:a16="http://schemas.microsoft.com/office/drawing/2014/main" id="{91172B79-A92A-4B2A-8161-8B99CD67D7ED}"/>
                </a:ext>
              </a:extLst>
            </p:cNvPr>
            <p:cNvGrpSpPr/>
            <p:nvPr/>
          </p:nvGrpSpPr>
          <p:grpSpPr>
            <a:xfrm rot="10800000">
              <a:off x="4653467" y="303864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65" name="Elipse 764">
                <a:extLst>
                  <a:ext uri="{FF2B5EF4-FFF2-40B4-BE49-F238E27FC236}">
                    <a16:creationId xmlns:a16="http://schemas.microsoft.com/office/drawing/2014/main" id="{D93E99AE-35D7-4233-B06A-BCC3F61F7C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66" name="Conector de Seta Reta 765">
                <a:extLst>
                  <a:ext uri="{FF2B5EF4-FFF2-40B4-BE49-F238E27FC236}">
                    <a16:creationId xmlns:a16="http://schemas.microsoft.com/office/drawing/2014/main" id="{C14B0F1D-C5E9-4556-9CBE-F5FE55358390}"/>
                  </a:ext>
                </a:extLst>
              </p:cNvPr>
              <p:cNvCxnSpPr>
                <a:stCxn id="765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4" name="CaixaDeTexto 763">
              <a:extLst>
                <a:ext uri="{FF2B5EF4-FFF2-40B4-BE49-F238E27FC236}">
                  <a16:creationId xmlns:a16="http://schemas.microsoft.com/office/drawing/2014/main" id="{4912EA4D-98E7-4009-AA9D-7D6484A1F7CC}"/>
                </a:ext>
              </a:extLst>
            </p:cNvPr>
            <p:cNvSpPr txBox="1"/>
            <p:nvPr/>
          </p:nvSpPr>
          <p:spPr>
            <a:xfrm>
              <a:off x="4443262" y="3065851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D13</a:t>
              </a:r>
            </a:p>
          </p:txBody>
        </p:sp>
      </p:grpSp>
      <p:grpSp>
        <p:nvGrpSpPr>
          <p:cNvPr id="767" name="Agrupar 766">
            <a:extLst>
              <a:ext uri="{FF2B5EF4-FFF2-40B4-BE49-F238E27FC236}">
                <a16:creationId xmlns:a16="http://schemas.microsoft.com/office/drawing/2014/main" id="{75EFF964-264F-440D-8A19-4A0872C50979}"/>
              </a:ext>
            </a:extLst>
          </p:cNvPr>
          <p:cNvGrpSpPr/>
          <p:nvPr/>
        </p:nvGrpSpPr>
        <p:grpSpPr>
          <a:xfrm>
            <a:off x="8564632" y="4610895"/>
            <a:ext cx="404693" cy="123111"/>
            <a:chOff x="8751170" y="4411498"/>
            <a:chExt cx="404693" cy="123111"/>
          </a:xfrm>
        </p:grpSpPr>
        <p:grpSp>
          <p:nvGrpSpPr>
            <p:cNvPr id="768" name="Agrupar 767">
              <a:extLst>
                <a:ext uri="{FF2B5EF4-FFF2-40B4-BE49-F238E27FC236}">
                  <a16:creationId xmlns:a16="http://schemas.microsoft.com/office/drawing/2014/main" id="{B6A0F772-B7FA-4AEE-A00F-A8E8EC6A906B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70" name="Elipse 769">
                <a:extLst>
                  <a:ext uri="{FF2B5EF4-FFF2-40B4-BE49-F238E27FC236}">
                    <a16:creationId xmlns:a16="http://schemas.microsoft.com/office/drawing/2014/main" id="{9CA26B44-CE00-49CA-813A-9A01433754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71" name="Conector de Seta Reta 770">
                <a:extLst>
                  <a:ext uri="{FF2B5EF4-FFF2-40B4-BE49-F238E27FC236}">
                    <a16:creationId xmlns:a16="http://schemas.microsoft.com/office/drawing/2014/main" id="{5CBCBBDC-730B-43E9-A731-5D747081BAAE}"/>
                  </a:ext>
                </a:extLst>
              </p:cNvPr>
              <p:cNvCxnSpPr>
                <a:stCxn id="770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9" name="CaixaDeTexto 768">
              <a:extLst>
                <a:ext uri="{FF2B5EF4-FFF2-40B4-BE49-F238E27FC236}">
                  <a16:creationId xmlns:a16="http://schemas.microsoft.com/office/drawing/2014/main" id="{8FD76CA5-3CE8-4241-8363-A3063F92FDBD}"/>
                </a:ext>
              </a:extLst>
            </p:cNvPr>
            <p:cNvSpPr txBox="1"/>
            <p:nvPr/>
          </p:nvSpPr>
          <p:spPr>
            <a:xfrm>
              <a:off x="8751170" y="4411498"/>
              <a:ext cx="17458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D13</a:t>
              </a:r>
            </a:p>
          </p:txBody>
        </p:sp>
      </p:grpSp>
      <p:cxnSp>
        <p:nvCxnSpPr>
          <p:cNvPr id="772" name="Conector: Angulado 771">
            <a:extLst>
              <a:ext uri="{FF2B5EF4-FFF2-40B4-BE49-F238E27FC236}">
                <a16:creationId xmlns:a16="http://schemas.microsoft.com/office/drawing/2014/main" id="{DAF0D72E-F3B7-4FC7-84A2-BAE56C4CB8EF}"/>
              </a:ext>
            </a:extLst>
          </p:cNvPr>
          <p:cNvCxnSpPr>
            <a:cxnSpLocks/>
            <a:stCxn id="135" idx="2"/>
            <a:endCxn id="538" idx="1"/>
          </p:cNvCxnSpPr>
          <p:nvPr/>
        </p:nvCxnSpPr>
        <p:spPr>
          <a:xfrm rot="16200000" flipH="1">
            <a:off x="9345847" y="3514319"/>
            <a:ext cx="324458" cy="1003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Conector: Angulado 772">
            <a:extLst>
              <a:ext uri="{FF2B5EF4-FFF2-40B4-BE49-F238E27FC236}">
                <a16:creationId xmlns:a16="http://schemas.microsoft.com/office/drawing/2014/main" id="{639919CF-8542-46F7-A077-132FF9D883A3}"/>
              </a:ext>
            </a:extLst>
          </p:cNvPr>
          <p:cNvCxnSpPr>
            <a:cxnSpLocks/>
            <a:stCxn id="135" idx="2"/>
            <a:endCxn id="578" idx="1"/>
          </p:cNvCxnSpPr>
          <p:nvPr/>
        </p:nvCxnSpPr>
        <p:spPr>
          <a:xfrm rot="16200000" flipH="1">
            <a:off x="9045130" y="3815036"/>
            <a:ext cx="935357" cy="10133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4" name="Agrupar 773">
            <a:extLst>
              <a:ext uri="{FF2B5EF4-FFF2-40B4-BE49-F238E27FC236}">
                <a16:creationId xmlns:a16="http://schemas.microsoft.com/office/drawing/2014/main" id="{7231F486-3195-4EFA-8699-E8CA605ABDB5}"/>
              </a:ext>
            </a:extLst>
          </p:cNvPr>
          <p:cNvGrpSpPr/>
          <p:nvPr/>
        </p:nvGrpSpPr>
        <p:grpSpPr>
          <a:xfrm>
            <a:off x="9034735" y="4624473"/>
            <a:ext cx="430326" cy="123111"/>
            <a:chOff x="8755578" y="4574225"/>
            <a:chExt cx="430326" cy="123111"/>
          </a:xfrm>
        </p:grpSpPr>
        <p:grpSp>
          <p:nvGrpSpPr>
            <p:cNvPr id="775" name="Agrupar 774">
              <a:extLst>
                <a:ext uri="{FF2B5EF4-FFF2-40B4-BE49-F238E27FC236}">
                  <a16:creationId xmlns:a16="http://schemas.microsoft.com/office/drawing/2014/main" id="{0C45F446-635D-4896-9B33-D1F9EEE17FF6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77" name="Elipse 776">
                <a:extLst>
                  <a:ext uri="{FF2B5EF4-FFF2-40B4-BE49-F238E27FC236}">
                    <a16:creationId xmlns:a16="http://schemas.microsoft.com/office/drawing/2014/main" id="{4960D6E4-6F42-4655-A2D9-BCBBE2AB9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78" name="Conector de Seta Reta 777">
                <a:extLst>
                  <a:ext uri="{FF2B5EF4-FFF2-40B4-BE49-F238E27FC236}">
                    <a16:creationId xmlns:a16="http://schemas.microsoft.com/office/drawing/2014/main" id="{EAFDA66A-7655-4359-AC20-F9D862E36BB1}"/>
                  </a:ext>
                </a:extLst>
              </p:cNvPr>
              <p:cNvCxnSpPr>
                <a:stCxn id="777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6" name="CaixaDeTexto 775">
              <a:extLst>
                <a:ext uri="{FF2B5EF4-FFF2-40B4-BE49-F238E27FC236}">
                  <a16:creationId xmlns:a16="http://schemas.microsoft.com/office/drawing/2014/main" id="{2C1F0BBD-3E6C-4C02-B893-1937F4311931}"/>
                </a:ext>
              </a:extLst>
            </p:cNvPr>
            <p:cNvSpPr txBox="1"/>
            <p:nvPr/>
          </p:nvSpPr>
          <p:spPr>
            <a:xfrm>
              <a:off x="8994039" y="4574225"/>
              <a:ext cx="19186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D15</a:t>
              </a:r>
            </a:p>
          </p:txBody>
        </p:sp>
      </p:grpSp>
      <p:grpSp>
        <p:nvGrpSpPr>
          <p:cNvPr id="779" name="Agrupar 778">
            <a:extLst>
              <a:ext uri="{FF2B5EF4-FFF2-40B4-BE49-F238E27FC236}">
                <a16:creationId xmlns:a16="http://schemas.microsoft.com/office/drawing/2014/main" id="{0762EB52-26A9-4F07-9B33-C372CAFA7FB8}"/>
              </a:ext>
            </a:extLst>
          </p:cNvPr>
          <p:cNvGrpSpPr/>
          <p:nvPr/>
        </p:nvGrpSpPr>
        <p:grpSpPr>
          <a:xfrm>
            <a:off x="8656496" y="3067750"/>
            <a:ext cx="224078" cy="207256"/>
            <a:chOff x="5026833" y="2626779"/>
            <a:chExt cx="224078" cy="207256"/>
          </a:xfrm>
        </p:grpSpPr>
        <p:grpSp>
          <p:nvGrpSpPr>
            <p:cNvPr id="780" name="Agrupar 779">
              <a:extLst>
                <a:ext uri="{FF2B5EF4-FFF2-40B4-BE49-F238E27FC236}">
                  <a16:creationId xmlns:a16="http://schemas.microsoft.com/office/drawing/2014/main" id="{22EC4276-9469-4B3D-AB66-D8CB9D590BAF}"/>
                </a:ext>
              </a:extLst>
            </p:cNvPr>
            <p:cNvGrpSpPr/>
            <p:nvPr/>
          </p:nvGrpSpPr>
          <p:grpSpPr>
            <a:xfrm>
              <a:off x="5185501" y="262677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82" name="Elipse 781">
                <a:extLst>
                  <a:ext uri="{FF2B5EF4-FFF2-40B4-BE49-F238E27FC236}">
                    <a16:creationId xmlns:a16="http://schemas.microsoft.com/office/drawing/2014/main" id="{86AE4E10-A5AE-4BE2-8FB1-68CFD1D3FC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83" name="Conector de Seta Reta 782">
                <a:extLst>
                  <a:ext uri="{FF2B5EF4-FFF2-40B4-BE49-F238E27FC236}">
                    <a16:creationId xmlns:a16="http://schemas.microsoft.com/office/drawing/2014/main" id="{4D95AA63-0955-45A9-A9D8-B3C42FA22CE4}"/>
                  </a:ext>
                </a:extLst>
              </p:cNvPr>
              <p:cNvCxnSpPr>
                <a:stCxn id="782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1" name="CaixaDeTexto 780">
              <a:extLst>
                <a:ext uri="{FF2B5EF4-FFF2-40B4-BE49-F238E27FC236}">
                  <a16:creationId xmlns:a16="http://schemas.microsoft.com/office/drawing/2014/main" id="{B883F357-4CA5-4E5B-BC35-333923687DA2}"/>
                </a:ext>
              </a:extLst>
            </p:cNvPr>
            <p:cNvSpPr txBox="1"/>
            <p:nvPr/>
          </p:nvSpPr>
          <p:spPr>
            <a:xfrm>
              <a:off x="5026833" y="2710924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D9</a:t>
              </a:r>
            </a:p>
          </p:txBody>
        </p:sp>
      </p:grpSp>
      <p:grpSp>
        <p:nvGrpSpPr>
          <p:cNvPr id="784" name="Agrupar 783">
            <a:extLst>
              <a:ext uri="{FF2B5EF4-FFF2-40B4-BE49-F238E27FC236}">
                <a16:creationId xmlns:a16="http://schemas.microsoft.com/office/drawing/2014/main" id="{30F79681-5372-410E-997D-587F3EF96D79}"/>
              </a:ext>
            </a:extLst>
          </p:cNvPr>
          <p:cNvGrpSpPr/>
          <p:nvPr/>
        </p:nvGrpSpPr>
        <p:grpSpPr>
          <a:xfrm>
            <a:off x="9406046" y="3905731"/>
            <a:ext cx="289722" cy="200790"/>
            <a:chOff x="10220714" y="2874037"/>
            <a:chExt cx="289722" cy="200790"/>
          </a:xfrm>
        </p:grpSpPr>
        <p:grpSp>
          <p:nvGrpSpPr>
            <p:cNvPr id="785" name="Agrupar 784">
              <a:extLst>
                <a:ext uri="{FF2B5EF4-FFF2-40B4-BE49-F238E27FC236}">
                  <a16:creationId xmlns:a16="http://schemas.microsoft.com/office/drawing/2014/main" id="{E3F0920B-C82D-4B62-A7E3-12FEA4126C5D}"/>
                </a:ext>
              </a:extLst>
            </p:cNvPr>
            <p:cNvGrpSpPr/>
            <p:nvPr/>
          </p:nvGrpSpPr>
          <p:grpSpPr>
            <a:xfrm rot="10800000">
              <a:off x="10220714" y="2874037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87" name="Elipse 786">
                <a:extLst>
                  <a:ext uri="{FF2B5EF4-FFF2-40B4-BE49-F238E27FC236}">
                    <a16:creationId xmlns:a16="http://schemas.microsoft.com/office/drawing/2014/main" id="{E2ED69CE-4507-40EF-B9A1-6C0F0BDA6C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88" name="Conector de Seta Reta 787">
                <a:extLst>
                  <a:ext uri="{FF2B5EF4-FFF2-40B4-BE49-F238E27FC236}">
                    <a16:creationId xmlns:a16="http://schemas.microsoft.com/office/drawing/2014/main" id="{84008AAB-BA1A-4DD8-A28E-72643CC5C8FC}"/>
                  </a:ext>
                </a:extLst>
              </p:cNvPr>
              <p:cNvCxnSpPr>
                <a:stCxn id="787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6" name="CaixaDeTexto 785">
              <a:extLst>
                <a:ext uri="{FF2B5EF4-FFF2-40B4-BE49-F238E27FC236}">
                  <a16:creationId xmlns:a16="http://schemas.microsoft.com/office/drawing/2014/main" id="{836DF9E9-0D6F-4D4B-8ADB-D02B8665F003}"/>
                </a:ext>
              </a:extLst>
            </p:cNvPr>
            <p:cNvSpPr txBox="1"/>
            <p:nvPr/>
          </p:nvSpPr>
          <p:spPr>
            <a:xfrm>
              <a:off x="10339827" y="2917557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D15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038BEA-186F-4EC1-BF0C-B3102E4E5D5D}"/>
              </a:ext>
            </a:extLst>
          </p:cNvPr>
          <p:cNvGrpSpPr/>
          <p:nvPr/>
        </p:nvGrpSpPr>
        <p:grpSpPr>
          <a:xfrm>
            <a:off x="6790101" y="4820737"/>
            <a:ext cx="269604" cy="129455"/>
            <a:chOff x="6790101" y="4820737"/>
            <a:chExt cx="269604" cy="129455"/>
          </a:xfrm>
        </p:grpSpPr>
        <p:sp>
          <p:nvSpPr>
            <p:cNvPr id="430" name="Triângulo isósceles 429">
              <a:extLst>
                <a:ext uri="{FF2B5EF4-FFF2-40B4-BE49-F238E27FC236}">
                  <a16:creationId xmlns:a16="http://schemas.microsoft.com/office/drawing/2014/main" id="{106CBBB4-181F-4637-89BE-52BFD19BD9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0101" y="4820737"/>
              <a:ext cx="123181" cy="123295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3" name="CaixaDeTexto 522">
              <a:extLst>
                <a:ext uri="{FF2B5EF4-FFF2-40B4-BE49-F238E27FC236}">
                  <a16:creationId xmlns:a16="http://schemas.microsoft.com/office/drawing/2014/main" id="{368CA108-6986-43E9-BB22-9DF7AD0F46E9}"/>
                </a:ext>
              </a:extLst>
            </p:cNvPr>
            <p:cNvSpPr txBox="1"/>
            <p:nvPr/>
          </p:nvSpPr>
          <p:spPr>
            <a:xfrm>
              <a:off x="6927280" y="4827081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>
                  <a:solidFill>
                    <a:srgbClr val="FF0000"/>
                  </a:solidFill>
                </a:rPr>
                <a:t>R1</a:t>
              </a:r>
            </a:p>
          </p:txBody>
        </p:sp>
      </p:grpSp>
      <p:grpSp>
        <p:nvGrpSpPr>
          <p:cNvPr id="525" name="Agrupar 524">
            <a:extLst>
              <a:ext uri="{FF2B5EF4-FFF2-40B4-BE49-F238E27FC236}">
                <a16:creationId xmlns:a16="http://schemas.microsoft.com/office/drawing/2014/main" id="{E509EABB-33B5-4FE8-AACA-BF7765F6ED1C}"/>
              </a:ext>
            </a:extLst>
          </p:cNvPr>
          <p:cNvGrpSpPr/>
          <p:nvPr/>
        </p:nvGrpSpPr>
        <p:grpSpPr>
          <a:xfrm>
            <a:off x="6790101" y="6023195"/>
            <a:ext cx="269604" cy="129455"/>
            <a:chOff x="6790101" y="4820737"/>
            <a:chExt cx="269604" cy="129455"/>
          </a:xfrm>
        </p:grpSpPr>
        <p:sp>
          <p:nvSpPr>
            <p:cNvPr id="526" name="Triângulo isósceles 525">
              <a:extLst>
                <a:ext uri="{FF2B5EF4-FFF2-40B4-BE49-F238E27FC236}">
                  <a16:creationId xmlns:a16="http://schemas.microsoft.com/office/drawing/2014/main" id="{34499D94-B132-4C14-A349-C83D49DCB9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0101" y="4820737"/>
              <a:ext cx="123181" cy="123295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7" name="CaixaDeTexto 526">
              <a:extLst>
                <a:ext uri="{FF2B5EF4-FFF2-40B4-BE49-F238E27FC236}">
                  <a16:creationId xmlns:a16="http://schemas.microsoft.com/office/drawing/2014/main" id="{98E2DF28-F915-41AC-A0EB-33C92C452BB8}"/>
                </a:ext>
              </a:extLst>
            </p:cNvPr>
            <p:cNvSpPr txBox="1"/>
            <p:nvPr/>
          </p:nvSpPr>
          <p:spPr>
            <a:xfrm>
              <a:off x="6927280" y="4827081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>
                  <a:solidFill>
                    <a:srgbClr val="FF0000"/>
                  </a:solidFill>
                </a:rPr>
                <a:t>R2</a:t>
              </a:r>
            </a:p>
          </p:txBody>
        </p:sp>
      </p:grpSp>
      <p:grpSp>
        <p:nvGrpSpPr>
          <p:cNvPr id="531" name="Agrupar 530">
            <a:extLst>
              <a:ext uri="{FF2B5EF4-FFF2-40B4-BE49-F238E27FC236}">
                <a16:creationId xmlns:a16="http://schemas.microsoft.com/office/drawing/2014/main" id="{8C9F5891-5EF1-449C-8ABE-6C8044B9D839}"/>
              </a:ext>
            </a:extLst>
          </p:cNvPr>
          <p:cNvGrpSpPr/>
          <p:nvPr/>
        </p:nvGrpSpPr>
        <p:grpSpPr>
          <a:xfrm>
            <a:off x="9367072" y="6321153"/>
            <a:ext cx="269604" cy="129455"/>
            <a:chOff x="6790101" y="4820737"/>
            <a:chExt cx="269604" cy="129455"/>
          </a:xfrm>
        </p:grpSpPr>
        <p:sp>
          <p:nvSpPr>
            <p:cNvPr id="532" name="Triângulo isósceles 531">
              <a:extLst>
                <a:ext uri="{FF2B5EF4-FFF2-40B4-BE49-F238E27FC236}">
                  <a16:creationId xmlns:a16="http://schemas.microsoft.com/office/drawing/2014/main" id="{AEB8B7AC-CEBF-4D82-8F9A-C439A03F30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0101" y="4820737"/>
              <a:ext cx="123181" cy="123295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3" name="CaixaDeTexto 532">
              <a:extLst>
                <a:ext uri="{FF2B5EF4-FFF2-40B4-BE49-F238E27FC236}">
                  <a16:creationId xmlns:a16="http://schemas.microsoft.com/office/drawing/2014/main" id="{932A5F7F-4069-4B78-BC2E-F1C6A81D3D81}"/>
                </a:ext>
              </a:extLst>
            </p:cNvPr>
            <p:cNvSpPr txBox="1"/>
            <p:nvPr/>
          </p:nvSpPr>
          <p:spPr>
            <a:xfrm>
              <a:off x="6927280" y="4827081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>
                  <a:solidFill>
                    <a:srgbClr val="FF0000"/>
                  </a:solidFill>
                </a:rPr>
                <a:t>R3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02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748CB110-90B3-4912-9597-FDF4C4ED02A0}"/>
              </a:ext>
            </a:extLst>
          </p:cNvPr>
          <p:cNvGrpSpPr/>
          <p:nvPr/>
        </p:nvGrpSpPr>
        <p:grpSpPr>
          <a:xfrm>
            <a:off x="3713233" y="1182717"/>
            <a:ext cx="3240000" cy="2184495"/>
            <a:chOff x="3695925" y="1224025"/>
            <a:chExt cx="3240000" cy="2184495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036D1BB-E734-4867-AE54-9415E55741C0}"/>
                </a:ext>
              </a:extLst>
            </p:cNvPr>
            <p:cNvSpPr txBox="1"/>
            <p:nvPr/>
          </p:nvSpPr>
          <p:spPr>
            <a:xfrm>
              <a:off x="3695925" y="1866184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C2 :</a:t>
              </a:r>
              <a:r>
                <a:rPr lang="pt-BR" sz="800" dirty="0"/>
                <a:t> Status do Deck consistido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856DE98-8B79-4BC6-B924-E82DEA7DB8C5}"/>
                </a:ext>
              </a:extLst>
            </p:cNvPr>
            <p:cNvSpPr txBox="1"/>
            <p:nvPr/>
          </p:nvSpPr>
          <p:spPr>
            <a:xfrm>
              <a:off x="3695925" y="1573847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pt-BR"/>
              </a:defPPr>
              <a:lvl1pPr marL="179388" indent="-179388">
                <a:defRPr sz="800" b="1"/>
              </a:lvl1pPr>
            </a:lstStyle>
            <a:p>
              <a:r>
                <a:rPr lang="pt-BR" b="0" dirty="0"/>
                <a:t>C1 : Id Cliente, Local Origem, time </a:t>
              </a:r>
              <a:r>
                <a:rPr lang="pt-BR" b="0" dirty="0" err="1"/>
                <a:t>stamp</a:t>
              </a:r>
              <a:endParaRPr lang="pt-BR" b="0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52C8C4A-ECE2-4733-AEE9-A8CD0F116FE3}"/>
                </a:ext>
              </a:extLst>
            </p:cNvPr>
            <p:cNvSpPr txBox="1"/>
            <p:nvPr/>
          </p:nvSpPr>
          <p:spPr>
            <a:xfrm>
              <a:off x="3695925" y="2158521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C3 :</a:t>
              </a:r>
              <a:r>
                <a:rPr lang="pt-BR" sz="800" dirty="0"/>
                <a:t> Chave: CNPJ Cliente, Local Origem, Faixa, UF, Região, Cidade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11A057D3-C59D-4C84-99C3-4B66DDDA0D68}"/>
                </a:ext>
              </a:extLst>
            </p:cNvPr>
            <p:cNvSpPr txBox="1"/>
            <p:nvPr/>
          </p:nvSpPr>
          <p:spPr>
            <a:xfrm>
              <a:off x="3695925" y="2450858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C4 :</a:t>
              </a:r>
              <a:r>
                <a:rPr lang="pt-BR" sz="800" dirty="0"/>
                <a:t> Transportadoras aptas a atender a cidade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2A934E3-E79A-4B16-A3F5-9F55C6D9CCBE}"/>
                </a:ext>
              </a:extLst>
            </p:cNvPr>
            <p:cNvSpPr txBox="1"/>
            <p:nvPr/>
          </p:nvSpPr>
          <p:spPr>
            <a:xfrm>
              <a:off x="3695925" y="2743195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C5 :</a:t>
              </a:r>
              <a:r>
                <a:rPr lang="pt-BR" sz="800" dirty="0"/>
                <a:t> Chave: CNPJ Transportadora, Local Origem, UF, Região, Faixa da Nota 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A6DDD979-8B09-4B6D-9548-38F5FBA3DC04}"/>
                </a:ext>
              </a:extLst>
            </p:cNvPr>
            <p:cNvSpPr txBox="1"/>
            <p:nvPr/>
          </p:nvSpPr>
          <p:spPr>
            <a:xfrm>
              <a:off x="3695925" y="3035531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C6 :</a:t>
              </a:r>
              <a:r>
                <a:rPr lang="pt-BR" sz="800" dirty="0"/>
                <a:t> Chave: CNPJ Cliente, CNPJ Destinatário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6E576116-009F-4D96-BF21-29FB27F16186}"/>
                </a:ext>
              </a:extLst>
            </p:cNvPr>
            <p:cNvSpPr txBox="1"/>
            <p:nvPr/>
          </p:nvSpPr>
          <p:spPr>
            <a:xfrm>
              <a:off x="3695925" y="1224025"/>
              <a:ext cx="324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pt-BR"/>
              </a:defPPr>
              <a:lvl1pPr marL="179388" indent="-179388">
                <a:defRPr sz="800" b="1"/>
              </a:lvl1pPr>
            </a:lstStyle>
            <a:p>
              <a:r>
                <a:rPr lang="pt-BR" sz="1200" dirty="0"/>
                <a:t>Fluxos de CONTROLE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102738D-FA2E-4407-9A77-3DA6C48F6FCB}"/>
                </a:ext>
              </a:extLst>
            </p:cNvPr>
            <p:cNvSpPr txBox="1"/>
            <p:nvPr/>
          </p:nvSpPr>
          <p:spPr>
            <a:xfrm>
              <a:off x="3695925" y="3285409"/>
              <a:ext cx="324000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C9 :</a:t>
              </a:r>
              <a:r>
                <a:rPr lang="pt-BR" sz="800" dirty="0"/>
                <a:t> Transportadoras com exclusividade para atender a cidade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0A28B3A-3B53-4344-90FF-948D1636E10A}"/>
              </a:ext>
            </a:extLst>
          </p:cNvPr>
          <p:cNvGrpSpPr/>
          <p:nvPr/>
        </p:nvGrpSpPr>
        <p:grpSpPr>
          <a:xfrm>
            <a:off x="6953233" y="1182717"/>
            <a:ext cx="5277756" cy="2314898"/>
            <a:chOff x="6953233" y="965000"/>
            <a:chExt cx="5277756" cy="2314898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575FABD-68E1-49AC-BAD6-4EF689B9F767}"/>
                </a:ext>
              </a:extLst>
            </p:cNvPr>
            <p:cNvSpPr txBox="1"/>
            <p:nvPr/>
          </p:nvSpPr>
          <p:spPr>
            <a:xfrm>
              <a:off x="6953233" y="1333154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9388" indent="-179388"/>
              <a:r>
                <a:rPr lang="pt-BR" sz="800" b="1" dirty="0"/>
                <a:t>D1 :</a:t>
              </a:r>
              <a:r>
                <a:rPr lang="pt-BR" sz="800" dirty="0"/>
                <a:t> Relação de notas do cliente a analisar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36CD58B-1658-43C9-9BA2-49510FAD5D06}"/>
                </a:ext>
              </a:extLst>
            </p:cNvPr>
            <p:cNvSpPr txBox="1"/>
            <p:nvPr/>
          </p:nvSpPr>
          <p:spPr>
            <a:xfrm>
              <a:off x="6953233" y="1585546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9388" indent="-179388"/>
              <a:r>
                <a:rPr lang="pt-BR" sz="800" b="1" dirty="0"/>
                <a:t>D2 :</a:t>
              </a:r>
              <a:r>
                <a:rPr lang="pt-BR" sz="800" dirty="0"/>
                <a:t> Deck de notas do cliente a analisar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E260517-225C-4401-A1D4-26F049CD2D75}"/>
                </a:ext>
              </a:extLst>
            </p:cNvPr>
            <p:cNvSpPr txBox="1"/>
            <p:nvPr/>
          </p:nvSpPr>
          <p:spPr>
            <a:xfrm>
              <a:off x="6953233" y="1837938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9388" indent="-179388"/>
              <a:r>
                <a:rPr lang="pt-BR" sz="800" b="1" dirty="0"/>
                <a:t>D3 :</a:t>
              </a:r>
              <a:r>
                <a:rPr lang="pt-BR" sz="800" dirty="0"/>
                <a:t> Deck de notas consistido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9C603CA-50B1-41C4-BC10-63D2B7564324}"/>
                </a:ext>
              </a:extLst>
            </p:cNvPr>
            <p:cNvSpPr txBox="1"/>
            <p:nvPr/>
          </p:nvSpPr>
          <p:spPr>
            <a:xfrm>
              <a:off x="6953233" y="2090330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9388" indent="-179388"/>
              <a:r>
                <a:rPr lang="pt-BR" sz="800" b="1" dirty="0"/>
                <a:t>D4 :</a:t>
              </a:r>
              <a:r>
                <a:rPr lang="pt-BR" sz="800" dirty="0"/>
                <a:t> Deck selecionado para análise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6A88F54-B02E-4502-B68F-CE7A1FB57695}"/>
                </a:ext>
              </a:extLst>
            </p:cNvPr>
            <p:cNvSpPr txBox="1"/>
            <p:nvPr/>
          </p:nvSpPr>
          <p:spPr>
            <a:xfrm>
              <a:off x="6953233" y="2342722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9388" indent="-179388"/>
              <a:r>
                <a:rPr lang="pt-BR" sz="800" b="1" dirty="0"/>
                <a:t>D5 :</a:t>
              </a:r>
              <a:r>
                <a:rPr lang="pt-BR" sz="800" dirty="0"/>
                <a:t> CNPJ Cliente, CNPJ </a:t>
              </a:r>
              <a:r>
                <a:rPr lang="pt-BR" sz="800" dirty="0" err="1"/>
                <a:t>Destinat</a:t>
              </a:r>
              <a:r>
                <a:rPr lang="pt-BR" sz="800" dirty="0"/>
                <a:t>., DT Faturam.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44DAFBD-5AA7-4F7E-98BB-47CC5E9FA1E7}"/>
                </a:ext>
              </a:extLst>
            </p:cNvPr>
            <p:cNvSpPr txBox="1"/>
            <p:nvPr/>
          </p:nvSpPr>
          <p:spPr>
            <a:xfrm>
              <a:off x="6953233" y="2595114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9388" indent="-179388"/>
              <a:r>
                <a:rPr lang="pt-BR" sz="800" b="1" dirty="0"/>
                <a:t>D6 :</a:t>
              </a:r>
              <a:r>
                <a:rPr lang="pt-BR" sz="800" dirty="0"/>
                <a:t> Notas Agrupadas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74E50A58-3B8D-4050-AC6F-E77B2F92E249}"/>
                </a:ext>
              </a:extLst>
            </p:cNvPr>
            <p:cNvSpPr txBox="1"/>
            <p:nvPr/>
          </p:nvSpPr>
          <p:spPr>
            <a:xfrm>
              <a:off x="6953233" y="2847506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9388" indent="-179388"/>
              <a:r>
                <a:rPr lang="pt-BR" sz="800" b="1" dirty="0"/>
                <a:t>D7 :</a:t>
              </a:r>
              <a:r>
                <a:rPr lang="pt-BR" sz="800" dirty="0"/>
                <a:t> Peso, Cubagem, Valor agrupado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A861625-31D8-404E-AE6D-91A4970641B3}"/>
                </a:ext>
              </a:extLst>
            </p:cNvPr>
            <p:cNvSpPr txBox="1"/>
            <p:nvPr/>
          </p:nvSpPr>
          <p:spPr>
            <a:xfrm>
              <a:off x="6953233" y="3099898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9388" indent="-179388"/>
              <a:r>
                <a:rPr lang="pt-BR" sz="800" b="1" dirty="0"/>
                <a:t>D8 :</a:t>
              </a:r>
              <a:r>
                <a:rPr lang="pt-BR" sz="800" dirty="0"/>
                <a:t> Faixas de Peso do Cliente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71ED9EC-582A-4F31-8FB7-1F9C776D8E5D}"/>
                </a:ext>
              </a:extLst>
            </p:cNvPr>
            <p:cNvSpPr txBox="1"/>
            <p:nvPr/>
          </p:nvSpPr>
          <p:spPr>
            <a:xfrm>
              <a:off x="8990989" y="1264767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9388" indent="-179388"/>
              <a:r>
                <a:rPr lang="pt-BR" sz="800" b="1" dirty="0"/>
                <a:t>D9 :</a:t>
              </a:r>
              <a:r>
                <a:rPr lang="pt-BR" sz="800" dirty="0"/>
                <a:t> Deck calculado com Faixas de Peso do Cliente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BF89E99-770F-47F1-B810-9B7DF59829D6}"/>
                </a:ext>
              </a:extLst>
            </p:cNvPr>
            <p:cNvSpPr txBox="1"/>
            <p:nvPr/>
          </p:nvSpPr>
          <p:spPr>
            <a:xfrm>
              <a:off x="8990989" y="1517159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9388" indent="-179388"/>
              <a:r>
                <a:rPr lang="pt-BR" sz="800" b="1" dirty="0"/>
                <a:t>D10 :</a:t>
              </a:r>
              <a:r>
                <a:rPr lang="pt-BR" sz="800" dirty="0"/>
                <a:t> Custos unitários do transportador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DC68FBD-4E88-4D7B-8304-25E2DEAC26E5}"/>
                </a:ext>
              </a:extLst>
            </p:cNvPr>
            <p:cNvSpPr txBox="1"/>
            <p:nvPr/>
          </p:nvSpPr>
          <p:spPr>
            <a:xfrm>
              <a:off x="8990989" y="1769551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9388" indent="-179388"/>
              <a:r>
                <a:rPr lang="pt-BR" sz="800" b="1" dirty="0"/>
                <a:t>D11 :</a:t>
              </a:r>
              <a:r>
                <a:rPr lang="pt-BR" sz="800" dirty="0"/>
                <a:t> TDE a aplicar à nota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EAF8F4C-2DD4-4277-AF1F-2DCFCCE2B740}"/>
                </a:ext>
              </a:extLst>
            </p:cNvPr>
            <p:cNvSpPr txBox="1"/>
            <p:nvPr/>
          </p:nvSpPr>
          <p:spPr>
            <a:xfrm>
              <a:off x="8990989" y="2021943"/>
              <a:ext cx="3240000" cy="1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9388" indent="-179388"/>
              <a:r>
                <a:rPr lang="pt-BR" sz="800" b="1" dirty="0"/>
                <a:t>D12 :</a:t>
              </a:r>
              <a:r>
                <a:rPr lang="pt-BR" sz="800" dirty="0"/>
                <a:t> Custo total do transportador para a NOTA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FDF4BA8-F34E-4243-BAA7-40AA92326A49}"/>
                </a:ext>
              </a:extLst>
            </p:cNvPr>
            <p:cNvSpPr txBox="1"/>
            <p:nvPr/>
          </p:nvSpPr>
          <p:spPr>
            <a:xfrm>
              <a:off x="8990989" y="2274330"/>
              <a:ext cx="324000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9388" indent="-179388"/>
              <a:r>
                <a:rPr lang="pt-BR" sz="800" b="1" dirty="0"/>
                <a:t>D13 :</a:t>
              </a:r>
              <a:r>
                <a:rPr lang="pt-BR" sz="800" dirty="0"/>
                <a:t> Deck calculado com os custos para cada Transportador apto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767E1A8-EEFF-444F-885E-8B79117497CF}"/>
                </a:ext>
              </a:extLst>
            </p:cNvPr>
            <p:cNvSpPr txBox="1"/>
            <p:nvPr/>
          </p:nvSpPr>
          <p:spPr>
            <a:xfrm>
              <a:off x="6953233" y="965000"/>
              <a:ext cx="324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pt-BR"/>
              </a:defPPr>
              <a:lvl1pPr marL="179388" indent="-179388">
                <a:defRPr sz="800" b="1"/>
              </a:lvl1pPr>
            </a:lstStyle>
            <a:p>
              <a:r>
                <a:rPr lang="pt-BR" sz="1200" dirty="0"/>
                <a:t>Fluxos de DADOS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84939DBC-E1FB-4D74-B6D7-D9987388F867}"/>
                </a:ext>
              </a:extLst>
            </p:cNvPr>
            <p:cNvSpPr txBox="1"/>
            <p:nvPr/>
          </p:nvSpPr>
          <p:spPr>
            <a:xfrm>
              <a:off x="8990989" y="2582474"/>
              <a:ext cx="324000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9388" indent="-179388"/>
              <a:r>
                <a:rPr lang="pt-BR" sz="800" b="1" dirty="0"/>
                <a:t>D14 :</a:t>
              </a:r>
              <a:r>
                <a:rPr lang="pt-BR" sz="800" dirty="0"/>
                <a:t> Custo total do transportador exclusivo para a NOTA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9714C1D-D6AF-45AE-B5F4-64272CE6DF0A}"/>
                </a:ext>
              </a:extLst>
            </p:cNvPr>
            <p:cNvSpPr txBox="1"/>
            <p:nvPr/>
          </p:nvSpPr>
          <p:spPr>
            <a:xfrm>
              <a:off x="8990989" y="2834861"/>
              <a:ext cx="324000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9388" indent="-179388"/>
              <a:r>
                <a:rPr lang="pt-BR" sz="800" b="1" dirty="0"/>
                <a:t>D15 :</a:t>
              </a:r>
              <a:r>
                <a:rPr lang="pt-BR" sz="800" dirty="0"/>
                <a:t> Deck calculado com os custos para cada Transportador exclusivo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4EF3DABA-7A55-47DE-9A1C-6A0D762C084D}"/>
              </a:ext>
            </a:extLst>
          </p:cNvPr>
          <p:cNvGrpSpPr/>
          <p:nvPr/>
        </p:nvGrpSpPr>
        <p:grpSpPr>
          <a:xfrm>
            <a:off x="222654" y="1076469"/>
            <a:ext cx="2766448" cy="2198430"/>
            <a:chOff x="3921071" y="751301"/>
            <a:chExt cx="2766448" cy="2198430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BC4DE442-CE6C-4E89-9DFA-8C34FDE54EED}"/>
                </a:ext>
              </a:extLst>
            </p:cNvPr>
            <p:cNvSpPr/>
            <p:nvPr/>
          </p:nvSpPr>
          <p:spPr>
            <a:xfrm>
              <a:off x="3921071" y="751301"/>
              <a:ext cx="2766448" cy="379709"/>
            </a:xfrm>
            <a:prstGeom prst="rect">
              <a:avLst/>
            </a:prstGeom>
            <a:solidFill>
              <a:srgbClr val="6668B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Identificar a melhor opção de Transporte</a:t>
              </a:r>
            </a:p>
          </p:txBody>
        </p:sp>
        <p:cxnSp>
          <p:nvCxnSpPr>
            <p:cNvPr id="59" name="Conector: Angulado 58">
              <a:extLst>
                <a:ext uri="{FF2B5EF4-FFF2-40B4-BE49-F238E27FC236}">
                  <a16:creationId xmlns:a16="http://schemas.microsoft.com/office/drawing/2014/main" id="{58931E02-0AFD-47CB-A2DF-D1B8F823C614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5400000">
              <a:off x="5192645" y="1241712"/>
              <a:ext cx="222353" cy="9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: Angulado 59">
              <a:extLst>
                <a:ext uri="{FF2B5EF4-FFF2-40B4-BE49-F238E27FC236}">
                  <a16:creationId xmlns:a16="http://schemas.microsoft.com/office/drawing/2014/main" id="{D17717E5-7B1A-4A5C-900B-7122006FE2A9}"/>
                </a:ext>
              </a:extLst>
            </p:cNvPr>
            <p:cNvCxnSpPr>
              <a:cxnSpLocks/>
              <a:stCxn id="70" idx="2"/>
              <a:endCxn id="65" idx="0"/>
            </p:cNvCxnSpPr>
            <p:nvPr/>
          </p:nvCxnSpPr>
          <p:spPr>
            <a:xfrm rot="16200000" flipH="1">
              <a:off x="5239210" y="1797207"/>
              <a:ext cx="835836" cy="7075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: Angulado 60">
              <a:extLst>
                <a:ext uri="{FF2B5EF4-FFF2-40B4-BE49-F238E27FC236}">
                  <a16:creationId xmlns:a16="http://schemas.microsoft.com/office/drawing/2014/main" id="{0C784CB6-93F5-4FD2-B487-39B68591D480}"/>
                </a:ext>
              </a:extLst>
            </p:cNvPr>
            <p:cNvCxnSpPr>
              <a:cxnSpLocks/>
              <a:stCxn id="70" idx="2"/>
              <a:endCxn id="68" idx="0"/>
            </p:cNvCxnSpPr>
            <p:nvPr/>
          </p:nvCxnSpPr>
          <p:spPr>
            <a:xfrm rot="5400000">
              <a:off x="4537870" y="1804546"/>
              <a:ext cx="836950" cy="6940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BCD2F1F1-96EE-4923-82E5-2DD2EAE76302}"/>
                </a:ext>
              </a:extLst>
            </p:cNvPr>
            <p:cNvGrpSpPr/>
            <p:nvPr/>
          </p:nvGrpSpPr>
          <p:grpSpPr>
            <a:xfrm>
              <a:off x="4736734" y="1353363"/>
              <a:ext cx="962612" cy="379709"/>
              <a:chOff x="6831527" y="1676887"/>
              <a:chExt cx="962612" cy="379709"/>
            </a:xfrm>
          </p:grpSpPr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FB114F6D-09B0-4FB3-A2B1-86F941961BA9}"/>
                  </a:ext>
                </a:extLst>
              </p:cNvPr>
              <p:cNvSpPr/>
              <p:nvPr/>
            </p:nvSpPr>
            <p:spPr>
              <a:xfrm>
                <a:off x="7002139" y="1676887"/>
                <a:ext cx="792000" cy="379709"/>
              </a:xfrm>
              <a:prstGeom prst="rect">
                <a:avLst/>
              </a:prstGeom>
              <a:solidFill>
                <a:srgbClr val="6668B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TRATAMENTO</a:t>
                </a:r>
              </a:p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OPERACIONAL</a:t>
                </a:r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0857A582-05D5-42AE-82A8-70F492FF50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1527" y="1679685"/>
                <a:ext cx="170612" cy="170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/>
                  <a:t>2</a:t>
                </a:r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F698709C-3E4F-473F-8C60-3E70DED65685}"/>
                </a:ext>
              </a:extLst>
            </p:cNvPr>
            <p:cNvGrpSpPr/>
            <p:nvPr/>
          </p:nvGrpSpPr>
          <p:grpSpPr>
            <a:xfrm>
              <a:off x="4211046" y="2399540"/>
              <a:ext cx="794297" cy="550191"/>
              <a:chOff x="5690418" y="2199627"/>
              <a:chExt cx="794297" cy="550191"/>
            </a:xfrm>
          </p:grpSpPr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6ADD33A2-148F-4C05-88EA-3CB11742A757}"/>
                  </a:ext>
                </a:extLst>
              </p:cNvPr>
              <p:cNvSpPr/>
              <p:nvPr/>
            </p:nvSpPr>
            <p:spPr>
              <a:xfrm>
                <a:off x="5692715" y="2370109"/>
                <a:ext cx="792000" cy="379709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TRATAR DECK DE NOTAS</a:t>
                </a:r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913F9463-3CE6-4178-9036-B4A1197D9B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0418" y="2199627"/>
                <a:ext cx="170612" cy="170612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466B0B3F-9F82-47C9-9AAE-57E71FC86548}"/>
                </a:ext>
              </a:extLst>
            </p:cNvPr>
            <p:cNvGrpSpPr/>
            <p:nvPr/>
          </p:nvGrpSpPr>
          <p:grpSpPr>
            <a:xfrm>
              <a:off x="5614911" y="2399540"/>
              <a:ext cx="792000" cy="549077"/>
              <a:chOff x="8911252" y="2199775"/>
              <a:chExt cx="792000" cy="549077"/>
            </a:xfrm>
          </p:grpSpPr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D1BC2898-8530-4A27-A9DD-6BE17A9A6A0D}"/>
                  </a:ext>
                </a:extLst>
              </p:cNvPr>
              <p:cNvSpPr/>
              <p:nvPr/>
            </p:nvSpPr>
            <p:spPr>
              <a:xfrm>
                <a:off x="8911252" y="2369143"/>
                <a:ext cx="792000" cy="379709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ANALISAR CUSTO DECK DE NOTAS</a:t>
                </a: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3F971AC4-DB8E-4441-972A-9ADC52F44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12915" y="2199775"/>
                <a:ext cx="170612" cy="170612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847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grpSp>
        <p:nvGrpSpPr>
          <p:cNvPr id="57" name="Agrupar 56">
            <a:extLst>
              <a:ext uri="{FF2B5EF4-FFF2-40B4-BE49-F238E27FC236}">
                <a16:creationId xmlns:a16="http://schemas.microsoft.com/office/drawing/2014/main" id="{4EF3DABA-7A55-47DE-9A1C-6A0D762C084D}"/>
              </a:ext>
            </a:extLst>
          </p:cNvPr>
          <p:cNvGrpSpPr/>
          <p:nvPr/>
        </p:nvGrpSpPr>
        <p:grpSpPr>
          <a:xfrm>
            <a:off x="222654" y="2225999"/>
            <a:ext cx="2766448" cy="2198430"/>
            <a:chOff x="3921071" y="751301"/>
            <a:chExt cx="2766448" cy="2198430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BC4DE442-CE6C-4E89-9DFA-8C34FDE54EED}"/>
                </a:ext>
              </a:extLst>
            </p:cNvPr>
            <p:cNvSpPr/>
            <p:nvPr/>
          </p:nvSpPr>
          <p:spPr>
            <a:xfrm>
              <a:off x="3921071" y="751301"/>
              <a:ext cx="2766448" cy="379709"/>
            </a:xfrm>
            <a:prstGeom prst="rect">
              <a:avLst/>
            </a:prstGeom>
            <a:solidFill>
              <a:srgbClr val="6668B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Identificar a melhor opção de Transporte</a:t>
              </a:r>
            </a:p>
          </p:txBody>
        </p:sp>
        <p:cxnSp>
          <p:nvCxnSpPr>
            <p:cNvPr id="59" name="Conector: Angulado 58">
              <a:extLst>
                <a:ext uri="{FF2B5EF4-FFF2-40B4-BE49-F238E27FC236}">
                  <a16:creationId xmlns:a16="http://schemas.microsoft.com/office/drawing/2014/main" id="{58931E02-0AFD-47CB-A2DF-D1B8F823C614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5400000">
              <a:off x="5192645" y="1241712"/>
              <a:ext cx="222353" cy="9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: Angulado 59">
              <a:extLst>
                <a:ext uri="{FF2B5EF4-FFF2-40B4-BE49-F238E27FC236}">
                  <a16:creationId xmlns:a16="http://schemas.microsoft.com/office/drawing/2014/main" id="{D17717E5-7B1A-4A5C-900B-7122006FE2A9}"/>
                </a:ext>
              </a:extLst>
            </p:cNvPr>
            <p:cNvCxnSpPr>
              <a:cxnSpLocks/>
              <a:stCxn id="70" idx="2"/>
              <a:endCxn id="65" idx="0"/>
            </p:cNvCxnSpPr>
            <p:nvPr/>
          </p:nvCxnSpPr>
          <p:spPr>
            <a:xfrm rot="16200000" flipH="1">
              <a:off x="5239210" y="1797207"/>
              <a:ext cx="835836" cy="7075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: Angulado 60">
              <a:extLst>
                <a:ext uri="{FF2B5EF4-FFF2-40B4-BE49-F238E27FC236}">
                  <a16:creationId xmlns:a16="http://schemas.microsoft.com/office/drawing/2014/main" id="{0C784CB6-93F5-4FD2-B487-39B68591D480}"/>
                </a:ext>
              </a:extLst>
            </p:cNvPr>
            <p:cNvCxnSpPr>
              <a:cxnSpLocks/>
              <a:stCxn id="70" idx="2"/>
              <a:endCxn id="68" idx="0"/>
            </p:cNvCxnSpPr>
            <p:nvPr/>
          </p:nvCxnSpPr>
          <p:spPr>
            <a:xfrm rot="5400000">
              <a:off x="4537870" y="1804546"/>
              <a:ext cx="836950" cy="6940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BCD2F1F1-96EE-4923-82E5-2DD2EAE76302}"/>
                </a:ext>
              </a:extLst>
            </p:cNvPr>
            <p:cNvGrpSpPr/>
            <p:nvPr/>
          </p:nvGrpSpPr>
          <p:grpSpPr>
            <a:xfrm>
              <a:off x="4736734" y="1353363"/>
              <a:ext cx="962612" cy="379709"/>
              <a:chOff x="6831527" y="1676887"/>
              <a:chExt cx="962612" cy="379709"/>
            </a:xfrm>
          </p:grpSpPr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FB114F6D-09B0-4FB3-A2B1-86F941961BA9}"/>
                  </a:ext>
                </a:extLst>
              </p:cNvPr>
              <p:cNvSpPr/>
              <p:nvPr/>
            </p:nvSpPr>
            <p:spPr>
              <a:xfrm>
                <a:off x="7002139" y="1676887"/>
                <a:ext cx="792000" cy="379709"/>
              </a:xfrm>
              <a:prstGeom prst="rect">
                <a:avLst/>
              </a:prstGeom>
              <a:solidFill>
                <a:srgbClr val="6668B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TRATAMENTO</a:t>
                </a:r>
              </a:p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OPERACIONAL</a:t>
                </a:r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0857A582-05D5-42AE-82A8-70F492FF50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1527" y="1679685"/>
                <a:ext cx="170612" cy="170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/>
                  <a:t>2</a:t>
                </a:r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F698709C-3E4F-473F-8C60-3E70DED65685}"/>
                </a:ext>
              </a:extLst>
            </p:cNvPr>
            <p:cNvGrpSpPr/>
            <p:nvPr/>
          </p:nvGrpSpPr>
          <p:grpSpPr>
            <a:xfrm>
              <a:off x="4211046" y="2399540"/>
              <a:ext cx="794297" cy="550191"/>
              <a:chOff x="5690418" y="2199627"/>
              <a:chExt cx="794297" cy="550191"/>
            </a:xfrm>
          </p:grpSpPr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6ADD33A2-148F-4C05-88EA-3CB11742A757}"/>
                  </a:ext>
                </a:extLst>
              </p:cNvPr>
              <p:cNvSpPr/>
              <p:nvPr/>
            </p:nvSpPr>
            <p:spPr>
              <a:xfrm>
                <a:off x="5692715" y="2370109"/>
                <a:ext cx="792000" cy="379709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TRATAR DECK DE NOTAS</a:t>
                </a:r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913F9463-3CE6-4178-9036-B4A1197D9B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0418" y="2199627"/>
                <a:ext cx="170612" cy="170612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466B0B3F-9F82-47C9-9AAE-57E71FC86548}"/>
                </a:ext>
              </a:extLst>
            </p:cNvPr>
            <p:cNvGrpSpPr/>
            <p:nvPr/>
          </p:nvGrpSpPr>
          <p:grpSpPr>
            <a:xfrm>
              <a:off x="5614911" y="2399540"/>
              <a:ext cx="792000" cy="549077"/>
              <a:chOff x="8911252" y="2199775"/>
              <a:chExt cx="792000" cy="549077"/>
            </a:xfrm>
          </p:grpSpPr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D1BC2898-8530-4A27-A9DD-6BE17A9A6A0D}"/>
                  </a:ext>
                </a:extLst>
              </p:cNvPr>
              <p:cNvSpPr/>
              <p:nvPr/>
            </p:nvSpPr>
            <p:spPr>
              <a:xfrm>
                <a:off x="8911252" y="2369143"/>
                <a:ext cx="792000" cy="379709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ANALISAR CUSTO DECK DE NOTAS</a:t>
                </a: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3F971AC4-DB8E-4441-972A-9ADC52F44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12915" y="2199775"/>
                <a:ext cx="170612" cy="170612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DA5FFBA-B9EF-4D0C-9B96-81F1023864EE}"/>
              </a:ext>
            </a:extLst>
          </p:cNvPr>
          <p:cNvSpPr txBox="1"/>
          <p:nvPr/>
        </p:nvSpPr>
        <p:spPr>
          <a:xfrm>
            <a:off x="7668199" y="1153007"/>
            <a:ext cx="3849149" cy="17235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marL="179388" indent="-179388">
              <a:defRPr sz="800" b="1"/>
            </a:lvl1pPr>
          </a:lstStyle>
          <a:p>
            <a:r>
              <a:rPr lang="pt-BR" dirty="0">
                <a:solidFill>
                  <a:srgbClr val="FF0000"/>
                </a:solidFill>
              </a:rPr>
              <a:t>R2 : FAIXA DE PESO DA NOTA</a:t>
            </a:r>
            <a:endParaRPr lang="pt-BR" b="0" dirty="0"/>
          </a:p>
          <a:p>
            <a:pPr lvl="1"/>
            <a:r>
              <a:rPr lang="pt-BR" sz="800" b="0" dirty="0"/>
              <a:t>É A FAIXA DE PESO DO CLIENTE na qual se enquadra o PESO CALCULADO DA NOTA</a:t>
            </a:r>
          </a:p>
          <a:p>
            <a:pPr lvl="1"/>
            <a:endParaRPr lang="pt-BR" sz="800" b="0" dirty="0"/>
          </a:p>
          <a:p>
            <a:pPr lvl="1"/>
            <a:r>
              <a:rPr lang="pt-BR" sz="800" b="0" dirty="0"/>
              <a:t>EX: duas notas do mesmo cliente (CNPJ) e para o mesmo destinatário (CNJ)</a:t>
            </a:r>
          </a:p>
          <a:p>
            <a:pPr lvl="2"/>
            <a:r>
              <a:rPr lang="pt-BR" sz="800" b="0" dirty="0"/>
              <a:t>1 – 7,91856 e 12,71538 (m3) e 780 e 1252,5 (Kg)</a:t>
            </a:r>
          </a:p>
          <a:p>
            <a:pPr lvl="2"/>
            <a:r>
              <a:rPr lang="pt-BR" sz="800" b="0" dirty="0"/>
              <a:t>2 – Fator de cubagem 250 kg/m3</a:t>
            </a:r>
          </a:p>
          <a:p>
            <a:pPr lvl="2"/>
            <a:endParaRPr lang="pt-BR" sz="800" b="0" dirty="0"/>
          </a:p>
          <a:p>
            <a:pPr lvl="1"/>
            <a:r>
              <a:rPr lang="pt-BR" sz="800" b="1" dirty="0">
                <a:solidFill>
                  <a:srgbClr val="FF0000"/>
                </a:solidFill>
              </a:rPr>
              <a:t>PESO CALCULADO DA NOTA = 5158,485</a:t>
            </a:r>
          </a:p>
          <a:p>
            <a:pPr lvl="1"/>
            <a:endParaRPr lang="pt-BR" sz="800" b="1" dirty="0">
              <a:solidFill>
                <a:srgbClr val="FF0000"/>
              </a:solidFill>
            </a:endParaRPr>
          </a:p>
          <a:p>
            <a:pPr lvl="1"/>
            <a:r>
              <a:rPr lang="pt-BR" sz="800" dirty="0"/>
              <a:t>Faixas do CLIENTE: &lt;10;1; &lt;20;2; &lt;35;3;  &lt;50;4;  &lt;75;5;  &lt;=100;6; &gt;100;7</a:t>
            </a:r>
          </a:p>
          <a:p>
            <a:pPr lvl="1"/>
            <a:endParaRPr lang="pt-BR" sz="800" b="1" dirty="0">
              <a:solidFill>
                <a:srgbClr val="FF0000"/>
              </a:solidFill>
            </a:endParaRPr>
          </a:p>
          <a:p>
            <a:pPr lvl="1"/>
            <a:r>
              <a:rPr lang="pt-BR" sz="800" dirty="0">
                <a:solidFill>
                  <a:srgbClr val="FF0000"/>
                </a:solidFill>
              </a:rPr>
              <a:t>FAIXA DE PESO DA NOTA </a:t>
            </a:r>
            <a:r>
              <a:rPr lang="pt-BR" sz="800" b="1" dirty="0">
                <a:solidFill>
                  <a:srgbClr val="FF0000"/>
                </a:solidFill>
              </a:rPr>
              <a:t>= 7</a:t>
            </a:r>
          </a:p>
          <a:p>
            <a:pPr lvl="1"/>
            <a:endParaRPr lang="pt-BR" sz="800" b="1" dirty="0">
              <a:solidFill>
                <a:srgbClr val="FF0000"/>
              </a:solidFill>
            </a:endParaRPr>
          </a:p>
          <a:p>
            <a:pPr lvl="1"/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0EC568A-C329-4B09-9123-D8FD748C9A41}"/>
              </a:ext>
            </a:extLst>
          </p:cNvPr>
          <p:cNvSpPr txBox="1"/>
          <p:nvPr/>
        </p:nvSpPr>
        <p:spPr>
          <a:xfrm>
            <a:off x="3439877" y="846522"/>
            <a:ext cx="26176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marL="179388" indent="-179388">
              <a:defRPr sz="800" b="1"/>
            </a:lvl1pPr>
          </a:lstStyle>
          <a:p>
            <a:r>
              <a:rPr lang="pt-BR" sz="1200" dirty="0"/>
              <a:t>REGRAS DE CÁLCULO/NEGÓCIO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1F7E30B-58BC-4314-92FD-230C0D3998D0}"/>
              </a:ext>
            </a:extLst>
          </p:cNvPr>
          <p:cNvSpPr txBox="1"/>
          <p:nvPr/>
        </p:nvSpPr>
        <p:spPr>
          <a:xfrm>
            <a:off x="3439877" y="1124756"/>
            <a:ext cx="3849149" cy="18466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marL="179388" indent="-179388">
              <a:defRPr sz="800" b="1"/>
            </a:lvl1pPr>
          </a:lstStyle>
          <a:p>
            <a:r>
              <a:rPr lang="pt-BR" dirty="0">
                <a:solidFill>
                  <a:srgbClr val="FF0000"/>
                </a:solidFill>
              </a:rPr>
              <a:t>R1 : PESO CALCULADO DA NOTA a ser usado na apuração do custo de transporte</a:t>
            </a:r>
            <a:r>
              <a:rPr lang="pt-BR" b="0" dirty="0"/>
              <a:t>:</a:t>
            </a:r>
          </a:p>
          <a:p>
            <a:pPr lvl="1"/>
            <a:r>
              <a:rPr lang="pt-BR" sz="800" b="0" dirty="0"/>
              <a:t>É o maior valor entre:</a:t>
            </a:r>
          </a:p>
          <a:p>
            <a:pPr lvl="1"/>
            <a:endParaRPr lang="pt-BR" sz="800" b="0" dirty="0"/>
          </a:p>
          <a:p>
            <a:pPr lvl="1"/>
            <a:r>
              <a:rPr lang="pt-BR" sz="800" b="0" dirty="0"/>
              <a:t>1 - SOMA (Cubagem de cada nota em metros cúbicos) * Fator de CUBAGEM do cliente</a:t>
            </a:r>
          </a:p>
          <a:p>
            <a:pPr lvl="1"/>
            <a:r>
              <a:rPr lang="pt-BR" sz="800" b="0" dirty="0"/>
              <a:t>2 – SOMA(peso em Kg de cada nota)</a:t>
            </a:r>
          </a:p>
          <a:p>
            <a:pPr lvl="1"/>
            <a:endParaRPr lang="pt-BR" sz="800" b="0" dirty="0"/>
          </a:p>
          <a:p>
            <a:pPr lvl="1"/>
            <a:r>
              <a:rPr lang="pt-BR" sz="800" b="0" dirty="0"/>
              <a:t>EX: duas notas do mesmo cliente (CNPJ) e para o mesmo destinatário (CNJ)</a:t>
            </a:r>
          </a:p>
          <a:p>
            <a:pPr lvl="2"/>
            <a:r>
              <a:rPr lang="pt-BR" sz="800" b="0" dirty="0"/>
              <a:t>1 – 7,91856 e 12,71538 (m3) e 780 e 1252,5 (Kg)</a:t>
            </a:r>
          </a:p>
          <a:p>
            <a:pPr lvl="2"/>
            <a:r>
              <a:rPr lang="pt-BR" sz="800" b="0" dirty="0"/>
              <a:t>2 – Fator de cubagem 250 kg/m3</a:t>
            </a:r>
          </a:p>
          <a:p>
            <a:pPr lvl="2"/>
            <a:endParaRPr lang="pt-BR" sz="800" b="0" dirty="0"/>
          </a:p>
          <a:p>
            <a:pPr lvl="1"/>
            <a:r>
              <a:rPr lang="pt-BR" sz="800" b="0" dirty="0"/>
              <a:t>Fator 1 =  (7,91856 + 12,71538) * 250 = 5158,485</a:t>
            </a:r>
          </a:p>
          <a:p>
            <a:pPr lvl="1"/>
            <a:r>
              <a:rPr lang="pt-BR" sz="800" b="0" dirty="0"/>
              <a:t>Fator 2 = 780 + 1252,5 = 2032,5</a:t>
            </a:r>
          </a:p>
          <a:p>
            <a:pPr lvl="1"/>
            <a:endParaRPr lang="pt-BR" sz="800" b="0" dirty="0"/>
          </a:p>
          <a:p>
            <a:pPr lvl="1"/>
            <a:r>
              <a:rPr lang="pt-BR" sz="800" b="1" dirty="0">
                <a:solidFill>
                  <a:srgbClr val="FF0000"/>
                </a:solidFill>
              </a:rPr>
              <a:t>PESO CALCULADO DA NOTA = 5158,485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5FAB01-90F2-481C-BFD0-F1ED2BA5BDC2}"/>
              </a:ext>
            </a:extLst>
          </p:cNvPr>
          <p:cNvSpPr txBox="1"/>
          <p:nvPr/>
        </p:nvSpPr>
        <p:spPr>
          <a:xfrm>
            <a:off x="3439876" y="3156550"/>
            <a:ext cx="8077471" cy="33547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marL="179388" indent="-179388">
              <a:defRPr sz="800" b="1"/>
            </a:lvl1pPr>
          </a:lstStyle>
          <a:p>
            <a:pPr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R3 : CUSTO CALCULADO DO TRANSPORTADOR = CUSTO SUBTOTAL DO FRETE + CUSTO REFERENTE A ENTREGA + CUSTO DE TRANSFERÊNCIA</a:t>
            </a:r>
            <a:endParaRPr lang="pt-BR" dirty="0"/>
          </a:p>
          <a:p>
            <a:pPr>
              <a:spcAft>
                <a:spcPts val="600"/>
              </a:spcAft>
            </a:pPr>
            <a:r>
              <a:rPr lang="pt-BR" sz="800" b="1" dirty="0"/>
              <a:t>	</a:t>
            </a:r>
            <a:r>
              <a:rPr lang="pt-BR" sz="800" b="0" dirty="0"/>
              <a:t>O custo do transportador tem 3 componentes:</a:t>
            </a:r>
          </a:p>
          <a:p>
            <a:pPr>
              <a:spcAft>
                <a:spcPts val="600"/>
              </a:spcAft>
            </a:pPr>
            <a:r>
              <a:rPr lang="pt-BR" b="0" dirty="0"/>
              <a:t>1.1 - </a:t>
            </a:r>
            <a:r>
              <a:rPr lang="pt-BR" dirty="0">
                <a:solidFill>
                  <a:srgbClr val="FF0000"/>
                </a:solidFill>
              </a:rPr>
              <a:t>CUSTO SUBTOTAL DO FRETE </a:t>
            </a:r>
            <a:r>
              <a:rPr lang="pt-BR" b="0" dirty="0"/>
              <a:t>=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DA FAIXA + CUSTO EXCEDENTE + CUSTO PEDÁGIO + CUSTO GRIS + CUSTO AD-VALOREM</a:t>
            </a:r>
          </a:p>
          <a:p>
            <a:pPr indent="-1588">
              <a:spcAft>
                <a:spcPts val="300"/>
              </a:spcAft>
            </a:pPr>
            <a:r>
              <a:rPr lang="pt-BR" b="0" dirty="0"/>
              <a:t>1.1.1 -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DA FAIXA </a:t>
            </a:r>
            <a:r>
              <a:rPr lang="pt-BR" b="0" dirty="0"/>
              <a:t>= Custo FIXO em Reais recuperado da tabela de custos do transportador ela CHAVE C5</a:t>
            </a:r>
          </a:p>
          <a:p>
            <a:pPr indent="-1588">
              <a:spcAft>
                <a:spcPts val="300"/>
              </a:spcAft>
            </a:pPr>
            <a:r>
              <a:rPr lang="pt-BR" b="0" dirty="0"/>
              <a:t>1.1.2 -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EXCEDENTE </a:t>
            </a:r>
            <a:r>
              <a:rPr lang="pt-BR" b="0" dirty="0"/>
              <a:t>= </a:t>
            </a:r>
          </a:p>
          <a:p>
            <a:pPr marL="714375" indent="-88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b="0" dirty="0"/>
              <a:t>Caso o </a:t>
            </a:r>
            <a:r>
              <a:rPr lang="pt-BR" dirty="0"/>
              <a:t>PESO CONSIDERADO </a:t>
            </a:r>
            <a:r>
              <a:rPr lang="pt-BR" b="0" dirty="0"/>
              <a:t>esteja acima do </a:t>
            </a:r>
            <a:r>
              <a:rPr lang="pt-BR" dirty="0">
                <a:solidFill>
                  <a:srgbClr val="0070C0"/>
                </a:solidFill>
              </a:rPr>
              <a:t>PESO DA ÚLTIMA FAIXA DE PESO DO CLIENTE</a:t>
            </a:r>
            <a:r>
              <a:rPr lang="pt-BR" b="0" dirty="0"/>
              <a:t>, calcula-se o PESO EXCEDENTE e o CUSTO PARA O EXCESSO:</a:t>
            </a:r>
          </a:p>
          <a:p>
            <a:pPr marL="625475" indent="0"/>
            <a:r>
              <a:rPr lang="pt-BR" dirty="0">
                <a:solidFill>
                  <a:srgbClr val="7030A0"/>
                </a:solidFill>
              </a:rPr>
              <a:t>PESO EXCEDENTE </a:t>
            </a:r>
            <a:r>
              <a:rPr lang="pt-BR" b="0" dirty="0"/>
              <a:t>= (</a:t>
            </a:r>
            <a:r>
              <a:rPr lang="pt-BR" dirty="0"/>
              <a:t>PESO CONSIDERADO </a:t>
            </a:r>
            <a:r>
              <a:rPr lang="pt-BR" b="0" dirty="0"/>
              <a:t>- </a:t>
            </a:r>
            <a:r>
              <a:rPr lang="pt-BR" dirty="0">
                <a:solidFill>
                  <a:srgbClr val="0070C0"/>
                </a:solidFill>
              </a:rPr>
              <a:t>PESO DA ÚLTIMA FAIXA DE PESO DO CLIENTE);</a:t>
            </a:r>
          </a:p>
          <a:p>
            <a:pPr marL="625475" indent="0"/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CUSTO POR KG PARA O EXCESSO DA FAIXA </a:t>
            </a:r>
            <a:r>
              <a:rPr lang="pt-BR" b="0" dirty="0"/>
              <a:t>= Custo FIXO em Reais recuperado da tabela de custos do transportador pela CHAVE C5;</a:t>
            </a:r>
          </a:p>
          <a:p>
            <a:pPr marL="714375" indent="-88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EXCEDENTE </a:t>
            </a:r>
            <a:r>
              <a:rPr lang="pt-BR" b="0" dirty="0"/>
              <a:t>= </a:t>
            </a:r>
            <a:r>
              <a:rPr lang="pt-BR" dirty="0">
                <a:solidFill>
                  <a:srgbClr val="7030A0"/>
                </a:solidFill>
              </a:rPr>
              <a:t>PESO</a:t>
            </a:r>
            <a:r>
              <a:rPr lang="pt-BR" b="0" dirty="0"/>
              <a:t> </a:t>
            </a:r>
            <a:r>
              <a:rPr lang="pt-BR" dirty="0">
                <a:solidFill>
                  <a:srgbClr val="7030A0"/>
                </a:solidFill>
              </a:rPr>
              <a:t>EXCEDENTE</a:t>
            </a:r>
            <a:r>
              <a:rPr lang="pt-BR" b="0" dirty="0"/>
              <a:t> *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CUSTO POR KG PARA O EXCESSO DA FAIXA </a:t>
            </a:r>
          </a:p>
          <a:p>
            <a:pPr indent="-1588">
              <a:spcAft>
                <a:spcPts val="300"/>
              </a:spcAft>
            </a:pPr>
            <a:r>
              <a:rPr lang="pt-BR" b="0" dirty="0"/>
              <a:t>1.1.3 –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PEDÁGIO = </a:t>
            </a:r>
          </a:p>
          <a:p>
            <a:pPr marL="625475" indent="0"/>
            <a:r>
              <a:rPr lang="pt-BR" dirty="0">
                <a:solidFill>
                  <a:srgbClr val="7030A0"/>
                </a:solidFill>
              </a:rPr>
              <a:t>PESO PONDERADO = </a:t>
            </a:r>
            <a:r>
              <a:rPr lang="pt-BR" b="0" dirty="0"/>
              <a:t>ARREDONDA PARA CIMA (</a:t>
            </a:r>
            <a:r>
              <a:rPr lang="pt-BR" dirty="0"/>
              <a:t>PESO CONSIDERADO </a:t>
            </a:r>
            <a:r>
              <a:rPr lang="pt-BR" b="0" dirty="0"/>
              <a:t>/ 100). Onde </a:t>
            </a:r>
            <a:r>
              <a:rPr lang="pt-BR" dirty="0">
                <a:solidFill>
                  <a:srgbClr val="7030A0"/>
                </a:solidFill>
              </a:rPr>
              <a:t>100 É FATOR DE PEDÁGIO (PRÁTICA DO MERCADO)</a:t>
            </a:r>
            <a:endParaRPr lang="pt-BR" b="0" dirty="0"/>
          </a:p>
          <a:p>
            <a:pPr marL="625475" indent="0"/>
            <a:r>
              <a:rPr lang="pt-BR" dirty="0">
                <a:solidFill>
                  <a:srgbClr val="7030A0"/>
                </a:solidFill>
              </a:rPr>
              <a:t>CUSTO DO PEDÁGIO </a:t>
            </a:r>
            <a:r>
              <a:rPr lang="pt-BR" b="0" dirty="0"/>
              <a:t>= Custo FIXO em Reais recuperado da tabela de custos do transportador pela CHAVE C5;</a:t>
            </a:r>
          </a:p>
          <a:p>
            <a:pPr marL="714375" indent="-88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PEDÁGIO =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>
                <a:solidFill>
                  <a:srgbClr val="7030A0"/>
                </a:solidFill>
              </a:rPr>
              <a:t>PESO PONDERADO </a:t>
            </a:r>
            <a:r>
              <a:rPr lang="pt-BR" dirty="0">
                <a:solidFill>
                  <a:srgbClr val="C00000"/>
                </a:solidFill>
              </a:rPr>
              <a:t>* </a:t>
            </a:r>
            <a:r>
              <a:rPr lang="pt-BR" dirty="0">
                <a:solidFill>
                  <a:srgbClr val="7030A0"/>
                </a:solidFill>
              </a:rPr>
              <a:t>CUSTO DO PEDÁGIO </a:t>
            </a:r>
            <a:endParaRPr lang="pt-BR" dirty="0">
              <a:solidFill>
                <a:srgbClr val="C00000"/>
              </a:solidFill>
            </a:endParaRPr>
          </a:p>
          <a:p>
            <a:pPr indent="-1588">
              <a:spcAft>
                <a:spcPts val="300"/>
              </a:spcAft>
            </a:pPr>
            <a:r>
              <a:rPr lang="pt-BR" b="0" dirty="0"/>
              <a:t>1.1.4 –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GRIS = </a:t>
            </a:r>
          </a:p>
          <a:p>
            <a:pPr marL="625475" indent="0"/>
            <a:r>
              <a:rPr lang="pt-BR" dirty="0">
                <a:solidFill>
                  <a:srgbClr val="7030A0"/>
                </a:solidFill>
              </a:rPr>
              <a:t>PERCENTUAL PARA GRIS </a:t>
            </a:r>
            <a:r>
              <a:rPr lang="pt-BR" b="0" dirty="0"/>
              <a:t>= Percentual FIXO recuperado da tabela de custos do transportador pela CHAVE C5;</a:t>
            </a:r>
          </a:p>
          <a:p>
            <a:pPr marL="720725" indent="-95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GRIS =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>
                <a:solidFill>
                  <a:srgbClr val="7030A0"/>
                </a:solidFill>
              </a:rPr>
              <a:t>PERCENTUAL PARA GRIS </a:t>
            </a:r>
            <a:r>
              <a:rPr lang="pt-BR" dirty="0">
                <a:solidFill>
                  <a:srgbClr val="C00000"/>
                </a:solidFill>
              </a:rPr>
              <a:t>* </a:t>
            </a:r>
            <a:r>
              <a:rPr lang="pt-BR" dirty="0"/>
              <a:t>VALOR DA NOTA FISCAL</a:t>
            </a:r>
            <a:endParaRPr lang="pt-BR" dirty="0">
              <a:solidFill>
                <a:srgbClr val="C00000"/>
              </a:solidFill>
            </a:endParaRPr>
          </a:p>
          <a:p>
            <a:pPr indent="-1588">
              <a:spcAft>
                <a:spcPts val="300"/>
              </a:spcAft>
            </a:pPr>
            <a:r>
              <a:rPr lang="pt-BR" b="0" dirty="0"/>
              <a:t>1.1.5 –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AD-VALOREM = </a:t>
            </a:r>
          </a:p>
          <a:p>
            <a:pPr marL="625475" indent="0"/>
            <a:r>
              <a:rPr lang="pt-BR" dirty="0">
                <a:solidFill>
                  <a:srgbClr val="7030A0"/>
                </a:solidFill>
              </a:rPr>
              <a:t>PERCENTUAL PARA AD-VALOREM </a:t>
            </a:r>
            <a:r>
              <a:rPr lang="pt-BR" b="0" dirty="0"/>
              <a:t>= Percentual FIXO recuperado da tabela de custos do transportador pela CHAVE C5;</a:t>
            </a:r>
          </a:p>
          <a:p>
            <a:pPr marL="720725" indent="-95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AD-VALOREM =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>
                <a:solidFill>
                  <a:srgbClr val="7030A0"/>
                </a:solidFill>
              </a:rPr>
              <a:t>PERCENTUAL PARA AD-VALOREM </a:t>
            </a:r>
            <a:r>
              <a:rPr lang="pt-BR" dirty="0">
                <a:solidFill>
                  <a:srgbClr val="C00000"/>
                </a:solidFill>
              </a:rPr>
              <a:t>* </a:t>
            </a:r>
            <a:r>
              <a:rPr lang="pt-BR" dirty="0"/>
              <a:t>VALOR DA NOTA FISCAL</a:t>
            </a:r>
            <a:endParaRPr lang="pt-BR" dirty="0">
              <a:solidFill>
                <a:srgbClr val="C00000"/>
              </a:solidFill>
            </a:endParaRPr>
          </a:p>
          <a:p>
            <a:pPr marL="177800" indent="0">
              <a:spcAft>
                <a:spcPts val="600"/>
              </a:spcAft>
            </a:pPr>
            <a:r>
              <a:rPr lang="pt-BR" b="0" dirty="0"/>
              <a:t>1.1.6 –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DE TRANSBORDO </a:t>
            </a:r>
            <a:r>
              <a:rPr lang="pt-BR" b="0" dirty="0"/>
              <a:t>(é o custo de transporte do produto de sua ORIGEM ate um local de COLETA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b="0" dirty="0"/>
              <a:t>pelo TRANSORTADOR)</a:t>
            </a:r>
          </a:p>
          <a:p>
            <a:pPr marL="720725" indent="-95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DE TRANSBORDO = (CUSTO DE UMA LOTAÇÃO ORIGEM X LOCAL DE COLETA / PESO CONSIDERADO TOTAL DENTRO DO VEÍCULO) * </a:t>
            </a:r>
            <a:r>
              <a:rPr lang="pt-BR" dirty="0"/>
              <a:t>PESO CONSIDERADO </a:t>
            </a:r>
            <a:endParaRPr lang="pt-BR" sz="800" b="0" dirty="0"/>
          </a:p>
        </p:txBody>
      </p:sp>
    </p:spTree>
    <p:extLst>
      <p:ext uri="{BB962C8B-B14F-4D97-AF65-F5344CB8AC3E}">
        <p14:creationId xmlns:p14="http://schemas.microsoft.com/office/powerpoint/2010/main" val="1460732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grpSp>
        <p:nvGrpSpPr>
          <p:cNvPr id="57" name="Agrupar 56">
            <a:extLst>
              <a:ext uri="{FF2B5EF4-FFF2-40B4-BE49-F238E27FC236}">
                <a16:creationId xmlns:a16="http://schemas.microsoft.com/office/drawing/2014/main" id="{4EF3DABA-7A55-47DE-9A1C-6A0D762C084D}"/>
              </a:ext>
            </a:extLst>
          </p:cNvPr>
          <p:cNvGrpSpPr/>
          <p:nvPr/>
        </p:nvGrpSpPr>
        <p:grpSpPr>
          <a:xfrm>
            <a:off x="222654" y="1372559"/>
            <a:ext cx="2766448" cy="2198430"/>
            <a:chOff x="3921071" y="751301"/>
            <a:chExt cx="2766448" cy="2198430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BC4DE442-CE6C-4E89-9DFA-8C34FDE54EED}"/>
                </a:ext>
              </a:extLst>
            </p:cNvPr>
            <p:cNvSpPr/>
            <p:nvPr/>
          </p:nvSpPr>
          <p:spPr>
            <a:xfrm>
              <a:off x="3921071" y="751301"/>
              <a:ext cx="2766448" cy="379709"/>
            </a:xfrm>
            <a:prstGeom prst="rect">
              <a:avLst/>
            </a:prstGeom>
            <a:solidFill>
              <a:srgbClr val="6668B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Identificar a melhor opção de Transporte</a:t>
              </a:r>
            </a:p>
          </p:txBody>
        </p:sp>
        <p:cxnSp>
          <p:nvCxnSpPr>
            <p:cNvPr id="59" name="Conector: Angulado 58">
              <a:extLst>
                <a:ext uri="{FF2B5EF4-FFF2-40B4-BE49-F238E27FC236}">
                  <a16:creationId xmlns:a16="http://schemas.microsoft.com/office/drawing/2014/main" id="{58931E02-0AFD-47CB-A2DF-D1B8F823C614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5400000">
              <a:off x="5192645" y="1241712"/>
              <a:ext cx="222353" cy="9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: Angulado 59">
              <a:extLst>
                <a:ext uri="{FF2B5EF4-FFF2-40B4-BE49-F238E27FC236}">
                  <a16:creationId xmlns:a16="http://schemas.microsoft.com/office/drawing/2014/main" id="{D17717E5-7B1A-4A5C-900B-7122006FE2A9}"/>
                </a:ext>
              </a:extLst>
            </p:cNvPr>
            <p:cNvCxnSpPr>
              <a:cxnSpLocks/>
              <a:stCxn id="70" idx="2"/>
              <a:endCxn id="65" idx="0"/>
            </p:cNvCxnSpPr>
            <p:nvPr/>
          </p:nvCxnSpPr>
          <p:spPr>
            <a:xfrm rot="16200000" flipH="1">
              <a:off x="5239210" y="1797207"/>
              <a:ext cx="835836" cy="7075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: Angulado 60">
              <a:extLst>
                <a:ext uri="{FF2B5EF4-FFF2-40B4-BE49-F238E27FC236}">
                  <a16:creationId xmlns:a16="http://schemas.microsoft.com/office/drawing/2014/main" id="{0C784CB6-93F5-4FD2-B487-39B68591D480}"/>
                </a:ext>
              </a:extLst>
            </p:cNvPr>
            <p:cNvCxnSpPr>
              <a:cxnSpLocks/>
              <a:stCxn id="70" idx="2"/>
              <a:endCxn id="68" idx="0"/>
            </p:cNvCxnSpPr>
            <p:nvPr/>
          </p:nvCxnSpPr>
          <p:spPr>
            <a:xfrm rot="5400000">
              <a:off x="4537870" y="1804546"/>
              <a:ext cx="836950" cy="6940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BCD2F1F1-96EE-4923-82E5-2DD2EAE76302}"/>
                </a:ext>
              </a:extLst>
            </p:cNvPr>
            <p:cNvGrpSpPr/>
            <p:nvPr/>
          </p:nvGrpSpPr>
          <p:grpSpPr>
            <a:xfrm>
              <a:off x="4736734" y="1353363"/>
              <a:ext cx="962612" cy="379709"/>
              <a:chOff x="6831527" y="1676887"/>
              <a:chExt cx="962612" cy="379709"/>
            </a:xfrm>
          </p:grpSpPr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FB114F6D-09B0-4FB3-A2B1-86F941961BA9}"/>
                  </a:ext>
                </a:extLst>
              </p:cNvPr>
              <p:cNvSpPr/>
              <p:nvPr/>
            </p:nvSpPr>
            <p:spPr>
              <a:xfrm>
                <a:off x="7002139" y="1676887"/>
                <a:ext cx="792000" cy="379709"/>
              </a:xfrm>
              <a:prstGeom prst="rect">
                <a:avLst/>
              </a:prstGeom>
              <a:solidFill>
                <a:srgbClr val="6668B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TRATAMENTO</a:t>
                </a:r>
              </a:p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OPERACIONAL</a:t>
                </a:r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0857A582-05D5-42AE-82A8-70F492FF50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1527" y="1679685"/>
                <a:ext cx="170612" cy="170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/>
                  <a:t>2</a:t>
                </a:r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F698709C-3E4F-473F-8C60-3E70DED65685}"/>
                </a:ext>
              </a:extLst>
            </p:cNvPr>
            <p:cNvGrpSpPr/>
            <p:nvPr/>
          </p:nvGrpSpPr>
          <p:grpSpPr>
            <a:xfrm>
              <a:off x="4211046" y="2399540"/>
              <a:ext cx="794297" cy="550191"/>
              <a:chOff x="5690418" y="2199627"/>
              <a:chExt cx="794297" cy="550191"/>
            </a:xfrm>
          </p:grpSpPr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6ADD33A2-148F-4C05-88EA-3CB11742A757}"/>
                  </a:ext>
                </a:extLst>
              </p:cNvPr>
              <p:cNvSpPr/>
              <p:nvPr/>
            </p:nvSpPr>
            <p:spPr>
              <a:xfrm>
                <a:off x="5692715" y="2370109"/>
                <a:ext cx="792000" cy="379709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TRATAR DECK DE NOTAS</a:t>
                </a:r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913F9463-3CE6-4178-9036-B4A1197D9B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0418" y="2199627"/>
                <a:ext cx="170612" cy="170612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466B0B3F-9F82-47C9-9AAE-57E71FC86548}"/>
                </a:ext>
              </a:extLst>
            </p:cNvPr>
            <p:cNvGrpSpPr/>
            <p:nvPr/>
          </p:nvGrpSpPr>
          <p:grpSpPr>
            <a:xfrm>
              <a:off x="5614911" y="2399540"/>
              <a:ext cx="792000" cy="549077"/>
              <a:chOff x="8911252" y="2199775"/>
              <a:chExt cx="792000" cy="549077"/>
            </a:xfrm>
          </p:grpSpPr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D1BC2898-8530-4A27-A9DD-6BE17A9A6A0D}"/>
                  </a:ext>
                </a:extLst>
              </p:cNvPr>
              <p:cNvSpPr/>
              <p:nvPr/>
            </p:nvSpPr>
            <p:spPr>
              <a:xfrm>
                <a:off x="8911252" y="2369143"/>
                <a:ext cx="792000" cy="379709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ANALISAR CUSTO DECK DE NOTAS</a:t>
                </a: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3F971AC4-DB8E-4441-972A-9ADC52F44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12915" y="2199775"/>
                <a:ext cx="170612" cy="170612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0EC568A-C329-4B09-9123-D8FD748C9A41}"/>
              </a:ext>
            </a:extLst>
          </p:cNvPr>
          <p:cNvSpPr txBox="1"/>
          <p:nvPr/>
        </p:nvSpPr>
        <p:spPr>
          <a:xfrm>
            <a:off x="3439877" y="846522"/>
            <a:ext cx="26176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marL="179388" indent="-179388">
              <a:defRPr sz="800" b="1"/>
            </a:lvl1pPr>
          </a:lstStyle>
          <a:p>
            <a:r>
              <a:rPr lang="pt-BR" sz="1200" dirty="0"/>
              <a:t>REGRAS DE CÁLCULO/NEGÓCIO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5FAB01-90F2-481C-BFD0-F1ED2BA5BDC2}"/>
              </a:ext>
            </a:extLst>
          </p:cNvPr>
          <p:cNvSpPr txBox="1"/>
          <p:nvPr/>
        </p:nvSpPr>
        <p:spPr>
          <a:xfrm>
            <a:off x="3439877" y="1332219"/>
            <a:ext cx="7668419" cy="31854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marL="179388" indent="-179388">
              <a:defRPr sz="800" b="1"/>
            </a:lvl1pPr>
          </a:lstStyle>
          <a:p>
            <a:r>
              <a:rPr lang="pt-BR" dirty="0">
                <a:solidFill>
                  <a:srgbClr val="FF0000"/>
                </a:solidFill>
              </a:rPr>
              <a:t>R3 : CUSTO CALCULADO DO TRANSPORTADOR</a:t>
            </a:r>
            <a:endParaRPr lang="pt-BR" dirty="0"/>
          </a:p>
          <a:p>
            <a:pPr>
              <a:spcAft>
                <a:spcPts val="600"/>
              </a:spcAft>
            </a:pPr>
            <a:r>
              <a:rPr lang="pt-BR" sz="800" b="1" dirty="0"/>
              <a:t>	</a:t>
            </a:r>
            <a:r>
              <a:rPr lang="pt-BR" sz="800" b="0" dirty="0"/>
              <a:t>O custo do transportador tem 3 componentes:</a:t>
            </a:r>
          </a:p>
          <a:p>
            <a:pPr>
              <a:spcAft>
                <a:spcPts val="600"/>
              </a:spcAft>
            </a:pPr>
            <a:r>
              <a:rPr lang="pt-BR" b="0" dirty="0"/>
              <a:t>1.2 - </a:t>
            </a:r>
            <a:r>
              <a:rPr lang="pt-BR" dirty="0">
                <a:solidFill>
                  <a:srgbClr val="FF0000"/>
                </a:solidFill>
              </a:rPr>
              <a:t>CUSTO REFERENTE A ENTREGA =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TDE + CUSTO TRT + CUSTO DEDICADO </a:t>
            </a:r>
          </a:p>
          <a:p>
            <a:pPr indent="-1588">
              <a:spcAft>
                <a:spcPts val="300"/>
              </a:spcAft>
            </a:pPr>
            <a:r>
              <a:rPr lang="pt-BR" b="0" dirty="0"/>
              <a:t>1.2.1 -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TDE </a:t>
            </a:r>
            <a:r>
              <a:rPr lang="pt-BR" b="0" dirty="0"/>
              <a:t>= </a:t>
            </a:r>
          </a:p>
          <a:p>
            <a:pPr marL="625475" indent="0">
              <a:spcAft>
                <a:spcPts val="300"/>
              </a:spcAft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TDE PERCENTUAL = </a:t>
            </a:r>
            <a:r>
              <a:rPr lang="pt-BR" b="0" dirty="0"/>
              <a:t>valor fixo em percentual recuperado da tabela de custos do transportador ela CHAVE C5;</a:t>
            </a:r>
          </a:p>
          <a:p>
            <a:pPr marL="625475" indent="0">
              <a:spcAft>
                <a:spcPts val="300"/>
              </a:spcAft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TDE MÍNIMO = </a:t>
            </a:r>
            <a:r>
              <a:rPr lang="pt-BR" b="0" dirty="0"/>
              <a:t>valor fixo em percentual recuperado da tabela de custos do transportador ela CHAVE C5;</a:t>
            </a:r>
          </a:p>
          <a:p>
            <a:pPr marL="625475" indent="0">
              <a:spcAft>
                <a:spcPts val="300"/>
              </a:spcAft>
            </a:pPr>
            <a:r>
              <a:rPr lang="pt-BR" dirty="0">
                <a:solidFill>
                  <a:srgbClr val="7030A0"/>
                </a:solidFill>
              </a:rPr>
              <a:t>TDE CALCULADO </a:t>
            </a:r>
            <a:r>
              <a:rPr lang="pt-BR" b="0" dirty="0"/>
              <a:t>=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TDE PERCENTUAL * </a:t>
            </a:r>
            <a:r>
              <a:rPr lang="pt-BR" dirty="0">
                <a:solidFill>
                  <a:srgbClr val="FF0000"/>
                </a:solidFill>
              </a:rPr>
              <a:t>CUSTO SUBTOTAL DO FRETE (ver cálculo 1.1)</a:t>
            </a:r>
            <a:endParaRPr lang="pt-BR" b="0" dirty="0"/>
          </a:p>
          <a:p>
            <a:pPr marL="714375" indent="-88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TDE = MAIOR VALOR ENTRE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TDE MÍNIMO  E </a:t>
            </a:r>
            <a:r>
              <a:rPr lang="pt-BR" dirty="0">
                <a:solidFill>
                  <a:srgbClr val="7030A0"/>
                </a:solidFill>
              </a:rPr>
              <a:t>TDE CALCULADO.</a:t>
            </a:r>
            <a:endParaRPr lang="pt-BR" b="0" dirty="0"/>
          </a:p>
          <a:p>
            <a:pPr indent="-1588">
              <a:spcAft>
                <a:spcPts val="300"/>
              </a:spcAft>
            </a:pPr>
            <a:r>
              <a:rPr lang="pt-BR" b="0" dirty="0"/>
              <a:t>1.2.2 -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TRT </a:t>
            </a:r>
            <a:r>
              <a:rPr lang="pt-BR" b="0" dirty="0"/>
              <a:t>= </a:t>
            </a:r>
          </a:p>
          <a:p>
            <a:pPr marL="625475" indent="0">
              <a:spcAft>
                <a:spcPts val="300"/>
              </a:spcAft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TRT PERCENTUAL = </a:t>
            </a:r>
            <a:r>
              <a:rPr lang="pt-BR" b="0" dirty="0"/>
              <a:t>valor fixo em percentual recuperado da tabela de custos do transportador ela CHAVE C5;</a:t>
            </a:r>
          </a:p>
          <a:p>
            <a:pPr marL="625475" indent="0">
              <a:spcAft>
                <a:spcPts val="300"/>
              </a:spcAft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TRT MÍNIMO = </a:t>
            </a:r>
            <a:r>
              <a:rPr lang="pt-BR" b="0" dirty="0"/>
              <a:t>valor fixo em percentual recuperado da tabela de custos do transportador ela CHAVE C5;</a:t>
            </a:r>
          </a:p>
          <a:p>
            <a:pPr marL="625475" indent="0">
              <a:spcAft>
                <a:spcPts val="300"/>
              </a:spcAft>
            </a:pPr>
            <a:r>
              <a:rPr lang="pt-BR" dirty="0">
                <a:solidFill>
                  <a:srgbClr val="7030A0"/>
                </a:solidFill>
              </a:rPr>
              <a:t>TRT CALCULADO </a:t>
            </a:r>
            <a:r>
              <a:rPr lang="pt-BR" b="0" dirty="0"/>
              <a:t>=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TRT PERCENTUAL * </a:t>
            </a:r>
            <a:r>
              <a:rPr lang="pt-BR" dirty="0">
                <a:solidFill>
                  <a:srgbClr val="FF0000"/>
                </a:solidFill>
              </a:rPr>
              <a:t>CUSTO SUBTOTAL DO FRETE (ver cálculo 1.1)</a:t>
            </a:r>
            <a:endParaRPr lang="pt-BR" b="0" dirty="0"/>
          </a:p>
          <a:p>
            <a:pPr marL="714375" indent="-88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TRT = MAIOR VALOR ENTRE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TDE MÍNIMO  E </a:t>
            </a:r>
            <a:r>
              <a:rPr lang="pt-BR" dirty="0">
                <a:solidFill>
                  <a:srgbClr val="7030A0"/>
                </a:solidFill>
              </a:rPr>
              <a:t>TDE CALCULADO.</a:t>
            </a:r>
          </a:p>
          <a:p>
            <a:pPr indent="-1588">
              <a:spcAft>
                <a:spcPts val="300"/>
              </a:spcAft>
            </a:pPr>
            <a:r>
              <a:rPr lang="pt-BR" b="0" dirty="0"/>
              <a:t>1.2.3 –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DEDICADO = </a:t>
            </a:r>
            <a:r>
              <a:rPr lang="pt-BR" dirty="0">
                <a:solidFill>
                  <a:srgbClr val="C00000"/>
                </a:solidFill>
              </a:rPr>
              <a:t>CUSTO FIXO DO VEÍCULO DEDICADO - VALOR POR CTE</a:t>
            </a:r>
          </a:p>
          <a:p>
            <a:pPr marL="714375" indent="-88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C00000"/>
              </a:solidFill>
            </a:endParaRPr>
          </a:p>
          <a:p>
            <a:pPr>
              <a:spcAft>
                <a:spcPts val="600"/>
              </a:spcAft>
            </a:pPr>
            <a:r>
              <a:rPr lang="pt-BR" b="0" dirty="0"/>
              <a:t>1.3 - </a:t>
            </a:r>
            <a:r>
              <a:rPr lang="pt-BR" dirty="0">
                <a:solidFill>
                  <a:srgbClr val="FF0000"/>
                </a:solidFill>
              </a:rPr>
              <a:t>CUSTO DE TRANSFERÊNCIA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pPr marL="177800" indent="0">
              <a:spcAft>
                <a:spcPts val="600"/>
              </a:spcAft>
            </a:pPr>
            <a:r>
              <a:rPr lang="pt-BR" b="0" dirty="0"/>
              <a:t>1.3.1 –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DE TRANSFERÊNCIA </a:t>
            </a:r>
            <a:r>
              <a:rPr lang="pt-BR" b="0" dirty="0"/>
              <a:t>(é o custo de transporte do produto de sua ORIGEM ate um local de COLETA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b="0" dirty="0"/>
              <a:t>pelo TRANSORTADOR)</a:t>
            </a:r>
          </a:p>
          <a:p>
            <a:pPr marL="720725" indent="-95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CUSTO DE TRANSFERÊNCIA = (CUSTO DE UMA LOTAÇÃO ORIGEM X LOCAL DE COLETA / PESO CONSIDERADO TOTAL DENTRO DO VEÍCULO) * </a:t>
            </a:r>
            <a:r>
              <a:rPr lang="pt-BR" dirty="0"/>
              <a:t>PESO CONSIDERADO </a:t>
            </a:r>
            <a:endParaRPr lang="pt-BR" sz="100" b="0" dirty="0"/>
          </a:p>
          <a:p>
            <a:pPr marL="714375" indent="-88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56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sp>
        <p:nvSpPr>
          <p:cNvPr id="430" name="Retângulo 429">
            <a:extLst>
              <a:ext uri="{FF2B5EF4-FFF2-40B4-BE49-F238E27FC236}">
                <a16:creationId xmlns:a16="http://schemas.microsoft.com/office/drawing/2014/main" id="{54A0477B-A827-4223-B438-50FB3782C268}"/>
              </a:ext>
            </a:extLst>
          </p:cNvPr>
          <p:cNvSpPr/>
          <p:nvPr/>
        </p:nvSpPr>
        <p:spPr>
          <a:xfrm>
            <a:off x="3359286" y="932823"/>
            <a:ext cx="8469372" cy="297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APLICAR ESTATÍSTICA</a:t>
            </a:r>
            <a:r>
              <a:rPr lang="pt-BR" sz="1000" dirty="0">
                <a:solidFill>
                  <a:schemeClr val="tx1"/>
                </a:solidFill>
              </a:rPr>
              <a:t>: </a:t>
            </a:r>
          </a:p>
          <a:p>
            <a:pPr lvl="1">
              <a:spcAft>
                <a:spcPts val="600"/>
              </a:spcAft>
            </a:pPr>
            <a:r>
              <a:rPr lang="pt-BR" sz="1000" b="1" dirty="0">
                <a:solidFill>
                  <a:schemeClr val="tx1"/>
                </a:solidFill>
              </a:rPr>
              <a:t>ANALISAR NS ESTATÍSTICO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Esta etapa corresponde a análise do Nível de Serviço estatístico do CLIENTE para cada região de destino das notas que compõem o DECK (nível de serviço medido elo CRM);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A análise do Nível de Serviço estatístico de cada TRANSPORTADOR apto ou exclusivo para cada destino das notas que compõem o DECK (nível de serviço medido elo CRM) e;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Incorporação dessas informação a cada nota do DECK.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Está etapa depende da disponibilização dessas informações estatísticas pelo CLIENTE. Não havendo histórico esta etapa de enriquecimento dedados não será executada.</a:t>
            </a: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C1E7A3ED-DF0A-4F97-ADA6-6EA0F544D5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3988" y="2957155"/>
            <a:ext cx="836950" cy="19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51724C-EEB7-448D-8055-0262065FACB2}"/>
              </a:ext>
            </a:extLst>
          </p:cNvPr>
          <p:cNvGrpSpPr/>
          <p:nvPr/>
        </p:nvGrpSpPr>
        <p:grpSpPr>
          <a:xfrm>
            <a:off x="956805" y="2164339"/>
            <a:ext cx="962612" cy="379709"/>
            <a:chOff x="6831527" y="1676887"/>
            <a:chExt cx="962612" cy="37970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E2953F0A-17F0-458F-AEE5-8CFB31717374}"/>
                </a:ext>
              </a:extLst>
            </p:cNvPr>
            <p:cNvSpPr/>
            <p:nvPr/>
          </p:nvSpPr>
          <p:spPr>
            <a:xfrm>
              <a:off x="7002139" y="1676887"/>
              <a:ext cx="792000" cy="379709"/>
            </a:xfrm>
            <a:prstGeom prst="rect">
              <a:avLst/>
            </a:prstGeom>
            <a:solidFill>
              <a:srgbClr val="6668B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APLICAR</a:t>
              </a:r>
            </a:p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ESTATÍSTICA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727574D-D2E5-4E58-BFA3-7D7448B85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1527" y="1679685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3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AAEC5DD-8FDE-4801-AEC0-A4FB04EE909A}"/>
              </a:ext>
            </a:extLst>
          </p:cNvPr>
          <p:cNvGrpSpPr/>
          <p:nvPr/>
        </p:nvGrpSpPr>
        <p:grpSpPr>
          <a:xfrm>
            <a:off x="1127029" y="3210516"/>
            <a:ext cx="794297" cy="550191"/>
            <a:chOff x="5690418" y="2199627"/>
            <a:chExt cx="794297" cy="550191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9C1AF64-C481-42A1-89DB-7986A6D5C1B2}"/>
                </a:ext>
              </a:extLst>
            </p:cNvPr>
            <p:cNvSpPr/>
            <p:nvPr/>
          </p:nvSpPr>
          <p:spPr>
            <a:xfrm>
              <a:off x="5692715" y="2370109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ANALISAR NS ESTATÍSTICO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A8CF735C-3ACE-45C4-938C-1A5FA542F2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0418" y="2199627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B97A765F-52F3-434B-8B93-316C5E2DF4EE}"/>
              </a:ext>
            </a:extLst>
          </p:cNvPr>
          <p:cNvSpPr/>
          <p:nvPr/>
        </p:nvSpPr>
        <p:spPr>
          <a:xfrm>
            <a:off x="142090" y="1166164"/>
            <a:ext cx="2766448" cy="379709"/>
          </a:xfrm>
          <a:prstGeom prst="rect">
            <a:avLst/>
          </a:prstGeom>
          <a:solidFill>
            <a:srgbClr val="6668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Identificar a melhor opção de Transporte</a:t>
            </a: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FEA3A4CE-32C6-4A69-ACF9-A1B7C208266F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5400000">
            <a:off x="1215133" y="1854158"/>
            <a:ext cx="618466" cy="1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179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710A3A4-623B-490F-BCDE-65A8980E8321}"/>
              </a:ext>
            </a:extLst>
          </p:cNvPr>
          <p:cNvSpPr/>
          <p:nvPr/>
        </p:nvSpPr>
        <p:spPr>
          <a:xfrm>
            <a:off x="3921071" y="1090938"/>
            <a:ext cx="2766448" cy="379709"/>
          </a:xfrm>
          <a:prstGeom prst="rect">
            <a:avLst/>
          </a:prstGeom>
          <a:solidFill>
            <a:srgbClr val="6668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Identificar a melhor opção de Transporte</a:t>
            </a:r>
          </a:p>
        </p:txBody>
      </p: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0327750B-A0E7-477A-A8A2-23BBD64BF2F9}"/>
              </a:ext>
            </a:extLst>
          </p:cNvPr>
          <p:cNvCxnSpPr>
            <a:cxnSpLocks/>
            <a:stCxn id="3" idx="2"/>
            <a:endCxn id="79" idx="0"/>
          </p:cNvCxnSpPr>
          <p:nvPr/>
        </p:nvCxnSpPr>
        <p:spPr>
          <a:xfrm rot="5400000">
            <a:off x="5199317" y="1571385"/>
            <a:ext cx="205716" cy="4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: Angulado 174">
            <a:extLst>
              <a:ext uri="{FF2B5EF4-FFF2-40B4-BE49-F238E27FC236}">
                <a16:creationId xmlns:a16="http://schemas.microsoft.com/office/drawing/2014/main" id="{8F1FEC69-C608-4A3D-9818-22513BBF71A3}"/>
              </a:ext>
            </a:extLst>
          </p:cNvPr>
          <p:cNvCxnSpPr>
            <a:cxnSpLocks/>
            <a:stCxn id="316" idx="1"/>
            <a:endCxn id="129" idx="1"/>
          </p:cNvCxnSpPr>
          <p:nvPr/>
        </p:nvCxnSpPr>
        <p:spPr>
          <a:xfrm rot="10800000" flipH="1" flipV="1">
            <a:off x="4904541" y="3189779"/>
            <a:ext cx="396000" cy="748262"/>
          </a:xfrm>
          <a:prstGeom prst="bentConnector3">
            <a:avLst>
              <a:gd name="adj1" fmla="val -57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0ECD7DED-3EDB-44B1-A894-0491DF1FCB66}"/>
              </a:ext>
            </a:extLst>
          </p:cNvPr>
          <p:cNvGrpSpPr/>
          <p:nvPr/>
        </p:nvGrpSpPr>
        <p:grpSpPr>
          <a:xfrm>
            <a:off x="4733442" y="1676363"/>
            <a:ext cx="962612" cy="379709"/>
            <a:chOff x="6831527" y="1676887"/>
            <a:chExt cx="962612" cy="379709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3F41391-EBDB-4FC6-90CA-1B61EA11FE76}"/>
                </a:ext>
              </a:extLst>
            </p:cNvPr>
            <p:cNvSpPr/>
            <p:nvPr/>
          </p:nvSpPr>
          <p:spPr>
            <a:xfrm>
              <a:off x="7002139" y="1676887"/>
              <a:ext cx="792000" cy="379709"/>
            </a:xfrm>
            <a:prstGeom prst="rect">
              <a:avLst/>
            </a:prstGeom>
            <a:solidFill>
              <a:srgbClr val="6668B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APLICAR</a:t>
              </a:r>
            </a:p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ESTATÍSTICA</a:t>
              </a:r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D63580D1-0165-4E94-B0F5-F9BD79EC0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1527" y="1679685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3</a:t>
              </a:r>
            </a:p>
          </p:txBody>
        </p:sp>
      </p:grpSp>
      <p:grpSp>
        <p:nvGrpSpPr>
          <p:cNvPr id="448" name="Agrupar 447">
            <a:extLst>
              <a:ext uri="{FF2B5EF4-FFF2-40B4-BE49-F238E27FC236}">
                <a16:creationId xmlns:a16="http://schemas.microsoft.com/office/drawing/2014/main" id="{8FAD85A8-BABC-42E8-93AC-B9C3E5BE05EF}"/>
              </a:ext>
            </a:extLst>
          </p:cNvPr>
          <p:cNvGrpSpPr/>
          <p:nvPr/>
        </p:nvGrpSpPr>
        <p:grpSpPr>
          <a:xfrm>
            <a:off x="5300541" y="3747851"/>
            <a:ext cx="877306" cy="380044"/>
            <a:chOff x="9341330" y="4435178"/>
            <a:chExt cx="877306" cy="380044"/>
          </a:xfrm>
        </p:grpSpPr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040B34C9-0028-44E8-BA92-652043D071F3}"/>
                </a:ext>
              </a:extLst>
            </p:cNvPr>
            <p:cNvSpPr/>
            <p:nvPr/>
          </p:nvSpPr>
          <p:spPr>
            <a:xfrm>
              <a:off x="9341330" y="4435513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OBTER NS ESTATÍSTICO DO CLIENTE</a:t>
              </a:r>
            </a:p>
          </p:txBody>
        </p:sp>
        <p:sp>
          <p:nvSpPr>
            <p:cNvPr id="296" name="Retângulo 295">
              <a:extLst>
                <a:ext uri="{FF2B5EF4-FFF2-40B4-BE49-F238E27FC236}">
                  <a16:creationId xmlns:a16="http://schemas.microsoft.com/office/drawing/2014/main" id="{C6DA01D1-EB65-4351-8CA3-56BC383FA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024" y="4435178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1</a:t>
              </a:r>
            </a:p>
          </p:txBody>
        </p:sp>
      </p:grpSp>
      <p:grpSp>
        <p:nvGrpSpPr>
          <p:cNvPr id="496" name="Agrupar 495">
            <a:extLst>
              <a:ext uri="{FF2B5EF4-FFF2-40B4-BE49-F238E27FC236}">
                <a16:creationId xmlns:a16="http://schemas.microsoft.com/office/drawing/2014/main" id="{0ED61319-8FAE-44E7-A71E-B3E3D5DDC38E}"/>
              </a:ext>
            </a:extLst>
          </p:cNvPr>
          <p:cNvGrpSpPr/>
          <p:nvPr/>
        </p:nvGrpSpPr>
        <p:grpSpPr>
          <a:xfrm>
            <a:off x="4771712" y="3723265"/>
            <a:ext cx="404693" cy="123111"/>
            <a:chOff x="8751170" y="4411498"/>
            <a:chExt cx="404693" cy="123111"/>
          </a:xfrm>
        </p:grpSpPr>
        <p:grpSp>
          <p:nvGrpSpPr>
            <p:cNvPr id="497" name="Agrupar 496">
              <a:extLst>
                <a:ext uri="{FF2B5EF4-FFF2-40B4-BE49-F238E27FC236}">
                  <a16:creationId xmlns:a16="http://schemas.microsoft.com/office/drawing/2014/main" id="{0151F574-BC62-4D97-9BFE-C0F3D03A31F7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499" name="Elipse 498">
                <a:extLst>
                  <a:ext uri="{FF2B5EF4-FFF2-40B4-BE49-F238E27FC236}">
                    <a16:creationId xmlns:a16="http://schemas.microsoft.com/office/drawing/2014/main" id="{F761FF87-C456-4E59-B55F-5E77D74BB4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0" name="Conector de Seta Reta 499">
                <a:extLst>
                  <a:ext uri="{FF2B5EF4-FFF2-40B4-BE49-F238E27FC236}">
                    <a16:creationId xmlns:a16="http://schemas.microsoft.com/office/drawing/2014/main" id="{184F9FF7-ACB8-48DF-A827-10C069D9CD90}"/>
                  </a:ext>
                </a:extLst>
              </p:cNvPr>
              <p:cNvCxnSpPr>
                <a:stCxn id="499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8" name="CaixaDeTexto 497">
              <a:extLst>
                <a:ext uri="{FF2B5EF4-FFF2-40B4-BE49-F238E27FC236}">
                  <a16:creationId xmlns:a16="http://schemas.microsoft.com/office/drawing/2014/main" id="{38BAD1CE-28ED-4DDA-9A8D-C253D3BED0CF}"/>
                </a:ext>
              </a:extLst>
            </p:cNvPr>
            <p:cNvSpPr txBox="1"/>
            <p:nvPr/>
          </p:nvSpPr>
          <p:spPr>
            <a:xfrm>
              <a:off x="8751170" y="441149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C7</a:t>
              </a:r>
            </a:p>
          </p:txBody>
        </p:sp>
      </p:grpSp>
      <p:grpSp>
        <p:nvGrpSpPr>
          <p:cNvPr id="315" name="Agrupar 314">
            <a:extLst>
              <a:ext uri="{FF2B5EF4-FFF2-40B4-BE49-F238E27FC236}">
                <a16:creationId xmlns:a16="http://schemas.microsoft.com/office/drawing/2014/main" id="{9239A1D1-001D-445B-BF25-96A5B8AE65E0}"/>
              </a:ext>
            </a:extLst>
          </p:cNvPr>
          <p:cNvGrpSpPr/>
          <p:nvPr/>
        </p:nvGrpSpPr>
        <p:grpSpPr>
          <a:xfrm>
            <a:off x="4904541" y="2830556"/>
            <a:ext cx="792000" cy="549077"/>
            <a:chOff x="8911252" y="2199775"/>
            <a:chExt cx="792000" cy="549077"/>
          </a:xfrm>
        </p:grpSpPr>
        <p:sp>
          <p:nvSpPr>
            <p:cNvPr id="316" name="Retângulo 315">
              <a:extLst>
                <a:ext uri="{FF2B5EF4-FFF2-40B4-BE49-F238E27FC236}">
                  <a16:creationId xmlns:a16="http://schemas.microsoft.com/office/drawing/2014/main" id="{7DD664EF-E8C0-4142-A623-7A315BE07A68}"/>
                </a:ext>
              </a:extLst>
            </p:cNvPr>
            <p:cNvSpPr/>
            <p:nvPr/>
          </p:nvSpPr>
          <p:spPr>
            <a:xfrm>
              <a:off x="8911252" y="2369143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ANALISAR NS ESTATÍSTICOS</a:t>
              </a:r>
            </a:p>
          </p:txBody>
        </p:sp>
        <p:sp>
          <p:nvSpPr>
            <p:cNvPr id="317" name="Retângulo 316">
              <a:extLst>
                <a:ext uri="{FF2B5EF4-FFF2-40B4-BE49-F238E27FC236}">
                  <a16:creationId xmlns:a16="http://schemas.microsoft.com/office/drawing/2014/main" id="{44A6CC67-7495-470F-98E7-6BDD0CB4E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2915" y="2199775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19" name="Agrupar 318">
            <a:extLst>
              <a:ext uri="{FF2B5EF4-FFF2-40B4-BE49-F238E27FC236}">
                <a16:creationId xmlns:a16="http://schemas.microsoft.com/office/drawing/2014/main" id="{1E96565D-2A4D-424A-A0D1-21F1D0AB3A8F}"/>
              </a:ext>
            </a:extLst>
          </p:cNvPr>
          <p:cNvGrpSpPr/>
          <p:nvPr/>
        </p:nvGrpSpPr>
        <p:grpSpPr>
          <a:xfrm>
            <a:off x="4904541" y="2544608"/>
            <a:ext cx="284138" cy="207256"/>
            <a:chOff x="4966773" y="2626779"/>
            <a:chExt cx="284138" cy="207256"/>
          </a:xfrm>
        </p:grpSpPr>
        <p:grpSp>
          <p:nvGrpSpPr>
            <p:cNvPr id="320" name="Agrupar 319">
              <a:extLst>
                <a:ext uri="{FF2B5EF4-FFF2-40B4-BE49-F238E27FC236}">
                  <a16:creationId xmlns:a16="http://schemas.microsoft.com/office/drawing/2014/main" id="{42FFB4F4-A60A-49F8-8714-520DBDA72212}"/>
                </a:ext>
              </a:extLst>
            </p:cNvPr>
            <p:cNvGrpSpPr/>
            <p:nvPr/>
          </p:nvGrpSpPr>
          <p:grpSpPr>
            <a:xfrm>
              <a:off x="5185501" y="262677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322" name="Elipse 321">
                <a:extLst>
                  <a:ext uri="{FF2B5EF4-FFF2-40B4-BE49-F238E27FC236}">
                    <a16:creationId xmlns:a16="http://schemas.microsoft.com/office/drawing/2014/main" id="{DF663F26-920D-4DD7-AD48-9ABF1A9144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23" name="Conector de Seta Reta 322">
                <a:extLst>
                  <a:ext uri="{FF2B5EF4-FFF2-40B4-BE49-F238E27FC236}">
                    <a16:creationId xmlns:a16="http://schemas.microsoft.com/office/drawing/2014/main" id="{7C31CF07-B2C8-44D0-9F8D-6F152FCDBB72}"/>
                  </a:ext>
                </a:extLst>
              </p:cNvPr>
              <p:cNvCxnSpPr>
                <a:stCxn id="322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1" name="CaixaDeTexto 320">
              <a:extLst>
                <a:ext uri="{FF2B5EF4-FFF2-40B4-BE49-F238E27FC236}">
                  <a16:creationId xmlns:a16="http://schemas.microsoft.com/office/drawing/2014/main" id="{6749BEF9-083A-4175-B8E6-79EB3054A8ED}"/>
                </a:ext>
              </a:extLst>
            </p:cNvPr>
            <p:cNvSpPr txBox="1"/>
            <p:nvPr/>
          </p:nvSpPr>
          <p:spPr>
            <a:xfrm>
              <a:off x="4966773" y="2710924"/>
              <a:ext cx="23066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D15</a:t>
              </a:r>
            </a:p>
          </p:txBody>
        </p:sp>
      </p:grpSp>
      <p:cxnSp>
        <p:nvCxnSpPr>
          <p:cNvPr id="324" name="Conector: Angulado 323">
            <a:extLst>
              <a:ext uri="{FF2B5EF4-FFF2-40B4-BE49-F238E27FC236}">
                <a16:creationId xmlns:a16="http://schemas.microsoft.com/office/drawing/2014/main" id="{38A4C18E-B941-42A1-AB31-C27D33B492A3}"/>
              </a:ext>
            </a:extLst>
          </p:cNvPr>
          <p:cNvCxnSpPr>
            <a:cxnSpLocks/>
            <a:stCxn id="79" idx="2"/>
            <a:endCxn id="316" idx="0"/>
          </p:cNvCxnSpPr>
          <p:nvPr/>
        </p:nvCxnSpPr>
        <p:spPr>
          <a:xfrm rot="16200000" flipH="1">
            <a:off x="4828371" y="2527754"/>
            <a:ext cx="943852" cy="4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: Curvo 337">
            <a:extLst>
              <a:ext uri="{FF2B5EF4-FFF2-40B4-BE49-F238E27FC236}">
                <a16:creationId xmlns:a16="http://schemas.microsoft.com/office/drawing/2014/main" id="{322B8AB4-0047-48A1-AFEC-458B4965C842}"/>
              </a:ext>
            </a:extLst>
          </p:cNvPr>
          <p:cNvCxnSpPr>
            <a:cxnSpLocks/>
          </p:cNvCxnSpPr>
          <p:nvPr/>
        </p:nvCxnSpPr>
        <p:spPr>
          <a:xfrm>
            <a:off x="4668542" y="3163446"/>
            <a:ext cx="145103" cy="98384"/>
          </a:xfrm>
          <a:prstGeom prst="curvedConnector3">
            <a:avLst>
              <a:gd name="adj1" fmla="val -1390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CaixaDeTexto 338">
            <a:extLst>
              <a:ext uri="{FF2B5EF4-FFF2-40B4-BE49-F238E27FC236}">
                <a16:creationId xmlns:a16="http://schemas.microsoft.com/office/drawing/2014/main" id="{75F34D3E-7642-4976-84C8-8C65CF5D5AAB}"/>
              </a:ext>
            </a:extLst>
          </p:cNvPr>
          <p:cNvSpPr txBox="1"/>
          <p:nvPr/>
        </p:nvSpPr>
        <p:spPr>
          <a:xfrm>
            <a:off x="3692400" y="2994040"/>
            <a:ext cx="1128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dirty="0">
                <a:solidFill>
                  <a:srgbClr val="FF0000"/>
                </a:solidFill>
              </a:rPr>
              <a:t>Para cada NOTA do DECK</a:t>
            </a:r>
          </a:p>
        </p:txBody>
      </p:sp>
      <p:grpSp>
        <p:nvGrpSpPr>
          <p:cNvPr id="340" name="Agrupar 339">
            <a:extLst>
              <a:ext uri="{FF2B5EF4-FFF2-40B4-BE49-F238E27FC236}">
                <a16:creationId xmlns:a16="http://schemas.microsoft.com/office/drawing/2014/main" id="{EA7DBB40-DBBC-4F84-A6C1-DD099ED3C9CC}"/>
              </a:ext>
            </a:extLst>
          </p:cNvPr>
          <p:cNvGrpSpPr/>
          <p:nvPr/>
        </p:nvGrpSpPr>
        <p:grpSpPr>
          <a:xfrm>
            <a:off x="4755528" y="3991689"/>
            <a:ext cx="481085" cy="123111"/>
            <a:chOff x="8755578" y="4574225"/>
            <a:chExt cx="481085" cy="123111"/>
          </a:xfrm>
        </p:grpSpPr>
        <p:grpSp>
          <p:nvGrpSpPr>
            <p:cNvPr id="341" name="Agrupar 340">
              <a:extLst>
                <a:ext uri="{FF2B5EF4-FFF2-40B4-BE49-F238E27FC236}">
                  <a16:creationId xmlns:a16="http://schemas.microsoft.com/office/drawing/2014/main" id="{80001F73-6B56-409A-946E-43226E69F1D7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343" name="Elipse 342">
                <a:extLst>
                  <a:ext uri="{FF2B5EF4-FFF2-40B4-BE49-F238E27FC236}">
                    <a16:creationId xmlns:a16="http://schemas.microsoft.com/office/drawing/2014/main" id="{57D6C699-7C9F-4444-B72D-34753FD327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4" name="Conector de Seta Reta 343">
                <a:extLst>
                  <a:ext uri="{FF2B5EF4-FFF2-40B4-BE49-F238E27FC236}">
                    <a16:creationId xmlns:a16="http://schemas.microsoft.com/office/drawing/2014/main" id="{8E43F305-E6D3-4E08-A774-2910472DBC82}"/>
                  </a:ext>
                </a:extLst>
              </p:cNvPr>
              <p:cNvCxnSpPr>
                <a:stCxn id="343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CaixaDeTexto 341">
              <a:extLst>
                <a:ext uri="{FF2B5EF4-FFF2-40B4-BE49-F238E27FC236}">
                  <a16:creationId xmlns:a16="http://schemas.microsoft.com/office/drawing/2014/main" id="{034709B1-AA48-4CCA-AA62-80CE41856F0A}"/>
                </a:ext>
              </a:extLst>
            </p:cNvPr>
            <p:cNvSpPr txBox="1"/>
            <p:nvPr/>
          </p:nvSpPr>
          <p:spPr>
            <a:xfrm>
              <a:off x="9026338" y="4574225"/>
              <a:ext cx="2103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D16</a:t>
              </a:r>
            </a:p>
          </p:txBody>
        </p:sp>
      </p:grpSp>
      <p:grpSp>
        <p:nvGrpSpPr>
          <p:cNvPr id="345" name="Agrupar 344">
            <a:extLst>
              <a:ext uri="{FF2B5EF4-FFF2-40B4-BE49-F238E27FC236}">
                <a16:creationId xmlns:a16="http://schemas.microsoft.com/office/drawing/2014/main" id="{4C18D10E-3B5A-420D-AA31-80FAE7650B23}"/>
              </a:ext>
            </a:extLst>
          </p:cNvPr>
          <p:cNvGrpSpPr/>
          <p:nvPr/>
        </p:nvGrpSpPr>
        <p:grpSpPr>
          <a:xfrm>
            <a:off x="5398875" y="2614858"/>
            <a:ext cx="294314" cy="200790"/>
            <a:chOff x="9029839" y="3353201"/>
            <a:chExt cx="294314" cy="200790"/>
          </a:xfrm>
        </p:grpSpPr>
        <p:grpSp>
          <p:nvGrpSpPr>
            <p:cNvPr id="346" name="Agrupar 345">
              <a:extLst>
                <a:ext uri="{FF2B5EF4-FFF2-40B4-BE49-F238E27FC236}">
                  <a16:creationId xmlns:a16="http://schemas.microsoft.com/office/drawing/2014/main" id="{AA1C3861-2B23-47BE-BDA4-2855804C7E77}"/>
                </a:ext>
              </a:extLst>
            </p:cNvPr>
            <p:cNvGrpSpPr/>
            <p:nvPr/>
          </p:nvGrpSpPr>
          <p:grpSpPr>
            <a:xfrm rot="10800000">
              <a:off x="9029839" y="3353201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348" name="Elipse 347">
                <a:extLst>
                  <a:ext uri="{FF2B5EF4-FFF2-40B4-BE49-F238E27FC236}">
                    <a16:creationId xmlns:a16="http://schemas.microsoft.com/office/drawing/2014/main" id="{572D8DCE-FE39-4978-8365-904F5D3B25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9" name="Conector de Seta Reta 348">
                <a:extLst>
                  <a:ext uri="{FF2B5EF4-FFF2-40B4-BE49-F238E27FC236}">
                    <a16:creationId xmlns:a16="http://schemas.microsoft.com/office/drawing/2014/main" id="{1E0CA415-DFD0-4AB6-A3D3-3FAF2EC0A857}"/>
                  </a:ext>
                </a:extLst>
              </p:cNvPr>
              <p:cNvCxnSpPr>
                <a:stCxn id="348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CaixaDeTexto 346">
              <a:extLst>
                <a:ext uri="{FF2B5EF4-FFF2-40B4-BE49-F238E27FC236}">
                  <a16:creationId xmlns:a16="http://schemas.microsoft.com/office/drawing/2014/main" id="{86963628-28FF-4F2B-9060-C7C3A840EFFB}"/>
                </a:ext>
              </a:extLst>
            </p:cNvPr>
            <p:cNvSpPr txBox="1"/>
            <p:nvPr/>
          </p:nvSpPr>
          <p:spPr>
            <a:xfrm>
              <a:off x="9153544" y="3382164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D18</a:t>
              </a:r>
            </a:p>
          </p:txBody>
        </p:sp>
      </p:grpSp>
      <p:grpSp>
        <p:nvGrpSpPr>
          <p:cNvPr id="350" name="Agrupar 349">
            <a:extLst>
              <a:ext uri="{FF2B5EF4-FFF2-40B4-BE49-F238E27FC236}">
                <a16:creationId xmlns:a16="http://schemas.microsoft.com/office/drawing/2014/main" id="{6B2E4678-F808-420E-A7FA-DFB61EFD76B6}"/>
              </a:ext>
            </a:extLst>
          </p:cNvPr>
          <p:cNvGrpSpPr/>
          <p:nvPr/>
        </p:nvGrpSpPr>
        <p:grpSpPr>
          <a:xfrm>
            <a:off x="5298497" y="4580665"/>
            <a:ext cx="877306" cy="380044"/>
            <a:chOff x="9341330" y="4435178"/>
            <a:chExt cx="877306" cy="380044"/>
          </a:xfrm>
        </p:grpSpPr>
        <p:sp>
          <p:nvSpPr>
            <p:cNvPr id="351" name="Retângulo 350">
              <a:extLst>
                <a:ext uri="{FF2B5EF4-FFF2-40B4-BE49-F238E27FC236}">
                  <a16:creationId xmlns:a16="http://schemas.microsoft.com/office/drawing/2014/main" id="{5A6F11B2-F010-4202-B9A3-BBED891893FA}"/>
                </a:ext>
              </a:extLst>
            </p:cNvPr>
            <p:cNvSpPr/>
            <p:nvPr/>
          </p:nvSpPr>
          <p:spPr>
            <a:xfrm>
              <a:off x="9341330" y="4435513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OBTER NS ESTATÍSTICO DA TRANS.</a:t>
              </a:r>
            </a:p>
          </p:txBody>
        </p:sp>
        <p:sp>
          <p:nvSpPr>
            <p:cNvPr id="352" name="Retângulo 351">
              <a:extLst>
                <a:ext uri="{FF2B5EF4-FFF2-40B4-BE49-F238E27FC236}">
                  <a16:creationId xmlns:a16="http://schemas.microsoft.com/office/drawing/2014/main" id="{772F3AEF-C396-4A45-ACEE-D3FC9798A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024" y="4435178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2</a:t>
              </a:r>
            </a:p>
          </p:txBody>
        </p:sp>
      </p:grpSp>
      <p:grpSp>
        <p:nvGrpSpPr>
          <p:cNvPr id="353" name="Agrupar 352">
            <a:extLst>
              <a:ext uri="{FF2B5EF4-FFF2-40B4-BE49-F238E27FC236}">
                <a16:creationId xmlns:a16="http://schemas.microsoft.com/office/drawing/2014/main" id="{5AA0BAB9-F580-43DA-A9DD-F1593B60D3A1}"/>
              </a:ext>
            </a:extLst>
          </p:cNvPr>
          <p:cNvGrpSpPr/>
          <p:nvPr/>
        </p:nvGrpSpPr>
        <p:grpSpPr>
          <a:xfrm>
            <a:off x="4769668" y="4556079"/>
            <a:ext cx="404693" cy="123111"/>
            <a:chOff x="8751170" y="4411498"/>
            <a:chExt cx="404693" cy="123111"/>
          </a:xfrm>
        </p:grpSpPr>
        <p:grpSp>
          <p:nvGrpSpPr>
            <p:cNvPr id="354" name="Agrupar 353">
              <a:extLst>
                <a:ext uri="{FF2B5EF4-FFF2-40B4-BE49-F238E27FC236}">
                  <a16:creationId xmlns:a16="http://schemas.microsoft.com/office/drawing/2014/main" id="{272D85C1-D5DA-46F3-B829-A8723FA0FBC4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91BF4831-5A86-4EF9-B9BB-2CACA75BF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57" name="Conector de Seta Reta 356">
                <a:extLst>
                  <a:ext uri="{FF2B5EF4-FFF2-40B4-BE49-F238E27FC236}">
                    <a16:creationId xmlns:a16="http://schemas.microsoft.com/office/drawing/2014/main" id="{4E256BA5-FE16-4A48-8610-2CFEC5841F86}"/>
                  </a:ext>
                </a:extLst>
              </p:cNvPr>
              <p:cNvCxnSpPr>
                <a:stCxn id="356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5" name="CaixaDeTexto 354">
              <a:extLst>
                <a:ext uri="{FF2B5EF4-FFF2-40B4-BE49-F238E27FC236}">
                  <a16:creationId xmlns:a16="http://schemas.microsoft.com/office/drawing/2014/main" id="{F60BF4D4-3152-42F4-8751-C406B07F400F}"/>
                </a:ext>
              </a:extLst>
            </p:cNvPr>
            <p:cNvSpPr txBox="1"/>
            <p:nvPr/>
          </p:nvSpPr>
          <p:spPr>
            <a:xfrm>
              <a:off x="8751170" y="4411498"/>
              <a:ext cx="1324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C8</a:t>
              </a:r>
            </a:p>
          </p:txBody>
        </p:sp>
      </p:grpSp>
      <p:grpSp>
        <p:nvGrpSpPr>
          <p:cNvPr id="358" name="Agrupar 357">
            <a:extLst>
              <a:ext uri="{FF2B5EF4-FFF2-40B4-BE49-F238E27FC236}">
                <a16:creationId xmlns:a16="http://schemas.microsoft.com/office/drawing/2014/main" id="{81111D7A-FD38-4E94-967B-DDE04E494D03}"/>
              </a:ext>
            </a:extLst>
          </p:cNvPr>
          <p:cNvGrpSpPr/>
          <p:nvPr/>
        </p:nvGrpSpPr>
        <p:grpSpPr>
          <a:xfrm>
            <a:off x="4753484" y="4824503"/>
            <a:ext cx="481085" cy="123111"/>
            <a:chOff x="8755578" y="4574225"/>
            <a:chExt cx="481085" cy="123111"/>
          </a:xfrm>
        </p:grpSpPr>
        <p:grpSp>
          <p:nvGrpSpPr>
            <p:cNvPr id="359" name="Agrupar 358">
              <a:extLst>
                <a:ext uri="{FF2B5EF4-FFF2-40B4-BE49-F238E27FC236}">
                  <a16:creationId xmlns:a16="http://schemas.microsoft.com/office/drawing/2014/main" id="{526CB6EA-42BF-4FC8-98AB-F0B9D09CD6A0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74EB0025-405A-4DA7-86E3-7F533A1A56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67" name="Conector de Seta Reta 366">
                <a:extLst>
                  <a:ext uri="{FF2B5EF4-FFF2-40B4-BE49-F238E27FC236}">
                    <a16:creationId xmlns:a16="http://schemas.microsoft.com/office/drawing/2014/main" id="{9B935895-F250-493F-AAE2-8A2DB906E7FA}"/>
                  </a:ext>
                </a:extLst>
              </p:cNvPr>
              <p:cNvCxnSpPr>
                <a:stCxn id="361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0" name="CaixaDeTexto 359">
              <a:extLst>
                <a:ext uri="{FF2B5EF4-FFF2-40B4-BE49-F238E27FC236}">
                  <a16:creationId xmlns:a16="http://schemas.microsoft.com/office/drawing/2014/main" id="{E5F6BC0D-46AB-4B7E-AD90-8E62E09B2D94}"/>
                </a:ext>
              </a:extLst>
            </p:cNvPr>
            <p:cNvSpPr txBox="1"/>
            <p:nvPr/>
          </p:nvSpPr>
          <p:spPr>
            <a:xfrm>
              <a:off x="9026338" y="4574225"/>
              <a:ext cx="2103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D17</a:t>
              </a:r>
            </a:p>
          </p:txBody>
        </p:sp>
      </p:grpSp>
      <p:cxnSp>
        <p:nvCxnSpPr>
          <p:cNvPr id="368" name="Conector: Angulado 367">
            <a:extLst>
              <a:ext uri="{FF2B5EF4-FFF2-40B4-BE49-F238E27FC236}">
                <a16:creationId xmlns:a16="http://schemas.microsoft.com/office/drawing/2014/main" id="{763BA4B2-F3D5-4DDF-AD52-88588CAA0F05}"/>
              </a:ext>
            </a:extLst>
          </p:cNvPr>
          <p:cNvCxnSpPr>
            <a:cxnSpLocks/>
            <a:stCxn id="316" idx="1"/>
            <a:endCxn id="351" idx="1"/>
          </p:cNvCxnSpPr>
          <p:nvPr/>
        </p:nvCxnSpPr>
        <p:spPr>
          <a:xfrm rot="10800000" flipH="1" flipV="1">
            <a:off x="4904541" y="3189779"/>
            <a:ext cx="393956" cy="1581076"/>
          </a:xfrm>
          <a:prstGeom prst="bentConnector3">
            <a:avLst>
              <a:gd name="adj1" fmla="val -58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Agrupar 368">
            <a:extLst>
              <a:ext uri="{FF2B5EF4-FFF2-40B4-BE49-F238E27FC236}">
                <a16:creationId xmlns:a16="http://schemas.microsoft.com/office/drawing/2014/main" id="{FEB911DA-D3BB-463F-AD3E-82153805C7A4}"/>
              </a:ext>
            </a:extLst>
          </p:cNvPr>
          <p:cNvGrpSpPr/>
          <p:nvPr/>
        </p:nvGrpSpPr>
        <p:grpSpPr>
          <a:xfrm>
            <a:off x="5298497" y="5414061"/>
            <a:ext cx="877306" cy="380044"/>
            <a:chOff x="9341330" y="4435178"/>
            <a:chExt cx="877306" cy="380044"/>
          </a:xfrm>
        </p:grpSpPr>
        <p:sp>
          <p:nvSpPr>
            <p:cNvPr id="375" name="Retângulo 374">
              <a:extLst>
                <a:ext uri="{FF2B5EF4-FFF2-40B4-BE49-F238E27FC236}">
                  <a16:creationId xmlns:a16="http://schemas.microsoft.com/office/drawing/2014/main" id="{4C99BBEC-A4FB-4D77-83BD-D7E681259113}"/>
                </a:ext>
              </a:extLst>
            </p:cNvPr>
            <p:cNvSpPr/>
            <p:nvPr/>
          </p:nvSpPr>
          <p:spPr>
            <a:xfrm>
              <a:off x="9341330" y="4435513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INCORPORAR NS NO DECK DE NOTAS</a:t>
              </a:r>
            </a:p>
          </p:txBody>
        </p:sp>
        <p:sp>
          <p:nvSpPr>
            <p:cNvPr id="376" name="Retângulo 375">
              <a:extLst>
                <a:ext uri="{FF2B5EF4-FFF2-40B4-BE49-F238E27FC236}">
                  <a16:creationId xmlns:a16="http://schemas.microsoft.com/office/drawing/2014/main" id="{3EF6ADD3-D044-46EC-8213-899665E50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024" y="4435178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2</a:t>
              </a:r>
            </a:p>
          </p:txBody>
        </p:sp>
      </p:grpSp>
      <p:cxnSp>
        <p:nvCxnSpPr>
          <p:cNvPr id="392" name="Conector: Angulado 391">
            <a:extLst>
              <a:ext uri="{FF2B5EF4-FFF2-40B4-BE49-F238E27FC236}">
                <a16:creationId xmlns:a16="http://schemas.microsoft.com/office/drawing/2014/main" id="{8D4F0751-D0D1-48BC-9FD0-82895ECEFDF0}"/>
              </a:ext>
            </a:extLst>
          </p:cNvPr>
          <p:cNvCxnSpPr>
            <a:cxnSpLocks/>
            <a:stCxn id="316" idx="1"/>
            <a:endCxn id="375" idx="1"/>
          </p:cNvCxnSpPr>
          <p:nvPr/>
        </p:nvCxnSpPr>
        <p:spPr>
          <a:xfrm rot="10800000" flipH="1" flipV="1">
            <a:off x="4904541" y="3189779"/>
            <a:ext cx="393956" cy="2414472"/>
          </a:xfrm>
          <a:prstGeom prst="bentConnector3">
            <a:avLst>
              <a:gd name="adj1" fmla="val -58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Agrupar 429">
            <a:extLst>
              <a:ext uri="{FF2B5EF4-FFF2-40B4-BE49-F238E27FC236}">
                <a16:creationId xmlns:a16="http://schemas.microsoft.com/office/drawing/2014/main" id="{FC2CE70B-D69B-4283-963F-548B310321A6}"/>
              </a:ext>
            </a:extLst>
          </p:cNvPr>
          <p:cNvGrpSpPr/>
          <p:nvPr/>
        </p:nvGrpSpPr>
        <p:grpSpPr>
          <a:xfrm>
            <a:off x="4771224" y="5231876"/>
            <a:ext cx="404693" cy="123111"/>
            <a:chOff x="8751170" y="4411498"/>
            <a:chExt cx="404693" cy="123111"/>
          </a:xfrm>
        </p:grpSpPr>
        <p:grpSp>
          <p:nvGrpSpPr>
            <p:cNvPr id="523" name="Agrupar 522">
              <a:extLst>
                <a:ext uri="{FF2B5EF4-FFF2-40B4-BE49-F238E27FC236}">
                  <a16:creationId xmlns:a16="http://schemas.microsoft.com/office/drawing/2014/main" id="{70D1BD0A-BB23-4706-ADAF-7E7D942E038B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25" name="Elipse 524">
                <a:extLst>
                  <a:ext uri="{FF2B5EF4-FFF2-40B4-BE49-F238E27FC236}">
                    <a16:creationId xmlns:a16="http://schemas.microsoft.com/office/drawing/2014/main" id="{3891FD3E-C2D4-4707-90C4-46BB59B6A1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26" name="Conector de Seta Reta 525">
                <a:extLst>
                  <a:ext uri="{FF2B5EF4-FFF2-40B4-BE49-F238E27FC236}">
                    <a16:creationId xmlns:a16="http://schemas.microsoft.com/office/drawing/2014/main" id="{9D5B7BA1-0A15-4AD3-B1A0-9E1583EB2F5D}"/>
                  </a:ext>
                </a:extLst>
              </p:cNvPr>
              <p:cNvCxnSpPr>
                <a:stCxn id="525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4" name="CaixaDeTexto 523">
              <a:extLst>
                <a:ext uri="{FF2B5EF4-FFF2-40B4-BE49-F238E27FC236}">
                  <a16:creationId xmlns:a16="http://schemas.microsoft.com/office/drawing/2014/main" id="{6074A666-CE0A-4857-A26A-76D57E9FB2DE}"/>
                </a:ext>
              </a:extLst>
            </p:cNvPr>
            <p:cNvSpPr txBox="1"/>
            <p:nvPr/>
          </p:nvSpPr>
          <p:spPr>
            <a:xfrm>
              <a:off x="8751170" y="4411498"/>
              <a:ext cx="19934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D13</a:t>
              </a:r>
            </a:p>
          </p:txBody>
        </p:sp>
      </p:grpSp>
      <p:grpSp>
        <p:nvGrpSpPr>
          <p:cNvPr id="538" name="Agrupar 537">
            <a:extLst>
              <a:ext uri="{FF2B5EF4-FFF2-40B4-BE49-F238E27FC236}">
                <a16:creationId xmlns:a16="http://schemas.microsoft.com/office/drawing/2014/main" id="{900D86DB-D702-4B37-8EF4-F8FF81856187}"/>
              </a:ext>
            </a:extLst>
          </p:cNvPr>
          <p:cNvGrpSpPr/>
          <p:nvPr/>
        </p:nvGrpSpPr>
        <p:grpSpPr>
          <a:xfrm>
            <a:off x="4766344" y="5424170"/>
            <a:ext cx="404693" cy="123111"/>
            <a:chOff x="8751170" y="4411498"/>
            <a:chExt cx="404693" cy="123111"/>
          </a:xfrm>
        </p:grpSpPr>
        <p:grpSp>
          <p:nvGrpSpPr>
            <p:cNvPr id="539" name="Agrupar 538">
              <a:extLst>
                <a:ext uri="{FF2B5EF4-FFF2-40B4-BE49-F238E27FC236}">
                  <a16:creationId xmlns:a16="http://schemas.microsoft.com/office/drawing/2014/main" id="{C8972827-D964-4AA6-A552-E69E5C5FE909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60" name="Elipse 559">
                <a:extLst>
                  <a:ext uri="{FF2B5EF4-FFF2-40B4-BE49-F238E27FC236}">
                    <a16:creationId xmlns:a16="http://schemas.microsoft.com/office/drawing/2014/main" id="{90F75260-4F9F-4C64-9047-D30F7E72AB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61" name="Conector de Seta Reta 560">
                <a:extLst>
                  <a:ext uri="{FF2B5EF4-FFF2-40B4-BE49-F238E27FC236}">
                    <a16:creationId xmlns:a16="http://schemas.microsoft.com/office/drawing/2014/main" id="{EA4BCD37-005A-4B32-A25D-2413A6CB1459}"/>
                  </a:ext>
                </a:extLst>
              </p:cNvPr>
              <p:cNvCxnSpPr>
                <a:stCxn id="560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9" name="CaixaDeTexto 558">
              <a:extLst>
                <a:ext uri="{FF2B5EF4-FFF2-40B4-BE49-F238E27FC236}">
                  <a16:creationId xmlns:a16="http://schemas.microsoft.com/office/drawing/2014/main" id="{1C740A07-2908-413E-B491-50A991CABBD2}"/>
                </a:ext>
              </a:extLst>
            </p:cNvPr>
            <p:cNvSpPr txBox="1"/>
            <p:nvPr/>
          </p:nvSpPr>
          <p:spPr>
            <a:xfrm>
              <a:off x="8751170" y="4411498"/>
              <a:ext cx="19934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D14</a:t>
              </a:r>
            </a:p>
          </p:txBody>
        </p:sp>
      </p:grpSp>
      <p:grpSp>
        <p:nvGrpSpPr>
          <p:cNvPr id="562" name="Agrupar 561">
            <a:extLst>
              <a:ext uri="{FF2B5EF4-FFF2-40B4-BE49-F238E27FC236}">
                <a16:creationId xmlns:a16="http://schemas.microsoft.com/office/drawing/2014/main" id="{76908BB0-E062-48AE-B834-6892FAE4DBDA}"/>
              </a:ext>
            </a:extLst>
          </p:cNvPr>
          <p:cNvGrpSpPr/>
          <p:nvPr/>
        </p:nvGrpSpPr>
        <p:grpSpPr>
          <a:xfrm>
            <a:off x="4728836" y="5736613"/>
            <a:ext cx="481085" cy="123111"/>
            <a:chOff x="8755578" y="4574225"/>
            <a:chExt cx="481085" cy="123111"/>
          </a:xfrm>
        </p:grpSpPr>
        <p:grpSp>
          <p:nvGrpSpPr>
            <p:cNvPr id="563" name="Agrupar 562">
              <a:extLst>
                <a:ext uri="{FF2B5EF4-FFF2-40B4-BE49-F238E27FC236}">
                  <a16:creationId xmlns:a16="http://schemas.microsoft.com/office/drawing/2014/main" id="{A6306EC7-4AD3-4A47-8A42-C3C792DB1FDF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65" name="Elipse 564">
                <a:extLst>
                  <a:ext uri="{FF2B5EF4-FFF2-40B4-BE49-F238E27FC236}">
                    <a16:creationId xmlns:a16="http://schemas.microsoft.com/office/drawing/2014/main" id="{A0D323A5-0BDE-426E-BCFF-5088591A0C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66" name="Conector de Seta Reta 565">
                <a:extLst>
                  <a:ext uri="{FF2B5EF4-FFF2-40B4-BE49-F238E27FC236}">
                    <a16:creationId xmlns:a16="http://schemas.microsoft.com/office/drawing/2014/main" id="{8CEC62EC-8FB5-4AB2-BD12-032A0311CA83}"/>
                  </a:ext>
                </a:extLst>
              </p:cNvPr>
              <p:cNvCxnSpPr>
                <a:stCxn id="565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4" name="CaixaDeTexto 563">
              <a:extLst>
                <a:ext uri="{FF2B5EF4-FFF2-40B4-BE49-F238E27FC236}">
                  <a16:creationId xmlns:a16="http://schemas.microsoft.com/office/drawing/2014/main" id="{6F5E0784-F3C5-4320-A606-7196BED9A196}"/>
                </a:ext>
              </a:extLst>
            </p:cNvPr>
            <p:cNvSpPr txBox="1"/>
            <p:nvPr/>
          </p:nvSpPr>
          <p:spPr>
            <a:xfrm>
              <a:off x="9026338" y="4574225"/>
              <a:ext cx="2103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719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C1E7A3ED-DF0A-4F97-ADA6-6EA0F544D5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3988" y="2957155"/>
            <a:ext cx="836950" cy="19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51724C-EEB7-448D-8055-0262065FACB2}"/>
              </a:ext>
            </a:extLst>
          </p:cNvPr>
          <p:cNvGrpSpPr/>
          <p:nvPr/>
        </p:nvGrpSpPr>
        <p:grpSpPr>
          <a:xfrm>
            <a:off x="956805" y="2164339"/>
            <a:ext cx="962612" cy="379709"/>
            <a:chOff x="6831527" y="1676887"/>
            <a:chExt cx="962612" cy="37970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E2953F0A-17F0-458F-AEE5-8CFB31717374}"/>
                </a:ext>
              </a:extLst>
            </p:cNvPr>
            <p:cNvSpPr/>
            <p:nvPr/>
          </p:nvSpPr>
          <p:spPr>
            <a:xfrm>
              <a:off x="7002139" y="1676887"/>
              <a:ext cx="792000" cy="379709"/>
            </a:xfrm>
            <a:prstGeom prst="rect">
              <a:avLst/>
            </a:prstGeom>
            <a:solidFill>
              <a:srgbClr val="6668B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APLICAR</a:t>
              </a:r>
            </a:p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ESTATÍSTICA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727574D-D2E5-4E58-BFA3-7D7448B85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1527" y="1679685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3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AAEC5DD-8FDE-4801-AEC0-A4FB04EE909A}"/>
              </a:ext>
            </a:extLst>
          </p:cNvPr>
          <p:cNvGrpSpPr/>
          <p:nvPr/>
        </p:nvGrpSpPr>
        <p:grpSpPr>
          <a:xfrm>
            <a:off x="1127029" y="3210516"/>
            <a:ext cx="794297" cy="550191"/>
            <a:chOff x="5690418" y="2199627"/>
            <a:chExt cx="794297" cy="550191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9C1AF64-C481-42A1-89DB-7986A6D5C1B2}"/>
                </a:ext>
              </a:extLst>
            </p:cNvPr>
            <p:cNvSpPr/>
            <p:nvPr/>
          </p:nvSpPr>
          <p:spPr>
            <a:xfrm>
              <a:off x="5692715" y="2370109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ANALISAR NS ESTATÍSTICO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A8CF735C-3ACE-45C4-938C-1A5FA542F2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0418" y="2199627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B97A765F-52F3-434B-8B93-316C5E2DF4EE}"/>
              </a:ext>
            </a:extLst>
          </p:cNvPr>
          <p:cNvSpPr/>
          <p:nvPr/>
        </p:nvSpPr>
        <p:spPr>
          <a:xfrm>
            <a:off x="142090" y="1166164"/>
            <a:ext cx="2766448" cy="379709"/>
          </a:xfrm>
          <a:prstGeom prst="rect">
            <a:avLst/>
          </a:prstGeom>
          <a:solidFill>
            <a:srgbClr val="6668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Identificar a melhor opção de Transporte</a:t>
            </a: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FEA3A4CE-32C6-4A69-ACF9-A1B7C208266F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5400000">
            <a:off x="1215133" y="1854158"/>
            <a:ext cx="618466" cy="1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43BD146-C48A-48C0-AA34-CF3B2430726B}"/>
              </a:ext>
            </a:extLst>
          </p:cNvPr>
          <p:cNvSpPr txBox="1"/>
          <p:nvPr/>
        </p:nvSpPr>
        <p:spPr>
          <a:xfrm>
            <a:off x="3300744" y="1208786"/>
            <a:ext cx="324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marL="179388" indent="-179388">
              <a:defRPr sz="800" b="1"/>
            </a:lvl1pPr>
          </a:lstStyle>
          <a:p>
            <a:r>
              <a:rPr lang="pt-BR" sz="1200" dirty="0"/>
              <a:t>Fluxos de CONTROLE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081B3E4-A979-4933-8377-11319282AF77}"/>
              </a:ext>
            </a:extLst>
          </p:cNvPr>
          <p:cNvSpPr txBox="1"/>
          <p:nvPr/>
        </p:nvSpPr>
        <p:spPr>
          <a:xfrm>
            <a:off x="6811025" y="1161912"/>
            <a:ext cx="324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marL="179388" indent="-179388">
              <a:defRPr sz="800" b="1"/>
            </a:lvl1pPr>
          </a:lstStyle>
          <a:p>
            <a:r>
              <a:rPr lang="pt-BR" sz="1200" dirty="0"/>
              <a:t>Fluxos de DADOS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E9B61C6-8292-4CE0-A73E-8BADF04F0101}"/>
              </a:ext>
            </a:extLst>
          </p:cNvPr>
          <p:cNvSpPr txBox="1"/>
          <p:nvPr/>
        </p:nvSpPr>
        <p:spPr>
          <a:xfrm>
            <a:off x="3300744" y="1605857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b="1" dirty="0"/>
              <a:t>C7 :</a:t>
            </a:r>
            <a:r>
              <a:rPr lang="pt-BR" sz="800" dirty="0"/>
              <a:t> Chave: CNPJ Cliente, Local Origem, UF, Região, Cidade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2D6645A-5311-4902-9655-EADF63CE14C1}"/>
              </a:ext>
            </a:extLst>
          </p:cNvPr>
          <p:cNvSpPr txBox="1"/>
          <p:nvPr/>
        </p:nvSpPr>
        <p:spPr>
          <a:xfrm>
            <a:off x="6811025" y="1909327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D16 :</a:t>
            </a:r>
            <a:r>
              <a:rPr lang="pt-BR" sz="800" dirty="0"/>
              <a:t> Nível de serviço estatístico do Cliente para o destino da nota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6DF15E1-EC89-4FAB-8516-11E242EEFF1B}"/>
              </a:ext>
            </a:extLst>
          </p:cNvPr>
          <p:cNvSpPr txBox="1"/>
          <p:nvPr/>
        </p:nvSpPr>
        <p:spPr>
          <a:xfrm>
            <a:off x="3300744" y="1909327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b="1" dirty="0"/>
              <a:t>C8 :</a:t>
            </a:r>
            <a:r>
              <a:rPr lang="pt-BR" sz="800" dirty="0"/>
              <a:t> Chave: CNPJ Transportadora, Local Origem, UF, Região, Cidade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D147271-6EBE-4D66-B6D6-F2351F16AB87}"/>
              </a:ext>
            </a:extLst>
          </p:cNvPr>
          <p:cNvSpPr txBox="1"/>
          <p:nvPr/>
        </p:nvSpPr>
        <p:spPr>
          <a:xfrm>
            <a:off x="6811025" y="2172473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D17 :</a:t>
            </a:r>
            <a:r>
              <a:rPr lang="pt-BR" sz="800" dirty="0"/>
              <a:t> Nível de serviço estatístico do Transportadora para o destino da nota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0FEAFA5-58D4-438F-BF4B-51D8FB6EF700}"/>
              </a:ext>
            </a:extLst>
          </p:cNvPr>
          <p:cNvSpPr txBox="1"/>
          <p:nvPr/>
        </p:nvSpPr>
        <p:spPr>
          <a:xfrm>
            <a:off x="6811025" y="2435619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D18 :</a:t>
            </a:r>
            <a:r>
              <a:rPr lang="pt-BR" sz="800" dirty="0"/>
              <a:t> Deck de Notas com NS estatísticos do cliente e das transportadoras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011262C-C543-4E4B-B244-4556237DCE74}"/>
              </a:ext>
            </a:extLst>
          </p:cNvPr>
          <p:cNvSpPr txBox="1"/>
          <p:nvPr/>
        </p:nvSpPr>
        <p:spPr>
          <a:xfrm>
            <a:off x="6811025" y="1592847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D15 :</a:t>
            </a:r>
            <a:r>
              <a:rPr lang="pt-BR" sz="800" dirty="0"/>
              <a:t> Deck calculado com os custos para cada Transportador exclusivo</a:t>
            </a:r>
          </a:p>
        </p:txBody>
      </p:sp>
    </p:spTree>
    <p:extLst>
      <p:ext uri="{BB962C8B-B14F-4D97-AF65-F5344CB8AC3E}">
        <p14:creationId xmlns:p14="http://schemas.microsoft.com/office/powerpoint/2010/main" val="3802568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16AC7695-927D-455A-AAEC-B33184D778BD}"/>
              </a:ext>
            </a:extLst>
          </p:cNvPr>
          <p:cNvGrpSpPr/>
          <p:nvPr/>
        </p:nvGrpSpPr>
        <p:grpSpPr>
          <a:xfrm>
            <a:off x="349977" y="1140305"/>
            <a:ext cx="2766448" cy="2288695"/>
            <a:chOff x="3921071" y="751301"/>
            <a:chExt cx="2766448" cy="2288695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7710A3A4-623B-490F-BCDE-65A8980E8321}"/>
                </a:ext>
              </a:extLst>
            </p:cNvPr>
            <p:cNvSpPr/>
            <p:nvPr/>
          </p:nvSpPr>
          <p:spPr>
            <a:xfrm>
              <a:off x="3921071" y="751301"/>
              <a:ext cx="2766448" cy="379709"/>
            </a:xfrm>
            <a:prstGeom prst="rect">
              <a:avLst/>
            </a:prstGeom>
            <a:solidFill>
              <a:srgbClr val="6668B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Identificar a melhor opção de Transporte</a:t>
              </a:r>
            </a:p>
          </p:txBody>
        </p:sp>
        <p:cxnSp>
          <p:nvCxnSpPr>
            <p:cNvPr id="136" name="Conector: Angulado 135">
              <a:extLst>
                <a:ext uri="{FF2B5EF4-FFF2-40B4-BE49-F238E27FC236}">
                  <a16:creationId xmlns:a16="http://schemas.microsoft.com/office/drawing/2014/main" id="{0327750B-A0E7-477A-A8A2-23BBD64BF2F9}"/>
                </a:ext>
              </a:extLst>
            </p:cNvPr>
            <p:cNvCxnSpPr>
              <a:cxnSpLocks/>
              <a:stCxn id="3" idx="2"/>
              <a:endCxn id="79" idx="0"/>
            </p:cNvCxnSpPr>
            <p:nvPr/>
          </p:nvCxnSpPr>
          <p:spPr>
            <a:xfrm rot="5400000">
              <a:off x="5199317" y="1231748"/>
              <a:ext cx="205716" cy="4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0ECD7DED-3EDB-44B1-A894-0491DF1FCB66}"/>
                </a:ext>
              </a:extLst>
            </p:cNvPr>
            <p:cNvGrpSpPr/>
            <p:nvPr/>
          </p:nvGrpSpPr>
          <p:grpSpPr>
            <a:xfrm>
              <a:off x="4733442" y="1336726"/>
              <a:ext cx="962612" cy="379709"/>
              <a:chOff x="6831527" y="1676887"/>
              <a:chExt cx="962612" cy="379709"/>
            </a:xfrm>
          </p:grpSpPr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33F41391-EBDB-4FC6-90CA-1B61EA11FE76}"/>
                  </a:ext>
                </a:extLst>
              </p:cNvPr>
              <p:cNvSpPr/>
              <p:nvPr/>
            </p:nvSpPr>
            <p:spPr>
              <a:xfrm>
                <a:off x="7002139" y="1676887"/>
                <a:ext cx="792000" cy="379709"/>
              </a:xfrm>
              <a:prstGeom prst="rect">
                <a:avLst/>
              </a:prstGeom>
              <a:solidFill>
                <a:srgbClr val="6668B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APLICAR </a:t>
                </a:r>
              </a:p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INTELIGÊNCIA LOGISTICA</a:t>
                </a:r>
              </a:p>
            </p:txBody>
          </p:sp>
          <p:sp>
            <p:nvSpPr>
              <p:cNvPr id="222" name="Retângulo 221">
                <a:extLst>
                  <a:ext uri="{FF2B5EF4-FFF2-40B4-BE49-F238E27FC236}">
                    <a16:creationId xmlns:a16="http://schemas.microsoft.com/office/drawing/2014/main" id="{D63580D1-0165-4E94-B0F5-F9BD79EC05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1527" y="1679685"/>
                <a:ext cx="170612" cy="170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/>
                  <a:t>4</a:t>
                </a:r>
              </a:p>
            </p:txBody>
          </p:sp>
        </p:grpSp>
        <p:grpSp>
          <p:nvGrpSpPr>
            <p:cNvPr id="315" name="Agrupar 314">
              <a:extLst>
                <a:ext uri="{FF2B5EF4-FFF2-40B4-BE49-F238E27FC236}">
                  <a16:creationId xmlns:a16="http://schemas.microsoft.com/office/drawing/2014/main" id="{9239A1D1-001D-445B-BF25-96A5B8AE65E0}"/>
                </a:ext>
              </a:extLst>
            </p:cNvPr>
            <p:cNvGrpSpPr/>
            <p:nvPr/>
          </p:nvGrpSpPr>
          <p:grpSpPr>
            <a:xfrm>
              <a:off x="4904541" y="2490919"/>
              <a:ext cx="792000" cy="549077"/>
              <a:chOff x="8911252" y="2199775"/>
              <a:chExt cx="792000" cy="549077"/>
            </a:xfrm>
          </p:grpSpPr>
          <p:sp>
            <p:nvSpPr>
              <p:cNvPr id="316" name="Retângulo 315">
                <a:extLst>
                  <a:ext uri="{FF2B5EF4-FFF2-40B4-BE49-F238E27FC236}">
                    <a16:creationId xmlns:a16="http://schemas.microsoft.com/office/drawing/2014/main" id="{7DD664EF-E8C0-4142-A623-7A315BE07A68}"/>
                  </a:ext>
                </a:extLst>
              </p:cNvPr>
              <p:cNvSpPr/>
              <p:nvPr/>
            </p:nvSpPr>
            <p:spPr>
              <a:xfrm>
                <a:off x="8911252" y="2369143"/>
                <a:ext cx="792000" cy="379709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ANALISAR CUSTOS E NS</a:t>
                </a:r>
              </a:p>
            </p:txBody>
          </p:sp>
          <p:sp>
            <p:nvSpPr>
              <p:cNvPr id="317" name="Retângulo 316">
                <a:extLst>
                  <a:ext uri="{FF2B5EF4-FFF2-40B4-BE49-F238E27FC236}">
                    <a16:creationId xmlns:a16="http://schemas.microsoft.com/office/drawing/2014/main" id="{44A6CC67-7495-470F-98E7-6BDD0CB4EA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12915" y="2199775"/>
                <a:ext cx="170612" cy="170612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cxnSp>
          <p:nvCxnSpPr>
            <p:cNvPr id="324" name="Conector: Angulado 323">
              <a:extLst>
                <a:ext uri="{FF2B5EF4-FFF2-40B4-BE49-F238E27FC236}">
                  <a16:creationId xmlns:a16="http://schemas.microsoft.com/office/drawing/2014/main" id="{38A4C18E-B941-42A1-AB31-C27D33B492A3}"/>
                </a:ext>
              </a:extLst>
            </p:cNvPr>
            <p:cNvCxnSpPr>
              <a:cxnSpLocks/>
              <a:stCxn id="79" idx="2"/>
              <a:endCxn id="316" idx="0"/>
            </p:cNvCxnSpPr>
            <p:nvPr/>
          </p:nvCxnSpPr>
          <p:spPr>
            <a:xfrm rot="16200000" flipH="1">
              <a:off x="4828371" y="2188117"/>
              <a:ext cx="943852" cy="4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886F2CDC-27AD-491E-B2FE-D1965DDDBABE}"/>
              </a:ext>
            </a:extLst>
          </p:cNvPr>
          <p:cNvSpPr/>
          <p:nvPr/>
        </p:nvSpPr>
        <p:spPr>
          <a:xfrm>
            <a:off x="3359286" y="932823"/>
            <a:ext cx="8469372" cy="297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APLICAR INTELIGÊNCIA LOGÍSTICA</a:t>
            </a:r>
            <a:r>
              <a:rPr lang="pt-BR" sz="1000" dirty="0">
                <a:solidFill>
                  <a:schemeClr val="tx1"/>
                </a:solidFill>
              </a:rPr>
              <a:t>: </a:t>
            </a:r>
          </a:p>
          <a:p>
            <a:pPr lvl="1">
              <a:spcAft>
                <a:spcPts val="600"/>
              </a:spcAft>
            </a:pPr>
            <a:r>
              <a:rPr lang="pt-BR" sz="1000" b="1" dirty="0">
                <a:solidFill>
                  <a:schemeClr val="tx1"/>
                </a:solidFill>
              </a:rPr>
              <a:t>ANALISAR CUSTOS E NS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Esta etapa corresponde a análise final do DECK, na qual, é escolhido o transportador que fará a entrega;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Para cada nota são comparados: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tx1"/>
              </a:solidFill>
            </a:endParaRP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CRITÉRIO CUSTO:</a:t>
            </a:r>
          </a:p>
          <a:p>
            <a:pPr marL="1543050" lvl="3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O MELHOR CUSTO dentre os transportadores aptos (MENOR CUSTO);</a:t>
            </a:r>
          </a:p>
          <a:p>
            <a:pPr marL="1543050" lvl="3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O CUSTO do TRANSORTADOR EXCLUSIVO (se houver irá prevalecer);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tx1"/>
              </a:solidFill>
            </a:endParaRP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CRITÉRIO NÍVEL DE SERVIÇO:</a:t>
            </a:r>
          </a:p>
          <a:p>
            <a:pPr marL="1543050" lvl="3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Se o Nível de serviço estatístico do CLIENTE estiver ABAIXO do nível de Serviço CONTRATUAL deve ser escolhido o transportador de MAIOR nível de serviço estatístico;</a:t>
            </a:r>
          </a:p>
          <a:p>
            <a:pPr marL="1543050" lvl="3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Se o Nível de serviço estatístico do CLIENTE estiver IGUAL ou ACIMA do nível de Serviço CONTRATUAL deve ser escolhido o transportador de MENOR CUSTO.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tx1"/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2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710A3A4-623B-490F-BCDE-65A8980E8321}"/>
              </a:ext>
            </a:extLst>
          </p:cNvPr>
          <p:cNvSpPr/>
          <p:nvPr/>
        </p:nvSpPr>
        <p:spPr>
          <a:xfrm>
            <a:off x="3921071" y="1117063"/>
            <a:ext cx="2766448" cy="379709"/>
          </a:xfrm>
          <a:prstGeom prst="rect">
            <a:avLst/>
          </a:prstGeom>
          <a:solidFill>
            <a:srgbClr val="6668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Identificar a melhor opção de Transporte</a:t>
            </a:r>
          </a:p>
        </p:txBody>
      </p: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0327750B-A0E7-477A-A8A2-23BBD64BF2F9}"/>
              </a:ext>
            </a:extLst>
          </p:cNvPr>
          <p:cNvCxnSpPr>
            <a:cxnSpLocks/>
            <a:stCxn id="3" idx="2"/>
            <a:endCxn id="79" idx="0"/>
          </p:cNvCxnSpPr>
          <p:nvPr/>
        </p:nvCxnSpPr>
        <p:spPr>
          <a:xfrm rot="5400000">
            <a:off x="5199317" y="1597510"/>
            <a:ext cx="205716" cy="4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0ECD7DED-3EDB-44B1-A894-0491DF1FCB66}"/>
              </a:ext>
            </a:extLst>
          </p:cNvPr>
          <p:cNvGrpSpPr/>
          <p:nvPr/>
        </p:nvGrpSpPr>
        <p:grpSpPr>
          <a:xfrm>
            <a:off x="4733442" y="1702488"/>
            <a:ext cx="962612" cy="379709"/>
            <a:chOff x="6831527" y="1676887"/>
            <a:chExt cx="962612" cy="379709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3F41391-EBDB-4FC6-90CA-1B61EA11FE76}"/>
                </a:ext>
              </a:extLst>
            </p:cNvPr>
            <p:cNvSpPr/>
            <p:nvPr/>
          </p:nvSpPr>
          <p:spPr>
            <a:xfrm>
              <a:off x="7002139" y="1676887"/>
              <a:ext cx="792000" cy="379709"/>
            </a:xfrm>
            <a:prstGeom prst="rect">
              <a:avLst/>
            </a:prstGeom>
            <a:solidFill>
              <a:srgbClr val="6668B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APLICAR </a:t>
              </a:r>
            </a:p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INTELIGÊNCIA LOGISTICA</a:t>
              </a:r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D63580D1-0165-4E94-B0F5-F9BD79EC0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1527" y="1679685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4</a:t>
              </a:r>
            </a:p>
          </p:txBody>
        </p:sp>
      </p:grpSp>
      <p:grpSp>
        <p:nvGrpSpPr>
          <p:cNvPr id="315" name="Agrupar 314">
            <a:extLst>
              <a:ext uri="{FF2B5EF4-FFF2-40B4-BE49-F238E27FC236}">
                <a16:creationId xmlns:a16="http://schemas.microsoft.com/office/drawing/2014/main" id="{9239A1D1-001D-445B-BF25-96A5B8AE65E0}"/>
              </a:ext>
            </a:extLst>
          </p:cNvPr>
          <p:cNvGrpSpPr/>
          <p:nvPr/>
        </p:nvGrpSpPr>
        <p:grpSpPr>
          <a:xfrm>
            <a:off x="4904541" y="2856681"/>
            <a:ext cx="792000" cy="549077"/>
            <a:chOff x="8911252" y="2199775"/>
            <a:chExt cx="792000" cy="549077"/>
          </a:xfrm>
        </p:grpSpPr>
        <p:sp>
          <p:nvSpPr>
            <p:cNvPr id="316" name="Retângulo 315">
              <a:extLst>
                <a:ext uri="{FF2B5EF4-FFF2-40B4-BE49-F238E27FC236}">
                  <a16:creationId xmlns:a16="http://schemas.microsoft.com/office/drawing/2014/main" id="{7DD664EF-E8C0-4142-A623-7A315BE07A68}"/>
                </a:ext>
              </a:extLst>
            </p:cNvPr>
            <p:cNvSpPr/>
            <p:nvPr/>
          </p:nvSpPr>
          <p:spPr>
            <a:xfrm>
              <a:off x="8911252" y="2369143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ANALISAR CUSTOS E NS</a:t>
              </a:r>
            </a:p>
          </p:txBody>
        </p:sp>
        <p:sp>
          <p:nvSpPr>
            <p:cNvPr id="317" name="Retângulo 316">
              <a:extLst>
                <a:ext uri="{FF2B5EF4-FFF2-40B4-BE49-F238E27FC236}">
                  <a16:creationId xmlns:a16="http://schemas.microsoft.com/office/drawing/2014/main" id="{44A6CC67-7495-470F-98E7-6BDD0CB4E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2915" y="2199775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19" name="Agrupar 318">
            <a:extLst>
              <a:ext uri="{FF2B5EF4-FFF2-40B4-BE49-F238E27FC236}">
                <a16:creationId xmlns:a16="http://schemas.microsoft.com/office/drawing/2014/main" id="{1E96565D-2A4D-424A-A0D1-21F1D0AB3A8F}"/>
              </a:ext>
            </a:extLst>
          </p:cNvPr>
          <p:cNvGrpSpPr/>
          <p:nvPr/>
        </p:nvGrpSpPr>
        <p:grpSpPr>
          <a:xfrm>
            <a:off x="4904541" y="2570733"/>
            <a:ext cx="284138" cy="207256"/>
            <a:chOff x="4966773" y="2626779"/>
            <a:chExt cx="284138" cy="207256"/>
          </a:xfrm>
        </p:grpSpPr>
        <p:grpSp>
          <p:nvGrpSpPr>
            <p:cNvPr id="320" name="Agrupar 319">
              <a:extLst>
                <a:ext uri="{FF2B5EF4-FFF2-40B4-BE49-F238E27FC236}">
                  <a16:creationId xmlns:a16="http://schemas.microsoft.com/office/drawing/2014/main" id="{42FFB4F4-A60A-49F8-8714-520DBDA72212}"/>
                </a:ext>
              </a:extLst>
            </p:cNvPr>
            <p:cNvGrpSpPr/>
            <p:nvPr/>
          </p:nvGrpSpPr>
          <p:grpSpPr>
            <a:xfrm>
              <a:off x="5185501" y="262677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322" name="Elipse 321">
                <a:extLst>
                  <a:ext uri="{FF2B5EF4-FFF2-40B4-BE49-F238E27FC236}">
                    <a16:creationId xmlns:a16="http://schemas.microsoft.com/office/drawing/2014/main" id="{DF663F26-920D-4DD7-AD48-9ABF1A9144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23" name="Conector de Seta Reta 322">
                <a:extLst>
                  <a:ext uri="{FF2B5EF4-FFF2-40B4-BE49-F238E27FC236}">
                    <a16:creationId xmlns:a16="http://schemas.microsoft.com/office/drawing/2014/main" id="{7C31CF07-B2C8-44D0-9F8D-6F152FCDBB72}"/>
                  </a:ext>
                </a:extLst>
              </p:cNvPr>
              <p:cNvCxnSpPr>
                <a:stCxn id="322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1" name="CaixaDeTexto 320">
              <a:extLst>
                <a:ext uri="{FF2B5EF4-FFF2-40B4-BE49-F238E27FC236}">
                  <a16:creationId xmlns:a16="http://schemas.microsoft.com/office/drawing/2014/main" id="{6749BEF9-083A-4175-B8E6-79EB3054A8ED}"/>
                </a:ext>
              </a:extLst>
            </p:cNvPr>
            <p:cNvSpPr txBox="1"/>
            <p:nvPr/>
          </p:nvSpPr>
          <p:spPr>
            <a:xfrm>
              <a:off x="4966773" y="2710924"/>
              <a:ext cx="23066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D18</a:t>
              </a:r>
            </a:p>
          </p:txBody>
        </p:sp>
      </p:grpSp>
      <p:cxnSp>
        <p:nvCxnSpPr>
          <p:cNvPr id="324" name="Conector: Angulado 323">
            <a:extLst>
              <a:ext uri="{FF2B5EF4-FFF2-40B4-BE49-F238E27FC236}">
                <a16:creationId xmlns:a16="http://schemas.microsoft.com/office/drawing/2014/main" id="{38A4C18E-B941-42A1-AB31-C27D33B492A3}"/>
              </a:ext>
            </a:extLst>
          </p:cNvPr>
          <p:cNvCxnSpPr>
            <a:cxnSpLocks/>
            <a:stCxn id="79" idx="2"/>
            <a:endCxn id="316" idx="0"/>
          </p:cNvCxnSpPr>
          <p:nvPr/>
        </p:nvCxnSpPr>
        <p:spPr>
          <a:xfrm rot="16200000" flipH="1">
            <a:off x="4828371" y="2553879"/>
            <a:ext cx="943852" cy="4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: Curvo 337">
            <a:extLst>
              <a:ext uri="{FF2B5EF4-FFF2-40B4-BE49-F238E27FC236}">
                <a16:creationId xmlns:a16="http://schemas.microsoft.com/office/drawing/2014/main" id="{322B8AB4-0047-48A1-AFEC-458B4965C842}"/>
              </a:ext>
            </a:extLst>
          </p:cNvPr>
          <p:cNvCxnSpPr>
            <a:cxnSpLocks/>
          </p:cNvCxnSpPr>
          <p:nvPr/>
        </p:nvCxnSpPr>
        <p:spPr>
          <a:xfrm>
            <a:off x="4668542" y="3189571"/>
            <a:ext cx="145103" cy="98384"/>
          </a:xfrm>
          <a:prstGeom prst="curvedConnector3">
            <a:avLst>
              <a:gd name="adj1" fmla="val -1390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CaixaDeTexto 338">
            <a:extLst>
              <a:ext uri="{FF2B5EF4-FFF2-40B4-BE49-F238E27FC236}">
                <a16:creationId xmlns:a16="http://schemas.microsoft.com/office/drawing/2014/main" id="{75F34D3E-7642-4976-84C8-8C65CF5D5AAB}"/>
              </a:ext>
            </a:extLst>
          </p:cNvPr>
          <p:cNvSpPr txBox="1"/>
          <p:nvPr/>
        </p:nvSpPr>
        <p:spPr>
          <a:xfrm>
            <a:off x="3692400" y="3020165"/>
            <a:ext cx="1128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dirty="0">
                <a:solidFill>
                  <a:srgbClr val="FF0000"/>
                </a:solidFill>
              </a:rPr>
              <a:t>Para cada NOTA do DECK</a:t>
            </a:r>
          </a:p>
        </p:txBody>
      </p:sp>
      <p:grpSp>
        <p:nvGrpSpPr>
          <p:cNvPr id="369" name="Agrupar 368">
            <a:extLst>
              <a:ext uri="{FF2B5EF4-FFF2-40B4-BE49-F238E27FC236}">
                <a16:creationId xmlns:a16="http://schemas.microsoft.com/office/drawing/2014/main" id="{FEB911DA-D3BB-463F-AD3E-82153805C7A4}"/>
              </a:ext>
            </a:extLst>
          </p:cNvPr>
          <p:cNvGrpSpPr/>
          <p:nvPr/>
        </p:nvGrpSpPr>
        <p:grpSpPr>
          <a:xfrm>
            <a:off x="5298497" y="4622894"/>
            <a:ext cx="877306" cy="380044"/>
            <a:chOff x="9341330" y="4435178"/>
            <a:chExt cx="877306" cy="380044"/>
          </a:xfrm>
        </p:grpSpPr>
        <p:sp>
          <p:nvSpPr>
            <p:cNvPr id="375" name="Retângulo 374">
              <a:extLst>
                <a:ext uri="{FF2B5EF4-FFF2-40B4-BE49-F238E27FC236}">
                  <a16:creationId xmlns:a16="http://schemas.microsoft.com/office/drawing/2014/main" id="{4C99BBEC-A4FB-4D77-83BD-D7E681259113}"/>
                </a:ext>
              </a:extLst>
            </p:cNvPr>
            <p:cNvSpPr/>
            <p:nvPr/>
          </p:nvSpPr>
          <p:spPr>
            <a:xfrm>
              <a:off x="9341330" y="4435513"/>
              <a:ext cx="792000" cy="3797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ESCOLHA FINAL PARA A NOTA</a:t>
              </a:r>
            </a:p>
          </p:txBody>
        </p:sp>
        <p:sp>
          <p:nvSpPr>
            <p:cNvPr id="376" name="Retângulo 375">
              <a:extLst>
                <a:ext uri="{FF2B5EF4-FFF2-40B4-BE49-F238E27FC236}">
                  <a16:creationId xmlns:a16="http://schemas.microsoft.com/office/drawing/2014/main" id="{3EF6ADD3-D044-46EC-8213-899665E50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024" y="4435178"/>
              <a:ext cx="170612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2</a:t>
              </a:r>
            </a:p>
          </p:txBody>
        </p:sp>
      </p:grpSp>
      <p:cxnSp>
        <p:nvCxnSpPr>
          <p:cNvPr id="392" name="Conector: Angulado 391">
            <a:extLst>
              <a:ext uri="{FF2B5EF4-FFF2-40B4-BE49-F238E27FC236}">
                <a16:creationId xmlns:a16="http://schemas.microsoft.com/office/drawing/2014/main" id="{8D4F0751-D0D1-48BC-9FD0-82895ECEFDF0}"/>
              </a:ext>
            </a:extLst>
          </p:cNvPr>
          <p:cNvCxnSpPr>
            <a:cxnSpLocks/>
            <a:stCxn id="316" idx="1"/>
            <a:endCxn id="375" idx="1"/>
          </p:cNvCxnSpPr>
          <p:nvPr/>
        </p:nvCxnSpPr>
        <p:spPr>
          <a:xfrm rot="10800000" flipH="1" flipV="1">
            <a:off x="4904541" y="3215904"/>
            <a:ext cx="393956" cy="1597180"/>
          </a:xfrm>
          <a:prstGeom prst="bentConnector3">
            <a:avLst>
              <a:gd name="adj1" fmla="val -58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Agrupar 429">
            <a:extLst>
              <a:ext uri="{FF2B5EF4-FFF2-40B4-BE49-F238E27FC236}">
                <a16:creationId xmlns:a16="http://schemas.microsoft.com/office/drawing/2014/main" id="{FC2CE70B-D69B-4283-963F-548B310321A6}"/>
              </a:ext>
            </a:extLst>
          </p:cNvPr>
          <p:cNvGrpSpPr/>
          <p:nvPr/>
        </p:nvGrpSpPr>
        <p:grpSpPr>
          <a:xfrm>
            <a:off x="4755631" y="4133046"/>
            <a:ext cx="404693" cy="123111"/>
            <a:chOff x="8751170" y="4411498"/>
            <a:chExt cx="404693" cy="123111"/>
          </a:xfrm>
        </p:grpSpPr>
        <p:grpSp>
          <p:nvGrpSpPr>
            <p:cNvPr id="523" name="Agrupar 522">
              <a:extLst>
                <a:ext uri="{FF2B5EF4-FFF2-40B4-BE49-F238E27FC236}">
                  <a16:creationId xmlns:a16="http://schemas.microsoft.com/office/drawing/2014/main" id="{70D1BD0A-BB23-4706-ADAF-7E7D942E038B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25" name="Elipse 524">
                <a:extLst>
                  <a:ext uri="{FF2B5EF4-FFF2-40B4-BE49-F238E27FC236}">
                    <a16:creationId xmlns:a16="http://schemas.microsoft.com/office/drawing/2014/main" id="{3891FD3E-C2D4-4707-90C4-46BB59B6A1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26" name="Conector de Seta Reta 525">
                <a:extLst>
                  <a:ext uri="{FF2B5EF4-FFF2-40B4-BE49-F238E27FC236}">
                    <a16:creationId xmlns:a16="http://schemas.microsoft.com/office/drawing/2014/main" id="{9D5B7BA1-0A15-4AD3-B1A0-9E1583EB2F5D}"/>
                  </a:ext>
                </a:extLst>
              </p:cNvPr>
              <p:cNvCxnSpPr>
                <a:stCxn id="525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4" name="CaixaDeTexto 523">
              <a:extLst>
                <a:ext uri="{FF2B5EF4-FFF2-40B4-BE49-F238E27FC236}">
                  <a16:creationId xmlns:a16="http://schemas.microsoft.com/office/drawing/2014/main" id="{6074A666-CE0A-4857-A26A-76D57E9FB2DE}"/>
                </a:ext>
              </a:extLst>
            </p:cNvPr>
            <p:cNvSpPr txBox="1"/>
            <p:nvPr/>
          </p:nvSpPr>
          <p:spPr>
            <a:xfrm>
              <a:off x="8751170" y="4411498"/>
              <a:ext cx="19934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D20</a:t>
              </a:r>
            </a:p>
          </p:txBody>
        </p:sp>
      </p:grpSp>
      <p:grpSp>
        <p:nvGrpSpPr>
          <p:cNvPr id="562" name="Agrupar 561">
            <a:extLst>
              <a:ext uri="{FF2B5EF4-FFF2-40B4-BE49-F238E27FC236}">
                <a16:creationId xmlns:a16="http://schemas.microsoft.com/office/drawing/2014/main" id="{76908BB0-E062-48AE-B834-6892FAE4DBDA}"/>
              </a:ext>
            </a:extLst>
          </p:cNvPr>
          <p:cNvGrpSpPr/>
          <p:nvPr/>
        </p:nvGrpSpPr>
        <p:grpSpPr>
          <a:xfrm>
            <a:off x="4728836" y="4945446"/>
            <a:ext cx="481085" cy="123111"/>
            <a:chOff x="8755578" y="4574225"/>
            <a:chExt cx="481085" cy="123111"/>
          </a:xfrm>
        </p:grpSpPr>
        <p:grpSp>
          <p:nvGrpSpPr>
            <p:cNvPr id="563" name="Agrupar 562">
              <a:extLst>
                <a:ext uri="{FF2B5EF4-FFF2-40B4-BE49-F238E27FC236}">
                  <a16:creationId xmlns:a16="http://schemas.microsoft.com/office/drawing/2014/main" id="{A6306EC7-4AD3-4A47-8A42-C3C792DB1FDF}"/>
                </a:ext>
              </a:extLst>
            </p:cNvPr>
            <p:cNvGrpSpPr/>
            <p:nvPr/>
          </p:nvGrpSpPr>
          <p:grpSpPr>
            <a:xfrm rot="5400000">
              <a:off x="8823268" y="4529698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565" name="Elipse 564">
                <a:extLst>
                  <a:ext uri="{FF2B5EF4-FFF2-40B4-BE49-F238E27FC236}">
                    <a16:creationId xmlns:a16="http://schemas.microsoft.com/office/drawing/2014/main" id="{A0D323A5-0BDE-426E-BCFF-5088591A0C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66" name="Conector de Seta Reta 565">
                <a:extLst>
                  <a:ext uri="{FF2B5EF4-FFF2-40B4-BE49-F238E27FC236}">
                    <a16:creationId xmlns:a16="http://schemas.microsoft.com/office/drawing/2014/main" id="{8CEC62EC-8FB5-4AB2-BD12-032A0311CA83}"/>
                  </a:ext>
                </a:extLst>
              </p:cNvPr>
              <p:cNvCxnSpPr>
                <a:stCxn id="565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4" name="CaixaDeTexto 563">
              <a:extLst>
                <a:ext uri="{FF2B5EF4-FFF2-40B4-BE49-F238E27FC236}">
                  <a16:creationId xmlns:a16="http://schemas.microsoft.com/office/drawing/2014/main" id="{6F5E0784-F3C5-4320-A606-7196BED9A196}"/>
                </a:ext>
              </a:extLst>
            </p:cNvPr>
            <p:cNvSpPr txBox="1"/>
            <p:nvPr/>
          </p:nvSpPr>
          <p:spPr>
            <a:xfrm>
              <a:off x="9026338" y="4574225"/>
              <a:ext cx="21032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D24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5450366C-89B3-4D4D-B82A-6D9740AD66F4}"/>
              </a:ext>
            </a:extLst>
          </p:cNvPr>
          <p:cNvGrpSpPr/>
          <p:nvPr/>
        </p:nvGrpSpPr>
        <p:grpSpPr>
          <a:xfrm>
            <a:off x="4755631" y="4336932"/>
            <a:ext cx="404693" cy="123111"/>
            <a:chOff x="8751170" y="4411498"/>
            <a:chExt cx="404693" cy="123111"/>
          </a:xfrm>
        </p:grpSpPr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718E73FA-6C58-43C0-B718-14D9C102889F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143CA2B-C8E7-4A96-8575-2C45D484D3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7" name="Conector de Seta Reta 76">
                <a:extLst>
                  <a:ext uri="{FF2B5EF4-FFF2-40B4-BE49-F238E27FC236}">
                    <a16:creationId xmlns:a16="http://schemas.microsoft.com/office/drawing/2014/main" id="{FCAFC8BD-9287-40DF-BC7F-66D81F3E1D88}"/>
                  </a:ext>
                </a:extLst>
              </p:cNvPr>
              <p:cNvCxnSpPr>
                <a:stCxn id="76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E1BAB3AD-C8B6-457E-AF3C-CFBE4A085F84}"/>
                </a:ext>
              </a:extLst>
            </p:cNvPr>
            <p:cNvSpPr txBox="1"/>
            <p:nvPr/>
          </p:nvSpPr>
          <p:spPr>
            <a:xfrm>
              <a:off x="8751170" y="4411498"/>
              <a:ext cx="19934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D21</a:t>
              </a: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BAB2C7F5-3FF4-4894-96E6-6AA253CF2914}"/>
              </a:ext>
            </a:extLst>
          </p:cNvPr>
          <p:cNvGrpSpPr/>
          <p:nvPr/>
        </p:nvGrpSpPr>
        <p:grpSpPr>
          <a:xfrm>
            <a:off x="4755631" y="4540818"/>
            <a:ext cx="404693" cy="123111"/>
            <a:chOff x="8751170" y="4411498"/>
            <a:chExt cx="404693" cy="123111"/>
          </a:xfrm>
        </p:grpSpPr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3A7E1A47-6077-4EEE-9E8F-642335E9619B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A9245D45-A9A3-4343-9CF4-ED516AC54C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3" name="Conector de Seta Reta 82">
                <a:extLst>
                  <a:ext uri="{FF2B5EF4-FFF2-40B4-BE49-F238E27FC236}">
                    <a16:creationId xmlns:a16="http://schemas.microsoft.com/office/drawing/2014/main" id="{28EE961E-ECBE-46AE-B402-ED893DFB9DAC}"/>
                  </a:ext>
                </a:extLst>
              </p:cNvPr>
              <p:cNvCxnSpPr>
                <a:stCxn id="82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A3DE89B-589B-48A0-8B82-AB6A67086501}"/>
                </a:ext>
              </a:extLst>
            </p:cNvPr>
            <p:cNvSpPr txBox="1"/>
            <p:nvPr/>
          </p:nvSpPr>
          <p:spPr>
            <a:xfrm>
              <a:off x="8751170" y="4411498"/>
              <a:ext cx="19934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D23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C5AC6797-A97B-4822-A592-ED5C92CCF7DB}"/>
              </a:ext>
            </a:extLst>
          </p:cNvPr>
          <p:cNvGrpSpPr/>
          <p:nvPr/>
        </p:nvGrpSpPr>
        <p:grpSpPr>
          <a:xfrm>
            <a:off x="4755631" y="3929160"/>
            <a:ext cx="404693" cy="123111"/>
            <a:chOff x="8751170" y="4411498"/>
            <a:chExt cx="404693" cy="123111"/>
          </a:xfrm>
        </p:grpSpPr>
        <p:grpSp>
          <p:nvGrpSpPr>
            <p:cNvPr id="90" name="Agrupar 89">
              <a:extLst>
                <a:ext uri="{FF2B5EF4-FFF2-40B4-BE49-F238E27FC236}">
                  <a16:creationId xmlns:a16="http://schemas.microsoft.com/office/drawing/2014/main" id="{DD68B4AA-ED46-4CFF-9E91-D780627DD34C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AA3D48B2-C797-4AD4-B8CD-D4BCF0C688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3" name="Conector de Seta Reta 92">
                <a:extLst>
                  <a:ext uri="{FF2B5EF4-FFF2-40B4-BE49-F238E27FC236}">
                    <a16:creationId xmlns:a16="http://schemas.microsoft.com/office/drawing/2014/main" id="{1E3DD064-4537-42BE-B7B2-59A6E28379F4}"/>
                  </a:ext>
                </a:extLst>
              </p:cNvPr>
              <p:cNvCxnSpPr>
                <a:stCxn id="92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DF326142-5690-40CB-9217-A1B9EDCBB263}"/>
                </a:ext>
              </a:extLst>
            </p:cNvPr>
            <p:cNvSpPr txBox="1"/>
            <p:nvPr/>
          </p:nvSpPr>
          <p:spPr>
            <a:xfrm>
              <a:off x="8751170" y="4411498"/>
              <a:ext cx="19934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dirty="0"/>
                <a:t>D19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92E22319-6461-4358-B6D8-51AB736F6A64}"/>
              </a:ext>
            </a:extLst>
          </p:cNvPr>
          <p:cNvGrpSpPr/>
          <p:nvPr/>
        </p:nvGrpSpPr>
        <p:grpSpPr>
          <a:xfrm>
            <a:off x="5398875" y="2640983"/>
            <a:ext cx="294314" cy="200790"/>
            <a:chOff x="9029839" y="3353201"/>
            <a:chExt cx="294314" cy="200790"/>
          </a:xfrm>
        </p:grpSpPr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729FA1B5-93F6-41D0-85F4-F69855D9E263}"/>
                </a:ext>
              </a:extLst>
            </p:cNvPr>
            <p:cNvGrpSpPr/>
            <p:nvPr/>
          </p:nvGrpSpPr>
          <p:grpSpPr>
            <a:xfrm rot="10800000">
              <a:off x="9029839" y="3353201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477BC564-D68F-4ECB-984A-2DB22843D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8" name="Conector de Seta Reta 97">
                <a:extLst>
                  <a:ext uri="{FF2B5EF4-FFF2-40B4-BE49-F238E27FC236}">
                    <a16:creationId xmlns:a16="http://schemas.microsoft.com/office/drawing/2014/main" id="{345F5140-39D7-4AA8-82C3-60D3C96B7A3E}"/>
                  </a:ext>
                </a:extLst>
              </p:cNvPr>
              <p:cNvCxnSpPr>
                <a:stCxn id="97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A8D0EB9A-44F6-4892-B18A-ED6C56BB95D9}"/>
                </a:ext>
              </a:extLst>
            </p:cNvPr>
            <p:cNvSpPr txBox="1"/>
            <p:nvPr/>
          </p:nvSpPr>
          <p:spPr>
            <a:xfrm>
              <a:off x="9153544" y="3382164"/>
              <a:ext cx="17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7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PECHINCHADOR – O que é?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3801" y="5256920"/>
            <a:ext cx="1947059" cy="549223"/>
          </a:xfrm>
          <a:prstGeom prst="rect">
            <a:avLst/>
          </a:prstGeom>
        </p:spPr>
      </p:pic>
      <p:graphicFrame>
        <p:nvGraphicFramePr>
          <p:cNvPr id="62" name="Tabela 61">
            <a:extLst>
              <a:ext uri="{FF2B5EF4-FFF2-40B4-BE49-F238E27FC236}">
                <a16:creationId xmlns:a16="http://schemas.microsoft.com/office/drawing/2014/main" id="{CED7E179-D926-41C9-9504-4C3DA8C5F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89886"/>
              </p:ext>
            </p:extLst>
          </p:nvPr>
        </p:nvGraphicFramePr>
        <p:xfrm>
          <a:off x="264405" y="861560"/>
          <a:ext cx="10784145" cy="606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4145">
                  <a:extLst>
                    <a:ext uri="{9D8B030D-6E8A-4147-A177-3AD203B41FA5}">
                      <a16:colId xmlns:a16="http://schemas.microsoft.com/office/drawing/2014/main" val="3766903391"/>
                    </a:ext>
                  </a:extLst>
                </a:gridCol>
              </a:tblGrid>
              <a:tr h="54659">
                <a:tc>
                  <a:txBody>
                    <a:bodyPr/>
                    <a:lstStyle/>
                    <a:p>
                      <a:pPr marL="0" indent="0" algn="l" fontAlgn="t">
                        <a:spcAft>
                          <a:spcPts val="600"/>
                        </a:spcAft>
                        <a:buFontTx/>
                        <a:buNone/>
                      </a:pPr>
                      <a:endParaRPr lang="pt-BR" sz="1200" b="0" i="0" u="none" strike="noStrike" dirty="0">
                        <a:solidFill>
                          <a:srgbClr val="6668B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86791"/>
                  </a:ext>
                </a:extLst>
              </a:tr>
              <a:tr h="308276">
                <a:tc>
                  <a:txBody>
                    <a:bodyPr/>
                    <a:lstStyle/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24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O </a:t>
                      </a:r>
                      <a:r>
                        <a:rPr lang="pt-BR" sz="2400" b="1" u="none" strike="noStrike" dirty="0">
                          <a:solidFill>
                            <a:srgbClr val="6668B2"/>
                          </a:solidFill>
                          <a:effectLst/>
                        </a:rPr>
                        <a:t>Pechinchador</a:t>
                      </a:r>
                      <a:r>
                        <a:rPr lang="pt-BR" sz="24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 é um software de ANÁLISE, ou seja, NÃO é um software TRANSACIONAL;</a:t>
                      </a: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24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É um software para BROWSER, ou seja, NÃO é um APP (mobile);</a:t>
                      </a: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24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Tem sua inteligência de análise baseada em TABELAS DE PARÂMETROS e Regras de Cálculo;</a:t>
                      </a: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24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Faz parte de uma “SUÍTE “ de soluções BEXX;</a:t>
                      </a: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24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Será disponibilizado no modelo de SaaS (Software as a Service)</a:t>
                      </a: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24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porém SEMRE associado a um SERVIÇO de suporte à logística BEXX;</a:t>
                      </a: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24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Utiliza uma infraestrutura de tecnologia ÚNICA BEXX baseada no conceito MULTI TENANT;</a:t>
                      </a: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24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Sua ARQUITETURA segue as melhores prática para garantir escalabilidade, independência (desacoplamento), set up específico, “single version”, integração contínua, segurança de TI e de dados e “ e  “accountability”.</a:t>
                      </a: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endParaRPr lang="pt-BR" sz="1600" b="0" i="0" u="none" strike="noStrike" dirty="0">
                        <a:solidFill>
                          <a:srgbClr val="6668B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ctr" fontAlgn="t">
                        <a:spcAft>
                          <a:spcPts val="600"/>
                        </a:spcAft>
                        <a:buFontTx/>
                        <a:buNone/>
                      </a:pPr>
                      <a:endParaRPr lang="pt-BR" sz="1200" b="0" i="0" u="none" strike="noStrike" dirty="0">
                        <a:solidFill>
                          <a:srgbClr val="6668B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2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338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16AC7695-927D-455A-AAEC-B33184D778BD}"/>
              </a:ext>
            </a:extLst>
          </p:cNvPr>
          <p:cNvGrpSpPr/>
          <p:nvPr/>
        </p:nvGrpSpPr>
        <p:grpSpPr>
          <a:xfrm>
            <a:off x="349977" y="1140305"/>
            <a:ext cx="2766448" cy="2288695"/>
            <a:chOff x="3921071" y="751301"/>
            <a:chExt cx="2766448" cy="2288695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7710A3A4-623B-490F-BCDE-65A8980E8321}"/>
                </a:ext>
              </a:extLst>
            </p:cNvPr>
            <p:cNvSpPr/>
            <p:nvPr/>
          </p:nvSpPr>
          <p:spPr>
            <a:xfrm>
              <a:off x="3921071" y="751301"/>
              <a:ext cx="2766448" cy="379709"/>
            </a:xfrm>
            <a:prstGeom prst="rect">
              <a:avLst/>
            </a:prstGeom>
            <a:solidFill>
              <a:srgbClr val="6668B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Identificar a melhor opção de Transporte</a:t>
              </a:r>
            </a:p>
          </p:txBody>
        </p:sp>
        <p:cxnSp>
          <p:nvCxnSpPr>
            <p:cNvPr id="136" name="Conector: Angulado 135">
              <a:extLst>
                <a:ext uri="{FF2B5EF4-FFF2-40B4-BE49-F238E27FC236}">
                  <a16:creationId xmlns:a16="http://schemas.microsoft.com/office/drawing/2014/main" id="{0327750B-A0E7-477A-A8A2-23BBD64BF2F9}"/>
                </a:ext>
              </a:extLst>
            </p:cNvPr>
            <p:cNvCxnSpPr>
              <a:cxnSpLocks/>
              <a:stCxn id="3" idx="2"/>
              <a:endCxn id="79" idx="0"/>
            </p:cNvCxnSpPr>
            <p:nvPr/>
          </p:nvCxnSpPr>
          <p:spPr>
            <a:xfrm rot="5400000">
              <a:off x="5199317" y="1231748"/>
              <a:ext cx="205716" cy="4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0ECD7DED-3EDB-44B1-A894-0491DF1FCB66}"/>
                </a:ext>
              </a:extLst>
            </p:cNvPr>
            <p:cNvGrpSpPr/>
            <p:nvPr/>
          </p:nvGrpSpPr>
          <p:grpSpPr>
            <a:xfrm>
              <a:off x="4733442" y="1336726"/>
              <a:ext cx="962612" cy="379709"/>
              <a:chOff x="6831527" y="1676887"/>
              <a:chExt cx="962612" cy="379709"/>
            </a:xfrm>
          </p:grpSpPr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33F41391-EBDB-4FC6-90CA-1B61EA11FE76}"/>
                  </a:ext>
                </a:extLst>
              </p:cNvPr>
              <p:cNvSpPr/>
              <p:nvPr/>
            </p:nvSpPr>
            <p:spPr>
              <a:xfrm>
                <a:off x="7002139" y="1676887"/>
                <a:ext cx="792000" cy="379709"/>
              </a:xfrm>
              <a:prstGeom prst="rect">
                <a:avLst/>
              </a:prstGeom>
              <a:solidFill>
                <a:srgbClr val="6668B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APLICAR </a:t>
                </a:r>
              </a:p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INTELIGÊNCIA LOGISTICA</a:t>
                </a:r>
              </a:p>
            </p:txBody>
          </p:sp>
          <p:sp>
            <p:nvSpPr>
              <p:cNvPr id="222" name="Retângulo 221">
                <a:extLst>
                  <a:ext uri="{FF2B5EF4-FFF2-40B4-BE49-F238E27FC236}">
                    <a16:creationId xmlns:a16="http://schemas.microsoft.com/office/drawing/2014/main" id="{D63580D1-0165-4E94-B0F5-F9BD79EC05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1527" y="1679685"/>
                <a:ext cx="170612" cy="170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/>
                  <a:t>4</a:t>
                </a:r>
              </a:p>
            </p:txBody>
          </p:sp>
        </p:grpSp>
        <p:grpSp>
          <p:nvGrpSpPr>
            <p:cNvPr id="315" name="Agrupar 314">
              <a:extLst>
                <a:ext uri="{FF2B5EF4-FFF2-40B4-BE49-F238E27FC236}">
                  <a16:creationId xmlns:a16="http://schemas.microsoft.com/office/drawing/2014/main" id="{9239A1D1-001D-445B-BF25-96A5B8AE65E0}"/>
                </a:ext>
              </a:extLst>
            </p:cNvPr>
            <p:cNvGrpSpPr/>
            <p:nvPr/>
          </p:nvGrpSpPr>
          <p:grpSpPr>
            <a:xfrm>
              <a:off x="4904541" y="2490919"/>
              <a:ext cx="792000" cy="549077"/>
              <a:chOff x="8911252" y="2199775"/>
              <a:chExt cx="792000" cy="549077"/>
            </a:xfrm>
          </p:grpSpPr>
          <p:sp>
            <p:nvSpPr>
              <p:cNvPr id="316" name="Retângulo 315">
                <a:extLst>
                  <a:ext uri="{FF2B5EF4-FFF2-40B4-BE49-F238E27FC236}">
                    <a16:creationId xmlns:a16="http://schemas.microsoft.com/office/drawing/2014/main" id="{7DD664EF-E8C0-4142-A623-7A315BE07A68}"/>
                  </a:ext>
                </a:extLst>
              </p:cNvPr>
              <p:cNvSpPr/>
              <p:nvPr/>
            </p:nvSpPr>
            <p:spPr>
              <a:xfrm>
                <a:off x="8911252" y="2369143"/>
                <a:ext cx="792000" cy="379709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ANALISAR CUSTOS E NS</a:t>
                </a:r>
              </a:p>
            </p:txBody>
          </p:sp>
          <p:sp>
            <p:nvSpPr>
              <p:cNvPr id="317" name="Retângulo 316">
                <a:extLst>
                  <a:ext uri="{FF2B5EF4-FFF2-40B4-BE49-F238E27FC236}">
                    <a16:creationId xmlns:a16="http://schemas.microsoft.com/office/drawing/2014/main" id="{44A6CC67-7495-470F-98E7-6BDD0CB4EA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12915" y="2199775"/>
                <a:ext cx="170612" cy="170612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cxnSp>
          <p:nvCxnSpPr>
            <p:cNvPr id="324" name="Conector: Angulado 323">
              <a:extLst>
                <a:ext uri="{FF2B5EF4-FFF2-40B4-BE49-F238E27FC236}">
                  <a16:creationId xmlns:a16="http://schemas.microsoft.com/office/drawing/2014/main" id="{38A4C18E-B941-42A1-AB31-C27D33B492A3}"/>
                </a:ext>
              </a:extLst>
            </p:cNvPr>
            <p:cNvCxnSpPr>
              <a:cxnSpLocks/>
              <a:stCxn id="79" idx="2"/>
              <a:endCxn id="316" idx="0"/>
            </p:cNvCxnSpPr>
            <p:nvPr/>
          </p:nvCxnSpPr>
          <p:spPr>
            <a:xfrm rot="16200000" flipH="1">
              <a:off x="4828371" y="2188117"/>
              <a:ext cx="943852" cy="4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E8B452-64E3-443B-A4AF-B46EADFC4D4D}"/>
              </a:ext>
            </a:extLst>
          </p:cNvPr>
          <p:cNvSpPr txBox="1"/>
          <p:nvPr/>
        </p:nvSpPr>
        <p:spPr>
          <a:xfrm>
            <a:off x="3920851" y="1140305"/>
            <a:ext cx="324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marL="179388" indent="-179388">
              <a:defRPr sz="800" b="1"/>
            </a:lvl1pPr>
          </a:lstStyle>
          <a:p>
            <a:r>
              <a:rPr lang="pt-BR" sz="1200" dirty="0"/>
              <a:t>Fluxos de DADOS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AAFD230-5272-4514-8835-64412B290EAD}"/>
              </a:ext>
            </a:extLst>
          </p:cNvPr>
          <p:cNvSpPr txBox="1"/>
          <p:nvPr/>
        </p:nvSpPr>
        <p:spPr>
          <a:xfrm>
            <a:off x="3920851" y="1520014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D18 :</a:t>
            </a:r>
            <a:r>
              <a:rPr lang="pt-BR" sz="800" dirty="0"/>
              <a:t> Deck de Notas com NS estatísticos do cliente e das transportadoras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67553D0-2061-4195-B7B4-C90244D0E444}"/>
              </a:ext>
            </a:extLst>
          </p:cNvPr>
          <p:cNvSpPr txBox="1"/>
          <p:nvPr/>
        </p:nvSpPr>
        <p:spPr>
          <a:xfrm>
            <a:off x="3920851" y="1783160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D19 :</a:t>
            </a:r>
            <a:r>
              <a:rPr lang="pt-BR" sz="800" dirty="0"/>
              <a:t> Ranking por CUSTO dos transportadores APTOS para a NOTA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5702198-05A4-4CE8-ADC0-965E7A524295}"/>
              </a:ext>
            </a:extLst>
          </p:cNvPr>
          <p:cNvSpPr txBox="1"/>
          <p:nvPr/>
        </p:nvSpPr>
        <p:spPr>
          <a:xfrm>
            <a:off x="3920851" y="2046306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D20 :</a:t>
            </a:r>
            <a:r>
              <a:rPr lang="pt-BR" sz="800" dirty="0"/>
              <a:t> CUSTO do transportador EXCLUSIVO para a NOTA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A017BFE-13C9-45CD-A2C7-C413C26826C2}"/>
              </a:ext>
            </a:extLst>
          </p:cNvPr>
          <p:cNvSpPr txBox="1"/>
          <p:nvPr/>
        </p:nvSpPr>
        <p:spPr>
          <a:xfrm>
            <a:off x="3920851" y="2309452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D21 :</a:t>
            </a:r>
            <a:r>
              <a:rPr lang="pt-BR" sz="800" dirty="0"/>
              <a:t> Nível de Serviço Estatístico do CLIENTE para a nota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74609B5-BD25-436D-AEA4-6D6D24DE2706}"/>
              </a:ext>
            </a:extLst>
          </p:cNvPr>
          <p:cNvSpPr txBox="1"/>
          <p:nvPr/>
        </p:nvSpPr>
        <p:spPr>
          <a:xfrm>
            <a:off x="3920851" y="2572598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D22 :</a:t>
            </a:r>
            <a:r>
              <a:rPr lang="pt-BR" sz="800" dirty="0"/>
              <a:t> Ranking por NIVEL DE SERVIÇO dos transportadores APTOS para a NOTA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7D47862-16AF-49DC-B979-71DFADAEA3F4}"/>
              </a:ext>
            </a:extLst>
          </p:cNvPr>
          <p:cNvSpPr txBox="1"/>
          <p:nvPr/>
        </p:nvSpPr>
        <p:spPr>
          <a:xfrm>
            <a:off x="3920851" y="2835744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D23 :</a:t>
            </a:r>
            <a:r>
              <a:rPr lang="pt-BR" sz="800" dirty="0"/>
              <a:t> NIVEL DE SERVIÇO contratual do CLIENTE para a NOTA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3BBD5BF-6907-457F-8672-75A7C88ABD29}"/>
              </a:ext>
            </a:extLst>
          </p:cNvPr>
          <p:cNvSpPr txBox="1"/>
          <p:nvPr/>
        </p:nvSpPr>
        <p:spPr>
          <a:xfrm>
            <a:off x="3920851" y="3098890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D23 :</a:t>
            </a:r>
            <a:r>
              <a:rPr lang="pt-BR" sz="800" dirty="0"/>
              <a:t> MELHOR mais INTELIGENTE PARA A NOTA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1223BE7-BB2C-4815-963E-3B99B3C84478}"/>
              </a:ext>
            </a:extLst>
          </p:cNvPr>
          <p:cNvSpPr txBox="1"/>
          <p:nvPr/>
        </p:nvSpPr>
        <p:spPr>
          <a:xfrm>
            <a:off x="3920851" y="3362037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D24 :</a:t>
            </a:r>
            <a:r>
              <a:rPr lang="pt-BR" sz="800" dirty="0"/>
              <a:t> Deck de Notas ANÁLISE FINAL</a:t>
            </a:r>
          </a:p>
        </p:txBody>
      </p:sp>
    </p:spTree>
    <p:extLst>
      <p:ext uri="{BB962C8B-B14F-4D97-AF65-F5344CB8AC3E}">
        <p14:creationId xmlns:p14="http://schemas.microsoft.com/office/powerpoint/2010/main" val="1856203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F687F3D4-4E50-434F-8C80-2E117FC86671}"/>
              </a:ext>
            </a:extLst>
          </p:cNvPr>
          <p:cNvGrpSpPr/>
          <p:nvPr/>
        </p:nvGrpSpPr>
        <p:grpSpPr>
          <a:xfrm>
            <a:off x="441496" y="1099259"/>
            <a:ext cx="2766448" cy="2432961"/>
            <a:chOff x="3921071" y="751301"/>
            <a:chExt cx="2766448" cy="2432961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7710A3A4-623B-490F-BCDE-65A8980E8321}"/>
                </a:ext>
              </a:extLst>
            </p:cNvPr>
            <p:cNvSpPr/>
            <p:nvPr/>
          </p:nvSpPr>
          <p:spPr>
            <a:xfrm>
              <a:off x="3921071" y="751301"/>
              <a:ext cx="2766448" cy="379709"/>
            </a:xfrm>
            <a:prstGeom prst="rect">
              <a:avLst/>
            </a:prstGeom>
            <a:solidFill>
              <a:srgbClr val="6668B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Identificar a melhor opção de Transporte</a:t>
              </a:r>
            </a:p>
          </p:txBody>
        </p:sp>
        <p:cxnSp>
          <p:nvCxnSpPr>
            <p:cNvPr id="136" name="Conector: Angulado 135">
              <a:extLst>
                <a:ext uri="{FF2B5EF4-FFF2-40B4-BE49-F238E27FC236}">
                  <a16:creationId xmlns:a16="http://schemas.microsoft.com/office/drawing/2014/main" id="{0327750B-A0E7-477A-A8A2-23BBD64BF2F9}"/>
                </a:ext>
              </a:extLst>
            </p:cNvPr>
            <p:cNvCxnSpPr>
              <a:cxnSpLocks/>
              <a:stCxn id="3" idx="2"/>
              <a:endCxn id="56" idx="0"/>
            </p:cNvCxnSpPr>
            <p:nvPr/>
          </p:nvCxnSpPr>
          <p:spPr>
            <a:xfrm rot="16200000" flipH="1">
              <a:off x="5077700" y="1357604"/>
              <a:ext cx="456884" cy="36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393C83DE-0861-4244-8F2D-AE5465ADB83B}"/>
                </a:ext>
              </a:extLst>
            </p:cNvPr>
            <p:cNvGrpSpPr/>
            <p:nvPr/>
          </p:nvGrpSpPr>
          <p:grpSpPr>
            <a:xfrm>
              <a:off x="4734777" y="1587894"/>
              <a:ext cx="969213" cy="379709"/>
              <a:chOff x="9835002" y="1537033"/>
              <a:chExt cx="969213" cy="379709"/>
            </a:xfrm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73702FC6-90EF-4154-A25E-117D50D56DB3}"/>
                  </a:ext>
                </a:extLst>
              </p:cNvPr>
              <p:cNvSpPr/>
              <p:nvPr/>
            </p:nvSpPr>
            <p:spPr>
              <a:xfrm>
                <a:off x="10012215" y="1537033"/>
                <a:ext cx="792000" cy="379709"/>
              </a:xfrm>
              <a:prstGeom prst="rect">
                <a:avLst/>
              </a:prstGeom>
              <a:solidFill>
                <a:srgbClr val="6668B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PUBLICAR RESULTADO</a:t>
                </a:r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235BE6A5-4875-436A-A710-D0D6EB9C0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002" y="1540984"/>
                <a:ext cx="170612" cy="170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/>
                  <a:t>4</a:t>
                </a:r>
              </a:p>
            </p:txBody>
          </p: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27667F29-2026-4FC2-A078-2C24F718F6D7}"/>
                </a:ext>
              </a:extLst>
            </p:cNvPr>
            <p:cNvGrpSpPr/>
            <p:nvPr/>
          </p:nvGrpSpPr>
          <p:grpSpPr>
            <a:xfrm>
              <a:off x="4496741" y="2634071"/>
              <a:ext cx="794297" cy="550191"/>
              <a:chOff x="5690418" y="2199627"/>
              <a:chExt cx="794297" cy="550191"/>
            </a:xfrm>
          </p:grpSpPr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65E1F6A9-7324-4594-91DE-4271920FBCC1}"/>
                  </a:ext>
                </a:extLst>
              </p:cNvPr>
              <p:cNvSpPr/>
              <p:nvPr/>
            </p:nvSpPr>
            <p:spPr>
              <a:xfrm>
                <a:off x="5692715" y="2370109"/>
                <a:ext cx="792000" cy="379709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INTEGRAR c/ ROTEIRIZADOR</a:t>
                </a:r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73EA7B28-BD8D-4129-933A-96DFEDE36C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0418" y="2199627"/>
                <a:ext cx="170612" cy="170612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25CD4412-CE3E-4699-BA3C-0B052DBC15BB}"/>
                </a:ext>
              </a:extLst>
            </p:cNvPr>
            <p:cNvGrpSpPr/>
            <p:nvPr/>
          </p:nvGrpSpPr>
          <p:grpSpPr>
            <a:xfrm>
              <a:off x="5555128" y="2634071"/>
              <a:ext cx="794297" cy="550191"/>
              <a:chOff x="5690418" y="2199627"/>
              <a:chExt cx="794297" cy="550191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4DBA3973-F579-44F3-BD40-E04428D5D917}"/>
                  </a:ext>
                </a:extLst>
              </p:cNvPr>
              <p:cNvSpPr/>
              <p:nvPr/>
            </p:nvSpPr>
            <p:spPr>
              <a:xfrm>
                <a:off x="5692715" y="2370109"/>
                <a:ext cx="792000" cy="379709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DIVULGAR RESULTADO</a:t>
                </a:r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FB885724-7F3A-43AB-A7D9-59882B2BC4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0418" y="2199627"/>
                <a:ext cx="170612" cy="170612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7C029A6E-701D-46E1-8630-DF7E3A0359B3}"/>
                </a:ext>
              </a:extLst>
            </p:cNvPr>
            <p:cNvCxnSpPr>
              <a:cxnSpLocks/>
              <a:stCxn id="56" idx="2"/>
              <a:endCxn id="59" idx="0"/>
            </p:cNvCxnSpPr>
            <p:nvPr/>
          </p:nvCxnSpPr>
          <p:spPr>
            <a:xfrm rot="5400000">
              <a:off x="4683039" y="2179602"/>
              <a:ext cx="836950" cy="41295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: Angulado 64">
              <a:extLst>
                <a:ext uri="{FF2B5EF4-FFF2-40B4-BE49-F238E27FC236}">
                  <a16:creationId xmlns:a16="http://schemas.microsoft.com/office/drawing/2014/main" id="{17D4EE25-5175-4051-86D4-F820135FD00D}"/>
                </a:ext>
              </a:extLst>
            </p:cNvPr>
            <p:cNvCxnSpPr>
              <a:cxnSpLocks/>
              <a:stCxn id="56" idx="2"/>
              <a:endCxn id="62" idx="0"/>
            </p:cNvCxnSpPr>
            <p:nvPr/>
          </p:nvCxnSpPr>
          <p:spPr>
            <a:xfrm rot="16200000" flipH="1">
              <a:off x="5212232" y="2063360"/>
              <a:ext cx="836950" cy="6454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tângulo 84">
            <a:extLst>
              <a:ext uri="{FF2B5EF4-FFF2-40B4-BE49-F238E27FC236}">
                <a16:creationId xmlns:a16="http://schemas.microsoft.com/office/drawing/2014/main" id="{48F9FFEE-2278-410D-A17B-FAA71AEB4DD6}"/>
              </a:ext>
            </a:extLst>
          </p:cNvPr>
          <p:cNvSpPr/>
          <p:nvPr/>
        </p:nvSpPr>
        <p:spPr>
          <a:xfrm>
            <a:off x="3472034" y="1247122"/>
            <a:ext cx="8469372" cy="297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PUBLICAR RESULTADO</a:t>
            </a:r>
          </a:p>
          <a:p>
            <a:pPr lvl="1">
              <a:spcAft>
                <a:spcPts val="600"/>
              </a:spcAft>
            </a:pPr>
            <a:r>
              <a:rPr lang="pt-BR" sz="1000" b="1" dirty="0">
                <a:solidFill>
                  <a:schemeClr val="tx1"/>
                </a:solidFill>
              </a:rPr>
              <a:t>INTEGRAR c/ ROTEIRIZADOR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Avaliar a oportunidade de integrar o resultado final da análise no software de roteirização do cliente;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pt-BR" sz="1000" b="1" dirty="0">
                <a:solidFill>
                  <a:schemeClr val="tx1"/>
                </a:solidFill>
              </a:rPr>
              <a:t>DIVULGAR RESULTADO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Gerar relatório SUMARIZADO da análise FINAL do DECK de NOTAS.</a:t>
            </a:r>
          </a:p>
        </p:txBody>
      </p:sp>
    </p:spTree>
    <p:extLst>
      <p:ext uri="{BB962C8B-B14F-4D97-AF65-F5344CB8AC3E}">
        <p14:creationId xmlns:p14="http://schemas.microsoft.com/office/powerpoint/2010/main" val="1990289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710A3A4-623B-490F-BCDE-65A8980E8321}"/>
              </a:ext>
            </a:extLst>
          </p:cNvPr>
          <p:cNvSpPr/>
          <p:nvPr/>
        </p:nvSpPr>
        <p:spPr>
          <a:xfrm>
            <a:off x="3921071" y="1491530"/>
            <a:ext cx="2766448" cy="379709"/>
          </a:xfrm>
          <a:prstGeom prst="rect">
            <a:avLst/>
          </a:prstGeom>
          <a:solidFill>
            <a:srgbClr val="6668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Identificar a melhor opção de Transporte</a:t>
            </a:r>
          </a:p>
        </p:txBody>
      </p: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0327750B-A0E7-477A-A8A2-23BBD64BF2F9}"/>
              </a:ext>
            </a:extLst>
          </p:cNvPr>
          <p:cNvCxnSpPr>
            <a:cxnSpLocks/>
            <a:stCxn id="3" idx="2"/>
            <a:endCxn id="56" idx="0"/>
          </p:cNvCxnSpPr>
          <p:nvPr/>
        </p:nvCxnSpPr>
        <p:spPr>
          <a:xfrm rot="16200000" flipH="1">
            <a:off x="5077700" y="2097833"/>
            <a:ext cx="456884" cy="3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93C83DE-0861-4244-8F2D-AE5465ADB83B}"/>
              </a:ext>
            </a:extLst>
          </p:cNvPr>
          <p:cNvGrpSpPr/>
          <p:nvPr/>
        </p:nvGrpSpPr>
        <p:grpSpPr>
          <a:xfrm>
            <a:off x="4734777" y="2328123"/>
            <a:ext cx="969213" cy="379709"/>
            <a:chOff x="9835002" y="1537033"/>
            <a:chExt cx="969213" cy="379709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3702FC6-90EF-4154-A25E-117D50D56DB3}"/>
                </a:ext>
              </a:extLst>
            </p:cNvPr>
            <p:cNvSpPr/>
            <p:nvPr/>
          </p:nvSpPr>
          <p:spPr>
            <a:xfrm>
              <a:off x="10012215" y="1537033"/>
              <a:ext cx="792000" cy="379709"/>
            </a:xfrm>
            <a:prstGeom prst="rect">
              <a:avLst/>
            </a:prstGeom>
            <a:solidFill>
              <a:srgbClr val="6668B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PUBLICAR RESULTADO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235BE6A5-4875-436A-A710-D0D6EB9C0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5002" y="1540984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4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27667F29-2026-4FC2-A078-2C24F718F6D7}"/>
              </a:ext>
            </a:extLst>
          </p:cNvPr>
          <p:cNvGrpSpPr/>
          <p:nvPr/>
        </p:nvGrpSpPr>
        <p:grpSpPr>
          <a:xfrm>
            <a:off x="4496741" y="3374300"/>
            <a:ext cx="794297" cy="550191"/>
            <a:chOff x="5690418" y="2199627"/>
            <a:chExt cx="794297" cy="550191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65E1F6A9-7324-4594-91DE-4271920FBCC1}"/>
                </a:ext>
              </a:extLst>
            </p:cNvPr>
            <p:cNvSpPr/>
            <p:nvPr/>
          </p:nvSpPr>
          <p:spPr>
            <a:xfrm>
              <a:off x="5692715" y="2370109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INTEGRAR c/ ROTEIRIZADOR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73EA7B28-BD8D-4129-933A-96DFEDE36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0418" y="2199627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25CD4412-CE3E-4699-BA3C-0B052DBC15BB}"/>
              </a:ext>
            </a:extLst>
          </p:cNvPr>
          <p:cNvGrpSpPr/>
          <p:nvPr/>
        </p:nvGrpSpPr>
        <p:grpSpPr>
          <a:xfrm>
            <a:off x="5555128" y="3374300"/>
            <a:ext cx="794297" cy="550191"/>
            <a:chOff x="5690418" y="2199627"/>
            <a:chExt cx="794297" cy="550191"/>
          </a:xfrm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4DBA3973-F579-44F3-BD40-E04428D5D917}"/>
                </a:ext>
              </a:extLst>
            </p:cNvPr>
            <p:cNvSpPr/>
            <p:nvPr/>
          </p:nvSpPr>
          <p:spPr>
            <a:xfrm>
              <a:off x="5692715" y="2370109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DIVULGAR RESULTADO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FB885724-7F3A-43AB-A7D9-59882B2BC4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0418" y="2199627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7C029A6E-701D-46E1-8630-DF7E3A0359B3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 rot="5400000">
            <a:off x="4683039" y="2919831"/>
            <a:ext cx="836950" cy="412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17D4EE25-5175-4051-86D4-F820135FD00D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 rot="16200000" flipH="1">
            <a:off x="5212232" y="2803589"/>
            <a:ext cx="836950" cy="6454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B985948-C15E-4BDC-B0D3-90729B736B04}"/>
              </a:ext>
            </a:extLst>
          </p:cNvPr>
          <p:cNvGrpSpPr/>
          <p:nvPr/>
        </p:nvGrpSpPr>
        <p:grpSpPr>
          <a:xfrm>
            <a:off x="5356296" y="2833810"/>
            <a:ext cx="284138" cy="207256"/>
            <a:chOff x="4966773" y="2626779"/>
            <a:chExt cx="284138" cy="207256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FF3F2FD1-DBB3-496A-840E-3374E76AEB66}"/>
                </a:ext>
              </a:extLst>
            </p:cNvPr>
            <p:cNvGrpSpPr/>
            <p:nvPr/>
          </p:nvGrpSpPr>
          <p:grpSpPr>
            <a:xfrm>
              <a:off x="5185501" y="262677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25016C22-1B34-43A0-AE11-34C1D97676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Conector de Seta Reta 83">
                <a:extLst>
                  <a:ext uri="{FF2B5EF4-FFF2-40B4-BE49-F238E27FC236}">
                    <a16:creationId xmlns:a16="http://schemas.microsoft.com/office/drawing/2014/main" id="{4BA63124-531C-4AB1-BAC5-B54DC100F896}"/>
                  </a:ext>
                </a:extLst>
              </p:cNvPr>
              <p:cNvCxnSpPr>
                <a:stCxn id="72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C3E8AE08-B166-47CA-9823-B1503ADC5A57}"/>
                </a:ext>
              </a:extLst>
            </p:cNvPr>
            <p:cNvSpPr txBox="1"/>
            <p:nvPr/>
          </p:nvSpPr>
          <p:spPr>
            <a:xfrm>
              <a:off x="4966773" y="2710924"/>
              <a:ext cx="23066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800" b="1" dirty="0"/>
                <a:t>D24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293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F687F3D4-4E50-434F-8C80-2E117FC86671}"/>
              </a:ext>
            </a:extLst>
          </p:cNvPr>
          <p:cNvGrpSpPr/>
          <p:nvPr/>
        </p:nvGrpSpPr>
        <p:grpSpPr>
          <a:xfrm>
            <a:off x="441496" y="1099259"/>
            <a:ext cx="2766448" cy="2432961"/>
            <a:chOff x="3921071" y="751301"/>
            <a:chExt cx="2766448" cy="2432961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7710A3A4-623B-490F-BCDE-65A8980E8321}"/>
                </a:ext>
              </a:extLst>
            </p:cNvPr>
            <p:cNvSpPr/>
            <p:nvPr/>
          </p:nvSpPr>
          <p:spPr>
            <a:xfrm>
              <a:off x="3921071" y="751301"/>
              <a:ext cx="2766448" cy="379709"/>
            </a:xfrm>
            <a:prstGeom prst="rect">
              <a:avLst/>
            </a:prstGeom>
            <a:solidFill>
              <a:srgbClr val="6668B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Identificar a melhor opção de Transporte</a:t>
              </a:r>
            </a:p>
          </p:txBody>
        </p:sp>
        <p:cxnSp>
          <p:nvCxnSpPr>
            <p:cNvPr id="136" name="Conector: Angulado 135">
              <a:extLst>
                <a:ext uri="{FF2B5EF4-FFF2-40B4-BE49-F238E27FC236}">
                  <a16:creationId xmlns:a16="http://schemas.microsoft.com/office/drawing/2014/main" id="{0327750B-A0E7-477A-A8A2-23BBD64BF2F9}"/>
                </a:ext>
              </a:extLst>
            </p:cNvPr>
            <p:cNvCxnSpPr>
              <a:cxnSpLocks/>
              <a:stCxn id="3" idx="2"/>
              <a:endCxn id="56" idx="0"/>
            </p:cNvCxnSpPr>
            <p:nvPr/>
          </p:nvCxnSpPr>
          <p:spPr>
            <a:xfrm rot="16200000" flipH="1">
              <a:off x="5077700" y="1357604"/>
              <a:ext cx="456884" cy="36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393C83DE-0861-4244-8F2D-AE5465ADB83B}"/>
                </a:ext>
              </a:extLst>
            </p:cNvPr>
            <p:cNvGrpSpPr/>
            <p:nvPr/>
          </p:nvGrpSpPr>
          <p:grpSpPr>
            <a:xfrm>
              <a:off x="4734777" y="1587894"/>
              <a:ext cx="969213" cy="379709"/>
              <a:chOff x="9835002" y="1537033"/>
              <a:chExt cx="969213" cy="379709"/>
            </a:xfrm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73702FC6-90EF-4154-A25E-117D50D56DB3}"/>
                  </a:ext>
                </a:extLst>
              </p:cNvPr>
              <p:cNvSpPr/>
              <p:nvPr/>
            </p:nvSpPr>
            <p:spPr>
              <a:xfrm>
                <a:off x="10012215" y="1537033"/>
                <a:ext cx="792000" cy="379709"/>
              </a:xfrm>
              <a:prstGeom prst="rect">
                <a:avLst/>
              </a:prstGeom>
              <a:solidFill>
                <a:srgbClr val="6668B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PUBLICAR RESULTADO</a:t>
                </a:r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235BE6A5-4875-436A-A710-D0D6EB9C0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002" y="1540984"/>
                <a:ext cx="170612" cy="170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/>
                  <a:t>4</a:t>
                </a:r>
              </a:p>
            </p:txBody>
          </p: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27667F29-2026-4FC2-A078-2C24F718F6D7}"/>
                </a:ext>
              </a:extLst>
            </p:cNvPr>
            <p:cNvGrpSpPr/>
            <p:nvPr/>
          </p:nvGrpSpPr>
          <p:grpSpPr>
            <a:xfrm>
              <a:off x="4496741" y="2634071"/>
              <a:ext cx="794297" cy="550191"/>
              <a:chOff x="5690418" y="2199627"/>
              <a:chExt cx="794297" cy="550191"/>
            </a:xfrm>
          </p:grpSpPr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65E1F6A9-7324-4594-91DE-4271920FBCC1}"/>
                  </a:ext>
                </a:extLst>
              </p:cNvPr>
              <p:cNvSpPr/>
              <p:nvPr/>
            </p:nvSpPr>
            <p:spPr>
              <a:xfrm>
                <a:off x="5692715" y="2370109"/>
                <a:ext cx="792000" cy="379709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INTEGRAR c/ ROTEIRIZADOR</a:t>
                </a:r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73EA7B28-BD8D-4129-933A-96DFEDE36C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0418" y="2199627"/>
                <a:ext cx="170612" cy="170612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25CD4412-CE3E-4699-BA3C-0B052DBC15BB}"/>
                </a:ext>
              </a:extLst>
            </p:cNvPr>
            <p:cNvGrpSpPr/>
            <p:nvPr/>
          </p:nvGrpSpPr>
          <p:grpSpPr>
            <a:xfrm>
              <a:off x="5555128" y="2634071"/>
              <a:ext cx="794297" cy="550191"/>
              <a:chOff x="5690418" y="2199627"/>
              <a:chExt cx="794297" cy="550191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4DBA3973-F579-44F3-BD40-E04428D5D917}"/>
                  </a:ext>
                </a:extLst>
              </p:cNvPr>
              <p:cNvSpPr/>
              <p:nvPr/>
            </p:nvSpPr>
            <p:spPr>
              <a:xfrm>
                <a:off x="5692715" y="2370109"/>
                <a:ext cx="792000" cy="379709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DIVULGAR RESULTADO</a:t>
                </a:r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FB885724-7F3A-43AB-A7D9-59882B2BC4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0418" y="2199627"/>
                <a:ext cx="170612" cy="170612"/>
              </a:xfrm>
              <a:prstGeom prst="rect">
                <a:avLst/>
              </a:prstGeom>
              <a:solidFill>
                <a:srgbClr val="A5A6D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7C029A6E-701D-46E1-8630-DF7E3A0359B3}"/>
                </a:ext>
              </a:extLst>
            </p:cNvPr>
            <p:cNvCxnSpPr>
              <a:cxnSpLocks/>
              <a:stCxn id="56" idx="2"/>
              <a:endCxn id="59" idx="0"/>
            </p:cNvCxnSpPr>
            <p:nvPr/>
          </p:nvCxnSpPr>
          <p:spPr>
            <a:xfrm rot="5400000">
              <a:off x="4683039" y="2179602"/>
              <a:ext cx="836950" cy="41295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: Angulado 64">
              <a:extLst>
                <a:ext uri="{FF2B5EF4-FFF2-40B4-BE49-F238E27FC236}">
                  <a16:creationId xmlns:a16="http://schemas.microsoft.com/office/drawing/2014/main" id="{17D4EE25-5175-4051-86D4-F820135FD00D}"/>
                </a:ext>
              </a:extLst>
            </p:cNvPr>
            <p:cNvCxnSpPr>
              <a:cxnSpLocks/>
              <a:stCxn id="56" idx="2"/>
              <a:endCxn id="62" idx="0"/>
            </p:cNvCxnSpPr>
            <p:nvPr/>
          </p:nvCxnSpPr>
          <p:spPr>
            <a:xfrm rot="16200000" flipH="1">
              <a:off x="5212232" y="2063360"/>
              <a:ext cx="836950" cy="6454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247B76B-A816-4A1C-A5BD-6F40E4E01E3E}"/>
              </a:ext>
            </a:extLst>
          </p:cNvPr>
          <p:cNvSpPr txBox="1"/>
          <p:nvPr/>
        </p:nvSpPr>
        <p:spPr>
          <a:xfrm>
            <a:off x="3920851" y="1140305"/>
            <a:ext cx="324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marL="179388" indent="-179388">
              <a:defRPr sz="800" b="1"/>
            </a:lvl1pPr>
          </a:lstStyle>
          <a:p>
            <a:r>
              <a:rPr lang="pt-BR" sz="1200" dirty="0"/>
              <a:t>Fluxos de DADOS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41B66C9-3762-4DEF-A2F8-1829BEA0C1B8}"/>
              </a:ext>
            </a:extLst>
          </p:cNvPr>
          <p:cNvSpPr txBox="1"/>
          <p:nvPr/>
        </p:nvSpPr>
        <p:spPr>
          <a:xfrm>
            <a:off x="3920851" y="1478967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D24 :</a:t>
            </a:r>
            <a:r>
              <a:rPr lang="pt-BR" sz="800" dirty="0"/>
              <a:t> Deck de Notas ANÁLISE FINAL</a:t>
            </a:r>
          </a:p>
        </p:txBody>
      </p:sp>
    </p:spTree>
    <p:extLst>
      <p:ext uri="{BB962C8B-B14F-4D97-AF65-F5344CB8AC3E}">
        <p14:creationId xmlns:p14="http://schemas.microsoft.com/office/powerpoint/2010/main" val="3060649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sp>
        <p:nvSpPr>
          <p:cNvPr id="355" name="CaixaDeTexto 354">
            <a:extLst>
              <a:ext uri="{FF2B5EF4-FFF2-40B4-BE49-F238E27FC236}">
                <a16:creationId xmlns:a16="http://schemas.microsoft.com/office/drawing/2014/main" id="{31948384-3112-4B12-9DBE-5B2E0BADF5A1}"/>
              </a:ext>
            </a:extLst>
          </p:cNvPr>
          <p:cNvSpPr txBox="1"/>
          <p:nvPr/>
        </p:nvSpPr>
        <p:spPr>
          <a:xfrm>
            <a:off x="936553" y="1866184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b="1" dirty="0"/>
              <a:t>C2 :</a:t>
            </a:r>
            <a:r>
              <a:rPr lang="pt-BR" sz="800" dirty="0"/>
              <a:t> Status do Deck consistido</a:t>
            </a:r>
          </a:p>
        </p:txBody>
      </p:sp>
      <p:sp>
        <p:nvSpPr>
          <p:cNvPr id="368" name="CaixaDeTexto 367">
            <a:extLst>
              <a:ext uri="{FF2B5EF4-FFF2-40B4-BE49-F238E27FC236}">
                <a16:creationId xmlns:a16="http://schemas.microsoft.com/office/drawing/2014/main" id="{C3280F82-22FF-432C-A353-322EE9C3A656}"/>
              </a:ext>
            </a:extLst>
          </p:cNvPr>
          <p:cNvSpPr txBox="1"/>
          <p:nvPr/>
        </p:nvSpPr>
        <p:spPr>
          <a:xfrm>
            <a:off x="4446834" y="1545305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 :</a:t>
            </a:r>
            <a:r>
              <a:rPr lang="pt-BR" sz="800" dirty="0"/>
              <a:t> Relação de notas do cliente a analisar</a:t>
            </a:r>
          </a:p>
        </p:txBody>
      </p: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973C8400-9181-48A5-9C43-2A6D5EA66B01}"/>
              </a:ext>
            </a:extLst>
          </p:cNvPr>
          <p:cNvSpPr txBox="1"/>
          <p:nvPr/>
        </p:nvSpPr>
        <p:spPr>
          <a:xfrm>
            <a:off x="4446834" y="1797697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D2 :</a:t>
            </a:r>
            <a:r>
              <a:rPr lang="pt-BR" sz="800" dirty="0"/>
              <a:t> Deck de notas do cliente a analisar</a:t>
            </a:r>
          </a:p>
        </p:txBody>
      </p:sp>
      <p:sp>
        <p:nvSpPr>
          <p:cNvPr id="391" name="CaixaDeTexto 390">
            <a:extLst>
              <a:ext uri="{FF2B5EF4-FFF2-40B4-BE49-F238E27FC236}">
                <a16:creationId xmlns:a16="http://schemas.microsoft.com/office/drawing/2014/main" id="{CE6FAF5E-4453-42CC-A41E-39A3DD8E7870}"/>
              </a:ext>
            </a:extLst>
          </p:cNvPr>
          <p:cNvSpPr txBox="1"/>
          <p:nvPr/>
        </p:nvSpPr>
        <p:spPr>
          <a:xfrm>
            <a:off x="4446834" y="2050089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D3 :</a:t>
            </a:r>
            <a:r>
              <a:rPr lang="pt-BR" sz="800" dirty="0"/>
              <a:t> Deck de notas consistido</a:t>
            </a:r>
          </a:p>
        </p:txBody>
      </p: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60D7D1B4-9FD7-4F64-863F-3A3EB4A77FFF}"/>
              </a:ext>
            </a:extLst>
          </p:cNvPr>
          <p:cNvSpPr txBox="1"/>
          <p:nvPr/>
        </p:nvSpPr>
        <p:spPr>
          <a:xfrm>
            <a:off x="936553" y="1573847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marL="179388" indent="-179388">
              <a:defRPr sz="800" b="1"/>
            </a:lvl1pPr>
          </a:lstStyle>
          <a:p>
            <a:r>
              <a:rPr lang="pt-BR" b="0" dirty="0"/>
              <a:t>C1 : Id Cliente, Local Origem, time </a:t>
            </a:r>
            <a:r>
              <a:rPr lang="pt-BR" b="0" dirty="0" err="1"/>
              <a:t>stamp</a:t>
            </a:r>
            <a:endParaRPr lang="pt-BR" b="0" dirty="0"/>
          </a:p>
        </p:txBody>
      </p:sp>
      <p:sp>
        <p:nvSpPr>
          <p:cNvPr id="424" name="CaixaDeTexto 423">
            <a:extLst>
              <a:ext uri="{FF2B5EF4-FFF2-40B4-BE49-F238E27FC236}">
                <a16:creationId xmlns:a16="http://schemas.microsoft.com/office/drawing/2014/main" id="{F6E5076C-09E7-4883-9C10-AA6C75BBCCDE}"/>
              </a:ext>
            </a:extLst>
          </p:cNvPr>
          <p:cNvSpPr txBox="1"/>
          <p:nvPr/>
        </p:nvSpPr>
        <p:spPr>
          <a:xfrm>
            <a:off x="4446834" y="2302481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D4 :</a:t>
            </a:r>
            <a:r>
              <a:rPr lang="pt-BR" sz="800" dirty="0"/>
              <a:t> Deck selecionado para análise</a:t>
            </a:r>
          </a:p>
        </p:txBody>
      </p:sp>
      <p:sp>
        <p:nvSpPr>
          <p:cNvPr id="465" name="CaixaDeTexto 464">
            <a:extLst>
              <a:ext uri="{FF2B5EF4-FFF2-40B4-BE49-F238E27FC236}">
                <a16:creationId xmlns:a16="http://schemas.microsoft.com/office/drawing/2014/main" id="{BA63273B-631C-428D-ACD7-C146DBB47BA6}"/>
              </a:ext>
            </a:extLst>
          </p:cNvPr>
          <p:cNvSpPr txBox="1"/>
          <p:nvPr/>
        </p:nvSpPr>
        <p:spPr>
          <a:xfrm>
            <a:off x="4446834" y="2554873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D5 :</a:t>
            </a:r>
            <a:r>
              <a:rPr lang="pt-BR" sz="800" dirty="0"/>
              <a:t> CNPJ Cliente, CNPJ </a:t>
            </a:r>
            <a:r>
              <a:rPr lang="pt-BR" sz="800" dirty="0" err="1"/>
              <a:t>Destinat</a:t>
            </a:r>
            <a:r>
              <a:rPr lang="pt-BR" sz="800" dirty="0"/>
              <a:t>., DT Faturam.</a:t>
            </a:r>
          </a:p>
        </p:txBody>
      </p:sp>
      <p:sp>
        <p:nvSpPr>
          <p:cNvPr id="472" name="CaixaDeTexto 471">
            <a:extLst>
              <a:ext uri="{FF2B5EF4-FFF2-40B4-BE49-F238E27FC236}">
                <a16:creationId xmlns:a16="http://schemas.microsoft.com/office/drawing/2014/main" id="{56C2D874-886A-4EBF-B30C-A14CFE4A789E}"/>
              </a:ext>
            </a:extLst>
          </p:cNvPr>
          <p:cNvSpPr txBox="1"/>
          <p:nvPr/>
        </p:nvSpPr>
        <p:spPr>
          <a:xfrm>
            <a:off x="4446834" y="2807265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D6 :</a:t>
            </a:r>
            <a:r>
              <a:rPr lang="pt-BR" sz="800" dirty="0"/>
              <a:t> Notas Agrupadas</a:t>
            </a:r>
          </a:p>
        </p:txBody>
      </p: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49500926-AB25-408F-9F3F-B43FB0B082ED}"/>
              </a:ext>
            </a:extLst>
          </p:cNvPr>
          <p:cNvSpPr txBox="1"/>
          <p:nvPr/>
        </p:nvSpPr>
        <p:spPr>
          <a:xfrm>
            <a:off x="4446834" y="3059657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D7 :</a:t>
            </a:r>
            <a:r>
              <a:rPr lang="pt-BR" sz="800" dirty="0"/>
              <a:t> Peso, Cubagem, Valor agrupado</a:t>
            </a:r>
          </a:p>
        </p:txBody>
      </p: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D53466B7-BD98-4B39-8FC2-22AC6AD17B2B}"/>
              </a:ext>
            </a:extLst>
          </p:cNvPr>
          <p:cNvSpPr txBox="1"/>
          <p:nvPr/>
        </p:nvSpPr>
        <p:spPr>
          <a:xfrm>
            <a:off x="4446834" y="3312049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D8 :</a:t>
            </a:r>
            <a:r>
              <a:rPr lang="pt-BR" sz="800" dirty="0"/>
              <a:t> Faixas de Peso do Cliente</a:t>
            </a:r>
          </a:p>
        </p:txBody>
      </p: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801D8BBD-F3E5-4039-8E5C-F4216CCC6A98}"/>
              </a:ext>
            </a:extLst>
          </p:cNvPr>
          <p:cNvSpPr txBox="1"/>
          <p:nvPr/>
        </p:nvSpPr>
        <p:spPr>
          <a:xfrm>
            <a:off x="4446834" y="3564441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D9 :</a:t>
            </a:r>
            <a:r>
              <a:rPr lang="pt-BR" sz="800" dirty="0"/>
              <a:t> Deck calculado com Faixas de Peso do Cliente</a:t>
            </a:r>
          </a:p>
        </p:txBody>
      </p:sp>
      <p:sp>
        <p:nvSpPr>
          <p:cNvPr id="578" name="CaixaDeTexto 577">
            <a:extLst>
              <a:ext uri="{FF2B5EF4-FFF2-40B4-BE49-F238E27FC236}">
                <a16:creationId xmlns:a16="http://schemas.microsoft.com/office/drawing/2014/main" id="{C13D4C56-3666-473E-A417-EB0357CAB64D}"/>
              </a:ext>
            </a:extLst>
          </p:cNvPr>
          <p:cNvSpPr txBox="1"/>
          <p:nvPr/>
        </p:nvSpPr>
        <p:spPr>
          <a:xfrm>
            <a:off x="936553" y="2158521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b="1" dirty="0"/>
              <a:t>C3 :</a:t>
            </a:r>
            <a:r>
              <a:rPr lang="pt-BR" sz="800" dirty="0"/>
              <a:t> Chave: CNPJ Cliente, Local Origem, Faixa, UF, Região, Cidade</a:t>
            </a:r>
          </a:p>
        </p:txBody>
      </p:sp>
      <p:sp>
        <p:nvSpPr>
          <p:cNvPr id="584" name="CaixaDeTexto 583">
            <a:extLst>
              <a:ext uri="{FF2B5EF4-FFF2-40B4-BE49-F238E27FC236}">
                <a16:creationId xmlns:a16="http://schemas.microsoft.com/office/drawing/2014/main" id="{43AFF02F-F0DE-41DD-8DEE-DA062723A872}"/>
              </a:ext>
            </a:extLst>
          </p:cNvPr>
          <p:cNvSpPr txBox="1"/>
          <p:nvPr/>
        </p:nvSpPr>
        <p:spPr>
          <a:xfrm>
            <a:off x="936553" y="2450858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b="1" dirty="0"/>
              <a:t>C4 :</a:t>
            </a:r>
            <a:r>
              <a:rPr lang="pt-BR" sz="800" dirty="0"/>
              <a:t> Transportadoras aptas a atender a cidade</a:t>
            </a:r>
          </a:p>
        </p:txBody>
      </p:sp>
      <p:sp>
        <p:nvSpPr>
          <p:cNvPr id="641" name="CaixaDeTexto 640">
            <a:extLst>
              <a:ext uri="{FF2B5EF4-FFF2-40B4-BE49-F238E27FC236}">
                <a16:creationId xmlns:a16="http://schemas.microsoft.com/office/drawing/2014/main" id="{89C404A7-8F52-48D1-872D-ED63B1D35D25}"/>
              </a:ext>
            </a:extLst>
          </p:cNvPr>
          <p:cNvSpPr txBox="1"/>
          <p:nvPr/>
        </p:nvSpPr>
        <p:spPr>
          <a:xfrm>
            <a:off x="936553" y="2743195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b="1" dirty="0"/>
              <a:t>C5 :</a:t>
            </a:r>
            <a:r>
              <a:rPr lang="pt-BR" sz="800" dirty="0"/>
              <a:t> Chave: CNPJ Transportadora, Local Origem, UF, Região, Faixa da Nota </a:t>
            </a:r>
          </a:p>
        </p:txBody>
      </p:sp>
      <p:sp>
        <p:nvSpPr>
          <p:cNvPr id="647" name="CaixaDeTexto 646">
            <a:extLst>
              <a:ext uri="{FF2B5EF4-FFF2-40B4-BE49-F238E27FC236}">
                <a16:creationId xmlns:a16="http://schemas.microsoft.com/office/drawing/2014/main" id="{DE120DA0-5B9C-44D0-9567-16E7ECF55B8C}"/>
              </a:ext>
            </a:extLst>
          </p:cNvPr>
          <p:cNvSpPr txBox="1"/>
          <p:nvPr/>
        </p:nvSpPr>
        <p:spPr>
          <a:xfrm>
            <a:off x="4446834" y="3816833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D10 :</a:t>
            </a:r>
            <a:r>
              <a:rPr lang="pt-BR" sz="800" dirty="0"/>
              <a:t> Custos unitários do transportador</a:t>
            </a:r>
          </a:p>
        </p:txBody>
      </p:sp>
      <p:sp>
        <p:nvSpPr>
          <p:cNvPr id="653" name="CaixaDeTexto 652">
            <a:extLst>
              <a:ext uri="{FF2B5EF4-FFF2-40B4-BE49-F238E27FC236}">
                <a16:creationId xmlns:a16="http://schemas.microsoft.com/office/drawing/2014/main" id="{78196660-0364-4BC2-9756-B736280DE3E7}"/>
              </a:ext>
            </a:extLst>
          </p:cNvPr>
          <p:cNvSpPr txBox="1"/>
          <p:nvPr/>
        </p:nvSpPr>
        <p:spPr>
          <a:xfrm>
            <a:off x="936553" y="3035531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b="1" dirty="0"/>
              <a:t>C6 :</a:t>
            </a:r>
            <a:r>
              <a:rPr lang="pt-BR" sz="800" dirty="0"/>
              <a:t> Chave: CNPJ Cliente, CNPJ Destinatário</a:t>
            </a:r>
          </a:p>
        </p:txBody>
      </p:sp>
      <p:sp>
        <p:nvSpPr>
          <p:cNvPr id="659" name="CaixaDeTexto 658">
            <a:extLst>
              <a:ext uri="{FF2B5EF4-FFF2-40B4-BE49-F238E27FC236}">
                <a16:creationId xmlns:a16="http://schemas.microsoft.com/office/drawing/2014/main" id="{5E567F6D-3A58-420A-98E1-068132400F7C}"/>
              </a:ext>
            </a:extLst>
          </p:cNvPr>
          <p:cNvSpPr txBox="1"/>
          <p:nvPr/>
        </p:nvSpPr>
        <p:spPr>
          <a:xfrm>
            <a:off x="4446834" y="4069225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D11 :</a:t>
            </a:r>
            <a:r>
              <a:rPr lang="pt-BR" sz="800" dirty="0"/>
              <a:t> TDE a aplicar à nota</a:t>
            </a:r>
          </a:p>
        </p:txBody>
      </p:sp>
      <p:sp>
        <p:nvSpPr>
          <p:cNvPr id="681" name="CaixaDeTexto 680">
            <a:extLst>
              <a:ext uri="{FF2B5EF4-FFF2-40B4-BE49-F238E27FC236}">
                <a16:creationId xmlns:a16="http://schemas.microsoft.com/office/drawing/2014/main" id="{FDE1E171-A2A8-4CEA-A0EF-68A2DBC90BD2}"/>
              </a:ext>
            </a:extLst>
          </p:cNvPr>
          <p:cNvSpPr txBox="1"/>
          <p:nvPr/>
        </p:nvSpPr>
        <p:spPr>
          <a:xfrm>
            <a:off x="4446834" y="4321617"/>
            <a:ext cx="3240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D12 :</a:t>
            </a:r>
            <a:r>
              <a:rPr lang="pt-BR" sz="800" dirty="0"/>
              <a:t> Custo total do transportador para a NOTA</a:t>
            </a:r>
          </a:p>
        </p:txBody>
      </p:sp>
      <p:sp>
        <p:nvSpPr>
          <p:cNvPr id="694" name="CaixaDeTexto 693">
            <a:extLst>
              <a:ext uri="{FF2B5EF4-FFF2-40B4-BE49-F238E27FC236}">
                <a16:creationId xmlns:a16="http://schemas.microsoft.com/office/drawing/2014/main" id="{AAEE68C7-130F-4A62-8EBE-AFA745736EC6}"/>
              </a:ext>
            </a:extLst>
          </p:cNvPr>
          <p:cNvSpPr txBox="1"/>
          <p:nvPr/>
        </p:nvSpPr>
        <p:spPr>
          <a:xfrm>
            <a:off x="4446834" y="4574004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D13 :</a:t>
            </a:r>
            <a:r>
              <a:rPr lang="pt-BR" sz="800" dirty="0"/>
              <a:t> Deck calculado com os custos para cada Transportador apto</a:t>
            </a:r>
          </a:p>
        </p:txBody>
      </p:sp>
      <p:sp>
        <p:nvSpPr>
          <p:cNvPr id="431" name="CaixaDeTexto 430">
            <a:extLst>
              <a:ext uri="{FF2B5EF4-FFF2-40B4-BE49-F238E27FC236}">
                <a16:creationId xmlns:a16="http://schemas.microsoft.com/office/drawing/2014/main" id="{788FAC6E-C93D-4413-811A-9DF4E9B3652F}"/>
              </a:ext>
            </a:extLst>
          </p:cNvPr>
          <p:cNvSpPr txBox="1"/>
          <p:nvPr/>
        </p:nvSpPr>
        <p:spPr>
          <a:xfrm>
            <a:off x="936553" y="1224025"/>
            <a:ext cx="324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marL="179388" indent="-179388">
              <a:defRPr sz="800" b="1"/>
            </a:lvl1pPr>
          </a:lstStyle>
          <a:p>
            <a:r>
              <a:rPr lang="pt-BR" sz="1200" dirty="0"/>
              <a:t>Fluxos de CONTROLE</a:t>
            </a:r>
          </a:p>
        </p:txBody>
      </p:sp>
      <p:sp>
        <p:nvSpPr>
          <p:cNvPr id="455" name="CaixaDeTexto 454">
            <a:extLst>
              <a:ext uri="{FF2B5EF4-FFF2-40B4-BE49-F238E27FC236}">
                <a16:creationId xmlns:a16="http://schemas.microsoft.com/office/drawing/2014/main" id="{2340D97D-2D22-4265-B6D1-3B23ED0E3747}"/>
              </a:ext>
            </a:extLst>
          </p:cNvPr>
          <p:cNvSpPr txBox="1"/>
          <p:nvPr/>
        </p:nvSpPr>
        <p:spPr>
          <a:xfrm>
            <a:off x="4446834" y="1177151"/>
            <a:ext cx="324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marL="179388" indent="-179388">
              <a:defRPr sz="800" b="1"/>
            </a:lvl1pPr>
          </a:lstStyle>
          <a:p>
            <a:r>
              <a:rPr lang="pt-BR" sz="1200" dirty="0"/>
              <a:t>Fluxos de DADOS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7B3B8DD-886C-4098-9DD4-03E052C97FA8}"/>
              </a:ext>
            </a:extLst>
          </p:cNvPr>
          <p:cNvSpPr txBox="1"/>
          <p:nvPr/>
        </p:nvSpPr>
        <p:spPr>
          <a:xfrm>
            <a:off x="936553" y="3339000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b="1" dirty="0"/>
              <a:t>C7 :</a:t>
            </a:r>
            <a:r>
              <a:rPr lang="pt-BR" sz="800" dirty="0"/>
              <a:t> Chave: CNPJ Cliente, Local Origem, UF, Região, Cidade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AEC3A24-2953-4616-A382-17892F921DE6}"/>
              </a:ext>
            </a:extLst>
          </p:cNvPr>
          <p:cNvSpPr txBox="1"/>
          <p:nvPr/>
        </p:nvSpPr>
        <p:spPr>
          <a:xfrm>
            <a:off x="7877857" y="1510024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D16 :</a:t>
            </a:r>
            <a:r>
              <a:rPr lang="pt-BR" sz="800" dirty="0"/>
              <a:t> Nível de serviço estatístico do Cliente para o destino da nota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9792988-040A-4B0D-8253-772F1A24E545}"/>
              </a:ext>
            </a:extLst>
          </p:cNvPr>
          <p:cNvSpPr txBox="1"/>
          <p:nvPr/>
        </p:nvSpPr>
        <p:spPr>
          <a:xfrm>
            <a:off x="936553" y="3642470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b="1" dirty="0"/>
              <a:t>C8 :</a:t>
            </a:r>
            <a:r>
              <a:rPr lang="pt-BR" sz="800" dirty="0"/>
              <a:t> Chave: CNPJ Transportadora, Local Origem, UF, Região, Cidade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4788CCA-35D0-4998-80F9-DF935E863831}"/>
              </a:ext>
            </a:extLst>
          </p:cNvPr>
          <p:cNvSpPr txBox="1"/>
          <p:nvPr/>
        </p:nvSpPr>
        <p:spPr>
          <a:xfrm>
            <a:off x="7877857" y="1773170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D17 :</a:t>
            </a:r>
            <a:r>
              <a:rPr lang="pt-BR" sz="800" dirty="0"/>
              <a:t> Nível de serviço estatístico do Transportadora para o destino da nota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71452A6-AA70-4A42-BE3C-4E6672FAA5A0}"/>
              </a:ext>
            </a:extLst>
          </p:cNvPr>
          <p:cNvSpPr txBox="1"/>
          <p:nvPr/>
        </p:nvSpPr>
        <p:spPr>
          <a:xfrm>
            <a:off x="936553" y="3953961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b="1" dirty="0"/>
              <a:t>C9 :</a:t>
            </a:r>
            <a:r>
              <a:rPr lang="pt-BR" sz="800" dirty="0"/>
              <a:t> Transportadoras com exclusividade para atender a cidade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1448565-A267-4275-875F-B44FCD5B4005}"/>
              </a:ext>
            </a:extLst>
          </p:cNvPr>
          <p:cNvSpPr txBox="1"/>
          <p:nvPr/>
        </p:nvSpPr>
        <p:spPr>
          <a:xfrm>
            <a:off x="4446834" y="4882148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D14 :</a:t>
            </a:r>
            <a:r>
              <a:rPr lang="pt-BR" sz="800" dirty="0"/>
              <a:t> Custo total do transportador exclusivo para a NOTA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442B1DF-162B-4624-9DC3-9820F4056AE0}"/>
              </a:ext>
            </a:extLst>
          </p:cNvPr>
          <p:cNvSpPr txBox="1"/>
          <p:nvPr/>
        </p:nvSpPr>
        <p:spPr>
          <a:xfrm>
            <a:off x="4446834" y="5134535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D15 :</a:t>
            </a:r>
            <a:r>
              <a:rPr lang="pt-BR" sz="800" dirty="0"/>
              <a:t> Deck calculado com os custos para cada Transportador exclusivo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CA63432-1BC6-4AB2-9386-0774499A55E9}"/>
              </a:ext>
            </a:extLst>
          </p:cNvPr>
          <p:cNvSpPr txBox="1"/>
          <p:nvPr/>
        </p:nvSpPr>
        <p:spPr>
          <a:xfrm>
            <a:off x="7877857" y="2043010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D18 :</a:t>
            </a:r>
            <a:r>
              <a:rPr lang="pt-BR" sz="800" dirty="0"/>
              <a:t> Deck de Notas com NS estatísticos do cliente e das transportadoras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EA44363-F87B-4D25-A420-E3E171CB90E0}"/>
              </a:ext>
            </a:extLst>
          </p:cNvPr>
          <p:cNvSpPr txBox="1"/>
          <p:nvPr/>
        </p:nvSpPr>
        <p:spPr>
          <a:xfrm>
            <a:off x="7877857" y="2306156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D19 :</a:t>
            </a:r>
            <a:r>
              <a:rPr lang="pt-BR" sz="800" dirty="0"/>
              <a:t> Ranking por CUSTO dos transportadores APTOS para a NOTA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2D71EE8-87D1-4F72-AF25-362EBAC368E6}"/>
              </a:ext>
            </a:extLst>
          </p:cNvPr>
          <p:cNvSpPr txBox="1"/>
          <p:nvPr/>
        </p:nvSpPr>
        <p:spPr>
          <a:xfrm>
            <a:off x="7877857" y="2569302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D20 :</a:t>
            </a:r>
            <a:r>
              <a:rPr lang="pt-BR" sz="800" dirty="0"/>
              <a:t> CUSTO do transportador EXCLUSIVO para a NOTA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9E714AF-A450-4A5A-9005-1295673953EF}"/>
              </a:ext>
            </a:extLst>
          </p:cNvPr>
          <p:cNvSpPr txBox="1"/>
          <p:nvPr/>
        </p:nvSpPr>
        <p:spPr>
          <a:xfrm>
            <a:off x="7877857" y="2832448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D21 :</a:t>
            </a:r>
            <a:r>
              <a:rPr lang="pt-BR" sz="800" dirty="0"/>
              <a:t> Nível de Serviço Estatístico do CLIENTE para a nota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131888D-6182-4498-86FB-6213B8DDA56C}"/>
              </a:ext>
            </a:extLst>
          </p:cNvPr>
          <p:cNvSpPr txBox="1"/>
          <p:nvPr/>
        </p:nvSpPr>
        <p:spPr>
          <a:xfrm>
            <a:off x="7877857" y="3095594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D22 :</a:t>
            </a:r>
            <a:r>
              <a:rPr lang="pt-BR" sz="800" dirty="0"/>
              <a:t> Ranking por NIVEL DE SERVIÇO dos transportadores APTOS para a NOTA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FBFFCEF-5A8A-4629-AF53-D54EF5BCDC50}"/>
              </a:ext>
            </a:extLst>
          </p:cNvPr>
          <p:cNvSpPr txBox="1"/>
          <p:nvPr/>
        </p:nvSpPr>
        <p:spPr>
          <a:xfrm>
            <a:off x="7877857" y="3358740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D23 :</a:t>
            </a:r>
            <a:r>
              <a:rPr lang="pt-BR" sz="800" dirty="0"/>
              <a:t> NIVEL DE SERVIÇO contratual do CLIENTE para a NOTA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54624E1-A855-40F3-99F6-080B61AEFA5E}"/>
              </a:ext>
            </a:extLst>
          </p:cNvPr>
          <p:cNvSpPr txBox="1"/>
          <p:nvPr/>
        </p:nvSpPr>
        <p:spPr>
          <a:xfrm>
            <a:off x="7877857" y="3621886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D23 :</a:t>
            </a:r>
            <a:r>
              <a:rPr lang="pt-BR" sz="800" dirty="0"/>
              <a:t> MELHOR mais INTELIGENTE PARA A NOTA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93946CC-A578-470D-9E26-9DC78176FF0F}"/>
              </a:ext>
            </a:extLst>
          </p:cNvPr>
          <p:cNvSpPr txBox="1"/>
          <p:nvPr/>
        </p:nvSpPr>
        <p:spPr>
          <a:xfrm>
            <a:off x="7877857" y="3885033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D24 :</a:t>
            </a:r>
            <a:r>
              <a:rPr lang="pt-BR" sz="800" dirty="0"/>
              <a:t> Deck de Notas ANÁLISE FINAL</a:t>
            </a:r>
          </a:p>
        </p:txBody>
      </p:sp>
    </p:spTree>
    <p:extLst>
      <p:ext uri="{BB962C8B-B14F-4D97-AF65-F5344CB8AC3E}">
        <p14:creationId xmlns:p14="http://schemas.microsoft.com/office/powerpoint/2010/main" val="1740972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1">
            <a:extLst>
              <a:ext uri="{FF2B5EF4-FFF2-40B4-BE49-F238E27FC236}">
                <a16:creationId xmlns:a16="http://schemas.microsoft.com/office/drawing/2014/main" id="{3EAF0AB2-348D-4DE6-BE79-9F962E3C1B14}"/>
              </a:ext>
            </a:extLst>
          </p:cNvPr>
          <p:cNvSpPr txBox="1">
            <a:spLocks/>
          </p:cNvSpPr>
          <p:nvPr/>
        </p:nvSpPr>
        <p:spPr>
          <a:xfrm>
            <a:off x="-1" y="-7588"/>
            <a:ext cx="3003345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3" name="Gráfico 2" descr="Monitor com preenchimento sólido">
            <a:extLst>
              <a:ext uri="{FF2B5EF4-FFF2-40B4-BE49-F238E27FC236}">
                <a16:creationId xmlns:a16="http://schemas.microsoft.com/office/drawing/2014/main" id="{835FE29C-3AC9-48EC-86BF-C934AD0F6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916" y="78450"/>
            <a:ext cx="637645" cy="63764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D518A71-DD3E-47C6-8F7B-9DC00D903B59}"/>
              </a:ext>
            </a:extLst>
          </p:cNvPr>
          <p:cNvSpPr txBox="1"/>
          <p:nvPr/>
        </p:nvSpPr>
        <p:spPr>
          <a:xfrm>
            <a:off x="839267" y="168538"/>
            <a:ext cx="214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T1 - Deck de Notas a analisar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ABE2B0-2A28-4B2C-9D4E-DC77B365D5C4}"/>
              </a:ext>
            </a:extLst>
          </p:cNvPr>
          <p:cNvSpPr txBox="1"/>
          <p:nvPr/>
        </p:nvSpPr>
        <p:spPr>
          <a:xfrm>
            <a:off x="155917" y="794663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02A750-69E3-4228-A5AE-EAA24DF791EB}"/>
              </a:ext>
            </a:extLst>
          </p:cNvPr>
          <p:cNvSpPr txBox="1"/>
          <p:nvPr/>
        </p:nvSpPr>
        <p:spPr>
          <a:xfrm>
            <a:off x="155917" y="1140403"/>
            <a:ext cx="281824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Exibe a relação de notas que compõem o deck que o “</a:t>
            </a:r>
            <a:r>
              <a:rPr lang="pt-BR" sz="1200" dirty="0" err="1"/>
              <a:t>pechinchador</a:t>
            </a:r>
            <a:r>
              <a:rPr lang="pt-BR" sz="1200" dirty="0"/>
              <a:t>” deverá analisar;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 DECK possui uma identificação única que recebe no UPLOAD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Botões: 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ANALISAR: processa a análise e distribuição do deck de faturamento escolhendo os parceiros de transporte; o parceiro escolhido ara cada nota é informado no próprio GRID na COLUNA PARCEIRO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RESULTADO: Dá acesso a tela resumo de resultado da análise;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Ícones e simbologia: manter a do New Tracking (quando se aplicar)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Paleta: manter a do New Tracking;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Objetos relativos a marca SUPPORTE são provisórios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 GRID a ser exibido possui 14 colunas e rolara na horizontal. Ver GRID completo no próximo slide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8324468-FF2B-45CB-B845-024ECB8F9683}"/>
              </a:ext>
            </a:extLst>
          </p:cNvPr>
          <p:cNvSpPr/>
          <p:nvPr/>
        </p:nvSpPr>
        <p:spPr>
          <a:xfrm>
            <a:off x="4550847" y="348292"/>
            <a:ext cx="7596351" cy="6123387"/>
          </a:xfrm>
          <a:prstGeom prst="rect">
            <a:avLst/>
          </a:prstGeom>
          <a:solidFill>
            <a:schemeClr val="bg1">
              <a:lumMod val="8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FUNDO DE TELA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C8A9C53-F9E5-43CB-9DEB-1BF896368251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97ACD1F9-61AB-4B4D-B2D6-0C3C412AA9E5}"/>
              </a:ext>
            </a:extLst>
          </p:cNvPr>
          <p:cNvSpPr/>
          <p:nvPr/>
        </p:nvSpPr>
        <p:spPr>
          <a:xfrm>
            <a:off x="7297784" y="3912353"/>
            <a:ext cx="1888422" cy="273146"/>
          </a:xfrm>
          <a:prstGeom prst="rect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BARRA DE PAGINAÇÃO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7AB7284-3340-4BF3-A1FA-561DE483A601}"/>
              </a:ext>
            </a:extLst>
          </p:cNvPr>
          <p:cNvCxnSpPr/>
          <p:nvPr/>
        </p:nvCxnSpPr>
        <p:spPr>
          <a:xfrm>
            <a:off x="12113623" y="1558274"/>
            <a:ext cx="0" cy="223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FDD77FB-E8CD-4044-A870-FBD3EC35F9D2}"/>
              </a:ext>
            </a:extLst>
          </p:cNvPr>
          <p:cNvCxnSpPr>
            <a:cxnSpLocks/>
          </p:cNvCxnSpPr>
          <p:nvPr/>
        </p:nvCxnSpPr>
        <p:spPr>
          <a:xfrm>
            <a:off x="4587438" y="6072074"/>
            <a:ext cx="7401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1007D83-A7C1-49B5-B633-F3B2F07C0720}"/>
              </a:ext>
            </a:extLst>
          </p:cNvPr>
          <p:cNvGrpSpPr/>
          <p:nvPr/>
        </p:nvGrpSpPr>
        <p:grpSpPr>
          <a:xfrm>
            <a:off x="4520808" y="933162"/>
            <a:ext cx="7445614" cy="4788163"/>
            <a:chOff x="4590468" y="933162"/>
            <a:chExt cx="7445614" cy="478816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533C1E9-4AAC-4ED7-8F5B-045334198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930"/>
            <a:stretch/>
          </p:blipFill>
          <p:spPr>
            <a:xfrm>
              <a:off x="4590468" y="933162"/>
              <a:ext cx="7445614" cy="4788163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96769287-03D8-4F55-BF15-77C094456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9458" y="5276930"/>
              <a:ext cx="2447925" cy="333375"/>
            </a:xfrm>
            <a:prstGeom prst="rect">
              <a:avLst/>
            </a:prstGeom>
          </p:spPr>
        </p:pic>
      </p:grpSp>
      <p:pic>
        <p:nvPicPr>
          <p:cNvPr id="28" name="Imagem 27">
            <a:extLst>
              <a:ext uri="{FF2B5EF4-FFF2-40B4-BE49-F238E27FC236}">
                <a16:creationId xmlns:a16="http://schemas.microsoft.com/office/drawing/2014/main" id="{1C2DEF41-AB14-45C7-AD8D-74A3CEB84D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77"/>
          <a:stretch/>
        </p:blipFill>
        <p:spPr>
          <a:xfrm>
            <a:off x="4499031" y="571189"/>
            <a:ext cx="7545761" cy="276226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6CF6F44E-0D07-4786-96BB-8B1C3CEA92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614" y="46481"/>
            <a:ext cx="9124950" cy="40957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639273AA-2338-4C9F-9204-FACB94BB89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4323" y="6424920"/>
            <a:ext cx="9124950" cy="4191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952DF0E-3661-4F49-8D6E-B00B5E663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5016" y="623199"/>
            <a:ext cx="1463040" cy="19812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42167925-429D-4E03-94EA-04098AEF4D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1273" y="622032"/>
            <a:ext cx="762000" cy="19812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43835C07-D88A-4E98-8304-15467120AA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0162" y="463505"/>
            <a:ext cx="14763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17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E0051D8-9570-46B5-900C-EC35F173445E}"/>
              </a:ext>
            </a:extLst>
          </p:cNvPr>
          <p:cNvGrpSpPr/>
          <p:nvPr/>
        </p:nvGrpSpPr>
        <p:grpSpPr>
          <a:xfrm>
            <a:off x="0" y="1522790"/>
            <a:ext cx="12192000" cy="4226785"/>
            <a:chOff x="-8720" y="1862424"/>
            <a:chExt cx="12192000" cy="4226785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9690883E-03EA-436B-8860-C7D30859C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720" y="1862424"/>
              <a:ext cx="12192000" cy="4226785"/>
            </a:xfrm>
            <a:prstGeom prst="rect">
              <a:avLst/>
            </a:prstGeom>
          </p:spPr>
        </p:pic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D97FE7C-4AA5-4019-9DB5-7F994F507D42}"/>
                </a:ext>
              </a:extLst>
            </p:cNvPr>
            <p:cNvSpPr/>
            <p:nvPr/>
          </p:nvSpPr>
          <p:spPr>
            <a:xfrm>
              <a:off x="65318" y="2312117"/>
              <a:ext cx="339634" cy="2638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FA1EC30-7D69-4FC3-BA79-DC62E62E6EFE}"/>
                </a:ext>
              </a:extLst>
            </p:cNvPr>
            <p:cNvSpPr/>
            <p:nvPr/>
          </p:nvSpPr>
          <p:spPr>
            <a:xfrm>
              <a:off x="507312" y="2312117"/>
              <a:ext cx="670824" cy="2638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258E86-FA56-4E26-89BA-3ACEBB93C68A}"/>
                </a:ext>
              </a:extLst>
            </p:cNvPr>
            <p:cNvSpPr/>
            <p:nvPr/>
          </p:nvSpPr>
          <p:spPr>
            <a:xfrm>
              <a:off x="1264808" y="2312117"/>
              <a:ext cx="373597" cy="2638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B4393AD-4196-48F2-8341-1A7AEADCE084}"/>
                </a:ext>
              </a:extLst>
            </p:cNvPr>
            <p:cNvSpPr/>
            <p:nvPr/>
          </p:nvSpPr>
          <p:spPr>
            <a:xfrm>
              <a:off x="1755868" y="2312117"/>
              <a:ext cx="966651" cy="2638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5684C96-F785-4806-84D5-9595990DD837}"/>
                </a:ext>
              </a:extLst>
            </p:cNvPr>
            <p:cNvSpPr/>
            <p:nvPr/>
          </p:nvSpPr>
          <p:spPr>
            <a:xfrm>
              <a:off x="2804702" y="2312117"/>
              <a:ext cx="1907164" cy="2638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2A28C5D-1E54-4DCA-ADCC-5CA78B84C410}"/>
                </a:ext>
              </a:extLst>
            </p:cNvPr>
            <p:cNvSpPr/>
            <p:nvPr/>
          </p:nvSpPr>
          <p:spPr>
            <a:xfrm>
              <a:off x="4785353" y="2312117"/>
              <a:ext cx="966651" cy="2638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E9BF6BC-2337-4454-881B-2944DA462AE3}"/>
                </a:ext>
              </a:extLst>
            </p:cNvPr>
            <p:cNvSpPr/>
            <p:nvPr/>
          </p:nvSpPr>
          <p:spPr>
            <a:xfrm>
              <a:off x="5773235" y="2312117"/>
              <a:ext cx="406800" cy="2638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1497D02-096F-4BB7-A971-74C90F7A5589}"/>
                </a:ext>
              </a:extLst>
            </p:cNvPr>
            <p:cNvSpPr/>
            <p:nvPr/>
          </p:nvSpPr>
          <p:spPr>
            <a:xfrm>
              <a:off x="6256020" y="2312117"/>
              <a:ext cx="557348" cy="2638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77380F4D-0C61-48E9-9401-B1CE7CA40EA8}"/>
                </a:ext>
              </a:extLst>
            </p:cNvPr>
            <p:cNvSpPr/>
            <p:nvPr/>
          </p:nvSpPr>
          <p:spPr>
            <a:xfrm>
              <a:off x="6904268" y="2312117"/>
              <a:ext cx="452847" cy="2638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D5DCA7F-92FF-4BC3-B2D5-069F88E78B5D}"/>
                </a:ext>
              </a:extLst>
            </p:cNvPr>
            <p:cNvSpPr/>
            <p:nvPr/>
          </p:nvSpPr>
          <p:spPr>
            <a:xfrm>
              <a:off x="7421888" y="2312117"/>
              <a:ext cx="417600" cy="2638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A953F66-DBE1-4DA5-AC8B-731D1BEBCFE3}"/>
                </a:ext>
              </a:extLst>
            </p:cNvPr>
            <p:cNvSpPr/>
            <p:nvPr/>
          </p:nvSpPr>
          <p:spPr>
            <a:xfrm>
              <a:off x="7895965" y="2312117"/>
              <a:ext cx="417600" cy="2638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3B0C57A-F67F-443C-9ED1-370FB76CFCEC}"/>
                </a:ext>
              </a:extLst>
            </p:cNvPr>
            <p:cNvSpPr/>
            <p:nvPr/>
          </p:nvSpPr>
          <p:spPr>
            <a:xfrm>
              <a:off x="8388519" y="2312117"/>
              <a:ext cx="1515277" cy="2638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41F288C-18F4-4629-9981-8130AFDEE12E}"/>
                </a:ext>
              </a:extLst>
            </p:cNvPr>
            <p:cNvSpPr/>
            <p:nvPr/>
          </p:nvSpPr>
          <p:spPr>
            <a:xfrm>
              <a:off x="9950092" y="2312117"/>
              <a:ext cx="609587" cy="2638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1B35105-BE56-4A79-BCAE-00BC7B9E2F3E}"/>
                </a:ext>
              </a:extLst>
            </p:cNvPr>
            <p:cNvSpPr/>
            <p:nvPr/>
          </p:nvSpPr>
          <p:spPr>
            <a:xfrm>
              <a:off x="10641872" y="2312117"/>
              <a:ext cx="1463040" cy="2638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8" name="Gráfico 17" descr="Monitor com preenchimento sólido">
            <a:extLst>
              <a:ext uri="{FF2B5EF4-FFF2-40B4-BE49-F238E27FC236}">
                <a16:creationId xmlns:a16="http://schemas.microsoft.com/office/drawing/2014/main" id="{C5C968F3-1F4E-433A-95CC-4C6613003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916" y="78450"/>
            <a:ext cx="637645" cy="63764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8C1D7F-A6F0-4973-8991-3F35B6102BE9}"/>
              </a:ext>
            </a:extLst>
          </p:cNvPr>
          <p:cNvSpPr txBox="1"/>
          <p:nvPr/>
        </p:nvSpPr>
        <p:spPr>
          <a:xfrm>
            <a:off x="839267" y="168538"/>
            <a:ext cx="214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T1 - Deck de Notas a analisar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2A56FA-E190-43B5-9992-49422AC4521E}"/>
              </a:ext>
            </a:extLst>
          </p:cNvPr>
          <p:cNvSpPr txBox="1"/>
          <p:nvPr/>
        </p:nvSpPr>
        <p:spPr>
          <a:xfrm>
            <a:off x="851444" y="790567"/>
            <a:ext cx="910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GRID a ser exibido possui 14 colunas.</a:t>
            </a:r>
          </a:p>
        </p:txBody>
      </p:sp>
    </p:spTree>
    <p:extLst>
      <p:ext uri="{BB962C8B-B14F-4D97-AF65-F5344CB8AC3E}">
        <p14:creationId xmlns:p14="http://schemas.microsoft.com/office/powerpoint/2010/main" val="304909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PECHINCHADOR – O que é?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3801" y="5256920"/>
            <a:ext cx="1947059" cy="549223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CD9D7FB-8F81-4A69-B318-468AF041962E}"/>
              </a:ext>
            </a:extLst>
          </p:cNvPr>
          <p:cNvCxnSpPr>
            <a:cxnSpLocks/>
          </p:cNvCxnSpPr>
          <p:nvPr/>
        </p:nvCxnSpPr>
        <p:spPr>
          <a:xfrm>
            <a:off x="2709048" y="2263199"/>
            <a:ext cx="940097" cy="0"/>
          </a:xfrm>
          <a:prstGeom prst="straightConnector1">
            <a:avLst/>
          </a:prstGeom>
          <a:ln w="63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7B77F1-A33A-4AEE-B20D-03D6D0552FFB}"/>
              </a:ext>
            </a:extLst>
          </p:cNvPr>
          <p:cNvCxnSpPr>
            <a:cxnSpLocks/>
          </p:cNvCxnSpPr>
          <p:nvPr/>
        </p:nvCxnSpPr>
        <p:spPr>
          <a:xfrm flipH="1">
            <a:off x="6132292" y="2232642"/>
            <a:ext cx="88053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Gráfico 23" descr="Disco óptico com preenchimento sólido">
            <a:extLst>
              <a:ext uri="{FF2B5EF4-FFF2-40B4-BE49-F238E27FC236}">
                <a16:creationId xmlns:a16="http://schemas.microsoft.com/office/drawing/2014/main" id="{43EFB6C1-B30D-4419-9FB8-1592D9EC3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1050" y="3953866"/>
            <a:ext cx="592043" cy="592043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37B56AC9-899F-4211-ACEC-F1D6293DEE51}"/>
              </a:ext>
            </a:extLst>
          </p:cNvPr>
          <p:cNvSpPr/>
          <p:nvPr/>
        </p:nvSpPr>
        <p:spPr>
          <a:xfrm>
            <a:off x="3488020" y="4157389"/>
            <a:ext cx="973296" cy="239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BASE DECKS</a:t>
            </a:r>
          </a:p>
        </p:txBody>
      </p:sp>
      <p:pic>
        <p:nvPicPr>
          <p:cNvPr id="26" name="Gráfico 25" descr="Interface do Usuário/Experiência do Usuário com preenchimento sólido">
            <a:extLst>
              <a:ext uri="{FF2B5EF4-FFF2-40B4-BE49-F238E27FC236}">
                <a16:creationId xmlns:a16="http://schemas.microsoft.com/office/drawing/2014/main" id="{AE720006-B484-497F-AF92-730391A4DF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1911" y="1668737"/>
            <a:ext cx="584340" cy="584340"/>
          </a:xfrm>
          <a:prstGeom prst="rect">
            <a:avLst/>
          </a:prstGeom>
        </p:spPr>
      </p:pic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8451C473-6585-4136-9A2A-23A30DA39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54945"/>
              </p:ext>
            </p:extLst>
          </p:nvPr>
        </p:nvGraphicFramePr>
        <p:xfrm>
          <a:off x="9686174" y="2333009"/>
          <a:ext cx="1322337" cy="28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2337">
                  <a:extLst>
                    <a:ext uri="{9D8B030D-6E8A-4147-A177-3AD203B41FA5}">
                      <a16:colId xmlns:a16="http://schemas.microsoft.com/office/drawing/2014/main" val="3766903391"/>
                    </a:ext>
                  </a:extLst>
                </a:gridCol>
              </a:tblGrid>
              <a:tr h="91100"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pt-BR" sz="900" u="none" strike="noStrike" dirty="0">
                          <a:effectLst/>
                        </a:rPr>
                        <a:t>Simulador de DECKS</a:t>
                      </a:r>
                      <a:endParaRPr lang="pt-BR" sz="900" b="0" i="0" u="none" strike="noStrike" dirty="0">
                        <a:solidFill>
                          <a:srgbClr val="01078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86791"/>
                  </a:ext>
                </a:extLst>
              </a:tr>
              <a:tr h="136651"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endParaRPr lang="pt-BR" sz="900" b="0" i="0" u="none" strike="noStrike" dirty="0">
                        <a:solidFill>
                          <a:srgbClr val="01078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24808"/>
                  </a:ext>
                </a:extLst>
              </a:tr>
            </a:tbl>
          </a:graphicData>
        </a:graphic>
      </p:graphicFrame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BA7A9879-3F72-42A0-A0A2-6241D3CE7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81420"/>
              </p:ext>
            </p:extLst>
          </p:nvPr>
        </p:nvGraphicFramePr>
        <p:xfrm>
          <a:off x="214107" y="1233167"/>
          <a:ext cx="1322337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2337">
                  <a:extLst>
                    <a:ext uri="{9D8B030D-6E8A-4147-A177-3AD203B41FA5}">
                      <a16:colId xmlns:a16="http://schemas.microsoft.com/office/drawing/2014/main" val="3766903391"/>
                    </a:ext>
                  </a:extLst>
                </a:gridCol>
              </a:tblGrid>
              <a:tr h="178222">
                <a:tc>
                  <a:txBody>
                    <a:bodyPr/>
                    <a:lstStyle/>
                    <a:p>
                      <a:pPr marL="0" indent="0" algn="ctr" fontAlgn="t">
                        <a:buFontTx/>
                        <a:buNone/>
                      </a:pPr>
                      <a:r>
                        <a:rPr lang="pt-BR" sz="9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CLIENTES DE SERVIÇOS DE TRANSORTE</a:t>
                      </a:r>
                      <a:endParaRPr lang="pt-BR" sz="9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86791"/>
                  </a:ext>
                </a:extLst>
              </a:tr>
              <a:tr h="111338">
                <a:tc>
                  <a:txBody>
                    <a:bodyPr/>
                    <a:lstStyle/>
                    <a:p>
                      <a:pPr marL="0" indent="0" algn="ctr" fontAlgn="t">
                        <a:buFontTx/>
                        <a:buNone/>
                      </a:pPr>
                      <a:endParaRPr lang="pt-BR" sz="900" b="0" i="0" u="none" strike="noStrike" dirty="0">
                        <a:solidFill>
                          <a:srgbClr val="01078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24808"/>
                  </a:ext>
                </a:extLst>
              </a:tr>
            </a:tbl>
          </a:graphicData>
        </a:graphic>
      </p:graphicFrame>
      <p:sp>
        <p:nvSpPr>
          <p:cNvPr id="31" name="Retângulo 30">
            <a:extLst>
              <a:ext uri="{FF2B5EF4-FFF2-40B4-BE49-F238E27FC236}">
                <a16:creationId xmlns:a16="http://schemas.microsoft.com/office/drawing/2014/main" id="{58D1958C-3F36-47F1-8C4C-ACE548ED00E3}"/>
              </a:ext>
            </a:extLst>
          </p:cNvPr>
          <p:cNvSpPr/>
          <p:nvPr/>
        </p:nvSpPr>
        <p:spPr>
          <a:xfrm>
            <a:off x="4344262" y="5971856"/>
            <a:ext cx="925781" cy="3469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ERIQUECIMENTO CUSTOS</a:t>
            </a:r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652C8D00-123F-4DD1-94CE-675B115E6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89946"/>
              </p:ext>
            </p:extLst>
          </p:nvPr>
        </p:nvGraphicFramePr>
        <p:xfrm>
          <a:off x="9686173" y="3285871"/>
          <a:ext cx="1322337" cy="28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2337">
                  <a:extLst>
                    <a:ext uri="{9D8B030D-6E8A-4147-A177-3AD203B41FA5}">
                      <a16:colId xmlns:a16="http://schemas.microsoft.com/office/drawing/2014/main" val="3766903391"/>
                    </a:ext>
                  </a:extLst>
                </a:gridCol>
              </a:tblGrid>
              <a:tr h="91100"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pt-BR" sz="900" u="none" strike="noStrike" dirty="0">
                          <a:effectLst/>
                        </a:rPr>
                        <a:t>Trading Desk</a:t>
                      </a:r>
                      <a:endParaRPr lang="pt-BR" sz="900" b="0" i="0" u="none" strike="noStrike" dirty="0">
                        <a:solidFill>
                          <a:srgbClr val="01078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86791"/>
                  </a:ext>
                </a:extLst>
              </a:tr>
              <a:tr h="136651"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endParaRPr lang="pt-BR" sz="900" b="0" i="0" u="none" strike="noStrike" dirty="0">
                        <a:solidFill>
                          <a:srgbClr val="01078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24808"/>
                  </a:ext>
                </a:extLst>
              </a:tr>
            </a:tbl>
          </a:graphicData>
        </a:graphic>
      </p:graphicFrame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53F50584-1261-4827-9D02-7BE6F5707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18954"/>
              </p:ext>
            </p:extLst>
          </p:nvPr>
        </p:nvGraphicFramePr>
        <p:xfrm>
          <a:off x="9686173" y="4192588"/>
          <a:ext cx="1056846" cy="28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846">
                  <a:extLst>
                    <a:ext uri="{9D8B030D-6E8A-4147-A177-3AD203B41FA5}">
                      <a16:colId xmlns:a16="http://schemas.microsoft.com/office/drawing/2014/main" val="3766903391"/>
                    </a:ext>
                  </a:extLst>
                </a:gridCol>
              </a:tblGrid>
              <a:tr h="79729"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pt-BR" sz="900" u="none" strike="noStrike" dirty="0">
                          <a:effectLst/>
                        </a:rPr>
                        <a:t>Integrador</a:t>
                      </a:r>
                      <a:endParaRPr lang="pt-BR" sz="900" b="0" i="0" u="none" strike="noStrike" dirty="0">
                        <a:solidFill>
                          <a:srgbClr val="01078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86791"/>
                  </a:ext>
                </a:extLst>
              </a:tr>
              <a:tr h="136651"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endParaRPr lang="pt-BR" sz="900" b="0" i="0" u="none" strike="noStrike" dirty="0">
                        <a:solidFill>
                          <a:srgbClr val="01078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24808"/>
                  </a:ext>
                </a:extLst>
              </a:tr>
            </a:tbl>
          </a:graphicData>
        </a:graphic>
      </p:graphicFrame>
      <p:pic>
        <p:nvPicPr>
          <p:cNvPr id="36" name="Gráfico 35" descr="Interface do Usuário/Experiência do Usuário com preenchimento sólido">
            <a:extLst>
              <a:ext uri="{FF2B5EF4-FFF2-40B4-BE49-F238E27FC236}">
                <a16:creationId xmlns:a16="http://schemas.microsoft.com/office/drawing/2014/main" id="{D518083C-1BF5-467A-99FE-E69BA5D4C0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1911" y="2622569"/>
            <a:ext cx="584340" cy="584340"/>
          </a:xfrm>
          <a:prstGeom prst="rect">
            <a:avLst/>
          </a:prstGeom>
        </p:spPr>
      </p:pic>
      <p:pic>
        <p:nvPicPr>
          <p:cNvPr id="37" name="Gráfico 36" descr="Interface do Usuário/Experiência do Usuário com preenchimento sólido">
            <a:extLst>
              <a:ext uri="{FF2B5EF4-FFF2-40B4-BE49-F238E27FC236}">
                <a16:creationId xmlns:a16="http://schemas.microsoft.com/office/drawing/2014/main" id="{E3EE5AF2-23F1-4E9D-89BC-904E6A0EC2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0598" y="3575431"/>
            <a:ext cx="584340" cy="584340"/>
          </a:xfrm>
          <a:prstGeom prst="rect">
            <a:avLst/>
          </a:prstGeom>
        </p:spPr>
      </p:pic>
      <p:pic>
        <p:nvPicPr>
          <p:cNvPr id="40" name="Gráfico 39" descr="Na mosca estrutura de tópicos">
            <a:extLst>
              <a:ext uri="{FF2B5EF4-FFF2-40B4-BE49-F238E27FC236}">
                <a16:creationId xmlns:a16="http://schemas.microsoft.com/office/drawing/2014/main" id="{1CEE0A6D-447C-4D00-B45F-E778CE0120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93593" y="5467458"/>
            <a:ext cx="448847" cy="448847"/>
          </a:xfrm>
          <a:prstGeom prst="rect">
            <a:avLst/>
          </a:prstGeom>
        </p:spPr>
      </p:pic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C2FCAC8-74A7-4BB8-BC77-CE42E8190421}"/>
              </a:ext>
            </a:extLst>
          </p:cNvPr>
          <p:cNvCxnSpPr>
            <a:cxnSpLocks/>
          </p:cNvCxnSpPr>
          <p:nvPr/>
        </p:nvCxnSpPr>
        <p:spPr>
          <a:xfrm>
            <a:off x="4818017" y="4645769"/>
            <a:ext cx="0" cy="732542"/>
          </a:xfrm>
          <a:prstGeom prst="straightConnector1">
            <a:avLst/>
          </a:prstGeom>
          <a:ln w="63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42F07A62-AED3-432A-86B7-CA9762B3993B}"/>
              </a:ext>
            </a:extLst>
          </p:cNvPr>
          <p:cNvCxnSpPr>
            <a:cxnSpLocks/>
          </p:cNvCxnSpPr>
          <p:nvPr/>
        </p:nvCxnSpPr>
        <p:spPr>
          <a:xfrm>
            <a:off x="5212214" y="5687011"/>
            <a:ext cx="441631" cy="0"/>
          </a:xfrm>
          <a:prstGeom prst="straightConnector1">
            <a:avLst/>
          </a:prstGeom>
          <a:ln w="63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8C0030CE-C148-4F69-8FEE-0FB02F76D009}"/>
              </a:ext>
            </a:extLst>
          </p:cNvPr>
          <p:cNvGrpSpPr/>
          <p:nvPr/>
        </p:nvGrpSpPr>
        <p:grpSpPr>
          <a:xfrm>
            <a:off x="3844798" y="1340836"/>
            <a:ext cx="1922064" cy="1917336"/>
            <a:chOff x="4394549" y="1315669"/>
            <a:chExt cx="1922064" cy="1917336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E611EABF-9FAB-493A-AE6D-44D3ADFFED36}"/>
                </a:ext>
              </a:extLst>
            </p:cNvPr>
            <p:cNvSpPr/>
            <p:nvPr/>
          </p:nvSpPr>
          <p:spPr>
            <a:xfrm>
              <a:off x="4394549" y="1315669"/>
              <a:ext cx="1922064" cy="19173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2" name="Gráfico 51" descr="Brainstorm com preenchimento sólido">
              <a:extLst>
                <a:ext uri="{FF2B5EF4-FFF2-40B4-BE49-F238E27FC236}">
                  <a16:creationId xmlns:a16="http://schemas.microsoft.com/office/drawing/2014/main" id="{67D2A0B7-567C-4EB7-A36D-E57DC0EF6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11067" y="1596747"/>
              <a:ext cx="750898" cy="750898"/>
            </a:xfrm>
            <a:prstGeom prst="rect">
              <a:avLst/>
            </a:prstGeom>
          </p:spPr>
        </p:pic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5CB3E40D-9C3D-4150-893B-59AAF46E6A8D}"/>
                </a:ext>
              </a:extLst>
            </p:cNvPr>
            <p:cNvSpPr/>
            <p:nvPr/>
          </p:nvSpPr>
          <p:spPr>
            <a:xfrm>
              <a:off x="4658403" y="2470673"/>
              <a:ext cx="1469595" cy="239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accent2"/>
                  </a:solidFill>
                </a:rPr>
                <a:t>PECHINCHADOR</a:t>
              </a:r>
            </a:p>
            <a:p>
              <a:pPr algn="ctr"/>
              <a:r>
                <a:rPr lang="pt-BR" sz="1400" b="1" dirty="0">
                  <a:solidFill>
                    <a:schemeClr val="accent2"/>
                  </a:solidFill>
                </a:rPr>
                <a:t>PEC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357C548-ABA1-4A8F-B21B-5242B2C50F61}"/>
              </a:ext>
            </a:extLst>
          </p:cNvPr>
          <p:cNvGrpSpPr/>
          <p:nvPr/>
        </p:nvGrpSpPr>
        <p:grpSpPr>
          <a:xfrm>
            <a:off x="1654104" y="1930369"/>
            <a:ext cx="901938" cy="928360"/>
            <a:chOff x="2153968" y="2792519"/>
            <a:chExt cx="901938" cy="928360"/>
          </a:xfrm>
        </p:grpSpPr>
        <p:pic>
          <p:nvPicPr>
            <p:cNvPr id="28" name="Gráfico 27" descr="Internet estrutura de tópicos">
              <a:extLst>
                <a:ext uri="{FF2B5EF4-FFF2-40B4-BE49-F238E27FC236}">
                  <a16:creationId xmlns:a16="http://schemas.microsoft.com/office/drawing/2014/main" id="{259CF59E-8E25-4CA6-A8A7-4362C47F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42481" y="2792519"/>
              <a:ext cx="695302" cy="695302"/>
            </a:xfrm>
            <a:prstGeom prst="rect">
              <a:avLst/>
            </a:prstGeom>
          </p:spPr>
        </p:pic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7EC1CAC3-114C-4B6D-B2B8-F56F62781A0D}"/>
                </a:ext>
              </a:extLst>
            </p:cNvPr>
            <p:cNvSpPr/>
            <p:nvPr/>
          </p:nvSpPr>
          <p:spPr>
            <a:xfrm>
              <a:off x="2153968" y="3481329"/>
              <a:ext cx="901938" cy="239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dirty="0">
                  <a:solidFill>
                    <a:schemeClr val="bg1"/>
                  </a:solidFill>
                </a:rPr>
                <a:t>Console PEC</a:t>
              </a:r>
            </a:p>
          </p:txBody>
        </p:sp>
      </p:grpSp>
      <p:graphicFrame>
        <p:nvGraphicFramePr>
          <p:cNvPr id="57" name="Tabela 56">
            <a:extLst>
              <a:ext uri="{FF2B5EF4-FFF2-40B4-BE49-F238E27FC236}">
                <a16:creationId xmlns:a16="http://schemas.microsoft.com/office/drawing/2014/main" id="{9700848E-F8C0-4DD7-BE18-89845FAF7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01158"/>
              </p:ext>
            </p:extLst>
          </p:nvPr>
        </p:nvGraphicFramePr>
        <p:xfrm>
          <a:off x="2729371" y="2385876"/>
          <a:ext cx="853376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376">
                  <a:extLst>
                    <a:ext uri="{9D8B030D-6E8A-4147-A177-3AD203B41FA5}">
                      <a16:colId xmlns:a16="http://schemas.microsoft.com/office/drawing/2014/main" val="3766903391"/>
                    </a:ext>
                  </a:extLst>
                </a:gridCol>
              </a:tblGrid>
              <a:tr h="186323">
                <a:tc>
                  <a:txBody>
                    <a:bodyPr/>
                    <a:lstStyle/>
                    <a:p>
                      <a:pPr marL="0" indent="0" algn="ctr" fontAlgn="t">
                        <a:buFontTx/>
                        <a:buNone/>
                      </a:pPr>
                      <a:r>
                        <a:rPr lang="pt-BR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ENTREGAS A ANALISAR</a:t>
                      </a:r>
                    </a:p>
                  </a:txBody>
                  <a:tcPr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86791"/>
                  </a:ext>
                </a:extLst>
              </a:tr>
              <a:tr h="95680">
                <a:tc>
                  <a:txBody>
                    <a:bodyPr/>
                    <a:lstStyle/>
                    <a:p>
                      <a:pPr marL="0" indent="0" algn="ctr" fontAlgn="t">
                        <a:buFontTx/>
                        <a:buNone/>
                      </a:pPr>
                      <a:endParaRPr lang="pt-BR" sz="900" b="0" i="0" u="none" strike="noStrike" dirty="0">
                        <a:solidFill>
                          <a:srgbClr val="01078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24808"/>
                  </a:ext>
                </a:extLst>
              </a:tr>
            </a:tbl>
          </a:graphicData>
        </a:graphic>
      </p:graphicFrame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C9E66CB-2474-4661-A49D-B9C71D179E10}"/>
              </a:ext>
            </a:extLst>
          </p:cNvPr>
          <p:cNvCxnSpPr>
            <a:cxnSpLocks/>
          </p:cNvCxnSpPr>
          <p:nvPr/>
        </p:nvCxnSpPr>
        <p:spPr>
          <a:xfrm>
            <a:off x="4805830" y="3329114"/>
            <a:ext cx="0" cy="578444"/>
          </a:xfrm>
          <a:prstGeom prst="straightConnector1">
            <a:avLst/>
          </a:prstGeom>
          <a:ln w="63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A484E4C9-80B4-4F73-A1EB-C8F86A17E9C3}"/>
              </a:ext>
            </a:extLst>
          </p:cNvPr>
          <p:cNvSpPr/>
          <p:nvPr/>
        </p:nvSpPr>
        <p:spPr>
          <a:xfrm>
            <a:off x="5500367" y="5971856"/>
            <a:ext cx="925781" cy="3469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ERIQUECIMENTO ESTATÍSCO</a:t>
            </a:r>
          </a:p>
        </p:txBody>
      </p:sp>
      <p:pic>
        <p:nvPicPr>
          <p:cNvPr id="60" name="Gráfico 59" descr="Na mosca estrutura de tópicos">
            <a:extLst>
              <a:ext uri="{FF2B5EF4-FFF2-40B4-BE49-F238E27FC236}">
                <a16:creationId xmlns:a16="http://schemas.microsoft.com/office/drawing/2014/main" id="{238434B2-F008-48E6-95F1-DAF09D67C6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49698" y="5467458"/>
            <a:ext cx="448847" cy="448847"/>
          </a:xfrm>
          <a:prstGeom prst="rect">
            <a:avLst/>
          </a:prstGeom>
        </p:spPr>
      </p:pic>
      <p:pic>
        <p:nvPicPr>
          <p:cNvPr id="62" name="Gráfico 61" descr="Brainstorm com preenchimento sólido">
            <a:extLst>
              <a:ext uri="{FF2B5EF4-FFF2-40B4-BE49-F238E27FC236}">
                <a16:creationId xmlns:a16="http://schemas.microsoft.com/office/drawing/2014/main" id="{60551FB4-DD5A-46E7-8FF2-1D99D49E8C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88563" y="5476999"/>
            <a:ext cx="448847" cy="448847"/>
          </a:xfrm>
          <a:prstGeom prst="rect">
            <a:avLst/>
          </a:prstGeom>
        </p:spPr>
      </p:pic>
      <p:sp>
        <p:nvSpPr>
          <p:cNvPr id="63" name="Retângulo 62">
            <a:extLst>
              <a:ext uri="{FF2B5EF4-FFF2-40B4-BE49-F238E27FC236}">
                <a16:creationId xmlns:a16="http://schemas.microsoft.com/office/drawing/2014/main" id="{4DDDEEC0-B508-49A3-8ECA-A56D2F1BD67E}"/>
              </a:ext>
            </a:extLst>
          </p:cNvPr>
          <p:cNvSpPr/>
          <p:nvPr/>
        </p:nvSpPr>
        <p:spPr>
          <a:xfrm>
            <a:off x="6650097" y="5971856"/>
            <a:ext cx="925781" cy="3469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INSIGHTS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</a:rPr>
              <a:t>BEXX</a:t>
            </a:r>
            <a:endParaRPr lang="pt-BR" sz="800" b="1" dirty="0">
              <a:solidFill>
                <a:srgbClr val="6668B2"/>
              </a:solidFill>
            </a:endParaRP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ED72EEE1-0E71-49AD-A134-4B53D34FE3CB}"/>
              </a:ext>
            </a:extLst>
          </p:cNvPr>
          <p:cNvCxnSpPr>
            <a:cxnSpLocks/>
          </p:cNvCxnSpPr>
          <p:nvPr/>
        </p:nvCxnSpPr>
        <p:spPr>
          <a:xfrm>
            <a:off x="6394350" y="5701422"/>
            <a:ext cx="441631" cy="0"/>
          </a:xfrm>
          <a:prstGeom prst="straightConnector1">
            <a:avLst/>
          </a:prstGeom>
          <a:ln w="63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6" name="Gráfico 55" descr="Peças de xadrez estrutura de tópicos">
            <a:extLst>
              <a:ext uri="{FF2B5EF4-FFF2-40B4-BE49-F238E27FC236}">
                <a16:creationId xmlns:a16="http://schemas.microsoft.com/office/drawing/2014/main" id="{66CBD689-1912-4A6F-A26E-EA8DF042C2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18372" y="5468291"/>
            <a:ext cx="448848" cy="448848"/>
          </a:xfrm>
          <a:prstGeom prst="rect">
            <a:avLst/>
          </a:prstGeom>
        </p:spPr>
      </p:pic>
      <p:sp>
        <p:nvSpPr>
          <p:cNvPr id="67" name="Retângulo 66">
            <a:extLst>
              <a:ext uri="{FF2B5EF4-FFF2-40B4-BE49-F238E27FC236}">
                <a16:creationId xmlns:a16="http://schemas.microsoft.com/office/drawing/2014/main" id="{AC45D97C-C8AD-432B-8931-02BABBFCE131}"/>
              </a:ext>
            </a:extLst>
          </p:cNvPr>
          <p:cNvSpPr/>
          <p:nvPr/>
        </p:nvSpPr>
        <p:spPr>
          <a:xfrm>
            <a:off x="7834392" y="5965404"/>
            <a:ext cx="925781" cy="3469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DECISION-MAKING</a:t>
            </a:r>
            <a:endParaRPr lang="pt-BR" sz="800" b="1" dirty="0">
              <a:solidFill>
                <a:srgbClr val="6668B2"/>
              </a:soli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FD360526-484C-4FB9-910C-019B99F487AD}"/>
              </a:ext>
            </a:extLst>
          </p:cNvPr>
          <p:cNvCxnSpPr>
            <a:cxnSpLocks/>
          </p:cNvCxnSpPr>
          <p:nvPr/>
        </p:nvCxnSpPr>
        <p:spPr>
          <a:xfrm>
            <a:off x="7461150" y="5684323"/>
            <a:ext cx="441631" cy="0"/>
          </a:xfrm>
          <a:prstGeom prst="straightConnector1">
            <a:avLst/>
          </a:prstGeom>
          <a:ln w="63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DD409188-7CC3-42B8-8D51-5CABC8E86ECB}"/>
              </a:ext>
            </a:extLst>
          </p:cNvPr>
          <p:cNvCxnSpPr>
            <a:cxnSpLocks/>
          </p:cNvCxnSpPr>
          <p:nvPr/>
        </p:nvCxnSpPr>
        <p:spPr>
          <a:xfrm flipV="1">
            <a:off x="8242796" y="4848343"/>
            <a:ext cx="0" cy="406707"/>
          </a:xfrm>
          <a:prstGeom prst="straightConnector1">
            <a:avLst/>
          </a:prstGeom>
          <a:ln w="63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21B5E2EE-FE64-485B-9206-0512FA6DE65F}"/>
              </a:ext>
            </a:extLst>
          </p:cNvPr>
          <p:cNvCxnSpPr>
            <a:cxnSpLocks/>
          </p:cNvCxnSpPr>
          <p:nvPr/>
        </p:nvCxnSpPr>
        <p:spPr>
          <a:xfrm flipV="1">
            <a:off x="8236075" y="3903432"/>
            <a:ext cx="0" cy="406707"/>
          </a:xfrm>
          <a:prstGeom prst="straightConnector1">
            <a:avLst/>
          </a:prstGeom>
          <a:ln w="63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2" name="Tabela 81">
            <a:extLst>
              <a:ext uri="{FF2B5EF4-FFF2-40B4-BE49-F238E27FC236}">
                <a16:creationId xmlns:a16="http://schemas.microsoft.com/office/drawing/2014/main" id="{F119FFE3-A93A-4C02-8AE9-4F8E0140C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06907"/>
              </p:ext>
            </p:extLst>
          </p:nvPr>
        </p:nvGraphicFramePr>
        <p:xfrm>
          <a:off x="8862898" y="4440329"/>
          <a:ext cx="654453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453">
                  <a:extLst>
                    <a:ext uri="{9D8B030D-6E8A-4147-A177-3AD203B41FA5}">
                      <a16:colId xmlns:a16="http://schemas.microsoft.com/office/drawing/2014/main" val="3766903391"/>
                    </a:ext>
                  </a:extLst>
                </a:gridCol>
              </a:tblGrid>
              <a:tr h="117995">
                <a:tc>
                  <a:txBody>
                    <a:bodyPr/>
                    <a:lstStyle/>
                    <a:p>
                      <a:pPr marL="0" indent="0" algn="ctr" fontAlgn="t">
                        <a:buFontTx/>
                        <a:buNone/>
                      </a:pPr>
                      <a:r>
                        <a:rPr lang="pt-BR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BEST DECISION</a:t>
                      </a:r>
                    </a:p>
                  </a:txBody>
                  <a:tcPr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86791"/>
                  </a:ext>
                </a:extLst>
              </a:tr>
              <a:tr h="95680">
                <a:tc>
                  <a:txBody>
                    <a:bodyPr/>
                    <a:lstStyle/>
                    <a:p>
                      <a:pPr marL="0" indent="0" algn="ctr" fontAlgn="t">
                        <a:buFontTx/>
                        <a:buNone/>
                      </a:pPr>
                      <a:endParaRPr lang="pt-BR" sz="900" b="0" i="0" u="none" strike="noStrike" dirty="0">
                        <a:solidFill>
                          <a:srgbClr val="01078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24808"/>
                  </a:ext>
                </a:extLst>
              </a:tr>
            </a:tbl>
          </a:graphicData>
        </a:graphic>
      </p:graphicFrame>
      <p:grpSp>
        <p:nvGrpSpPr>
          <p:cNvPr id="84" name="Agrupar 83">
            <a:extLst>
              <a:ext uri="{FF2B5EF4-FFF2-40B4-BE49-F238E27FC236}">
                <a16:creationId xmlns:a16="http://schemas.microsoft.com/office/drawing/2014/main" id="{EBEE92F8-7FE6-46DB-B3C4-B087F1E42F44}"/>
              </a:ext>
            </a:extLst>
          </p:cNvPr>
          <p:cNvGrpSpPr/>
          <p:nvPr/>
        </p:nvGrpSpPr>
        <p:grpSpPr>
          <a:xfrm>
            <a:off x="7628160" y="4440329"/>
            <a:ext cx="1234738" cy="346929"/>
            <a:chOff x="8019039" y="4657036"/>
            <a:chExt cx="1234738" cy="346929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8FF6B86E-2F82-4EDE-93CC-13EAEF37AC3E}"/>
                </a:ext>
              </a:extLst>
            </p:cNvPr>
            <p:cNvSpPr/>
            <p:nvPr/>
          </p:nvSpPr>
          <p:spPr>
            <a:xfrm>
              <a:off x="8019039" y="4657036"/>
              <a:ext cx="1234738" cy="346929"/>
            </a:xfrm>
            <a:prstGeom prst="rect">
              <a:avLst/>
            </a:prstGeom>
            <a:solidFill>
              <a:srgbClr val="A5A6D2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E4F14413-757F-4966-8756-367726F13010}"/>
                </a:ext>
              </a:extLst>
            </p:cNvPr>
            <p:cNvGrpSpPr/>
            <p:nvPr/>
          </p:nvGrpSpPr>
          <p:grpSpPr>
            <a:xfrm>
              <a:off x="8101550" y="4710848"/>
              <a:ext cx="1088183" cy="262189"/>
              <a:chOff x="8108270" y="4680427"/>
              <a:chExt cx="1088183" cy="262189"/>
            </a:xfrm>
          </p:grpSpPr>
          <p:sp>
            <p:nvSpPr>
              <p:cNvPr id="72" name="Freeform 7">
                <a:extLst>
                  <a:ext uri="{FF2B5EF4-FFF2-40B4-BE49-F238E27FC236}">
                    <a16:creationId xmlns:a16="http://schemas.microsoft.com/office/drawing/2014/main" id="{C3E24409-3EBC-4525-A783-9B72D86150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8108270" y="4680427"/>
                <a:ext cx="322829" cy="255843"/>
              </a:xfrm>
              <a:custGeom>
                <a:avLst/>
                <a:gdLst>
                  <a:gd name="T0" fmla="*/ 1405 w 1406"/>
                  <a:gd name="T1" fmla="*/ 200 h 1089"/>
                  <a:gd name="T2" fmla="*/ 947 w 1406"/>
                  <a:gd name="T3" fmla="*/ 258 h 1089"/>
                  <a:gd name="T4" fmla="*/ 861 w 1406"/>
                  <a:gd name="T5" fmla="*/ 315 h 1089"/>
                  <a:gd name="T6" fmla="*/ 1262 w 1406"/>
                  <a:gd name="T7" fmla="*/ 372 h 1089"/>
                  <a:gd name="T8" fmla="*/ 861 w 1406"/>
                  <a:gd name="T9" fmla="*/ 315 h 1089"/>
                  <a:gd name="T10" fmla="*/ 1319 w 1406"/>
                  <a:gd name="T11" fmla="*/ 888 h 1089"/>
                  <a:gd name="T12" fmla="*/ 1205 w 1406"/>
                  <a:gd name="T13" fmla="*/ 945 h 1089"/>
                  <a:gd name="T14" fmla="*/ 1162 w 1406"/>
                  <a:gd name="T15" fmla="*/ 1046 h 1089"/>
                  <a:gd name="T16" fmla="*/ 1061 w 1406"/>
                  <a:gd name="T17" fmla="*/ 1088 h 1089"/>
                  <a:gd name="T18" fmla="*/ 960 w 1406"/>
                  <a:gd name="T19" fmla="*/ 1046 h 1089"/>
                  <a:gd name="T20" fmla="*/ 960 w 1406"/>
                  <a:gd name="T21" fmla="*/ 1046 h 1089"/>
                  <a:gd name="T22" fmla="*/ 402 w 1406"/>
                  <a:gd name="T23" fmla="*/ 945 h 1089"/>
                  <a:gd name="T24" fmla="*/ 361 w 1406"/>
                  <a:gd name="T25" fmla="*/ 1046 h 1089"/>
                  <a:gd name="T26" fmla="*/ 260 w 1406"/>
                  <a:gd name="T27" fmla="*/ 1088 h 1089"/>
                  <a:gd name="T28" fmla="*/ 158 w 1406"/>
                  <a:gd name="T29" fmla="*/ 1046 h 1089"/>
                  <a:gd name="T30" fmla="*/ 158 w 1406"/>
                  <a:gd name="T31" fmla="*/ 1046 h 1089"/>
                  <a:gd name="T32" fmla="*/ 2 w 1406"/>
                  <a:gd name="T33" fmla="*/ 945 h 1089"/>
                  <a:gd name="T34" fmla="*/ 174 w 1406"/>
                  <a:gd name="T35" fmla="*/ 888 h 1089"/>
                  <a:gd name="T36" fmla="*/ 174 w 1406"/>
                  <a:gd name="T37" fmla="*/ 945 h 1089"/>
                  <a:gd name="T38" fmla="*/ 199 w 1406"/>
                  <a:gd name="T39" fmla="*/ 1006 h 1089"/>
                  <a:gd name="T40" fmla="*/ 260 w 1406"/>
                  <a:gd name="T41" fmla="*/ 1031 h 1089"/>
                  <a:gd name="T42" fmla="*/ 320 w 1406"/>
                  <a:gd name="T43" fmla="*/ 1006 h 1089"/>
                  <a:gd name="T44" fmla="*/ 346 w 1406"/>
                  <a:gd name="T45" fmla="*/ 945 h 1089"/>
                  <a:gd name="T46" fmla="*/ 260 w 1406"/>
                  <a:gd name="T47" fmla="*/ 888 h 1089"/>
                  <a:gd name="T48" fmla="*/ 976 w 1406"/>
                  <a:gd name="T49" fmla="*/ 945 h 1089"/>
                  <a:gd name="T50" fmla="*/ 1001 w 1406"/>
                  <a:gd name="T51" fmla="*/ 1006 h 1089"/>
                  <a:gd name="T52" fmla="*/ 1001 w 1406"/>
                  <a:gd name="T53" fmla="*/ 1006 h 1089"/>
                  <a:gd name="T54" fmla="*/ 1061 w 1406"/>
                  <a:gd name="T55" fmla="*/ 1031 h 1089"/>
                  <a:gd name="T56" fmla="*/ 1122 w 1406"/>
                  <a:gd name="T57" fmla="*/ 1006 h 1089"/>
                  <a:gd name="T58" fmla="*/ 1061 w 1406"/>
                  <a:gd name="T59" fmla="*/ 945 h 1089"/>
                  <a:gd name="T60" fmla="*/ 889 w 1406"/>
                  <a:gd name="T61" fmla="*/ 659 h 1089"/>
                  <a:gd name="T62" fmla="*/ 1234 w 1406"/>
                  <a:gd name="T63" fmla="*/ 716 h 1089"/>
                  <a:gd name="T64" fmla="*/ 889 w 1406"/>
                  <a:gd name="T65" fmla="*/ 659 h 1089"/>
                  <a:gd name="T66" fmla="*/ 29 w 1406"/>
                  <a:gd name="T67" fmla="*/ 830 h 1089"/>
                  <a:gd name="T68" fmla="*/ 0 w 1406"/>
                  <a:gd name="T69" fmla="*/ 801 h 1089"/>
                  <a:gd name="T70" fmla="*/ 2 w 1406"/>
                  <a:gd name="T71" fmla="*/ 553 h 1089"/>
                  <a:gd name="T72" fmla="*/ 150 w 1406"/>
                  <a:gd name="T73" fmla="*/ 494 h 1089"/>
                  <a:gd name="T74" fmla="*/ 238 w 1406"/>
                  <a:gd name="T75" fmla="*/ 200 h 1089"/>
                  <a:gd name="T76" fmla="*/ 489 w 1406"/>
                  <a:gd name="T77" fmla="*/ 200 h 1089"/>
                  <a:gd name="T78" fmla="*/ 489 w 1406"/>
                  <a:gd name="T79" fmla="*/ 0 h 1089"/>
                  <a:gd name="T80" fmla="*/ 1291 w 1406"/>
                  <a:gd name="T81" fmla="*/ 0 h 1089"/>
                  <a:gd name="T82" fmla="*/ 546 w 1406"/>
                  <a:gd name="T83" fmla="*/ 57 h 1089"/>
                  <a:gd name="T84" fmla="*/ 546 w 1406"/>
                  <a:gd name="T85" fmla="*/ 258 h 1089"/>
                  <a:gd name="T86" fmla="*/ 281 w 1406"/>
                  <a:gd name="T87" fmla="*/ 258 h 1089"/>
                  <a:gd name="T88" fmla="*/ 489 w 1406"/>
                  <a:gd name="T89" fmla="*/ 487 h 1089"/>
                  <a:gd name="T90" fmla="*/ 546 w 1406"/>
                  <a:gd name="T91" fmla="*/ 315 h 1089"/>
                  <a:gd name="T92" fmla="*/ 546 w 1406"/>
                  <a:gd name="T93" fmla="*/ 515 h 1089"/>
                  <a:gd name="T94" fmla="*/ 489 w 1406"/>
                  <a:gd name="T95" fmla="*/ 716 h 1089"/>
                  <a:gd name="T96" fmla="*/ 179 w 1406"/>
                  <a:gd name="T97" fmla="*/ 544 h 1089"/>
                  <a:gd name="T98" fmla="*/ 58 w 1406"/>
                  <a:gd name="T99" fmla="*/ 773 h 1089"/>
                  <a:gd name="T100" fmla="*/ 1376 w 1406"/>
                  <a:gd name="T101" fmla="*/ 83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6" h="1089">
                    <a:moveTo>
                      <a:pt x="947" y="200"/>
                    </a:moveTo>
                    <a:lnTo>
                      <a:pt x="1405" y="200"/>
                    </a:lnTo>
                    <a:lnTo>
                      <a:pt x="1405" y="258"/>
                    </a:lnTo>
                    <a:lnTo>
                      <a:pt x="947" y="258"/>
                    </a:lnTo>
                    <a:lnTo>
                      <a:pt x="947" y="200"/>
                    </a:lnTo>
                    <a:close/>
                    <a:moveTo>
                      <a:pt x="861" y="315"/>
                    </a:moveTo>
                    <a:lnTo>
                      <a:pt x="1262" y="315"/>
                    </a:lnTo>
                    <a:lnTo>
                      <a:pt x="1262" y="372"/>
                    </a:lnTo>
                    <a:lnTo>
                      <a:pt x="861" y="372"/>
                    </a:lnTo>
                    <a:lnTo>
                      <a:pt x="861" y="315"/>
                    </a:lnTo>
                    <a:close/>
                    <a:moveTo>
                      <a:pt x="1061" y="888"/>
                    </a:moveTo>
                    <a:lnTo>
                      <a:pt x="1319" y="888"/>
                    </a:lnTo>
                    <a:lnTo>
                      <a:pt x="1319" y="945"/>
                    </a:lnTo>
                    <a:lnTo>
                      <a:pt x="1205" y="945"/>
                    </a:lnTo>
                    <a:lnTo>
                      <a:pt x="1205" y="945"/>
                    </a:lnTo>
                    <a:cubicBezTo>
                      <a:pt x="1205" y="985"/>
                      <a:pt x="1189" y="1020"/>
                      <a:pt x="1162" y="1046"/>
                    </a:cubicBezTo>
                    <a:lnTo>
                      <a:pt x="1162" y="1046"/>
                    </a:lnTo>
                    <a:cubicBezTo>
                      <a:pt x="1137" y="1072"/>
                      <a:pt x="1101" y="1088"/>
                      <a:pt x="1061" y="1088"/>
                    </a:cubicBezTo>
                    <a:lnTo>
                      <a:pt x="1061" y="1088"/>
                    </a:lnTo>
                    <a:cubicBezTo>
                      <a:pt x="1022" y="1088"/>
                      <a:pt x="986" y="1072"/>
                      <a:pt x="960" y="1046"/>
                    </a:cubicBezTo>
                    <a:lnTo>
                      <a:pt x="960" y="1046"/>
                    </a:lnTo>
                    <a:lnTo>
                      <a:pt x="960" y="1046"/>
                    </a:lnTo>
                    <a:cubicBezTo>
                      <a:pt x="935" y="1020"/>
                      <a:pt x="918" y="985"/>
                      <a:pt x="918" y="945"/>
                    </a:cubicBezTo>
                    <a:lnTo>
                      <a:pt x="402" y="945"/>
                    </a:lnTo>
                    <a:lnTo>
                      <a:pt x="402" y="945"/>
                    </a:lnTo>
                    <a:cubicBezTo>
                      <a:pt x="402" y="985"/>
                      <a:pt x="387" y="1020"/>
                      <a:pt x="361" y="1046"/>
                    </a:cubicBezTo>
                    <a:lnTo>
                      <a:pt x="361" y="1046"/>
                    </a:lnTo>
                    <a:cubicBezTo>
                      <a:pt x="335" y="1072"/>
                      <a:pt x="299" y="1088"/>
                      <a:pt x="260" y="1088"/>
                    </a:cubicBezTo>
                    <a:lnTo>
                      <a:pt x="260" y="1088"/>
                    </a:lnTo>
                    <a:cubicBezTo>
                      <a:pt x="220" y="1088"/>
                      <a:pt x="185" y="1072"/>
                      <a:pt x="158" y="1046"/>
                    </a:cubicBezTo>
                    <a:lnTo>
                      <a:pt x="158" y="1046"/>
                    </a:lnTo>
                    <a:lnTo>
                      <a:pt x="158" y="1046"/>
                    </a:lnTo>
                    <a:cubicBezTo>
                      <a:pt x="132" y="1020"/>
                      <a:pt x="117" y="985"/>
                      <a:pt x="117" y="945"/>
                    </a:cubicBezTo>
                    <a:lnTo>
                      <a:pt x="2" y="945"/>
                    </a:lnTo>
                    <a:lnTo>
                      <a:pt x="2" y="888"/>
                    </a:lnTo>
                    <a:lnTo>
                      <a:pt x="174" y="888"/>
                    </a:lnTo>
                    <a:lnTo>
                      <a:pt x="174" y="945"/>
                    </a:lnTo>
                    <a:lnTo>
                      <a:pt x="174" y="945"/>
                    </a:lnTo>
                    <a:cubicBezTo>
                      <a:pt x="174" y="969"/>
                      <a:pt x="184" y="990"/>
                      <a:pt x="199" y="1006"/>
                    </a:cubicBezTo>
                    <a:lnTo>
                      <a:pt x="199" y="1006"/>
                    </a:lnTo>
                    <a:lnTo>
                      <a:pt x="199" y="1006"/>
                    </a:lnTo>
                    <a:cubicBezTo>
                      <a:pt x="215" y="1021"/>
                      <a:pt x="236" y="1031"/>
                      <a:pt x="260" y="1031"/>
                    </a:cubicBezTo>
                    <a:lnTo>
                      <a:pt x="260" y="1031"/>
                    </a:lnTo>
                    <a:cubicBezTo>
                      <a:pt x="283" y="1031"/>
                      <a:pt x="305" y="1021"/>
                      <a:pt x="320" y="1006"/>
                    </a:cubicBezTo>
                    <a:lnTo>
                      <a:pt x="320" y="1006"/>
                    </a:lnTo>
                    <a:cubicBezTo>
                      <a:pt x="336" y="990"/>
                      <a:pt x="346" y="969"/>
                      <a:pt x="346" y="945"/>
                    </a:cubicBezTo>
                    <a:lnTo>
                      <a:pt x="260" y="945"/>
                    </a:lnTo>
                    <a:lnTo>
                      <a:pt x="260" y="888"/>
                    </a:lnTo>
                    <a:lnTo>
                      <a:pt x="976" y="888"/>
                    </a:lnTo>
                    <a:lnTo>
                      <a:pt x="976" y="945"/>
                    </a:lnTo>
                    <a:lnTo>
                      <a:pt x="976" y="945"/>
                    </a:lnTo>
                    <a:cubicBezTo>
                      <a:pt x="976" y="969"/>
                      <a:pt x="985" y="990"/>
                      <a:pt x="1001" y="1006"/>
                    </a:cubicBezTo>
                    <a:lnTo>
                      <a:pt x="1001" y="1006"/>
                    </a:lnTo>
                    <a:lnTo>
                      <a:pt x="1001" y="1006"/>
                    </a:lnTo>
                    <a:cubicBezTo>
                      <a:pt x="1016" y="1021"/>
                      <a:pt x="1038" y="1031"/>
                      <a:pt x="1061" y="1031"/>
                    </a:cubicBezTo>
                    <a:lnTo>
                      <a:pt x="1061" y="1031"/>
                    </a:lnTo>
                    <a:cubicBezTo>
                      <a:pt x="1085" y="1031"/>
                      <a:pt x="1107" y="1021"/>
                      <a:pt x="1122" y="1006"/>
                    </a:cubicBezTo>
                    <a:lnTo>
                      <a:pt x="1122" y="1006"/>
                    </a:lnTo>
                    <a:cubicBezTo>
                      <a:pt x="1138" y="990"/>
                      <a:pt x="1147" y="969"/>
                      <a:pt x="1147" y="945"/>
                    </a:cubicBezTo>
                    <a:lnTo>
                      <a:pt x="1061" y="945"/>
                    </a:lnTo>
                    <a:lnTo>
                      <a:pt x="1061" y="888"/>
                    </a:lnTo>
                    <a:close/>
                    <a:moveTo>
                      <a:pt x="889" y="659"/>
                    </a:moveTo>
                    <a:lnTo>
                      <a:pt x="1234" y="659"/>
                    </a:lnTo>
                    <a:lnTo>
                      <a:pt x="1234" y="716"/>
                    </a:lnTo>
                    <a:lnTo>
                      <a:pt x="889" y="716"/>
                    </a:lnTo>
                    <a:lnTo>
                      <a:pt x="889" y="659"/>
                    </a:lnTo>
                    <a:close/>
                    <a:moveTo>
                      <a:pt x="1376" y="830"/>
                    </a:moveTo>
                    <a:lnTo>
                      <a:pt x="29" y="830"/>
                    </a:lnTo>
                    <a:lnTo>
                      <a:pt x="0" y="830"/>
                    </a:lnTo>
                    <a:lnTo>
                      <a:pt x="0" y="801"/>
                    </a:lnTo>
                    <a:lnTo>
                      <a:pt x="2" y="572"/>
                    </a:lnTo>
                    <a:lnTo>
                      <a:pt x="2" y="553"/>
                    </a:lnTo>
                    <a:lnTo>
                      <a:pt x="20" y="546"/>
                    </a:lnTo>
                    <a:lnTo>
                      <a:pt x="150" y="494"/>
                    </a:lnTo>
                    <a:lnTo>
                      <a:pt x="232" y="220"/>
                    </a:lnTo>
                    <a:lnTo>
                      <a:pt x="238" y="200"/>
                    </a:lnTo>
                    <a:lnTo>
                      <a:pt x="260" y="200"/>
                    </a:lnTo>
                    <a:lnTo>
                      <a:pt x="489" y="200"/>
                    </a:lnTo>
                    <a:lnTo>
                      <a:pt x="489" y="28"/>
                    </a:lnTo>
                    <a:lnTo>
                      <a:pt x="489" y="0"/>
                    </a:lnTo>
                    <a:lnTo>
                      <a:pt x="518" y="0"/>
                    </a:lnTo>
                    <a:lnTo>
                      <a:pt x="1291" y="0"/>
                    </a:lnTo>
                    <a:lnTo>
                      <a:pt x="1291" y="57"/>
                    </a:lnTo>
                    <a:lnTo>
                      <a:pt x="546" y="57"/>
                    </a:lnTo>
                    <a:lnTo>
                      <a:pt x="546" y="229"/>
                    </a:lnTo>
                    <a:lnTo>
                      <a:pt x="546" y="258"/>
                    </a:lnTo>
                    <a:lnTo>
                      <a:pt x="518" y="258"/>
                    </a:lnTo>
                    <a:lnTo>
                      <a:pt x="281" y="258"/>
                    </a:lnTo>
                    <a:lnTo>
                      <a:pt x="212" y="487"/>
                    </a:lnTo>
                    <a:lnTo>
                      <a:pt x="489" y="487"/>
                    </a:lnTo>
                    <a:lnTo>
                      <a:pt x="489" y="315"/>
                    </a:lnTo>
                    <a:lnTo>
                      <a:pt x="546" y="315"/>
                    </a:lnTo>
                    <a:lnTo>
                      <a:pt x="546" y="487"/>
                    </a:lnTo>
                    <a:lnTo>
                      <a:pt x="546" y="515"/>
                    </a:lnTo>
                    <a:lnTo>
                      <a:pt x="546" y="716"/>
                    </a:lnTo>
                    <a:lnTo>
                      <a:pt x="489" y="716"/>
                    </a:lnTo>
                    <a:lnTo>
                      <a:pt x="489" y="544"/>
                    </a:lnTo>
                    <a:lnTo>
                      <a:pt x="179" y="544"/>
                    </a:lnTo>
                    <a:lnTo>
                      <a:pt x="59" y="592"/>
                    </a:lnTo>
                    <a:lnTo>
                      <a:pt x="58" y="773"/>
                    </a:lnTo>
                    <a:lnTo>
                      <a:pt x="1376" y="773"/>
                    </a:lnTo>
                    <a:lnTo>
                      <a:pt x="1376" y="83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75" name="Freeform 7">
                <a:extLst>
                  <a:ext uri="{FF2B5EF4-FFF2-40B4-BE49-F238E27FC236}">
                    <a16:creationId xmlns:a16="http://schemas.microsoft.com/office/drawing/2014/main" id="{A1E6B258-938F-4106-BD1A-522290354D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8484227" y="4686773"/>
                <a:ext cx="322829" cy="255843"/>
              </a:xfrm>
              <a:custGeom>
                <a:avLst/>
                <a:gdLst>
                  <a:gd name="T0" fmla="*/ 1405 w 1406"/>
                  <a:gd name="T1" fmla="*/ 200 h 1089"/>
                  <a:gd name="T2" fmla="*/ 947 w 1406"/>
                  <a:gd name="T3" fmla="*/ 258 h 1089"/>
                  <a:gd name="T4" fmla="*/ 861 w 1406"/>
                  <a:gd name="T5" fmla="*/ 315 h 1089"/>
                  <a:gd name="T6" fmla="*/ 1262 w 1406"/>
                  <a:gd name="T7" fmla="*/ 372 h 1089"/>
                  <a:gd name="T8" fmla="*/ 861 w 1406"/>
                  <a:gd name="T9" fmla="*/ 315 h 1089"/>
                  <a:gd name="T10" fmla="*/ 1319 w 1406"/>
                  <a:gd name="T11" fmla="*/ 888 h 1089"/>
                  <a:gd name="T12" fmla="*/ 1205 w 1406"/>
                  <a:gd name="T13" fmla="*/ 945 h 1089"/>
                  <a:gd name="T14" fmla="*/ 1162 w 1406"/>
                  <a:gd name="T15" fmla="*/ 1046 h 1089"/>
                  <a:gd name="T16" fmla="*/ 1061 w 1406"/>
                  <a:gd name="T17" fmla="*/ 1088 h 1089"/>
                  <a:gd name="T18" fmla="*/ 960 w 1406"/>
                  <a:gd name="T19" fmla="*/ 1046 h 1089"/>
                  <a:gd name="T20" fmla="*/ 960 w 1406"/>
                  <a:gd name="T21" fmla="*/ 1046 h 1089"/>
                  <a:gd name="T22" fmla="*/ 402 w 1406"/>
                  <a:gd name="T23" fmla="*/ 945 h 1089"/>
                  <a:gd name="T24" fmla="*/ 361 w 1406"/>
                  <a:gd name="T25" fmla="*/ 1046 h 1089"/>
                  <a:gd name="T26" fmla="*/ 260 w 1406"/>
                  <a:gd name="T27" fmla="*/ 1088 h 1089"/>
                  <a:gd name="T28" fmla="*/ 158 w 1406"/>
                  <a:gd name="T29" fmla="*/ 1046 h 1089"/>
                  <a:gd name="T30" fmla="*/ 158 w 1406"/>
                  <a:gd name="T31" fmla="*/ 1046 h 1089"/>
                  <a:gd name="T32" fmla="*/ 2 w 1406"/>
                  <a:gd name="T33" fmla="*/ 945 h 1089"/>
                  <a:gd name="T34" fmla="*/ 174 w 1406"/>
                  <a:gd name="T35" fmla="*/ 888 h 1089"/>
                  <a:gd name="T36" fmla="*/ 174 w 1406"/>
                  <a:gd name="T37" fmla="*/ 945 h 1089"/>
                  <a:gd name="T38" fmla="*/ 199 w 1406"/>
                  <a:gd name="T39" fmla="*/ 1006 h 1089"/>
                  <a:gd name="T40" fmla="*/ 260 w 1406"/>
                  <a:gd name="T41" fmla="*/ 1031 h 1089"/>
                  <a:gd name="T42" fmla="*/ 320 w 1406"/>
                  <a:gd name="T43" fmla="*/ 1006 h 1089"/>
                  <a:gd name="T44" fmla="*/ 346 w 1406"/>
                  <a:gd name="T45" fmla="*/ 945 h 1089"/>
                  <a:gd name="T46" fmla="*/ 260 w 1406"/>
                  <a:gd name="T47" fmla="*/ 888 h 1089"/>
                  <a:gd name="T48" fmla="*/ 976 w 1406"/>
                  <a:gd name="T49" fmla="*/ 945 h 1089"/>
                  <a:gd name="T50" fmla="*/ 1001 w 1406"/>
                  <a:gd name="T51" fmla="*/ 1006 h 1089"/>
                  <a:gd name="T52" fmla="*/ 1001 w 1406"/>
                  <a:gd name="T53" fmla="*/ 1006 h 1089"/>
                  <a:gd name="T54" fmla="*/ 1061 w 1406"/>
                  <a:gd name="T55" fmla="*/ 1031 h 1089"/>
                  <a:gd name="T56" fmla="*/ 1122 w 1406"/>
                  <a:gd name="T57" fmla="*/ 1006 h 1089"/>
                  <a:gd name="T58" fmla="*/ 1061 w 1406"/>
                  <a:gd name="T59" fmla="*/ 945 h 1089"/>
                  <a:gd name="T60" fmla="*/ 889 w 1406"/>
                  <a:gd name="T61" fmla="*/ 659 h 1089"/>
                  <a:gd name="T62" fmla="*/ 1234 w 1406"/>
                  <a:gd name="T63" fmla="*/ 716 h 1089"/>
                  <a:gd name="T64" fmla="*/ 889 w 1406"/>
                  <a:gd name="T65" fmla="*/ 659 h 1089"/>
                  <a:gd name="T66" fmla="*/ 29 w 1406"/>
                  <a:gd name="T67" fmla="*/ 830 h 1089"/>
                  <a:gd name="T68" fmla="*/ 0 w 1406"/>
                  <a:gd name="T69" fmla="*/ 801 h 1089"/>
                  <a:gd name="T70" fmla="*/ 2 w 1406"/>
                  <a:gd name="T71" fmla="*/ 553 h 1089"/>
                  <a:gd name="T72" fmla="*/ 150 w 1406"/>
                  <a:gd name="T73" fmla="*/ 494 h 1089"/>
                  <a:gd name="T74" fmla="*/ 238 w 1406"/>
                  <a:gd name="T75" fmla="*/ 200 h 1089"/>
                  <a:gd name="T76" fmla="*/ 489 w 1406"/>
                  <a:gd name="T77" fmla="*/ 200 h 1089"/>
                  <a:gd name="T78" fmla="*/ 489 w 1406"/>
                  <a:gd name="T79" fmla="*/ 0 h 1089"/>
                  <a:gd name="T80" fmla="*/ 1291 w 1406"/>
                  <a:gd name="T81" fmla="*/ 0 h 1089"/>
                  <a:gd name="T82" fmla="*/ 546 w 1406"/>
                  <a:gd name="T83" fmla="*/ 57 h 1089"/>
                  <a:gd name="T84" fmla="*/ 546 w 1406"/>
                  <a:gd name="T85" fmla="*/ 258 h 1089"/>
                  <a:gd name="T86" fmla="*/ 281 w 1406"/>
                  <a:gd name="T87" fmla="*/ 258 h 1089"/>
                  <a:gd name="T88" fmla="*/ 489 w 1406"/>
                  <a:gd name="T89" fmla="*/ 487 h 1089"/>
                  <a:gd name="T90" fmla="*/ 546 w 1406"/>
                  <a:gd name="T91" fmla="*/ 315 h 1089"/>
                  <a:gd name="T92" fmla="*/ 546 w 1406"/>
                  <a:gd name="T93" fmla="*/ 515 h 1089"/>
                  <a:gd name="T94" fmla="*/ 489 w 1406"/>
                  <a:gd name="T95" fmla="*/ 716 h 1089"/>
                  <a:gd name="T96" fmla="*/ 179 w 1406"/>
                  <a:gd name="T97" fmla="*/ 544 h 1089"/>
                  <a:gd name="T98" fmla="*/ 58 w 1406"/>
                  <a:gd name="T99" fmla="*/ 773 h 1089"/>
                  <a:gd name="T100" fmla="*/ 1376 w 1406"/>
                  <a:gd name="T101" fmla="*/ 83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6" h="1089">
                    <a:moveTo>
                      <a:pt x="947" y="200"/>
                    </a:moveTo>
                    <a:lnTo>
                      <a:pt x="1405" y="200"/>
                    </a:lnTo>
                    <a:lnTo>
                      <a:pt x="1405" y="258"/>
                    </a:lnTo>
                    <a:lnTo>
                      <a:pt x="947" y="258"/>
                    </a:lnTo>
                    <a:lnTo>
                      <a:pt x="947" y="200"/>
                    </a:lnTo>
                    <a:close/>
                    <a:moveTo>
                      <a:pt x="861" y="315"/>
                    </a:moveTo>
                    <a:lnTo>
                      <a:pt x="1262" y="315"/>
                    </a:lnTo>
                    <a:lnTo>
                      <a:pt x="1262" y="372"/>
                    </a:lnTo>
                    <a:lnTo>
                      <a:pt x="861" y="372"/>
                    </a:lnTo>
                    <a:lnTo>
                      <a:pt x="861" y="315"/>
                    </a:lnTo>
                    <a:close/>
                    <a:moveTo>
                      <a:pt x="1061" y="888"/>
                    </a:moveTo>
                    <a:lnTo>
                      <a:pt x="1319" y="888"/>
                    </a:lnTo>
                    <a:lnTo>
                      <a:pt x="1319" y="945"/>
                    </a:lnTo>
                    <a:lnTo>
                      <a:pt x="1205" y="945"/>
                    </a:lnTo>
                    <a:lnTo>
                      <a:pt x="1205" y="945"/>
                    </a:lnTo>
                    <a:cubicBezTo>
                      <a:pt x="1205" y="985"/>
                      <a:pt x="1189" y="1020"/>
                      <a:pt x="1162" y="1046"/>
                    </a:cubicBezTo>
                    <a:lnTo>
                      <a:pt x="1162" y="1046"/>
                    </a:lnTo>
                    <a:cubicBezTo>
                      <a:pt x="1137" y="1072"/>
                      <a:pt x="1101" y="1088"/>
                      <a:pt x="1061" y="1088"/>
                    </a:cubicBezTo>
                    <a:lnTo>
                      <a:pt x="1061" y="1088"/>
                    </a:lnTo>
                    <a:cubicBezTo>
                      <a:pt x="1022" y="1088"/>
                      <a:pt x="986" y="1072"/>
                      <a:pt x="960" y="1046"/>
                    </a:cubicBezTo>
                    <a:lnTo>
                      <a:pt x="960" y="1046"/>
                    </a:lnTo>
                    <a:lnTo>
                      <a:pt x="960" y="1046"/>
                    </a:lnTo>
                    <a:cubicBezTo>
                      <a:pt x="935" y="1020"/>
                      <a:pt x="918" y="985"/>
                      <a:pt x="918" y="945"/>
                    </a:cubicBezTo>
                    <a:lnTo>
                      <a:pt x="402" y="945"/>
                    </a:lnTo>
                    <a:lnTo>
                      <a:pt x="402" y="945"/>
                    </a:lnTo>
                    <a:cubicBezTo>
                      <a:pt x="402" y="985"/>
                      <a:pt x="387" y="1020"/>
                      <a:pt x="361" y="1046"/>
                    </a:cubicBezTo>
                    <a:lnTo>
                      <a:pt x="361" y="1046"/>
                    </a:lnTo>
                    <a:cubicBezTo>
                      <a:pt x="335" y="1072"/>
                      <a:pt x="299" y="1088"/>
                      <a:pt x="260" y="1088"/>
                    </a:cubicBezTo>
                    <a:lnTo>
                      <a:pt x="260" y="1088"/>
                    </a:lnTo>
                    <a:cubicBezTo>
                      <a:pt x="220" y="1088"/>
                      <a:pt x="185" y="1072"/>
                      <a:pt x="158" y="1046"/>
                    </a:cubicBezTo>
                    <a:lnTo>
                      <a:pt x="158" y="1046"/>
                    </a:lnTo>
                    <a:lnTo>
                      <a:pt x="158" y="1046"/>
                    </a:lnTo>
                    <a:cubicBezTo>
                      <a:pt x="132" y="1020"/>
                      <a:pt x="117" y="985"/>
                      <a:pt x="117" y="945"/>
                    </a:cubicBezTo>
                    <a:lnTo>
                      <a:pt x="2" y="945"/>
                    </a:lnTo>
                    <a:lnTo>
                      <a:pt x="2" y="888"/>
                    </a:lnTo>
                    <a:lnTo>
                      <a:pt x="174" y="888"/>
                    </a:lnTo>
                    <a:lnTo>
                      <a:pt x="174" y="945"/>
                    </a:lnTo>
                    <a:lnTo>
                      <a:pt x="174" y="945"/>
                    </a:lnTo>
                    <a:cubicBezTo>
                      <a:pt x="174" y="969"/>
                      <a:pt x="184" y="990"/>
                      <a:pt x="199" y="1006"/>
                    </a:cubicBezTo>
                    <a:lnTo>
                      <a:pt x="199" y="1006"/>
                    </a:lnTo>
                    <a:lnTo>
                      <a:pt x="199" y="1006"/>
                    </a:lnTo>
                    <a:cubicBezTo>
                      <a:pt x="215" y="1021"/>
                      <a:pt x="236" y="1031"/>
                      <a:pt x="260" y="1031"/>
                    </a:cubicBezTo>
                    <a:lnTo>
                      <a:pt x="260" y="1031"/>
                    </a:lnTo>
                    <a:cubicBezTo>
                      <a:pt x="283" y="1031"/>
                      <a:pt x="305" y="1021"/>
                      <a:pt x="320" y="1006"/>
                    </a:cubicBezTo>
                    <a:lnTo>
                      <a:pt x="320" y="1006"/>
                    </a:lnTo>
                    <a:cubicBezTo>
                      <a:pt x="336" y="990"/>
                      <a:pt x="346" y="969"/>
                      <a:pt x="346" y="945"/>
                    </a:cubicBezTo>
                    <a:lnTo>
                      <a:pt x="260" y="945"/>
                    </a:lnTo>
                    <a:lnTo>
                      <a:pt x="260" y="888"/>
                    </a:lnTo>
                    <a:lnTo>
                      <a:pt x="976" y="888"/>
                    </a:lnTo>
                    <a:lnTo>
                      <a:pt x="976" y="945"/>
                    </a:lnTo>
                    <a:lnTo>
                      <a:pt x="976" y="945"/>
                    </a:lnTo>
                    <a:cubicBezTo>
                      <a:pt x="976" y="969"/>
                      <a:pt x="985" y="990"/>
                      <a:pt x="1001" y="1006"/>
                    </a:cubicBezTo>
                    <a:lnTo>
                      <a:pt x="1001" y="1006"/>
                    </a:lnTo>
                    <a:lnTo>
                      <a:pt x="1001" y="1006"/>
                    </a:lnTo>
                    <a:cubicBezTo>
                      <a:pt x="1016" y="1021"/>
                      <a:pt x="1038" y="1031"/>
                      <a:pt x="1061" y="1031"/>
                    </a:cubicBezTo>
                    <a:lnTo>
                      <a:pt x="1061" y="1031"/>
                    </a:lnTo>
                    <a:cubicBezTo>
                      <a:pt x="1085" y="1031"/>
                      <a:pt x="1107" y="1021"/>
                      <a:pt x="1122" y="1006"/>
                    </a:cubicBezTo>
                    <a:lnTo>
                      <a:pt x="1122" y="1006"/>
                    </a:lnTo>
                    <a:cubicBezTo>
                      <a:pt x="1138" y="990"/>
                      <a:pt x="1147" y="969"/>
                      <a:pt x="1147" y="945"/>
                    </a:cubicBezTo>
                    <a:lnTo>
                      <a:pt x="1061" y="945"/>
                    </a:lnTo>
                    <a:lnTo>
                      <a:pt x="1061" y="888"/>
                    </a:lnTo>
                    <a:close/>
                    <a:moveTo>
                      <a:pt x="889" y="659"/>
                    </a:moveTo>
                    <a:lnTo>
                      <a:pt x="1234" y="659"/>
                    </a:lnTo>
                    <a:lnTo>
                      <a:pt x="1234" y="716"/>
                    </a:lnTo>
                    <a:lnTo>
                      <a:pt x="889" y="716"/>
                    </a:lnTo>
                    <a:lnTo>
                      <a:pt x="889" y="659"/>
                    </a:lnTo>
                    <a:close/>
                    <a:moveTo>
                      <a:pt x="1376" y="830"/>
                    </a:moveTo>
                    <a:lnTo>
                      <a:pt x="29" y="830"/>
                    </a:lnTo>
                    <a:lnTo>
                      <a:pt x="0" y="830"/>
                    </a:lnTo>
                    <a:lnTo>
                      <a:pt x="0" y="801"/>
                    </a:lnTo>
                    <a:lnTo>
                      <a:pt x="2" y="572"/>
                    </a:lnTo>
                    <a:lnTo>
                      <a:pt x="2" y="553"/>
                    </a:lnTo>
                    <a:lnTo>
                      <a:pt x="20" y="546"/>
                    </a:lnTo>
                    <a:lnTo>
                      <a:pt x="150" y="494"/>
                    </a:lnTo>
                    <a:lnTo>
                      <a:pt x="232" y="220"/>
                    </a:lnTo>
                    <a:lnTo>
                      <a:pt x="238" y="200"/>
                    </a:lnTo>
                    <a:lnTo>
                      <a:pt x="260" y="200"/>
                    </a:lnTo>
                    <a:lnTo>
                      <a:pt x="489" y="200"/>
                    </a:lnTo>
                    <a:lnTo>
                      <a:pt x="489" y="28"/>
                    </a:lnTo>
                    <a:lnTo>
                      <a:pt x="489" y="0"/>
                    </a:lnTo>
                    <a:lnTo>
                      <a:pt x="518" y="0"/>
                    </a:lnTo>
                    <a:lnTo>
                      <a:pt x="1291" y="0"/>
                    </a:lnTo>
                    <a:lnTo>
                      <a:pt x="1291" y="57"/>
                    </a:lnTo>
                    <a:lnTo>
                      <a:pt x="546" y="57"/>
                    </a:lnTo>
                    <a:lnTo>
                      <a:pt x="546" y="229"/>
                    </a:lnTo>
                    <a:lnTo>
                      <a:pt x="546" y="258"/>
                    </a:lnTo>
                    <a:lnTo>
                      <a:pt x="518" y="258"/>
                    </a:lnTo>
                    <a:lnTo>
                      <a:pt x="281" y="258"/>
                    </a:lnTo>
                    <a:lnTo>
                      <a:pt x="212" y="487"/>
                    </a:lnTo>
                    <a:lnTo>
                      <a:pt x="489" y="487"/>
                    </a:lnTo>
                    <a:lnTo>
                      <a:pt x="489" y="315"/>
                    </a:lnTo>
                    <a:lnTo>
                      <a:pt x="546" y="315"/>
                    </a:lnTo>
                    <a:lnTo>
                      <a:pt x="546" y="487"/>
                    </a:lnTo>
                    <a:lnTo>
                      <a:pt x="546" y="515"/>
                    </a:lnTo>
                    <a:lnTo>
                      <a:pt x="546" y="716"/>
                    </a:lnTo>
                    <a:lnTo>
                      <a:pt x="489" y="716"/>
                    </a:lnTo>
                    <a:lnTo>
                      <a:pt x="489" y="544"/>
                    </a:lnTo>
                    <a:lnTo>
                      <a:pt x="179" y="544"/>
                    </a:lnTo>
                    <a:lnTo>
                      <a:pt x="59" y="592"/>
                    </a:lnTo>
                    <a:lnTo>
                      <a:pt x="58" y="773"/>
                    </a:lnTo>
                    <a:lnTo>
                      <a:pt x="1376" y="773"/>
                    </a:lnTo>
                    <a:lnTo>
                      <a:pt x="1376" y="83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C8ACAD70-FDB1-42A8-BC65-D6D20EB93D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8873624" y="4680427"/>
                <a:ext cx="322829" cy="255843"/>
              </a:xfrm>
              <a:custGeom>
                <a:avLst/>
                <a:gdLst>
                  <a:gd name="T0" fmla="*/ 1405 w 1406"/>
                  <a:gd name="T1" fmla="*/ 200 h 1089"/>
                  <a:gd name="T2" fmla="*/ 947 w 1406"/>
                  <a:gd name="T3" fmla="*/ 258 h 1089"/>
                  <a:gd name="T4" fmla="*/ 861 w 1406"/>
                  <a:gd name="T5" fmla="*/ 315 h 1089"/>
                  <a:gd name="T6" fmla="*/ 1262 w 1406"/>
                  <a:gd name="T7" fmla="*/ 372 h 1089"/>
                  <a:gd name="T8" fmla="*/ 861 w 1406"/>
                  <a:gd name="T9" fmla="*/ 315 h 1089"/>
                  <a:gd name="T10" fmla="*/ 1319 w 1406"/>
                  <a:gd name="T11" fmla="*/ 888 h 1089"/>
                  <a:gd name="T12" fmla="*/ 1205 w 1406"/>
                  <a:gd name="T13" fmla="*/ 945 h 1089"/>
                  <a:gd name="T14" fmla="*/ 1162 w 1406"/>
                  <a:gd name="T15" fmla="*/ 1046 h 1089"/>
                  <a:gd name="T16" fmla="*/ 1061 w 1406"/>
                  <a:gd name="T17" fmla="*/ 1088 h 1089"/>
                  <a:gd name="T18" fmla="*/ 960 w 1406"/>
                  <a:gd name="T19" fmla="*/ 1046 h 1089"/>
                  <a:gd name="T20" fmla="*/ 960 w 1406"/>
                  <a:gd name="T21" fmla="*/ 1046 h 1089"/>
                  <a:gd name="T22" fmla="*/ 402 w 1406"/>
                  <a:gd name="T23" fmla="*/ 945 h 1089"/>
                  <a:gd name="T24" fmla="*/ 361 w 1406"/>
                  <a:gd name="T25" fmla="*/ 1046 h 1089"/>
                  <a:gd name="T26" fmla="*/ 260 w 1406"/>
                  <a:gd name="T27" fmla="*/ 1088 h 1089"/>
                  <a:gd name="T28" fmla="*/ 158 w 1406"/>
                  <a:gd name="T29" fmla="*/ 1046 h 1089"/>
                  <a:gd name="T30" fmla="*/ 158 w 1406"/>
                  <a:gd name="T31" fmla="*/ 1046 h 1089"/>
                  <a:gd name="T32" fmla="*/ 2 w 1406"/>
                  <a:gd name="T33" fmla="*/ 945 h 1089"/>
                  <a:gd name="T34" fmla="*/ 174 w 1406"/>
                  <a:gd name="T35" fmla="*/ 888 h 1089"/>
                  <a:gd name="T36" fmla="*/ 174 w 1406"/>
                  <a:gd name="T37" fmla="*/ 945 h 1089"/>
                  <a:gd name="T38" fmla="*/ 199 w 1406"/>
                  <a:gd name="T39" fmla="*/ 1006 h 1089"/>
                  <a:gd name="T40" fmla="*/ 260 w 1406"/>
                  <a:gd name="T41" fmla="*/ 1031 h 1089"/>
                  <a:gd name="T42" fmla="*/ 320 w 1406"/>
                  <a:gd name="T43" fmla="*/ 1006 h 1089"/>
                  <a:gd name="T44" fmla="*/ 346 w 1406"/>
                  <a:gd name="T45" fmla="*/ 945 h 1089"/>
                  <a:gd name="T46" fmla="*/ 260 w 1406"/>
                  <a:gd name="T47" fmla="*/ 888 h 1089"/>
                  <a:gd name="T48" fmla="*/ 976 w 1406"/>
                  <a:gd name="T49" fmla="*/ 945 h 1089"/>
                  <a:gd name="T50" fmla="*/ 1001 w 1406"/>
                  <a:gd name="T51" fmla="*/ 1006 h 1089"/>
                  <a:gd name="T52" fmla="*/ 1001 w 1406"/>
                  <a:gd name="T53" fmla="*/ 1006 h 1089"/>
                  <a:gd name="T54" fmla="*/ 1061 w 1406"/>
                  <a:gd name="T55" fmla="*/ 1031 h 1089"/>
                  <a:gd name="T56" fmla="*/ 1122 w 1406"/>
                  <a:gd name="T57" fmla="*/ 1006 h 1089"/>
                  <a:gd name="T58" fmla="*/ 1061 w 1406"/>
                  <a:gd name="T59" fmla="*/ 945 h 1089"/>
                  <a:gd name="T60" fmla="*/ 889 w 1406"/>
                  <a:gd name="T61" fmla="*/ 659 h 1089"/>
                  <a:gd name="T62" fmla="*/ 1234 w 1406"/>
                  <a:gd name="T63" fmla="*/ 716 h 1089"/>
                  <a:gd name="T64" fmla="*/ 889 w 1406"/>
                  <a:gd name="T65" fmla="*/ 659 h 1089"/>
                  <a:gd name="T66" fmla="*/ 29 w 1406"/>
                  <a:gd name="T67" fmla="*/ 830 h 1089"/>
                  <a:gd name="T68" fmla="*/ 0 w 1406"/>
                  <a:gd name="T69" fmla="*/ 801 h 1089"/>
                  <a:gd name="T70" fmla="*/ 2 w 1406"/>
                  <a:gd name="T71" fmla="*/ 553 h 1089"/>
                  <a:gd name="T72" fmla="*/ 150 w 1406"/>
                  <a:gd name="T73" fmla="*/ 494 h 1089"/>
                  <a:gd name="T74" fmla="*/ 238 w 1406"/>
                  <a:gd name="T75" fmla="*/ 200 h 1089"/>
                  <a:gd name="T76" fmla="*/ 489 w 1406"/>
                  <a:gd name="T77" fmla="*/ 200 h 1089"/>
                  <a:gd name="T78" fmla="*/ 489 w 1406"/>
                  <a:gd name="T79" fmla="*/ 0 h 1089"/>
                  <a:gd name="T80" fmla="*/ 1291 w 1406"/>
                  <a:gd name="T81" fmla="*/ 0 h 1089"/>
                  <a:gd name="T82" fmla="*/ 546 w 1406"/>
                  <a:gd name="T83" fmla="*/ 57 h 1089"/>
                  <a:gd name="T84" fmla="*/ 546 w 1406"/>
                  <a:gd name="T85" fmla="*/ 258 h 1089"/>
                  <a:gd name="T86" fmla="*/ 281 w 1406"/>
                  <a:gd name="T87" fmla="*/ 258 h 1089"/>
                  <a:gd name="T88" fmla="*/ 489 w 1406"/>
                  <a:gd name="T89" fmla="*/ 487 h 1089"/>
                  <a:gd name="T90" fmla="*/ 546 w 1406"/>
                  <a:gd name="T91" fmla="*/ 315 h 1089"/>
                  <a:gd name="T92" fmla="*/ 546 w 1406"/>
                  <a:gd name="T93" fmla="*/ 515 h 1089"/>
                  <a:gd name="T94" fmla="*/ 489 w 1406"/>
                  <a:gd name="T95" fmla="*/ 716 h 1089"/>
                  <a:gd name="T96" fmla="*/ 179 w 1406"/>
                  <a:gd name="T97" fmla="*/ 544 h 1089"/>
                  <a:gd name="T98" fmla="*/ 58 w 1406"/>
                  <a:gd name="T99" fmla="*/ 773 h 1089"/>
                  <a:gd name="T100" fmla="*/ 1376 w 1406"/>
                  <a:gd name="T101" fmla="*/ 83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6" h="1089">
                    <a:moveTo>
                      <a:pt x="947" y="200"/>
                    </a:moveTo>
                    <a:lnTo>
                      <a:pt x="1405" y="200"/>
                    </a:lnTo>
                    <a:lnTo>
                      <a:pt x="1405" y="258"/>
                    </a:lnTo>
                    <a:lnTo>
                      <a:pt x="947" y="258"/>
                    </a:lnTo>
                    <a:lnTo>
                      <a:pt x="947" y="200"/>
                    </a:lnTo>
                    <a:close/>
                    <a:moveTo>
                      <a:pt x="861" y="315"/>
                    </a:moveTo>
                    <a:lnTo>
                      <a:pt x="1262" y="315"/>
                    </a:lnTo>
                    <a:lnTo>
                      <a:pt x="1262" y="372"/>
                    </a:lnTo>
                    <a:lnTo>
                      <a:pt x="861" y="372"/>
                    </a:lnTo>
                    <a:lnTo>
                      <a:pt x="861" y="315"/>
                    </a:lnTo>
                    <a:close/>
                    <a:moveTo>
                      <a:pt x="1061" y="888"/>
                    </a:moveTo>
                    <a:lnTo>
                      <a:pt x="1319" y="888"/>
                    </a:lnTo>
                    <a:lnTo>
                      <a:pt x="1319" y="945"/>
                    </a:lnTo>
                    <a:lnTo>
                      <a:pt x="1205" y="945"/>
                    </a:lnTo>
                    <a:lnTo>
                      <a:pt x="1205" y="945"/>
                    </a:lnTo>
                    <a:cubicBezTo>
                      <a:pt x="1205" y="985"/>
                      <a:pt x="1189" y="1020"/>
                      <a:pt x="1162" y="1046"/>
                    </a:cubicBezTo>
                    <a:lnTo>
                      <a:pt x="1162" y="1046"/>
                    </a:lnTo>
                    <a:cubicBezTo>
                      <a:pt x="1137" y="1072"/>
                      <a:pt x="1101" y="1088"/>
                      <a:pt x="1061" y="1088"/>
                    </a:cubicBezTo>
                    <a:lnTo>
                      <a:pt x="1061" y="1088"/>
                    </a:lnTo>
                    <a:cubicBezTo>
                      <a:pt x="1022" y="1088"/>
                      <a:pt x="986" y="1072"/>
                      <a:pt x="960" y="1046"/>
                    </a:cubicBezTo>
                    <a:lnTo>
                      <a:pt x="960" y="1046"/>
                    </a:lnTo>
                    <a:lnTo>
                      <a:pt x="960" y="1046"/>
                    </a:lnTo>
                    <a:cubicBezTo>
                      <a:pt x="935" y="1020"/>
                      <a:pt x="918" y="985"/>
                      <a:pt x="918" y="945"/>
                    </a:cubicBezTo>
                    <a:lnTo>
                      <a:pt x="402" y="945"/>
                    </a:lnTo>
                    <a:lnTo>
                      <a:pt x="402" y="945"/>
                    </a:lnTo>
                    <a:cubicBezTo>
                      <a:pt x="402" y="985"/>
                      <a:pt x="387" y="1020"/>
                      <a:pt x="361" y="1046"/>
                    </a:cubicBezTo>
                    <a:lnTo>
                      <a:pt x="361" y="1046"/>
                    </a:lnTo>
                    <a:cubicBezTo>
                      <a:pt x="335" y="1072"/>
                      <a:pt x="299" y="1088"/>
                      <a:pt x="260" y="1088"/>
                    </a:cubicBezTo>
                    <a:lnTo>
                      <a:pt x="260" y="1088"/>
                    </a:lnTo>
                    <a:cubicBezTo>
                      <a:pt x="220" y="1088"/>
                      <a:pt x="185" y="1072"/>
                      <a:pt x="158" y="1046"/>
                    </a:cubicBezTo>
                    <a:lnTo>
                      <a:pt x="158" y="1046"/>
                    </a:lnTo>
                    <a:lnTo>
                      <a:pt x="158" y="1046"/>
                    </a:lnTo>
                    <a:cubicBezTo>
                      <a:pt x="132" y="1020"/>
                      <a:pt x="117" y="985"/>
                      <a:pt x="117" y="945"/>
                    </a:cubicBezTo>
                    <a:lnTo>
                      <a:pt x="2" y="945"/>
                    </a:lnTo>
                    <a:lnTo>
                      <a:pt x="2" y="888"/>
                    </a:lnTo>
                    <a:lnTo>
                      <a:pt x="174" y="888"/>
                    </a:lnTo>
                    <a:lnTo>
                      <a:pt x="174" y="945"/>
                    </a:lnTo>
                    <a:lnTo>
                      <a:pt x="174" y="945"/>
                    </a:lnTo>
                    <a:cubicBezTo>
                      <a:pt x="174" y="969"/>
                      <a:pt x="184" y="990"/>
                      <a:pt x="199" y="1006"/>
                    </a:cubicBezTo>
                    <a:lnTo>
                      <a:pt x="199" y="1006"/>
                    </a:lnTo>
                    <a:lnTo>
                      <a:pt x="199" y="1006"/>
                    </a:lnTo>
                    <a:cubicBezTo>
                      <a:pt x="215" y="1021"/>
                      <a:pt x="236" y="1031"/>
                      <a:pt x="260" y="1031"/>
                    </a:cubicBezTo>
                    <a:lnTo>
                      <a:pt x="260" y="1031"/>
                    </a:lnTo>
                    <a:cubicBezTo>
                      <a:pt x="283" y="1031"/>
                      <a:pt x="305" y="1021"/>
                      <a:pt x="320" y="1006"/>
                    </a:cubicBezTo>
                    <a:lnTo>
                      <a:pt x="320" y="1006"/>
                    </a:lnTo>
                    <a:cubicBezTo>
                      <a:pt x="336" y="990"/>
                      <a:pt x="346" y="969"/>
                      <a:pt x="346" y="945"/>
                    </a:cubicBezTo>
                    <a:lnTo>
                      <a:pt x="260" y="945"/>
                    </a:lnTo>
                    <a:lnTo>
                      <a:pt x="260" y="888"/>
                    </a:lnTo>
                    <a:lnTo>
                      <a:pt x="976" y="888"/>
                    </a:lnTo>
                    <a:lnTo>
                      <a:pt x="976" y="945"/>
                    </a:lnTo>
                    <a:lnTo>
                      <a:pt x="976" y="945"/>
                    </a:lnTo>
                    <a:cubicBezTo>
                      <a:pt x="976" y="969"/>
                      <a:pt x="985" y="990"/>
                      <a:pt x="1001" y="1006"/>
                    </a:cubicBezTo>
                    <a:lnTo>
                      <a:pt x="1001" y="1006"/>
                    </a:lnTo>
                    <a:lnTo>
                      <a:pt x="1001" y="1006"/>
                    </a:lnTo>
                    <a:cubicBezTo>
                      <a:pt x="1016" y="1021"/>
                      <a:pt x="1038" y="1031"/>
                      <a:pt x="1061" y="1031"/>
                    </a:cubicBezTo>
                    <a:lnTo>
                      <a:pt x="1061" y="1031"/>
                    </a:lnTo>
                    <a:cubicBezTo>
                      <a:pt x="1085" y="1031"/>
                      <a:pt x="1107" y="1021"/>
                      <a:pt x="1122" y="1006"/>
                    </a:cubicBezTo>
                    <a:lnTo>
                      <a:pt x="1122" y="1006"/>
                    </a:lnTo>
                    <a:cubicBezTo>
                      <a:pt x="1138" y="990"/>
                      <a:pt x="1147" y="969"/>
                      <a:pt x="1147" y="945"/>
                    </a:cubicBezTo>
                    <a:lnTo>
                      <a:pt x="1061" y="945"/>
                    </a:lnTo>
                    <a:lnTo>
                      <a:pt x="1061" y="888"/>
                    </a:lnTo>
                    <a:close/>
                    <a:moveTo>
                      <a:pt x="889" y="659"/>
                    </a:moveTo>
                    <a:lnTo>
                      <a:pt x="1234" y="659"/>
                    </a:lnTo>
                    <a:lnTo>
                      <a:pt x="1234" y="716"/>
                    </a:lnTo>
                    <a:lnTo>
                      <a:pt x="889" y="716"/>
                    </a:lnTo>
                    <a:lnTo>
                      <a:pt x="889" y="659"/>
                    </a:lnTo>
                    <a:close/>
                    <a:moveTo>
                      <a:pt x="1376" y="830"/>
                    </a:moveTo>
                    <a:lnTo>
                      <a:pt x="29" y="830"/>
                    </a:lnTo>
                    <a:lnTo>
                      <a:pt x="0" y="830"/>
                    </a:lnTo>
                    <a:lnTo>
                      <a:pt x="0" y="801"/>
                    </a:lnTo>
                    <a:lnTo>
                      <a:pt x="2" y="572"/>
                    </a:lnTo>
                    <a:lnTo>
                      <a:pt x="2" y="553"/>
                    </a:lnTo>
                    <a:lnTo>
                      <a:pt x="20" y="546"/>
                    </a:lnTo>
                    <a:lnTo>
                      <a:pt x="150" y="494"/>
                    </a:lnTo>
                    <a:lnTo>
                      <a:pt x="232" y="220"/>
                    </a:lnTo>
                    <a:lnTo>
                      <a:pt x="238" y="200"/>
                    </a:lnTo>
                    <a:lnTo>
                      <a:pt x="260" y="200"/>
                    </a:lnTo>
                    <a:lnTo>
                      <a:pt x="489" y="200"/>
                    </a:lnTo>
                    <a:lnTo>
                      <a:pt x="489" y="28"/>
                    </a:lnTo>
                    <a:lnTo>
                      <a:pt x="489" y="0"/>
                    </a:lnTo>
                    <a:lnTo>
                      <a:pt x="518" y="0"/>
                    </a:lnTo>
                    <a:lnTo>
                      <a:pt x="1291" y="0"/>
                    </a:lnTo>
                    <a:lnTo>
                      <a:pt x="1291" y="57"/>
                    </a:lnTo>
                    <a:lnTo>
                      <a:pt x="546" y="57"/>
                    </a:lnTo>
                    <a:lnTo>
                      <a:pt x="546" y="229"/>
                    </a:lnTo>
                    <a:lnTo>
                      <a:pt x="546" y="258"/>
                    </a:lnTo>
                    <a:lnTo>
                      <a:pt x="518" y="258"/>
                    </a:lnTo>
                    <a:lnTo>
                      <a:pt x="281" y="258"/>
                    </a:lnTo>
                    <a:lnTo>
                      <a:pt x="212" y="487"/>
                    </a:lnTo>
                    <a:lnTo>
                      <a:pt x="489" y="487"/>
                    </a:lnTo>
                    <a:lnTo>
                      <a:pt x="489" y="315"/>
                    </a:lnTo>
                    <a:lnTo>
                      <a:pt x="546" y="315"/>
                    </a:lnTo>
                    <a:lnTo>
                      <a:pt x="546" y="487"/>
                    </a:lnTo>
                    <a:lnTo>
                      <a:pt x="546" y="515"/>
                    </a:lnTo>
                    <a:lnTo>
                      <a:pt x="546" y="716"/>
                    </a:lnTo>
                    <a:lnTo>
                      <a:pt x="489" y="716"/>
                    </a:lnTo>
                    <a:lnTo>
                      <a:pt x="489" y="544"/>
                    </a:lnTo>
                    <a:lnTo>
                      <a:pt x="179" y="544"/>
                    </a:lnTo>
                    <a:lnTo>
                      <a:pt x="59" y="592"/>
                    </a:lnTo>
                    <a:lnTo>
                      <a:pt x="58" y="773"/>
                    </a:lnTo>
                    <a:lnTo>
                      <a:pt x="1376" y="773"/>
                    </a:lnTo>
                    <a:lnTo>
                      <a:pt x="1376" y="83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</p:grpSp>
      <p:pic>
        <p:nvPicPr>
          <p:cNvPr id="86" name="Gráfico 85" descr="Análise do cliente estrutura de tópicos">
            <a:extLst>
              <a:ext uri="{FF2B5EF4-FFF2-40B4-BE49-F238E27FC236}">
                <a16:creationId xmlns:a16="http://schemas.microsoft.com/office/drawing/2014/main" id="{95D8E10A-3331-44F2-B491-C2BEAC28DA1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42420" y="2936747"/>
            <a:ext cx="540000" cy="540000"/>
          </a:xfrm>
          <a:prstGeom prst="rect">
            <a:avLst/>
          </a:prstGeom>
        </p:spPr>
      </p:pic>
      <p:sp>
        <p:nvSpPr>
          <p:cNvPr id="87" name="Retângulo 86">
            <a:extLst>
              <a:ext uri="{FF2B5EF4-FFF2-40B4-BE49-F238E27FC236}">
                <a16:creationId xmlns:a16="http://schemas.microsoft.com/office/drawing/2014/main" id="{A2E8FCB9-652F-41BB-9261-8FA5AFAD8D5A}"/>
              </a:ext>
            </a:extLst>
          </p:cNvPr>
          <p:cNvSpPr/>
          <p:nvPr/>
        </p:nvSpPr>
        <p:spPr>
          <a:xfrm>
            <a:off x="7773184" y="3516726"/>
            <a:ext cx="925781" cy="3469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TRADING DESK PEC</a:t>
            </a:r>
            <a:endParaRPr lang="pt-BR" sz="800" b="1" dirty="0">
              <a:solidFill>
                <a:srgbClr val="6668B2"/>
              </a:solidFill>
            </a:endParaRPr>
          </a:p>
        </p:txBody>
      </p: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A9F84B78-3F13-4112-B554-6D0858FDE4D0}"/>
              </a:ext>
            </a:extLst>
          </p:cNvPr>
          <p:cNvGrpSpPr/>
          <p:nvPr/>
        </p:nvGrpSpPr>
        <p:grpSpPr>
          <a:xfrm>
            <a:off x="520548" y="1685366"/>
            <a:ext cx="638862" cy="3020429"/>
            <a:chOff x="904312" y="1837101"/>
            <a:chExt cx="638862" cy="3020429"/>
          </a:xfrm>
        </p:grpSpPr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CA1D7662-20DE-407A-AF04-BAB64263B8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4312" y="1837101"/>
              <a:ext cx="638862" cy="638862"/>
              <a:chOff x="9219154" y="2938156"/>
              <a:chExt cx="2166172" cy="2166172"/>
            </a:xfrm>
          </p:grpSpPr>
          <p:sp>
            <p:nvSpPr>
              <p:cNvPr id="89" name="Oval 3">
                <a:extLst>
                  <a:ext uri="{FF2B5EF4-FFF2-40B4-BE49-F238E27FC236}">
                    <a16:creationId xmlns:a16="http://schemas.microsoft.com/office/drawing/2014/main" id="{48D0EDC9-880E-42A5-B5D5-D27804488B1D}"/>
                  </a:ext>
                </a:extLst>
              </p:cNvPr>
              <p:cNvSpPr/>
              <p:nvPr/>
            </p:nvSpPr>
            <p:spPr>
              <a:xfrm>
                <a:off x="9219154" y="2938156"/>
                <a:ext cx="2166172" cy="21661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0" name="Freeform 902">
                <a:extLst>
                  <a:ext uri="{FF2B5EF4-FFF2-40B4-BE49-F238E27FC236}">
                    <a16:creationId xmlns:a16="http://schemas.microsoft.com/office/drawing/2014/main" id="{C2AB34FF-C5A2-4F6A-8B87-B001DB752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2313" y="3485986"/>
                <a:ext cx="1259855" cy="1070513"/>
              </a:xfrm>
              <a:custGeom>
                <a:avLst/>
                <a:gdLst>
                  <a:gd name="T0" fmla="*/ 1994816 w 302525"/>
                  <a:gd name="T1" fmla="*/ 2701676 h 256814"/>
                  <a:gd name="T2" fmla="*/ 1239093 w 302525"/>
                  <a:gd name="T3" fmla="*/ 2025047 h 256814"/>
                  <a:gd name="T4" fmla="*/ 2035786 w 302525"/>
                  <a:gd name="T5" fmla="*/ 2124908 h 256814"/>
                  <a:gd name="T6" fmla="*/ 1239093 w 302525"/>
                  <a:gd name="T7" fmla="*/ 2025047 h 256814"/>
                  <a:gd name="T8" fmla="*/ 2082650 w 302525"/>
                  <a:gd name="T9" fmla="*/ 1746198 h 256814"/>
                  <a:gd name="T10" fmla="*/ 1188320 w 302525"/>
                  <a:gd name="T11" fmla="*/ 1746198 h 256814"/>
                  <a:gd name="T12" fmla="*/ 2035786 w 302525"/>
                  <a:gd name="T13" fmla="*/ 1350038 h 256814"/>
                  <a:gd name="T14" fmla="*/ 1239093 w 302525"/>
                  <a:gd name="T15" fmla="*/ 1450036 h 256814"/>
                  <a:gd name="T16" fmla="*/ 2394490 w 302525"/>
                  <a:gd name="T17" fmla="*/ 1112920 h 256814"/>
                  <a:gd name="T18" fmla="*/ 2864694 w 302525"/>
                  <a:gd name="T19" fmla="*/ 1403926 h 256814"/>
                  <a:gd name="T20" fmla="*/ 2394490 w 302525"/>
                  <a:gd name="T21" fmla="*/ 1691010 h 256814"/>
                  <a:gd name="T22" fmla="*/ 2813760 w 302525"/>
                  <a:gd name="T23" fmla="*/ 1793255 h 256814"/>
                  <a:gd name="T24" fmla="*/ 2813760 w 302525"/>
                  <a:gd name="T25" fmla="*/ 2025274 h 256814"/>
                  <a:gd name="T26" fmla="*/ 2394490 w 302525"/>
                  <a:gd name="T27" fmla="*/ 2123587 h 256814"/>
                  <a:gd name="T28" fmla="*/ 2864694 w 302525"/>
                  <a:gd name="T29" fmla="*/ 2414592 h 256814"/>
                  <a:gd name="T30" fmla="*/ 2394490 w 302525"/>
                  <a:gd name="T31" fmla="*/ 2701676 h 256814"/>
                  <a:gd name="T32" fmla="*/ 2394490 w 302525"/>
                  <a:gd name="T33" fmla="*/ 1112920 h 256814"/>
                  <a:gd name="T34" fmla="*/ 897659 w 302525"/>
                  <a:gd name="T35" fmla="*/ 2701676 h 256814"/>
                  <a:gd name="T36" fmla="*/ 427451 w 302525"/>
                  <a:gd name="T37" fmla="*/ 2414592 h 256814"/>
                  <a:gd name="T38" fmla="*/ 897659 w 302525"/>
                  <a:gd name="T39" fmla="*/ 2123587 h 256814"/>
                  <a:gd name="T40" fmla="*/ 478385 w 302525"/>
                  <a:gd name="T41" fmla="*/ 2025274 h 256814"/>
                  <a:gd name="T42" fmla="*/ 478385 w 302525"/>
                  <a:gd name="T43" fmla="*/ 1793255 h 256814"/>
                  <a:gd name="T44" fmla="*/ 897659 w 302525"/>
                  <a:gd name="T45" fmla="*/ 1691010 h 256814"/>
                  <a:gd name="T46" fmla="*/ 427451 w 302525"/>
                  <a:gd name="T47" fmla="*/ 1403926 h 256814"/>
                  <a:gd name="T48" fmla="*/ 897659 w 302525"/>
                  <a:gd name="T49" fmla="*/ 1112920 h 256814"/>
                  <a:gd name="T50" fmla="*/ 2035786 w 302525"/>
                  <a:gd name="T51" fmla="*/ 1021176 h 256814"/>
                  <a:gd name="T52" fmla="*/ 1239093 w 302525"/>
                  <a:gd name="T53" fmla="*/ 1121033 h 256814"/>
                  <a:gd name="T54" fmla="*/ 2394490 w 302525"/>
                  <a:gd name="T55" fmla="*/ 778652 h 256814"/>
                  <a:gd name="T56" fmla="*/ 3162488 w 302525"/>
                  <a:gd name="T57" fmla="*/ 778652 h 256814"/>
                  <a:gd name="T58" fmla="*/ 231528 w 302525"/>
                  <a:gd name="T59" fmla="*/ 1014603 h 256814"/>
                  <a:gd name="T60" fmla="*/ 125733 w 302525"/>
                  <a:gd name="T61" fmla="*/ 778652 h 256814"/>
                  <a:gd name="T62" fmla="*/ 2082650 w 302525"/>
                  <a:gd name="T63" fmla="*/ 725009 h 256814"/>
                  <a:gd name="T64" fmla="*/ 1188320 w 302525"/>
                  <a:gd name="T65" fmla="*/ 725009 h 256814"/>
                  <a:gd name="T66" fmla="*/ 999538 w 302525"/>
                  <a:gd name="T67" fmla="*/ 2701676 h 256814"/>
                  <a:gd name="T68" fmla="*/ 1246395 w 302525"/>
                  <a:gd name="T69" fmla="*/ 2363468 h 256814"/>
                  <a:gd name="T70" fmla="*/ 2092770 w 302525"/>
                  <a:gd name="T71" fmla="*/ 2701676 h 256814"/>
                  <a:gd name="T72" fmla="*/ 999538 w 302525"/>
                  <a:gd name="T73" fmla="*/ 440451 h 256814"/>
                  <a:gd name="T74" fmla="*/ 2312209 w 302525"/>
                  <a:gd name="T75" fmla="*/ 342126 h 256814"/>
                  <a:gd name="T76" fmla="*/ 799695 w 302525"/>
                  <a:gd name="T77" fmla="*/ 0 h 256814"/>
                  <a:gd name="T78" fmla="*/ 2539472 w 302525"/>
                  <a:gd name="T79" fmla="*/ 74719 h 256814"/>
                  <a:gd name="T80" fmla="*/ 3240865 w 302525"/>
                  <a:gd name="T81" fmla="*/ 676407 h 256814"/>
                  <a:gd name="T82" fmla="*/ 3138982 w 302525"/>
                  <a:gd name="T83" fmla="*/ 1073594 h 256814"/>
                  <a:gd name="T84" fmla="*/ 3291801 w 302525"/>
                  <a:gd name="T85" fmla="*/ 2748860 h 256814"/>
                  <a:gd name="T86" fmla="*/ 2343544 w 302525"/>
                  <a:gd name="T87" fmla="*/ 2799985 h 256814"/>
                  <a:gd name="T88" fmla="*/ 948604 w 302525"/>
                  <a:gd name="T89" fmla="*/ 2799985 h 256814"/>
                  <a:gd name="T90" fmla="*/ 347 w 302525"/>
                  <a:gd name="T91" fmla="*/ 2748860 h 256814"/>
                  <a:gd name="T92" fmla="*/ 149243 w 302525"/>
                  <a:gd name="T93" fmla="*/ 1073594 h 256814"/>
                  <a:gd name="T94" fmla="*/ 51281 w 302525"/>
                  <a:gd name="T95" fmla="*/ 676407 h 256814"/>
                  <a:gd name="T96" fmla="*/ 752673 w 302525"/>
                  <a:gd name="T97" fmla="*/ 74719 h 2568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02525" h="256814">
                    <a:moveTo>
                      <a:pt x="119229" y="225795"/>
                    </a:moveTo>
                    <a:lnTo>
                      <a:pt x="119229" y="247797"/>
                    </a:lnTo>
                    <a:lnTo>
                      <a:pt x="183329" y="247797"/>
                    </a:lnTo>
                    <a:lnTo>
                      <a:pt x="183329" y="225795"/>
                    </a:lnTo>
                    <a:lnTo>
                      <a:pt x="119229" y="225795"/>
                    </a:lnTo>
                    <a:close/>
                    <a:moveTo>
                      <a:pt x="113876" y="185737"/>
                    </a:moveTo>
                    <a:lnTo>
                      <a:pt x="187094" y="185737"/>
                    </a:lnTo>
                    <a:cubicBezTo>
                      <a:pt x="189607" y="185737"/>
                      <a:pt x="191401" y="187569"/>
                      <a:pt x="191401" y="190133"/>
                    </a:cubicBezTo>
                    <a:cubicBezTo>
                      <a:pt x="191401" y="193064"/>
                      <a:pt x="189607" y="194896"/>
                      <a:pt x="187094" y="194896"/>
                    </a:cubicBezTo>
                    <a:lnTo>
                      <a:pt x="113876" y="194896"/>
                    </a:lnTo>
                    <a:cubicBezTo>
                      <a:pt x="111364" y="194896"/>
                      <a:pt x="109210" y="193064"/>
                      <a:pt x="109210" y="190133"/>
                    </a:cubicBezTo>
                    <a:cubicBezTo>
                      <a:pt x="109210" y="187569"/>
                      <a:pt x="111364" y="185737"/>
                      <a:pt x="113876" y="185737"/>
                    </a:cubicBezTo>
                    <a:close/>
                    <a:moveTo>
                      <a:pt x="113876" y="155575"/>
                    </a:moveTo>
                    <a:lnTo>
                      <a:pt x="187094" y="155575"/>
                    </a:lnTo>
                    <a:cubicBezTo>
                      <a:pt x="189607" y="155575"/>
                      <a:pt x="191401" y="157692"/>
                      <a:pt x="191401" y="160161"/>
                    </a:cubicBezTo>
                    <a:cubicBezTo>
                      <a:pt x="191401" y="162631"/>
                      <a:pt x="189607" y="164747"/>
                      <a:pt x="187094" y="164747"/>
                    </a:cubicBezTo>
                    <a:lnTo>
                      <a:pt x="113876" y="164747"/>
                    </a:lnTo>
                    <a:cubicBezTo>
                      <a:pt x="111364" y="164747"/>
                      <a:pt x="109210" y="162631"/>
                      <a:pt x="109210" y="160161"/>
                    </a:cubicBezTo>
                    <a:cubicBezTo>
                      <a:pt x="109210" y="157692"/>
                      <a:pt x="111364" y="155575"/>
                      <a:pt x="113876" y="155575"/>
                    </a:cubicBezTo>
                    <a:close/>
                    <a:moveTo>
                      <a:pt x="113876" y="123825"/>
                    </a:moveTo>
                    <a:lnTo>
                      <a:pt x="187094" y="123825"/>
                    </a:lnTo>
                    <a:cubicBezTo>
                      <a:pt x="189607" y="123825"/>
                      <a:pt x="191401" y="125942"/>
                      <a:pt x="191401" y="128411"/>
                    </a:cubicBezTo>
                    <a:cubicBezTo>
                      <a:pt x="191401" y="130881"/>
                      <a:pt x="189607" y="132997"/>
                      <a:pt x="187094" y="132997"/>
                    </a:cubicBezTo>
                    <a:lnTo>
                      <a:pt x="113876" y="132997"/>
                    </a:lnTo>
                    <a:cubicBezTo>
                      <a:pt x="111364" y="132997"/>
                      <a:pt x="109210" y="130881"/>
                      <a:pt x="109210" y="128411"/>
                    </a:cubicBezTo>
                    <a:cubicBezTo>
                      <a:pt x="109210" y="125942"/>
                      <a:pt x="111364" y="123825"/>
                      <a:pt x="113876" y="123825"/>
                    </a:cubicBezTo>
                    <a:close/>
                    <a:moveTo>
                      <a:pt x="220060" y="102077"/>
                    </a:moveTo>
                    <a:lnTo>
                      <a:pt x="220060" y="124079"/>
                    </a:lnTo>
                    <a:lnTo>
                      <a:pt x="258592" y="124079"/>
                    </a:lnTo>
                    <a:cubicBezTo>
                      <a:pt x="261112" y="124079"/>
                      <a:pt x="263273" y="126243"/>
                      <a:pt x="263273" y="128768"/>
                    </a:cubicBezTo>
                    <a:cubicBezTo>
                      <a:pt x="263273" y="131293"/>
                      <a:pt x="261112" y="133457"/>
                      <a:pt x="258592" y="133457"/>
                    </a:cubicBezTo>
                    <a:lnTo>
                      <a:pt x="220060" y="133457"/>
                    </a:lnTo>
                    <a:lnTo>
                      <a:pt x="220060" y="155099"/>
                    </a:lnTo>
                    <a:lnTo>
                      <a:pt x="258592" y="155099"/>
                    </a:lnTo>
                    <a:cubicBezTo>
                      <a:pt x="261112" y="155099"/>
                      <a:pt x="263273" y="157263"/>
                      <a:pt x="263273" y="159788"/>
                    </a:cubicBezTo>
                    <a:cubicBezTo>
                      <a:pt x="263273" y="162313"/>
                      <a:pt x="261112" y="164477"/>
                      <a:pt x="258592" y="164477"/>
                    </a:cubicBezTo>
                    <a:lnTo>
                      <a:pt x="220060" y="164477"/>
                    </a:lnTo>
                    <a:lnTo>
                      <a:pt x="220060" y="185758"/>
                    </a:lnTo>
                    <a:lnTo>
                      <a:pt x="258592" y="185758"/>
                    </a:lnTo>
                    <a:cubicBezTo>
                      <a:pt x="261112" y="185758"/>
                      <a:pt x="263273" y="187561"/>
                      <a:pt x="263273" y="190086"/>
                    </a:cubicBezTo>
                    <a:cubicBezTo>
                      <a:pt x="263273" y="192972"/>
                      <a:pt x="261112" y="194775"/>
                      <a:pt x="258592" y="194775"/>
                    </a:cubicBezTo>
                    <a:lnTo>
                      <a:pt x="220060" y="194775"/>
                    </a:lnTo>
                    <a:lnTo>
                      <a:pt x="220060" y="216777"/>
                    </a:lnTo>
                    <a:lnTo>
                      <a:pt x="258592" y="216777"/>
                    </a:lnTo>
                    <a:cubicBezTo>
                      <a:pt x="261112" y="216777"/>
                      <a:pt x="263273" y="218942"/>
                      <a:pt x="263273" y="221466"/>
                    </a:cubicBezTo>
                    <a:cubicBezTo>
                      <a:pt x="263273" y="223631"/>
                      <a:pt x="261112" y="225795"/>
                      <a:pt x="258592" y="225795"/>
                    </a:cubicBezTo>
                    <a:lnTo>
                      <a:pt x="220060" y="225795"/>
                    </a:lnTo>
                    <a:lnTo>
                      <a:pt x="220060" y="247797"/>
                    </a:lnTo>
                    <a:lnTo>
                      <a:pt x="279478" y="247797"/>
                    </a:lnTo>
                    <a:lnTo>
                      <a:pt x="279478" y="102077"/>
                    </a:lnTo>
                    <a:lnTo>
                      <a:pt x="220060" y="102077"/>
                    </a:lnTo>
                    <a:close/>
                    <a:moveTo>
                      <a:pt x="23079" y="102077"/>
                    </a:moveTo>
                    <a:lnTo>
                      <a:pt x="23079" y="247797"/>
                    </a:lnTo>
                    <a:lnTo>
                      <a:pt x="82497" y="247797"/>
                    </a:lnTo>
                    <a:lnTo>
                      <a:pt x="82497" y="225795"/>
                    </a:lnTo>
                    <a:lnTo>
                      <a:pt x="43965" y="225795"/>
                    </a:lnTo>
                    <a:cubicBezTo>
                      <a:pt x="41445" y="225795"/>
                      <a:pt x="39284" y="223631"/>
                      <a:pt x="39284" y="221466"/>
                    </a:cubicBezTo>
                    <a:cubicBezTo>
                      <a:pt x="39284" y="218942"/>
                      <a:pt x="41445" y="216777"/>
                      <a:pt x="43965" y="216777"/>
                    </a:cubicBezTo>
                    <a:lnTo>
                      <a:pt x="82497" y="216777"/>
                    </a:lnTo>
                    <a:lnTo>
                      <a:pt x="82497" y="194775"/>
                    </a:lnTo>
                    <a:lnTo>
                      <a:pt x="43965" y="194775"/>
                    </a:lnTo>
                    <a:cubicBezTo>
                      <a:pt x="41445" y="194775"/>
                      <a:pt x="39284" y="192972"/>
                      <a:pt x="39284" y="190086"/>
                    </a:cubicBezTo>
                    <a:cubicBezTo>
                      <a:pt x="39284" y="187561"/>
                      <a:pt x="41445" y="185758"/>
                      <a:pt x="43965" y="185758"/>
                    </a:cubicBezTo>
                    <a:lnTo>
                      <a:pt x="82497" y="185758"/>
                    </a:lnTo>
                    <a:lnTo>
                      <a:pt x="82497" y="164477"/>
                    </a:lnTo>
                    <a:lnTo>
                      <a:pt x="43965" y="164477"/>
                    </a:lnTo>
                    <a:cubicBezTo>
                      <a:pt x="41445" y="164477"/>
                      <a:pt x="39284" y="162313"/>
                      <a:pt x="39284" y="159788"/>
                    </a:cubicBezTo>
                    <a:cubicBezTo>
                      <a:pt x="39284" y="157263"/>
                      <a:pt x="41445" y="155099"/>
                      <a:pt x="43965" y="155099"/>
                    </a:cubicBezTo>
                    <a:lnTo>
                      <a:pt x="82497" y="155099"/>
                    </a:lnTo>
                    <a:lnTo>
                      <a:pt x="82497" y="133457"/>
                    </a:lnTo>
                    <a:lnTo>
                      <a:pt x="43965" y="133457"/>
                    </a:lnTo>
                    <a:cubicBezTo>
                      <a:pt x="41445" y="133457"/>
                      <a:pt x="39284" y="131293"/>
                      <a:pt x="39284" y="128768"/>
                    </a:cubicBezTo>
                    <a:cubicBezTo>
                      <a:pt x="39284" y="126243"/>
                      <a:pt x="41445" y="124079"/>
                      <a:pt x="43965" y="124079"/>
                    </a:cubicBezTo>
                    <a:lnTo>
                      <a:pt x="82497" y="124079"/>
                    </a:lnTo>
                    <a:lnTo>
                      <a:pt x="82497" y="102077"/>
                    </a:lnTo>
                    <a:lnTo>
                      <a:pt x="23079" y="102077"/>
                    </a:lnTo>
                    <a:close/>
                    <a:moveTo>
                      <a:pt x="113876" y="93662"/>
                    </a:moveTo>
                    <a:lnTo>
                      <a:pt x="187094" y="93662"/>
                    </a:lnTo>
                    <a:cubicBezTo>
                      <a:pt x="189607" y="93662"/>
                      <a:pt x="191401" y="95860"/>
                      <a:pt x="191401" y="98425"/>
                    </a:cubicBezTo>
                    <a:cubicBezTo>
                      <a:pt x="191401" y="100989"/>
                      <a:pt x="189607" y="102821"/>
                      <a:pt x="187094" y="102821"/>
                    </a:cubicBezTo>
                    <a:lnTo>
                      <a:pt x="113876" y="102821"/>
                    </a:lnTo>
                    <a:cubicBezTo>
                      <a:pt x="111364" y="102821"/>
                      <a:pt x="109210" y="100989"/>
                      <a:pt x="109210" y="98425"/>
                    </a:cubicBezTo>
                    <a:cubicBezTo>
                      <a:pt x="109210" y="95860"/>
                      <a:pt x="111364" y="93662"/>
                      <a:pt x="113876" y="93662"/>
                    </a:cubicBezTo>
                    <a:close/>
                    <a:moveTo>
                      <a:pt x="220060" y="71418"/>
                    </a:moveTo>
                    <a:lnTo>
                      <a:pt x="220060" y="93059"/>
                    </a:lnTo>
                    <a:lnTo>
                      <a:pt x="280918" y="93059"/>
                    </a:lnTo>
                    <a:lnTo>
                      <a:pt x="290641" y="71418"/>
                    </a:lnTo>
                    <a:lnTo>
                      <a:pt x="220060" y="71418"/>
                    </a:lnTo>
                    <a:close/>
                    <a:moveTo>
                      <a:pt x="11555" y="71418"/>
                    </a:moveTo>
                    <a:lnTo>
                      <a:pt x="21278" y="93059"/>
                    </a:lnTo>
                    <a:lnTo>
                      <a:pt x="82497" y="93059"/>
                    </a:lnTo>
                    <a:lnTo>
                      <a:pt x="82497" y="71418"/>
                    </a:lnTo>
                    <a:lnTo>
                      <a:pt x="11555" y="71418"/>
                    </a:lnTo>
                    <a:close/>
                    <a:moveTo>
                      <a:pt x="113876" y="61912"/>
                    </a:moveTo>
                    <a:lnTo>
                      <a:pt x="187094" y="61912"/>
                    </a:lnTo>
                    <a:cubicBezTo>
                      <a:pt x="189607" y="61912"/>
                      <a:pt x="191401" y="64029"/>
                      <a:pt x="191401" y="66498"/>
                    </a:cubicBezTo>
                    <a:cubicBezTo>
                      <a:pt x="191401" y="68968"/>
                      <a:pt x="189607" y="71084"/>
                      <a:pt x="187094" y="71084"/>
                    </a:cubicBezTo>
                    <a:lnTo>
                      <a:pt x="113876" y="71084"/>
                    </a:lnTo>
                    <a:cubicBezTo>
                      <a:pt x="111364" y="71084"/>
                      <a:pt x="109210" y="68968"/>
                      <a:pt x="109210" y="66498"/>
                    </a:cubicBezTo>
                    <a:cubicBezTo>
                      <a:pt x="109210" y="64029"/>
                      <a:pt x="111364" y="61912"/>
                      <a:pt x="113876" y="61912"/>
                    </a:cubicBezTo>
                    <a:close/>
                    <a:moveTo>
                      <a:pt x="91860" y="40398"/>
                    </a:moveTo>
                    <a:lnTo>
                      <a:pt x="91860" y="247797"/>
                    </a:lnTo>
                    <a:lnTo>
                      <a:pt x="109866" y="247797"/>
                    </a:lnTo>
                    <a:lnTo>
                      <a:pt x="109866" y="221466"/>
                    </a:lnTo>
                    <a:cubicBezTo>
                      <a:pt x="109866" y="218942"/>
                      <a:pt x="112027" y="216777"/>
                      <a:pt x="114547" y="216777"/>
                    </a:cubicBezTo>
                    <a:lnTo>
                      <a:pt x="188010" y="216777"/>
                    </a:lnTo>
                    <a:cubicBezTo>
                      <a:pt x="190531" y="216777"/>
                      <a:pt x="192331" y="218942"/>
                      <a:pt x="192331" y="221466"/>
                    </a:cubicBezTo>
                    <a:lnTo>
                      <a:pt x="192331" y="247797"/>
                    </a:lnTo>
                    <a:lnTo>
                      <a:pt x="210697" y="247797"/>
                    </a:lnTo>
                    <a:lnTo>
                      <a:pt x="210697" y="40398"/>
                    </a:lnTo>
                    <a:lnTo>
                      <a:pt x="91860" y="40398"/>
                    </a:lnTo>
                    <a:close/>
                    <a:moveTo>
                      <a:pt x="80336" y="9378"/>
                    </a:moveTo>
                    <a:lnTo>
                      <a:pt x="90059" y="31380"/>
                    </a:lnTo>
                    <a:lnTo>
                      <a:pt x="212498" y="31380"/>
                    </a:lnTo>
                    <a:lnTo>
                      <a:pt x="222221" y="9378"/>
                    </a:lnTo>
                    <a:lnTo>
                      <a:pt x="80336" y="9378"/>
                    </a:lnTo>
                    <a:close/>
                    <a:moveTo>
                      <a:pt x="73494" y="0"/>
                    </a:moveTo>
                    <a:lnTo>
                      <a:pt x="229423" y="0"/>
                    </a:lnTo>
                    <a:cubicBezTo>
                      <a:pt x="230863" y="0"/>
                      <a:pt x="232304" y="1082"/>
                      <a:pt x="233024" y="2164"/>
                    </a:cubicBezTo>
                    <a:cubicBezTo>
                      <a:pt x="233744" y="3607"/>
                      <a:pt x="233744" y="5050"/>
                      <a:pt x="233384" y="6853"/>
                    </a:cubicBezTo>
                    <a:lnTo>
                      <a:pt x="220060" y="36791"/>
                    </a:lnTo>
                    <a:lnTo>
                      <a:pt x="220060" y="62040"/>
                    </a:lnTo>
                    <a:lnTo>
                      <a:pt x="297844" y="62040"/>
                    </a:lnTo>
                    <a:cubicBezTo>
                      <a:pt x="299284" y="62040"/>
                      <a:pt x="301085" y="62761"/>
                      <a:pt x="301805" y="64204"/>
                    </a:cubicBezTo>
                    <a:cubicBezTo>
                      <a:pt x="302525" y="65646"/>
                      <a:pt x="302525" y="67089"/>
                      <a:pt x="302165" y="68532"/>
                    </a:cubicBezTo>
                    <a:lnTo>
                      <a:pt x="288481" y="98470"/>
                    </a:lnTo>
                    <a:lnTo>
                      <a:pt x="288481" y="247797"/>
                    </a:lnTo>
                    <a:lnTo>
                      <a:pt x="297844" y="247797"/>
                    </a:lnTo>
                    <a:cubicBezTo>
                      <a:pt x="300364" y="247797"/>
                      <a:pt x="302525" y="249601"/>
                      <a:pt x="302525" y="252125"/>
                    </a:cubicBezTo>
                    <a:cubicBezTo>
                      <a:pt x="302525" y="255011"/>
                      <a:pt x="300364" y="256814"/>
                      <a:pt x="297844" y="256814"/>
                    </a:cubicBezTo>
                    <a:lnTo>
                      <a:pt x="284159" y="256814"/>
                    </a:lnTo>
                    <a:lnTo>
                      <a:pt x="215378" y="256814"/>
                    </a:lnTo>
                    <a:lnTo>
                      <a:pt x="188010" y="256814"/>
                    </a:lnTo>
                    <a:lnTo>
                      <a:pt x="114547" y="256814"/>
                    </a:lnTo>
                    <a:lnTo>
                      <a:pt x="87179" y="256814"/>
                    </a:lnTo>
                    <a:lnTo>
                      <a:pt x="18397" y="256814"/>
                    </a:lnTo>
                    <a:lnTo>
                      <a:pt x="4713" y="256814"/>
                    </a:lnTo>
                    <a:cubicBezTo>
                      <a:pt x="2193" y="256814"/>
                      <a:pt x="32" y="255011"/>
                      <a:pt x="32" y="252125"/>
                    </a:cubicBezTo>
                    <a:cubicBezTo>
                      <a:pt x="32" y="249601"/>
                      <a:pt x="2193" y="247797"/>
                      <a:pt x="4713" y="247797"/>
                    </a:cubicBezTo>
                    <a:lnTo>
                      <a:pt x="13716" y="247797"/>
                    </a:lnTo>
                    <a:lnTo>
                      <a:pt x="13716" y="98470"/>
                    </a:lnTo>
                    <a:lnTo>
                      <a:pt x="392" y="68532"/>
                    </a:lnTo>
                    <a:cubicBezTo>
                      <a:pt x="-328" y="67089"/>
                      <a:pt x="32" y="65646"/>
                      <a:pt x="752" y="64204"/>
                    </a:cubicBezTo>
                    <a:cubicBezTo>
                      <a:pt x="1832" y="62761"/>
                      <a:pt x="3273" y="62040"/>
                      <a:pt x="4713" y="62040"/>
                    </a:cubicBezTo>
                    <a:lnTo>
                      <a:pt x="82497" y="62040"/>
                    </a:lnTo>
                    <a:lnTo>
                      <a:pt x="82497" y="36791"/>
                    </a:lnTo>
                    <a:lnTo>
                      <a:pt x="69173" y="6853"/>
                    </a:lnTo>
                    <a:cubicBezTo>
                      <a:pt x="68453" y="5050"/>
                      <a:pt x="68813" y="3607"/>
                      <a:pt x="69533" y="2164"/>
                    </a:cubicBezTo>
                    <a:cubicBezTo>
                      <a:pt x="70253" y="1082"/>
                      <a:pt x="72054" y="0"/>
                      <a:pt x="734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21F06440-B9B5-4B2A-825C-DF317CD4931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4312" y="2616427"/>
              <a:ext cx="638862" cy="638862"/>
              <a:chOff x="9219154" y="2938156"/>
              <a:chExt cx="2166172" cy="2166172"/>
            </a:xfrm>
          </p:grpSpPr>
          <p:sp>
            <p:nvSpPr>
              <p:cNvPr id="92" name="Oval 3">
                <a:extLst>
                  <a:ext uri="{FF2B5EF4-FFF2-40B4-BE49-F238E27FC236}">
                    <a16:creationId xmlns:a16="http://schemas.microsoft.com/office/drawing/2014/main" id="{FA61F913-5BA1-4BB6-9258-61F03F91B0BD}"/>
                  </a:ext>
                </a:extLst>
              </p:cNvPr>
              <p:cNvSpPr/>
              <p:nvPr/>
            </p:nvSpPr>
            <p:spPr>
              <a:xfrm>
                <a:off x="9219154" y="2938156"/>
                <a:ext cx="2166172" cy="21661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3" name="Freeform 902">
                <a:extLst>
                  <a:ext uri="{FF2B5EF4-FFF2-40B4-BE49-F238E27FC236}">
                    <a16:creationId xmlns:a16="http://schemas.microsoft.com/office/drawing/2014/main" id="{BD66D224-D6B8-4677-B81F-9D34F0659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2313" y="3485986"/>
                <a:ext cx="1259855" cy="1070513"/>
              </a:xfrm>
              <a:custGeom>
                <a:avLst/>
                <a:gdLst>
                  <a:gd name="T0" fmla="*/ 1994816 w 302525"/>
                  <a:gd name="T1" fmla="*/ 2701676 h 256814"/>
                  <a:gd name="T2" fmla="*/ 1239093 w 302525"/>
                  <a:gd name="T3" fmla="*/ 2025047 h 256814"/>
                  <a:gd name="T4" fmla="*/ 2035786 w 302525"/>
                  <a:gd name="T5" fmla="*/ 2124908 h 256814"/>
                  <a:gd name="T6" fmla="*/ 1239093 w 302525"/>
                  <a:gd name="T7" fmla="*/ 2025047 h 256814"/>
                  <a:gd name="T8" fmla="*/ 2082650 w 302525"/>
                  <a:gd name="T9" fmla="*/ 1746198 h 256814"/>
                  <a:gd name="T10" fmla="*/ 1188320 w 302525"/>
                  <a:gd name="T11" fmla="*/ 1746198 h 256814"/>
                  <a:gd name="T12" fmla="*/ 2035786 w 302525"/>
                  <a:gd name="T13" fmla="*/ 1350038 h 256814"/>
                  <a:gd name="T14" fmla="*/ 1239093 w 302525"/>
                  <a:gd name="T15" fmla="*/ 1450036 h 256814"/>
                  <a:gd name="T16" fmla="*/ 2394490 w 302525"/>
                  <a:gd name="T17" fmla="*/ 1112920 h 256814"/>
                  <a:gd name="T18" fmla="*/ 2864694 w 302525"/>
                  <a:gd name="T19" fmla="*/ 1403926 h 256814"/>
                  <a:gd name="T20" fmla="*/ 2394490 w 302525"/>
                  <a:gd name="T21" fmla="*/ 1691010 h 256814"/>
                  <a:gd name="T22" fmla="*/ 2813760 w 302525"/>
                  <a:gd name="T23" fmla="*/ 1793255 h 256814"/>
                  <a:gd name="T24" fmla="*/ 2813760 w 302525"/>
                  <a:gd name="T25" fmla="*/ 2025274 h 256814"/>
                  <a:gd name="T26" fmla="*/ 2394490 w 302525"/>
                  <a:gd name="T27" fmla="*/ 2123587 h 256814"/>
                  <a:gd name="T28" fmla="*/ 2864694 w 302525"/>
                  <a:gd name="T29" fmla="*/ 2414592 h 256814"/>
                  <a:gd name="T30" fmla="*/ 2394490 w 302525"/>
                  <a:gd name="T31" fmla="*/ 2701676 h 256814"/>
                  <a:gd name="T32" fmla="*/ 2394490 w 302525"/>
                  <a:gd name="T33" fmla="*/ 1112920 h 256814"/>
                  <a:gd name="T34" fmla="*/ 897659 w 302525"/>
                  <a:gd name="T35" fmla="*/ 2701676 h 256814"/>
                  <a:gd name="T36" fmla="*/ 427451 w 302525"/>
                  <a:gd name="T37" fmla="*/ 2414592 h 256814"/>
                  <a:gd name="T38" fmla="*/ 897659 w 302525"/>
                  <a:gd name="T39" fmla="*/ 2123587 h 256814"/>
                  <a:gd name="T40" fmla="*/ 478385 w 302525"/>
                  <a:gd name="T41" fmla="*/ 2025274 h 256814"/>
                  <a:gd name="T42" fmla="*/ 478385 w 302525"/>
                  <a:gd name="T43" fmla="*/ 1793255 h 256814"/>
                  <a:gd name="T44" fmla="*/ 897659 w 302525"/>
                  <a:gd name="T45" fmla="*/ 1691010 h 256814"/>
                  <a:gd name="T46" fmla="*/ 427451 w 302525"/>
                  <a:gd name="T47" fmla="*/ 1403926 h 256814"/>
                  <a:gd name="T48" fmla="*/ 897659 w 302525"/>
                  <a:gd name="T49" fmla="*/ 1112920 h 256814"/>
                  <a:gd name="T50" fmla="*/ 2035786 w 302525"/>
                  <a:gd name="T51" fmla="*/ 1021176 h 256814"/>
                  <a:gd name="T52" fmla="*/ 1239093 w 302525"/>
                  <a:gd name="T53" fmla="*/ 1121033 h 256814"/>
                  <a:gd name="T54" fmla="*/ 2394490 w 302525"/>
                  <a:gd name="T55" fmla="*/ 778652 h 256814"/>
                  <a:gd name="T56" fmla="*/ 3162488 w 302525"/>
                  <a:gd name="T57" fmla="*/ 778652 h 256814"/>
                  <a:gd name="T58" fmla="*/ 231528 w 302525"/>
                  <a:gd name="T59" fmla="*/ 1014603 h 256814"/>
                  <a:gd name="T60" fmla="*/ 125733 w 302525"/>
                  <a:gd name="T61" fmla="*/ 778652 h 256814"/>
                  <a:gd name="T62" fmla="*/ 2082650 w 302525"/>
                  <a:gd name="T63" fmla="*/ 725009 h 256814"/>
                  <a:gd name="T64" fmla="*/ 1188320 w 302525"/>
                  <a:gd name="T65" fmla="*/ 725009 h 256814"/>
                  <a:gd name="T66" fmla="*/ 999538 w 302525"/>
                  <a:gd name="T67" fmla="*/ 2701676 h 256814"/>
                  <a:gd name="T68" fmla="*/ 1246395 w 302525"/>
                  <a:gd name="T69" fmla="*/ 2363468 h 256814"/>
                  <a:gd name="T70" fmla="*/ 2092770 w 302525"/>
                  <a:gd name="T71" fmla="*/ 2701676 h 256814"/>
                  <a:gd name="T72" fmla="*/ 999538 w 302525"/>
                  <a:gd name="T73" fmla="*/ 440451 h 256814"/>
                  <a:gd name="T74" fmla="*/ 2312209 w 302525"/>
                  <a:gd name="T75" fmla="*/ 342126 h 256814"/>
                  <a:gd name="T76" fmla="*/ 799695 w 302525"/>
                  <a:gd name="T77" fmla="*/ 0 h 256814"/>
                  <a:gd name="T78" fmla="*/ 2539472 w 302525"/>
                  <a:gd name="T79" fmla="*/ 74719 h 256814"/>
                  <a:gd name="T80" fmla="*/ 3240865 w 302525"/>
                  <a:gd name="T81" fmla="*/ 676407 h 256814"/>
                  <a:gd name="T82" fmla="*/ 3138982 w 302525"/>
                  <a:gd name="T83" fmla="*/ 1073594 h 256814"/>
                  <a:gd name="T84" fmla="*/ 3291801 w 302525"/>
                  <a:gd name="T85" fmla="*/ 2748860 h 256814"/>
                  <a:gd name="T86" fmla="*/ 2343544 w 302525"/>
                  <a:gd name="T87" fmla="*/ 2799985 h 256814"/>
                  <a:gd name="T88" fmla="*/ 948604 w 302525"/>
                  <a:gd name="T89" fmla="*/ 2799985 h 256814"/>
                  <a:gd name="T90" fmla="*/ 347 w 302525"/>
                  <a:gd name="T91" fmla="*/ 2748860 h 256814"/>
                  <a:gd name="T92" fmla="*/ 149243 w 302525"/>
                  <a:gd name="T93" fmla="*/ 1073594 h 256814"/>
                  <a:gd name="T94" fmla="*/ 51281 w 302525"/>
                  <a:gd name="T95" fmla="*/ 676407 h 256814"/>
                  <a:gd name="T96" fmla="*/ 752673 w 302525"/>
                  <a:gd name="T97" fmla="*/ 74719 h 2568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02525" h="256814">
                    <a:moveTo>
                      <a:pt x="119229" y="225795"/>
                    </a:moveTo>
                    <a:lnTo>
                      <a:pt x="119229" y="247797"/>
                    </a:lnTo>
                    <a:lnTo>
                      <a:pt x="183329" y="247797"/>
                    </a:lnTo>
                    <a:lnTo>
                      <a:pt x="183329" y="225795"/>
                    </a:lnTo>
                    <a:lnTo>
                      <a:pt x="119229" y="225795"/>
                    </a:lnTo>
                    <a:close/>
                    <a:moveTo>
                      <a:pt x="113876" y="185737"/>
                    </a:moveTo>
                    <a:lnTo>
                      <a:pt x="187094" y="185737"/>
                    </a:lnTo>
                    <a:cubicBezTo>
                      <a:pt x="189607" y="185737"/>
                      <a:pt x="191401" y="187569"/>
                      <a:pt x="191401" y="190133"/>
                    </a:cubicBezTo>
                    <a:cubicBezTo>
                      <a:pt x="191401" y="193064"/>
                      <a:pt x="189607" y="194896"/>
                      <a:pt x="187094" y="194896"/>
                    </a:cubicBezTo>
                    <a:lnTo>
                      <a:pt x="113876" y="194896"/>
                    </a:lnTo>
                    <a:cubicBezTo>
                      <a:pt x="111364" y="194896"/>
                      <a:pt x="109210" y="193064"/>
                      <a:pt x="109210" y="190133"/>
                    </a:cubicBezTo>
                    <a:cubicBezTo>
                      <a:pt x="109210" y="187569"/>
                      <a:pt x="111364" y="185737"/>
                      <a:pt x="113876" y="185737"/>
                    </a:cubicBezTo>
                    <a:close/>
                    <a:moveTo>
                      <a:pt x="113876" y="155575"/>
                    </a:moveTo>
                    <a:lnTo>
                      <a:pt x="187094" y="155575"/>
                    </a:lnTo>
                    <a:cubicBezTo>
                      <a:pt x="189607" y="155575"/>
                      <a:pt x="191401" y="157692"/>
                      <a:pt x="191401" y="160161"/>
                    </a:cubicBezTo>
                    <a:cubicBezTo>
                      <a:pt x="191401" y="162631"/>
                      <a:pt x="189607" y="164747"/>
                      <a:pt x="187094" y="164747"/>
                    </a:cubicBezTo>
                    <a:lnTo>
                      <a:pt x="113876" y="164747"/>
                    </a:lnTo>
                    <a:cubicBezTo>
                      <a:pt x="111364" y="164747"/>
                      <a:pt x="109210" y="162631"/>
                      <a:pt x="109210" y="160161"/>
                    </a:cubicBezTo>
                    <a:cubicBezTo>
                      <a:pt x="109210" y="157692"/>
                      <a:pt x="111364" y="155575"/>
                      <a:pt x="113876" y="155575"/>
                    </a:cubicBezTo>
                    <a:close/>
                    <a:moveTo>
                      <a:pt x="113876" y="123825"/>
                    </a:moveTo>
                    <a:lnTo>
                      <a:pt x="187094" y="123825"/>
                    </a:lnTo>
                    <a:cubicBezTo>
                      <a:pt x="189607" y="123825"/>
                      <a:pt x="191401" y="125942"/>
                      <a:pt x="191401" y="128411"/>
                    </a:cubicBezTo>
                    <a:cubicBezTo>
                      <a:pt x="191401" y="130881"/>
                      <a:pt x="189607" y="132997"/>
                      <a:pt x="187094" y="132997"/>
                    </a:cubicBezTo>
                    <a:lnTo>
                      <a:pt x="113876" y="132997"/>
                    </a:lnTo>
                    <a:cubicBezTo>
                      <a:pt x="111364" y="132997"/>
                      <a:pt x="109210" y="130881"/>
                      <a:pt x="109210" y="128411"/>
                    </a:cubicBezTo>
                    <a:cubicBezTo>
                      <a:pt x="109210" y="125942"/>
                      <a:pt x="111364" y="123825"/>
                      <a:pt x="113876" y="123825"/>
                    </a:cubicBezTo>
                    <a:close/>
                    <a:moveTo>
                      <a:pt x="220060" y="102077"/>
                    </a:moveTo>
                    <a:lnTo>
                      <a:pt x="220060" y="124079"/>
                    </a:lnTo>
                    <a:lnTo>
                      <a:pt x="258592" y="124079"/>
                    </a:lnTo>
                    <a:cubicBezTo>
                      <a:pt x="261112" y="124079"/>
                      <a:pt x="263273" y="126243"/>
                      <a:pt x="263273" y="128768"/>
                    </a:cubicBezTo>
                    <a:cubicBezTo>
                      <a:pt x="263273" y="131293"/>
                      <a:pt x="261112" y="133457"/>
                      <a:pt x="258592" y="133457"/>
                    </a:cubicBezTo>
                    <a:lnTo>
                      <a:pt x="220060" y="133457"/>
                    </a:lnTo>
                    <a:lnTo>
                      <a:pt x="220060" y="155099"/>
                    </a:lnTo>
                    <a:lnTo>
                      <a:pt x="258592" y="155099"/>
                    </a:lnTo>
                    <a:cubicBezTo>
                      <a:pt x="261112" y="155099"/>
                      <a:pt x="263273" y="157263"/>
                      <a:pt x="263273" y="159788"/>
                    </a:cubicBezTo>
                    <a:cubicBezTo>
                      <a:pt x="263273" y="162313"/>
                      <a:pt x="261112" y="164477"/>
                      <a:pt x="258592" y="164477"/>
                    </a:cubicBezTo>
                    <a:lnTo>
                      <a:pt x="220060" y="164477"/>
                    </a:lnTo>
                    <a:lnTo>
                      <a:pt x="220060" y="185758"/>
                    </a:lnTo>
                    <a:lnTo>
                      <a:pt x="258592" y="185758"/>
                    </a:lnTo>
                    <a:cubicBezTo>
                      <a:pt x="261112" y="185758"/>
                      <a:pt x="263273" y="187561"/>
                      <a:pt x="263273" y="190086"/>
                    </a:cubicBezTo>
                    <a:cubicBezTo>
                      <a:pt x="263273" y="192972"/>
                      <a:pt x="261112" y="194775"/>
                      <a:pt x="258592" y="194775"/>
                    </a:cubicBezTo>
                    <a:lnTo>
                      <a:pt x="220060" y="194775"/>
                    </a:lnTo>
                    <a:lnTo>
                      <a:pt x="220060" y="216777"/>
                    </a:lnTo>
                    <a:lnTo>
                      <a:pt x="258592" y="216777"/>
                    </a:lnTo>
                    <a:cubicBezTo>
                      <a:pt x="261112" y="216777"/>
                      <a:pt x="263273" y="218942"/>
                      <a:pt x="263273" y="221466"/>
                    </a:cubicBezTo>
                    <a:cubicBezTo>
                      <a:pt x="263273" y="223631"/>
                      <a:pt x="261112" y="225795"/>
                      <a:pt x="258592" y="225795"/>
                    </a:cubicBezTo>
                    <a:lnTo>
                      <a:pt x="220060" y="225795"/>
                    </a:lnTo>
                    <a:lnTo>
                      <a:pt x="220060" y="247797"/>
                    </a:lnTo>
                    <a:lnTo>
                      <a:pt x="279478" y="247797"/>
                    </a:lnTo>
                    <a:lnTo>
                      <a:pt x="279478" y="102077"/>
                    </a:lnTo>
                    <a:lnTo>
                      <a:pt x="220060" y="102077"/>
                    </a:lnTo>
                    <a:close/>
                    <a:moveTo>
                      <a:pt x="23079" y="102077"/>
                    </a:moveTo>
                    <a:lnTo>
                      <a:pt x="23079" y="247797"/>
                    </a:lnTo>
                    <a:lnTo>
                      <a:pt x="82497" y="247797"/>
                    </a:lnTo>
                    <a:lnTo>
                      <a:pt x="82497" y="225795"/>
                    </a:lnTo>
                    <a:lnTo>
                      <a:pt x="43965" y="225795"/>
                    </a:lnTo>
                    <a:cubicBezTo>
                      <a:pt x="41445" y="225795"/>
                      <a:pt x="39284" y="223631"/>
                      <a:pt x="39284" y="221466"/>
                    </a:cubicBezTo>
                    <a:cubicBezTo>
                      <a:pt x="39284" y="218942"/>
                      <a:pt x="41445" y="216777"/>
                      <a:pt x="43965" y="216777"/>
                    </a:cubicBezTo>
                    <a:lnTo>
                      <a:pt x="82497" y="216777"/>
                    </a:lnTo>
                    <a:lnTo>
                      <a:pt x="82497" y="194775"/>
                    </a:lnTo>
                    <a:lnTo>
                      <a:pt x="43965" y="194775"/>
                    </a:lnTo>
                    <a:cubicBezTo>
                      <a:pt x="41445" y="194775"/>
                      <a:pt x="39284" y="192972"/>
                      <a:pt x="39284" y="190086"/>
                    </a:cubicBezTo>
                    <a:cubicBezTo>
                      <a:pt x="39284" y="187561"/>
                      <a:pt x="41445" y="185758"/>
                      <a:pt x="43965" y="185758"/>
                    </a:cubicBezTo>
                    <a:lnTo>
                      <a:pt x="82497" y="185758"/>
                    </a:lnTo>
                    <a:lnTo>
                      <a:pt x="82497" y="164477"/>
                    </a:lnTo>
                    <a:lnTo>
                      <a:pt x="43965" y="164477"/>
                    </a:lnTo>
                    <a:cubicBezTo>
                      <a:pt x="41445" y="164477"/>
                      <a:pt x="39284" y="162313"/>
                      <a:pt x="39284" y="159788"/>
                    </a:cubicBezTo>
                    <a:cubicBezTo>
                      <a:pt x="39284" y="157263"/>
                      <a:pt x="41445" y="155099"/>
                      <a:pt x="43965" y="155099"/>
                    </a:cubicBezTo>
                    <a:lnTo>
                      <a:pt x="82497" y="155099"/>
                    </a:lnTo>
                    <a:lnTo>
                      <a:pt x="82497" y="133457"/>
                    </a:lnTo>
                    <a:lnTo>
                      <a:pt x="43965" y="133457"/>
                    </a:lnTo>
                    <a:cubicBezTo>
                      <a:pt x="41445" y="133457"/>
                      <a:pt x="39284" y="131293"/>
                      <a:pt x="39284" y="128768"/>
                    </a:cubicBezTo>
                    <a:cubicBezTo>
                      <a:pt x="39284" y="126243"/>
                      <a:pt x="41445" y="124079"/>
                      <a:pt x="43965" y="124079"/>
                    </a:cubicBezTo>
                    <a:lnTo>
                      <a:pt x="82497" y="124079"/>
                    </a:lnTo>
                    <a:lnTo>
                      <a:pt x="82497" y="102077"/>
                    </a:lnTo>
                    <a:lnTo>
                      <a:pt x="23079" y="102077"/>
                    </a:lnTo>
                    <a:close/>
                    <a:moveTo>
                      <a:pt x="113876" y="93662"/>
                    </a:moveTo>
                    <a:lnTo>
                      <a:pt x="187094" y="93662"/>
                    </a:lnTo>
                    <a:cubicBezTo>
                      <a:pt x="189607" y="93662"/>
                      <a:pt x="191401" y="95860"/>
                      <a:pt x="191401" y="98425"/>
                    </a:cubicBezTo>
                    <a:cubicBezTo>
                      <a:pt x="191401" y="100989"/>
                      <a:pt x="189607" y="102821"/>
                      <a:pt x="187094" y="102821"/>
                    </a:cubicBezTo>
                    <a:lnTo>
                      <a:pt x="113876" y="102821"/>
                    </a:lnTo>
                    <a:cubicBezTo>
                      <a:pt x="111364" y="102821"/>
                      <a:pt x="109210" y="100989"/>
                      <a:pt x="109210" y="98425"/>
                    </a:cubicBezTo>
                    <a:cubicBezTo>
                      <a:pt x="109210" y="95860"/>
                      <a:pt x="111364" y="93662"/>
                      <a:pt x="113876" y="93662"/>
                    </a:cubicBezTo>
                    <a:close/>
                    <a:moveTo>
                      <a:pt x="220060" y="71418"/>
                    </a:moveTo>
                    <a:lnTo>
                      <a:pt x="220060" y="93059"/>
                    </a:lnTo>
                    <a:lnTo>
                      <a:pt x="280918" y="93059"/>
                    </a:lnTo>
                    <a:lnTo>
                      <a:pt x="290641" y="71418"/>
                    </a:lnTo>
                    <a:lnTo>
                      <a:pt x="220060" y="71418"/>
                    </a:lnTo>
                    <a:close/>
                    <a:moveTo>
                      <a:pt x="11555" y="71418"/>
                    </a:moveTo>
                    <a:lnTo>
                      <a:pt x="21278" y="93059"/>
                    </a:lnTo>
                    <a:lnTo>
                      <a:pt x="82497" y="93059"/>
                    </a:lnTo>
                    <a:lnTo>
                      <a:pt x="82497" y="71418"/>
                    </a:lnTo>
                    <a:lnTo>
                      <a:pt x="11555" y="71418"/>
                    </a:lnTo>
                    <a:close/>
                    <a:moveTo>
                      <a:pt x="113876" y="61912"/>
                    </a:moveTo>
                    <a:lnTo>
                      <a:pt x="187094" y="61912"/>
                    </a:lnTo>
                    <a:cubicBezTo>
                      <a:pt x="189607" y="61912"/>
                      <a:pt x="191401" y="64029"/>
                      <a:pt x="191401" y="66498"/>
                    </a:cubicBezTo>
                    <a:cubicBezTo>
                      <a:pt x="191401" y="68968"/>
                      <a:pt x="189607" y="71084"/>
                      <a:pt x="187094" y="71084"/>
                    </a:cubicBezTo>
                    <a:lnTo>
                      <a:pt x="113876" y="71084"/>
                    </a:lnTo>
                    <a:cubicBezTo>
                      <a:pt x="111364" y="71084"/>
                      <a:pt x="109210" y="68968"/>
                      <a:pt x="109210" y="66498"/>
                    </a:cubicBezTo>
                    <a:cubicBezTo>
                      <a:pt x="109210" y="64029"/>
                      <a:pt x="111364" y="61912"/>
                      <a:pt x="113876" y="61912"/>
                    </a:cubicBezTo>
                    <a:close/>
                    <a:moveTo>
                      <a:pt x="91860" y="40398"/>
                    </a:moveTo>
                    <a:lnTo>
                      <a:pt x="91860" y="247797"/>
                    </a:lnTo>
                    <a:lnTo>
                      <a:pt x="109866" y="247797"/>
                    </a:lnTo>
                    <a:lnTo>
                      <a:pt x="109866" y="221466"/>
                    </a:lnTo>
                    <a:cubicBezTo>
                      <a:pt x="109866" y="218942"/>
                      <a:pt x="112027" y="216777"/>
                      <a:pt x="114547" y="216777"/>
                    </a:cubicBezTo>
                    <a:lnTo>
                      <a:pt x="188010" y="216777"/>
                    </a:lnTo>
                    <a:cubicBezTo>
                      <a:pt x="190531" y="216777"/>
                      <a:pt x="192331" y="218942"/>
                      <a:pt x="192331" y="221466"/>
                    </a:cubicBezTo>
                    <a:lnTo>
                      <a:pt x="192331" y="247797"/>
                    </a:lnTo>
                    <a:lnTo>
                      <a:pt x="210697" y="247797"/>
                    </a:lnTo>
                    <a:lnTo>
                      <a:pt x="210697" y="40398"/>
                    </a:lnTo>
                    <a:lnTo>
                      <a:pt x="91860" y="40398"/>
                    </a:lnTo>
                    <a:close/>
                    <a:moveTo>
                      <a:pt x="80336" y="9378"/>
                    </a:moveTo>
                    <a:lnTo>
                      <a:pt x="90059" y="31380"/>
                    </a:lnTo>
                    <a:lnTo>
                      <a:pt x="212498" y="31380"/>
                    </a:lnTo>
                    <a:lnTo>
                      <a:pt x="222221" y="9378"/>
                    </a:lnTo>
                    <a:lnTo>
                      <a:pt x="80336" y="9378"/>
                    </a:lnTo>
                    <a:close/>
                    <a:moveTo>
                      <a:pt x="73494" y="0"/>
                    </a:moveTo>
                    <a:lnTo>
                      <a:pt x="229423" y="0"/>
                    </a:lnTo>
                    <a:cubicBezTo>
                      <a:pt x="230863" y="0"/>
                      <a:pt x="232304" y="1082"/>
                      <a:pt x="233024" y="2164"/>
                    </a:cubicBezTo>
                    <a:cubicBezTo>
                      <a:pt x="233744" y="3607"/>
                      <a:pt x="233744" y="5050"/>
                      <a:pt x="233384" y="6853"/>
                    </a:cubicBezTo>
                    <a:lnTo>
                      <a:pt x="220060" y="36791"/>
                    </a:lnTo>
                    <a:lnTo>
                      <a:pt x="220060" y="62040"/>
                    </a:lnTo>
                    <a:lnTo>
                      <a:pt x="297844" y="62040"/>
                    </a:lnTo>
                    <a:cubicBezTo>
                      <a:pt x="299284" y="62040"/>
                      <a:pt x="301085" y="62761"/>
                      <a:pt x="301805" y="64204"/>
                    </a:cubicBezTo>
                    <a:cubicBezTo>
                      <a:pt x="302525" y="65646"/>
                      <a:pt x="302525" y="67089"/>
                      <a:pt x="302165" y="68532"/>
                    </a:cubicBezTo>
                    <a:lnTo>
                      <a:pt x="288481" y="98470"/>
                    </a:lnTo>
                    <a:lnTo>
                      <a:pt x="288481" y="247797"/>
                    </a:lnTo>
                    <a:lnTo>
                      <a:pt x="297844" y="247797"/>
                    </a:lnTo>
                    <a:cubicBezTo>
                      <a:pt x="300364" y="247797"/>
                      <a:pt x="302525" y="249601"/>
                      <a:pt x="302525" y="252125"/>
                    </a:cubicBezTo>
                    <a:cubicBezTo>
                      <a:pt x="302525" y="255011"/>
                      <a:pt x="300364" y="256814"/>
                      <a:pt x="297844" y="256814"/>
                    </a:cubicBezTo>
                    <a:lnTo>
                      <a:pt x="284159" y="256814"/>
                    </a:lnTo>
                    <a:lnTo>
                      <a:pt x="215378" y="256814"/>
                    </a:lnTo>
                    <a:lnTo>
                      <a:pt x="188010" y="256814"/>
                    </a:lnTo>
                    <a:lnTo>
                      <a:pt x="114547" y="256814"/>
                    </a:lnTo>
                    <a:lnTo>
                      <a:pt x="87179" y="256814"/>
                    </a:lnTo>
                    <a:lnTo>
                      <a:pt x="18397" y="256814"/>
                    </a:lnTo>
                    <a:lnTo>
                      <a:pt x="4713" y="256814"/>
                    </a:lnTo>
                    <a:cubicBezTo>
                      <a:pt x="2193" y="256814"/>
                      <a:pt x="32" y="255011"/>
                      <a:pt x="32" y="252125"/>
                    </a:cubicBezTo>
                    <a:cubicBezTo>
                      <a:pt x="32" y="249601"/>
                      <a:pt x="2193" y="247797"/>
                      <a:pt x="4713" y="247797"/>
                    </a:cubicBezTo>
                    <a:lnTo>
                      <a:pt x="13716" y="247797"/>
                    </a:lnTo>
                    <a:lnTo>
                      <a:pt x="13716" y="98470"/>
                    </a:lnTo>
                    <a:lnTo>
                      <a:pt x="392" y="68532"/>
                    </a:lnTo>
                    <a:cubicBezTo>
                      <a:pt x="-328" y="67089"/>
                      <a:pt x="32" y="65646"/>
                      <a:pt x="752" y="64204"/>
                    </a:cubicBezTo>
                    <a:cubicBezTo>
                      <a:pt x="1832" y="62761"/>
                      <a:pt x="3273" y="62040"/>
                      <a:pt x="4713" y="62040"/>
                    </a:cubicBezTo>
                    <a:lnTo>
                      <a:pt x="82497" y="62040"/>
                    </a:lnTo>
                    <a:lnTo>
                      <a:pt x="82497" y="36791"/>
                    </a:lnTo>
                    <a:lnTo>
                      <a:pt x="69173" y="6853"/>
                    </a:lnTo>
                    <a:cubicBezTo>
                      <a:pt x="68453" y="5050"/>
                      <a:pt x="68813" y="3607"/>
                      <a:pt x="69533" y="2164"/>
                    </a:cubicBezTo>
                    <a:cubicBezTo>
                      <a:pt x="70253" y="1082"/>
                      <a:pt x="72054" y="0"/>
                      <a:pt x="734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A51404EA-25A0-4BF2-967A-2580EC3C6E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4312" y="3401646"/>
              <a:ext cx="638862" cy="638862"/>
              <a:chOff x="9219154" y="2938156"/>
              <a:chExt cx="2166172" cy="2166172"/>
            </a:xfrm>
          </p:grpSpPr>
          <p:sp>
            <p:nvSpPr>
              <p:cNvPr id="95" name="Oval 3">
                <a:extLst>
                  <a:ext uri="{FF2B5EF4-FFF2-40B4-BE49-F238E27FC236}">
                    <a16:creationId xmlns:a16="http://schemas.microsoft.com/office/drawing/2014/main" id="{D59E543E-E905-4F19-8973-987E39347A0A}"/>
                  </a:ext>
                </a:extLst>
              </p:cNvPr>
              <p:cNvSpPr/>
              <p:nvPr/>
            </p:nvSpPr>
            <p:spPr>
              <a:xfrm>
                <a:off x="9219154" y="2938156"/>
                <a:ext cx="2166172" cy="21661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6" name="Freeform 902">
                <a:extLst>
                  <a:ext uri="{FF2B5EF4-FFF2-40B4-BE49-F238E27FC236}">
                    <a16:creationId xmlns:a16="http://schemas.microsoft.com/office/drawing/2014/main" id="{7E02ADA6-C60E-432E-A44D-9F33DC38C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2313" y="3485986"/>
                <a:ext cx="1259855" cy="1070513"/>
              </a:xfrm>
              <a:custGeom>
                <a:avLst/>
                <a:gdLst>
                  <a:gd name="T0" fmla="*/ 1994816 w 302525"/>
                  <a:gd name="T1" fmla="*/ 2701676 h 256814"/>
                  <a:gd name="T2" fmla="*/ 1239093 w 302525"/>
                  <a:gd name="T3" fmla="*/ 2025047 h 256814"/>
                  <a:gd name="T4" fmla="*/ 2035786 w 302525"/>
                  <a:gd name="T5" fmla="*/ 2124908 h 256814"/>
                  <a:gd name="T6" fmla="*/ 1239093 w 302525"/>
                  <a:gd name="T7" fmla="*/ 2025047 h 256814"/>
                  <a:gd name="T8" fmla="*/ 2082650 w 302525"/>
                  <a:gd name="T9" fmla="*/ 1746198 h 256814"/>
                  <a:gd name="T10" fmla="*/ 1188320 w 302525"/>
                  <a:gd name="T11" fmla="*/ 1746198 h 256814"/>
                  <a:gd name="T12" fmla="*/ 2035786 w 302525"/>
                  <a:gd name="T13" fmla="*/ 1350038 h 256814"/>
                  <a:gd name="T14" fmla="*/ 1239093 w 302525"/>
                  <a:gd name="T15" fmla="*/ 1450036 h 256814"/>
                  <a:gd name="T16" fmla="*/ 2394490 w 302525"/>
                  <a:gd name="T17" fmla="*/ 1112920 h 256814"/>
                  <a:gd name="T18" fmla="*/ 2864694 w 302525"/>
                  <a:gd name="T19" fmla="*/ 1403926 h 256814"/>
                  <a:gd name="T20" fmla="*/ 2394490 w 302525"/>
                  <a:gd name="T21" fmla="*/ 1691010 h 256814"/>
                  <a:gd name="T22" fmla="*/ 2813760 w 302525"/>
                  <a:gd name="T23" fmla="*/ 1793255 h 256814"/>
                  <a:gd name="T24" fmla="*/ 2813760 w 302525"/>
                  <a:gd name="T25" fmla="*/ 2025274 h 256814"/>
                  <a:gd name="T26" fmla="*/ 2394490 w 302525"/>
                  <a:gd name="T27" fmla="*/ 2123587 h 256814"/>
                  <a:gd name="T28" fmla="*/ 2864694 w 302525"/>
                  <a:gd name="T29" fmla="*/ 2414592 h 256814"/>
                  <a:gd name="T30" fmla="*/ 2394490 w 302525"/>
                  <a:gd name="T31" fmla="*/ 2701676 h 256814"/>
                  <a:gd name="T32" fmla="*/ 2394490 w 302525"/>
                  <a:gd name="T33" fmla="*/ 1112920 h 256814"/>
                  <a:gd name="T34" fmla="*/ 897659 w 302525"/>
                  <a:gd name="T35" fmla="*/ 2701676 h 256814"/>
                  <a:gd name="T36" fmla="*/ 427451 w 302525"/>
                  <a:gd name="T37" fmla="*/ 2414592 h 256814"/>
                  <a:gd name="T38" fmla="*/ 897659 w 302525"/>
                  <a:gd name="T39" fmla="*/ 2123587 h 256814"/>
                  <a:gd name="T40" fmla="*/ 478385 w 302525"/>
                  <a:gd name="T41" fmla="*/ 2025274 h 256814"/>
                  <a:gd name="T42" fmla="*/ 478385 w 302525"/>
                  <a:gd name="T43" fmla="*/ 1793255 h 256814"/>
                  <a:gd name="T44" fmla="*/ 897659 w 302525"/>
                  <a:gd name="T45" fmla="*/ 1691010 h 256814"/>
                  <a:gd name="T46" fmla="*/ 427451 w 302525"/>
                  <a:gd name="T47" fmla="*/ 1403926 h 256814"/>
                  <a:gd name="T48" fmla="*/ 897659 w 302525"/>
                  <a:gd name="T49" fmla="*/ 1112920 h 256814"/>
                  <a:gd name="T50" fmla="*/ 2035786 w 302525"/>
                  <a:gd name="T51" fmla="*/ 1021176 h 256814"/>
                  <a:gd name="T52" fmla="*/ 1239093 w 302525"/>
                  <a:gd name="T53" fmla="*/ 1121033 h 256814"/>
                  <a:gd name="T54" fmla="*/ 2394490 w 302525"/>
                  <a:gd name="T55" fmla="*/ 778652 h 256814"/>
                  <a:gd name="T56" fmla="*/ 3162488 w 302525"/>
                  <a:gd name="T57" fmla="*/ 778652 h 256814"/>
                  <a:gd name="T58" fmla="*/ 231528 w 302525"/>
                  <a:gd name="T59" fmla="*/ 1014603 h 256814"/>
                  <a:gd name="T60" fmla="*/ 125733 w 302525"/>
                  <a:gd name="T61" fmla="*/ 778652 h 256814"/>
                  <a:gd name="T62" fmla="*/ 2082650 w 302525"/>
                  <a:gd name="T63" fmla="*/ 725009 h 256814"/>
                  <a:gd name="T64" fmla="*/ 1188320 w 302525"/>
                  <a:gd name="T65" fmla="*/ 725009 h 256814"/>
                  <a:gd name="T66" fmla="*/ 999538 w 302525"/>
                  <a:gd name="T67" fmla="*/ 2701676 h 256814"/>
                  <a:gd name="T68" fmla="*/ 1246395 w 302525"/>
                  <a:gd name="T69" fmla="*/ 2363468 h 256814"/>
                  <a:gd name="T70" fmla="*/ 2092770 w 302525"/>
                  <a:gd name="T71" fmla="*/ 2701676 h 256814"/>
                  <a:gd name="T72" fmla="*/ 999538 w 302525"/>
                  <a:gd name="T73" fmla="*/ 440451 h 256814"/>
                  <a:gd name="T74" fmla="*/ 2312209 w 302525"/>
                  <a:gd name="T75" fmla="*/ 342126 h 256814"/>
                  <a:gd name="T76" fmla="*/ 799695 w 302525"/>
                  <a:gd name="T77" fmla="*/ 0 h 256814"/>
                  <a:gd name="T78" fmla="*/ 2539472 w 302525"/>
                  <a:gd name="T79" fmla="*/ 74719 h 256814"/>
                  <a:gd name="T80" fmla="*/ 3240865 w 302525"/>
                  <a:gd name="T81" fmla="*/ 676407 h 256814"/>
                  <a:gd name="T82" fmla="*/ 3138982 w 302525"/>
                  <a:gd name="T83" fmla="*/ 1073594 h 256814"/>
                  <a:gd name="T84" fmla="*/ 3291801 w 302525"/>
                  <a:gd name="T85" fmla="*/ 2748860 h 256814"/>
                  <a:gd name="T86" fmla="*/ 2343544 w 302525"/>
                  <a:gd name="T87" fmla="*/ 2799985 h 256814"/>
                  <a:gd name="T88" fmla="*/ 948604 w 302525"/>
                  <a:gd name="T89" fmla="*/ 2799985 h 256814"/>
                  <a:gd name="T90" fmla="*/ 347 w 302525"/>
                  <a:gd name="T91" fmla="*/ 2748860 h 256814"/>
                  <a:gd name="T92" fmla="*/ 149243 w 302525"/>
                  <a:gd name="T93" fmla="*/ 1073594 h 256814"/>
                  <a:gd name="T94" fmla="*/ 51281 w 302525"/>
                  <a:gd name="T95" fmla="*/ 676407 h 256814"/>
                  <a:gd name="T96" fmla="*/ 752673 w 302525"/>
                  <a:gd name="T97" fmla="*/ 74719 h 2568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02525" h="256814">
                    <a:moveTo>
                      <a:pt x="119229" y="225795"/>
                    </a:moveTo>
                    <a:lnTo>
                      <a:pt x="119229" y="247797"/>
                    </a:lnTo>
                    <a:lnTo>
                      <a:pt x="183329" y="247797"/>
                    </a:lnTo>
                    <a:lnTo>
                      <a:pt x="183329" y="225795"/>
                    </a:lnTo>
                    <a:lnTo>
                      <a:pt x="119229" y="225795"/>
                    </a:lnTo>
                    <a:close/>
                    <a:moveTo>
                      <a:pt x="113876" y="185737"/>
                    </a:moveTo>
                    <a:lnTo>
                      <a:pt x="187094" y="185737"/>
                    </a:lnTo>
                    <a:cubicBezTo>
                      <a:pt x="189607" y="185737"/>
                      <a:pt x="191401" y="187569"/>
                      <a:pt x="191401" y="190133"/>
                    </a:cubicBezTo>
                    <a:cubicBezTo>
                      <a:pt x="191401" y="193064"/>
                      <a:pt x="189607" y="194896"/>
                      <a:pt x="187094" y="194896"/>
                    </a:cubicBezTo>
                    <a:lnTo>
                      <a:pt x="113876" y="194896"/>
                    </a:lnTo>
                    <a:cubicBezTo>
                      <a:pt x="111364" y="194896"/>
                      <a:pt x="109210" y="193064"/>
                      <a:pt x="109210" y="190133"/>
                    </a:cubicBezTo>
                    <a:cubicBezTo>
                      <a:pt x="109210" y="187569"/>
                      <a:pt x="111364" y="185737"/>
                      <a:pt x="113876" y="185737"/>
                    </a:cubicBezTo>
                    <a:close/>
                    <a:moveTo>
                      <a:pt x="113876" y="155575"/>
                    </a:moveTo>
                    <a:lnTo>
                      <a:pt x="187094" y="155575"/>
                    </a:lnTo>
                    <a:cubicBezTo>
                      <a:pt x="189607" y="155575"/>
                      <a:pt x="191401" y="157692"/>
                      <a:pt x="191401" y="160161"/>
                    </a:cubicBezTo>
                    <a:cubicBezTo>
                      <a:pt x="191401" y="162631"/>
                      <a:pt x="189607" y="164747"/>
                      <a:pt x="187094" y="164747"/>
                    </a:cubicBezTo>
                    <a:lnTo>
                      <a:pt x="113876" y="164747"/>
                    </a:lnTo>
                    <a:cubicBezTo>
                      <a:pt x="111364" y="164747"/>
                      <a:pt x="109210" y="162631"/>
                      <a:pt x="109210" y="160161"/>
                    </a:cubicBezTo>
                    <a:cubicBezTo>
                      <a:pt x="109210" y="157692"/>
                      <a:pt x="111364" y="155575"/>
                      <a:pt x="113876" y="155575"/>
                    </a:cubicBezTo>
                    <a:close/>
                    <a:moveTo>
                      <a:pt x="113876" y="123825"/>
                    </a:moveTo>
                    <a:lnTo>
                      <a:pt x="187094" y="123825"/>
                    </a:lnTo>
                    <a:cubicBezTo>
                      <a:pt x="189607" y="123825"/>
                      <a:pt x="191401" y="125942"/>
                      <a:pt x="191401" y="128411"/>
                    </a:cubicBezTo>
                    <a:cubicBezTo>
                      <a:pt x="191401" y="130881"/>
                      <a:pt x="189607" y="132997"/>
                      <a:pt x="187094" y="132997"/>
                    </a:cubicBezTo>
                    <a:lnTo>
                      <a:pt x="113876" y="132997"/>
                    </a:lnTo>
                    <a:cubicBezTo>
                      <a:pt x="111364" y="132997"/>
                      <a:pt x="109210" y="130881"/>
                      <a:pt x="109210" y="128411"/>
                    </a:cubicBezTo>
                    <a:cubicBezTo>
                      <a:pt x="109210" y="125942"/>
                      <a:pt x="111364" y="123825"/>
                      <a:pt x="113876" y="123825"/>
                    </a:cubicBezTo>
                    <a:close/>
                    <a:moveTo>
                      <a:pt x="220060" y="102077"/>
                    </a:moveTo>
                    <a:lnTo>
                      <a:pt x="220060" y="124079"/>
                    </a:lnTo>
                    <a:lnTo>
                      <a:pt x="258592" y="124079"/>
                    </a:lnTo>
                    <a:cubicBezTo>
                      <a:pt x="261112" y="124079"/>
                      <a:pt x="263273" y="126243"/>
                      <a:pt x="263273" y="128768"/>
                    </a:cubicBezTo>
                    <a:cubicBezTo>
                      <a:pt x="263273" y="131293"/>
                      <a:pt x="261112" y="133457"/>
                      <a:pt x="258592" y="133457"/>
                    </a:cubicBezTo>
                    <a:lnTo>
                      <a:pt x="220060" y="133457"/>
                    </a:lnTo>
                    <a:lnTo>
                      <a:pt x="220060" y="155099"/>
                    </a:lnTo>
                    <a:lnTo>
                      <a:pt x="258592" y="155099"/>
                    </a:lnTo>
                    <a:cubicBezTo>
                      <a:pt x="261112" y="155099"/>
                      <a:pt x="263273" y="157263"/>
                      <a:pt x="263273" y="159788"/>
                    </a:cubicBezTo>
                    <a:cubicBezTo>
                      <a:pt x="263273" y="162313"/>
                      <a:pt x="261112" y="164477"/>
                      <a:pt x="258592" y="164477"/>
                    </a:cubicBezTo>
                    <a:lnTo>
                      <a:pt x="220060" y="164477"/>
                    </a:lnTo>
                    <a:lnTo>
                      <a:pt x="220060" y="185758"/>
                    </a:lnTo>
                    <a:lnTo>
                      <a:pt x="258592" y="185758"/>
                    </a:lnTo>
                    <a:cubicBezTo>
                      <a:pt x="261112" y="185758"/>
                      <a:pt x="263273" y="187561"/>
                      <a:pt x="263273" y="190086"/>
                    </a:cubicBezTo>
                    <a:cubicBezTo>
                      <a:pt x="263273" y="192972"/>
                      <a:pt x="261112" y="194775"/>
                      <a:pt x="258592" y="194775"/>
                    </a:cubicBezTo>
                    <a:lnTo>
                      <a:pt x="220060" y="194775"/>
                    </a:lnTo>
                    <a:lnTo>
                      <a:pt x="220060" y="216777"/>
                    </a:lnTo>
                    <a:lnTo>
                      <a:pt x="258592" y="216777"/>
                    </a:lnTo>
                    <a:cubicBezTo>
                      <a:pt x="261112" y="216777"/>
                      <a:pt x="263273" y="218942"/>
                      <a:pt x="263273" y="221466"/>
                    </a:cubicBezTo>
                    <a:cubicBezTo>
                      <a:pt x="263273" y="223631"/>
                      <a:pt x="261112" y="225795"/>
                      <a:pt x="258592" y="225795"/>
                    </a:cubicBezTo>
                    <a:lnTo>
                      <a:pt x="220060" y="225795"/>
                    </a:lnTo>
                    <a:lnTo>
                      <a:pt x="220060" y="247797"/>
                    </a:lnTo>
                    <a:lnTo>
                      <a:pt x="279478" y="247797"/>
                    </a:lnTo>
                    <a:lnTo>
                      <a:pt x="279478" y="102077"/>
                    </a:lnTo>
                    <a:lnTo>
                      <a:pt x="220060" y="102077"/>
                    </a:lnTo>
                    <a:close/>
                    <a:moveTo>
                      <a:pt x="23079" y="102077"/>
                    </a:moveTo>
                    <a:lnTo>
                      <a:pt x="23079" y="247797"/>
                    </a:lnTo>
                    <a:lnTo>
                      <a:pt x="82497" y="247797"/>
                    </a:lnTo>
                    <a:lnTo>
                      <a:pt x="82497" y="225795"/>
                    </a:lnTo>
                    <a:lnTo>
                      <a:pt x="43965" y="225795"/>
                    </a:lnTo>
                    <a:cubicBezTo>
                      <a:pt x="41445" y="225795"/>
                      <a:pt x="39284" y="223631"/>
                      <a:pt x="39284" y="221466"/>
                    </a:cubicBezTo>
                    <a:cubicBezTo>
                      <a:pt x="39284" y="218942"/>
                      <a:pt x="41445" y="216777"/>
                      <a:pt x="43965" y="216777"/>
                    </a:cubicBezTo>
                    <a:lnTo>
                      <a:pt x="82497" y="216777"/>
                    </a:lnTo>
                    <a:lnTo>
                      <a:pt x="82497" y="194775"/>
                    </a:lnTo>
                    <a:lnTo>
                      <a:pt x="43965" y="194775"/>
                    </a:lnTo>
                    <a:cubicBezTo>
                      <a:pt x="41445" y="194775"/>
                      <a:pt x="39284" y="192972"/>
                      <a:pt x="39284" y="190086"/>
                    </a:cubicBezTo>
                    <a:cubicBezTo>
                      <a:pt x="39284" y="187561"/>
                      <a:pt x="41445" y="185758"/>
                      <a:pt x="43965" y="185758"/>
                    </a:cubicBezTo>
                    <a:lnTo>
                      <a:pt x="82497" y="185758"/>
                    </a:lnTo>
                    <a:lnTo>
                      <a:pt x="82497" y="164477"/>
                    </a:lnTo>
                    <a:lnTo>
                      <a:pt x="43965" y="164477"/>
                    </a:lnTo>
                    <a:cubicBezTo>
                      <a:pt x="41445" y="164477"/>
                      <a:pt x="39284" y="162313"/>
                      <a:pt x="39284" y="159788"/>
                    </a:cubicBezTo>
                    <a:cubicBezTo>
                      <a:pt x="39284" y="157263"/>
                      <a:pt x="41445" y="155099"/>
                      <a:pt x="43965" y="155099"/>
                    </a:cubicBezTo>
                    <a:lnTo>
                      <a:pt x="82497" y="155099"/>
                    </a:lnTo>
                    <a:lnTo>
                      <a:pt x="82497" y="133457"/>
                    </a:lnTo>
                    <a:lnTo>
                      <a:pt x="43965" y="133457"/>
                    </a:lnTo>
                    <a:cubicBezTo>
                      <a:pt x="41445" y="133457"/>
                      <a:pt x="39284" y="131293"/>
                      <a:pt x="39284" y="128768"/>
                    </a:cubicBezTo>
                    <a:cubicBezTo>
                      <a:pt x="39284" y="126243"/>
                      <a:pt x="41445" y="124079"/>
                      <a:pt x="43965" y="124079"/>
                    </a:cubicBezTo>
                    <a:lnTo>
                      <a:pt x="82497" y="124079"/>
                    </a:lnTo>
                    <a:lnTo>
                      <a:pt x="82497" y="102077"/>
                    </a:lnTo>
                    <a:lnTo>
                      <a:pt x="23079" y="102077"/>
                    </a:lnTo>
                    <a:close/>
                    <a:moveTo>
                      <a:pt x="113876" y="93662"/>
                    </a:moveTo>
                    <a:lnTo>
                      <a:pt x="187094" y="93662"/>
                    </a:lnTo>
                    <a:cubicBezTo>
                      <a:pt x="189607" y="93662"/>
                      <a:pt x="191401" y="95860"/>
                      <a:pt x="191401" y="98425"/>
                    </a:cubicBezTo>
                    <a:cubicBezTo>
                      <a:pt x="191401" y="100989"/>
                      <a:pt x="189607" y="102821"/>
                      <a:pt x="187094" y="102821"/>
                    </a:cubicBezTo>
                    <a:lnTo>
                      <a:pt x="113876" y="102821"/>
                    </a:lnTo>
                    <a:cubicBezTo>
                      <a:pt x="111364" y="102821"/>
                      <a:pt x="109210" y="100989"/>
                      <a:pt x="109210" y="98425"/>
                    </a:cubicBezTo>
                    <a:cubicBezTo>
                      <a:pt x="109210" y="95860"/>
                      <a:pt x="111364" y="93662"/>
                      <a:pt x="113876" y="93662"/>
                    </a:cubicBezTo>
                    <a:close/>
                    <a:moveTo>
                      <a:pt x="220060" y="71418"/>
                    </a:moveTo>
                    <a:lnTo>
                      <a:pt x="220060" y="93059"/>
                    </a:lnTo>
                    <a:lnTo>
                      <a:pt x="280918" y="93059"/>
                    </a:lnTo>
                    <a:lnTo>
                      <a:pt x="290641" y="71418"/>
                    </a:lnTo>
                    <a:lnTo>
                      <a:pt x="220060" y="71418"/>
                    </a:lnTo>
                    <a:close/>
                    <a:moveTo>
                      <a:pt x="11555" y="71418"/>
                    </a:moveTo>
                    <a:lnTo>
                      <a:pt x="21278" y="93059"/>
                    </a:lnTo>
                    <a:lnTo>
                      <a:pt x="82497" y="93059"/>
                    </a:lnTo>
                    <a:lnTo>
                      <a:pt x="82497" y="71418"/>
                    </a:lnTo>
                    <a:lnTo>
                      <a:pt x="11555" y="71418"/>
                    </a:lnTo>
                    <a:close/>
                    <a:moveTo>
                      <a:pt x="113876" y="61912"/>
                    </a:moveTo>
                    <a:lnTo>
                      <a:pt x="187094" y="61912"/>
                    </a:lnTo>
                    <a:cubicBezTo>
                      <a:pt x="189607" y="61912"/>
                      <a:pt x="191401" y="64029"/>
                      <a:pt x="191401" y="66498"/>
                    </a:cubicBezTo>
                    <a:cubicBezTo>
                      <a:pt x="191401" y="68968"/>
                      <a:pt x="189607" y="71084"/>
                      <a:pt x="187094" y="71084"/>
                    </a:cubicBezTo>
                    <a:lnTo>
                      <a:pt x="113876" y="71084"/>
                    </a:lnTo>
                    <a:cubicBezTo>
                      <a:pt x="111364" y="71084"/>
                      <a:pt x="109210" y="68968"/>
                      <a:pt x="109210" y="66498"/>
                    </a:cubicBezTo>
                    <a:cubicBezTo>
                      <a:pt x="109210" y="64029"/>
                      <a:pt x="111364" y="61912"/>
                      <a:pt x="113876" y="61912"/>
                    </a:cubicBezTo>
                    <a:close/>
                    <a:moveTo>
                      <a:pt x="91860" y="40398"/>
                    </a:moveTo>
                    <a:lnTo>
                      <a:pt x="91860" y="247797"/>
                    </a:lnTo>
                    <a:lnTo>
                      <a:pt x="109866" y="247797"/>
                    </a:lnTo>
                    <a:lnTo>
                      <a:pt x="109866" y="221466"/>
                    </a:lnTo>
                    <a:cubicBezTo>
                      <a:pt x="109866" y="218942"/>
                      <a:pt x="112027" y="216777"/>
                      <a:pt x="114547" y="216777"/>
                    </a:cubicBezTo>
                    <a:lnTo>
                      <a:pt x="188010" y="216777"/>
                    </a:lnTo>
                    <a:cubicBezTo>
                      <a:pt x="190531" y="216777"/>
                      <a:pt x="192331" y="218942"/>
                      <a:pt x="192331" y="221466"/>
                    </a:cubicBezTo>
                    <a:lnTo>
                      <a:pt x="192331" y="247797"/>
                    </a:lnTo>
                    <a:lnTo>
                      <a:pt x="210697" y="247797"/>
                    </a:lnTo>
                    <a:lnTo>
                      <a:pt x="210697" y="40398"/>
                    </a:lnTo>
                    <a:lnTo>
                      <a:pt x="91860" y="40398"/>
                    </a:lnTo>
                    <a:close/>
                    <a:moveTo>
                      <a:pt x="80336" y="9378"/>
                    </a:moveTo>
                    <a:lnTo>
                      <a:pt x="90059" y="31380"/>
                    </a:lnTo>
                    <a:lnTo>
                      <a:pt x="212498" y="31380"/>
                    </a:lnTo>
                    <a:lnTo>
                      <a:pt x="222221" y="9378"/>
                    </a:lnTo>
                    <a:lnTo>
                      <a:pt x="80336" y="9378"/>
                    </a:lnTo>
                    <a:close/>
                    <a:moveTo>
                      <a:pt x="73494" y="0"/>
                    </a:moveTo>
                    <a:lnTo>
                      <a:pt x="229423" y="0"/>
                    </a:lnTo>
                    <a:cubicBezTo>
                      <a:pt x="230863" y="0"/>
                      <a:pt x="232304" y="1082"/>
                      <a:pt x="233024" y="2164"/>
                    </a:cubicBezTo>
                    <a:cubicBezTo>
                      <a:pt x="233744" y="3607"/>
                      <a:pt x="233744" y="5050"/>
                      <a:pt x="233384" y="6853"/>
                    </a:cubicBezTo>
                    <a:lnTo>
                      <a:pt x="220060" y="36791"/>
                    </a:lnTo>
                    <a:lnTo>
                      <a:pt x="220060" y="62040"/>
                    </a:lnTo>
                    <a:lnTo>
                      <a:pt x="297844" y="62040"/>
                    </a:lnTo>
                    <a:cubicBezTo>
                      <a:pt x="299284" y="62040"/>
                      <a:pt x="301085" y="62761"/>
                      <a:pt x="301805" y="64204"/>
                    </a:cubicBezTo>
                    <a:cubicBezTo>
                      <a:pt x="302525" y="65646"/>
                      <a:pt x="302525" y="67089"/>
                      <a:pt x="302165" y="68532"/>
                    </a:cubicBezTo>
                    <a:lnTo>
                      <a:pt x="288481" y="98470"/>
                    </a:lnTo>
                    <a:lnTo>
                      <a:pt x="288481" y="247797"/>
                    </a:lnTo>
                    <a:lnTo>
                      <a:pt x="297844" y="247797"/>
                    </a:lnTo>
                    <a:cubicBezTo>
                      <a:pt x="300364" y="247797"/>
                      <a:pt x="302525" y="249601"/>
                      <a:pt x="302525" y="252125"/>
                    </a:cubicBezTo>
                    <a:cubicBezTo>
                      <a:pt x="302525" y="255011"/>
                      <a:pt x="300364" y="256814"/>
                      <a:pt x="297844" y="256814"/>
                    </a:cubicBezTo>
                    <a:lnTo>
                      <a:pt x="284159" y="256814"/>
                    </a:lnTo>
                    <a:lnTo>
                      <a:pt x="215378" y="256814"/>
                    </a:lnTo>
                    <a:lnTo>
                      <a:pt x="188010" y="256814"/>
                    </a:lnTo>
                    <a:lnTo>
                      <a:pt x="114547" y="256814"/>
                    </a:lnTo>
                    <a:lnTo>
                      <a:pt x="87179" y="256814"/>
                    </a:lnTo>
                    <a:lnTo>
                      <a:pt x="18397" y="256814"/>
                    </a:lnTo>
                    <a:lnTo>
                      <a:pt x="4713" y="256814"/>
                    </a:lnTo>
                    <a:cubicBezTo>
                      <a:pt x="2193" y="256814"/>
                      <a:pt x="32" y="255011"/>
                      <a:pt x="32" y="252125"/>
                    </a:cubicBezTo>
                    <a:cubicBezTo>
                      <a:pt x="32" y="249601"/>
                      <a:pt x="2193" y="247797"/>
                      <a:pt x="4713" y="247797"/>
                    </a:cubicBezTo>
                    <a:lnTo>
                      <a:pt x="13716" y="247797"/>
                    </a:lnTo>
                    <a:lnTo>
                      <a:pt x="13716" y="98470"/>
                    </a:lnTo>
                    <a:lnTo>
                      <a:pt x="392" y="68532"/>
                    </a:lnTo>
                    <a:cubicBezTo>
                      <a:pt x="-328" y="67089"/>
                      <a:pt x="32" y="65646"/>
                      <a:pt x="752" y="64204"/>
                    </a:cubicBezTo>
                    <a:cubicBezTo>
                      <a:pt x="1832" y="62761"/>
                      <a:pt x="3273" y="62040"/>
                      <a:pt x="4713" y="62040"/>
                    </a:cubicBezTo>
                    <a:lnTo>
                      <a:pt x="82497" y="62040"/>
                    </a:lnTo>
                    <a:lnTo>
                      <a:pt x="82497" y="36791"/>
                    </a:lnTo>
                    <a:lnTo>
                      <a:pt x="69173" y="6853"/>
                    </a:lnTo>
                    <a:cubicBezTo>
                      <a:pt x="68453" y="5050"/>
                      <a:pt x="68813" y="3607"/>
                      <a:pt x="69533" y="2164"/>
                    </a:cubicBezTo>
                    <a:cubicBezTo>
                      <a:pt x="70253" y="1082"/>
                      <a:pt x="72054" y="0"/>
                      <a:pt x="734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D6B144D2-754F-4595-946E-9AC6B6A175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4312" y="4218668"/>
              <a:ext cx="638862" cy="638862"/>
              <a:chOff x="9219154" y="2938156"/>
              <a:chExt cx="2166172" cy="2166172"/>
            </a:xfrm>
          </p:grpSpPr>
          <p:sp>
            <p:nvSpPr>
              <p:cNvPr id="98" name="Oval 3">
                <a:extLst>
                  <a:ext uri="{FF2B5EF4-FFF2-40B4-BE49-F238E27FC236}">
                    <a16:creationId xmlns:a16="http://schemas.microsoft.com/office/drawing/2014/main" id="{630EDA1D-757E-4B64-8EB1-5B4C5D603AC9}"/>
                  </a:ext>
                </a:extLst>
              </p:cNvPr>
              <p:cNvSpPr/>
              <p:nvPr/>
            </p:nvSpPr>
            <p:spPr>
              <a:xfrm>
                <a:off x="9219154" y="2938156"/>
                <a:ext cx="2166172" cy="21661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9" name="Freeform 902">
                <a:extLst>
                  <a:ext uri="{FF2B5EF4-FFF2-40B4-BE49-F238E27FC236}">
                    <a16:creationId xmlns:a16="http://schemas.microsoft.com/office/drawing/2014/main" id="{02F4C957-79DD-4C04-9C27-000647B12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2313" y="3485986"/>
                <a:ext cx="1259855" cy="1070513"/>
              </a:xfrm>
              <a:custGeom>
                <a:avLst/>
                <a:gdLst>
                  <a:gd name="T0" fmla="*/ 1994816 w 302525"/>
                  <a:gd name="T1" fmla="*/ 2701676 h 256814"/>
                  <a:gd name="T2" fmla="*/ 1239093 w 302525"/>
                  <a:gd name="T3" fmla="*/ 2025047 h 256814"/>
                  <a:gd name="T4" fmla="*/ 2035786 w 302525"/>
                  <a:gd name="T5" fmla="*/ 2124908 h 256814"/>
                  <a:gd name="T6" fmla="*/ 1239093 w 302525"/>
                  <a:gd name="T7" fmla="*/ 2025047 h 256814"/>
                  <a:gd name="T8" fmla="*/ 2082650 w 302525"/>
                  <a:gd name="T9" fmla="*/ 1746198 h 256814"/>
                  <a:gd name="T10" fmla="*/ 1188320 w 302525"/>
                  <a:gd name="T11" fmla="*/ 1746198 h 256814"/>
                  <a:gd name="T12" fmla="*/ 2035786 w 302525"/>
                  <a:gd name="T13" fmla="*/ 1350038 h 256814"/>
                  <a:gd name="T14" fmla="*/ 1239093 w 302525"/>
                  <a:gd name="T15" fmla="*/ 1450036 h 256814"/>
                  <a:gd name="T16" fmla="*/ 2394490 w 302525"/>
                  <a:gd name="T17" fmla="*/ 1112920 h 256814"/>
                  <a:gd name="T18" fmla="*/ 2864694 w 302525"/>
                  <a:gd name="T19" fmla="*/ 1403926 h 256814"/>
                  <a:gd name="T20" fmla="*/ 2394490 w 302525"/>
                  <a:gd name="T21" fmla="*/ 1691010 h 256814"/>
                  <a:gd name="T22" fmla="*/ 2813760 w 302525"/>
                  <a:gd name="T23" fmla="*/ 1793255 h 256814"/>
                  <a:gd name="T24" fmla="*/ 2813760 w 302525"/>
                  <a:gd name="T25" fmla="*/ 2025274 h 256814"/>
                  <a:gd name="T26" fmla="*/ 2394490 w 302525"/>
                  <a:gd name="T27" fmla="*/ 2123587 h 256814"/>
                  <a:gd name="T28" fmla="*/ 2864694 w 302525"/>
                  <a:gd name="T29" fmla="*/ 2414592 h 256814"/>
                  <a:gd name="T30" fmla="*/ 2394490 w 302525"/>
                  <a:gd name="T31" fmla="*/ 2701676 h 256814"/>
                  <a:gd name="T32" fmla="*/ 2394490 w 302525"/>
                  <a:gd name="T33" fmla="*/ 1112920 h 256814"/>
                  <a:gd name="T34" fmla="*/ 897659 w 302525"/>
                  <a:gd name="T35" fmla="*/ 2701676 h 256814"/>
                  <a:gd name="T36" fmla="*/ 427451 w 302525"/>
                  <a:gd name="T37" fmla="*/ 2414592 h 256814"/>
                  <a:gd name="T38" fmla="*/ 897659 w 302525"/>
                  <a:gd name="T39" fmla="*/ 2123587 h 256814"/>
                  <a:gd name="T40" fmla="*/ 478385 w 302525"/>
                  <a:gd name="T41" fmla="*/ 2025274 h 256814"/>
                  <a:gd name="T42" fmla="*/ 478385 w 302525"/>
                  <a:gd name="T43" fmla="*/ 1793255 h 256814"/>
                  <a:gd name="T44" fmla="*/ 897659 w 302525"/>
                  <a:gd name="T45" fmla="*/ 1691010 h 256814"/>
                  <a:gd name="T46" fmla="*/ 427451 w 302525"/>
                  <a:gd name="T47" fmla="*/ 1403926 h 256814"/>
                  <a:gd name="T48" fmla="*/ 897659 w 302525"/>
                  <a:gd name="T49" fmla="*/ 1112920 h 256814"/>
                  <a:gd name="T50" fmla="*/ 2035786 w 302525"/>
                  <a:gd name="T51" fmla="*/ 1021176 h 256814"/>
                  <a:gd name="T52" fmla="*/ 1239093 w 302525"/>
                  <a:gd name="T53" fmla="*/ 1121033 h 256814"/>
                  <a:gd name="T54" fmla="*/ 2394490 w 302525"/>
                  <a:gd name="T55" fmla="*/ 778652 h 256814"/>
                  <a:gd name="T56" fmla="*/ 3162488 w 302525"/>
                  <a:gd name="T57" fmla="*/ 778652 h 256814"/>
                  <a:gd name="T58" fmla="*/ 231528 w 302525"/>
                  <a:gd name="T59" fmla="*/ 1014603 h 256814"/>
                  <a:gd name="T60" fmla="*/ 125733 w 302525"/>
                  <a:gd name="T61" fmla="*/ 778652 h 256814"/>
                  <a:gd name="T62" fmla="*/ 2082650 w 302525"/>
                  <a:gd name="T63" fmla="*/ 725009 h 256814"/>
                  <a:gd name="T64" fmla="*/ 1188320 w 302525"/>
                  <a:gd name="T65" fmla="*/ 725009 h 256814"/>
                  <a:gd name="T66" fmla="*/ 999538 w 302525"/>
                  <a:gd name="T67" fmla="*/ 2701676 h 256814"/>
                  <a:gd name="T68" fmla="*/ 1246395 w 302525"/>
                  <a:gd name="T69" fmla="*/ 2363468 h 256814"/>
                  <a:gd name="T70" fmla="*/ 2092770 w 302525"/>
                  <a:gd name="T71" fmla="*/ 2701676 h 256814"/>
                  <a:gd name="T72" fmla="*/ 999538 w 302525"/>
                  <a:gd name="T73" fmla="*/ 440451 h 256814"/>
                  <a:gd name="T74" fmla="*/ 2312209 w 302525"/>
                  <a:gd name="T75" fmla="*/ 342126 h 256814"/>
                  <a:gd name="T76" fmla="*/ 799695 w 302525"/>
                  <a:gd name="T77" fmla="*/ 0 h 256814"/>
                  <a:gd name="T78" fmla="*/ 2539472 w 302525"/>
                  <a:gd name="T79" fmla="*/ 74719 h 256814"/>
                  <a:gd name="T80" fmla="*/ 3240865 w 302525"/>
                  <a:gd name="T81" fmla="*/ 676407 h 256814"/>
                  <a:gd name="T82" fmla="*/ 3138982 w 302525"/>
                  <a:gd name="T83" fmla="*/ 1073594 h 256814"/>
                  <a:gd name="T84" fmla="*/ 3291801 w 302525"/>
                  <a:gd name="T85" fmla="*/ 2748860 h 256814"/>
                  <a:gd name="T86" fmla="*/ 2343544 w 302525"/>
                  <a:gd name="T87" fmla="*/ 2799985 h 256814"/>
                  <a:gd name="T88" fmla="*/ 948604 w 302525"/>
                  <a:gd name="T89" fmla="*/ 2799985 h 256814"/>
                  <a:gd name="T90" fmla="*/ 347 w 302525"/>
                  <a:gd name="T91" fmla="*/ 2748860 h 256814"/>
                  <a:gd name="T92" fmla="*/ 149243 w 302525"/>
                  <a:gd name="T93" fmla="*/ 1073594 h 256814"/>
                  <a:gd name="T94" fmla="*/ 51281 w 302525"/>
                  <a:gd name="T95" fmla="*/ 676407 h 256814"/>
                  <a:gd name="T96" fmla="*/ 752673 w 302525"/>
                  <a:gd name="T97" fmla="*/ 74719 h 2568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02525" h="256814">
                    <a:moveTo>
                      <a:pt x="119229" y="225795"/>
                    </a:moveTo>
                    <a:lnTo>
                      <a:pt x="119229" y="247797"/>
                    </a:lnTo>
                    <a:lnTo>
                      <a:pt x="183329" y="247797"/>
                    </a:lnTo>
                    <a:lnTo>
                      <a:pt x="183329" y="225795"/>
                    </a:lnTo>
                    <a:lnTo>
                      <a:pt x="119229" y="225795"/>
                    </a:lnTo>
                    <a:close/>
                    <a:moveTo>
                      <a:pt x="113876" y="185737"/>
                    </a:moveTo>
                    <a:lnTo>
                      <a:pt x="187094" y="185737"/>
                    </a:lnTo>
                    <a:cubicBezTo>
                      <a:pt x="189607" y="185737"/>
                      <a:pt x="191401" y="187569"/>
                      <a:pt x="191401" y="190133"/>
                    </a:cubicBezTo>
                    <a:cubicBezTo>
                      <a:pt x="191401" y="193064"/>
                      <a:pt x="189607" y="194896"/>
                      <a:pt x="187094" y="194896"/>
                    </a:cubicBezTo>
                    <a:lnTo>
                      <a:pt x="113876" y="194896"/>
                    </a:lnTo>
                    <a:cubicBezTo>
                      <a:pt x="111364" y="194896"/>
                      <a:pt x="109210" y="193064"/>
                      <a:pt x="109210" y="190133"/>
                    </a:cubicBezTo>
                    <a:cubicBezTo>
                      <a:pt x="109210" y="187569"/>
                      <a:pt x="111364" y="185737"/>
                      <a:pt x="113876" y="185737"/>
                    </a:cubicBezTo>
                    <a:close/>
                    <a:moveTo>
                      <a:pt x="113876" y="155575"/>
                    </a:moveTo>
                    <a:lnTo>
                      <a:pt x="187094" y="155575"/>
                    </a:lnTo>
                    <a:cubicBezTo>
                      <a:pt x="189607" y="155575"/>
                      <a:pt x="191401" y="157692"/>
                      <a:pt x="191401" y="160161"/>
                    </a:cubicBezTo>
                    <a:cubicBezTo>
                      <a:pt x="191401" y="162631"/>
                      <a:pt x="189607" y="164747"/>
                      <a:pt x="187094" y="164747"/>
                    </a:cubicBezTo>
                    <a:lnTo>
                      <a:pt x="113876" y="164747"/>
                    </a:lnTo>
                    <a:cubicBezTo>
                      <a:pt x="111364" y="164747"/>
                      <a:pt x="109210" y="162631"/>
                      <a:pt x="109210" y="160161"/>
                    </a:cubicBezTo>
                    <a:cubicBezTo>
                      <a:pt x="109210" y="157692"/>
                      <a:pt x="111364" y="155575"/>
                      <a:pt x="113876" y="155575"/>
                    </a:cubicBezTo>
                    <a:close/>
                    <a:moveTo>
                      <a:pt x="113876" y="123825"/>
                    </a:moveTo>
                    <a:lnTo>
                      <a:pt x="187094" y="123825"/>
                    </a:lnTo>
                    <a:cubicBezTo>
                      <a:pt x="189607" y="123825"/>
                      <a:pt x="191401" y="125942"/>
                      <a:pt x="191401" y="128411"/>
                    </a:cubicBezTo>
                    <a:cubicBezTo>
                      <a:pt x="191401" y="130881"/>
                      <a:pt x="189607" y="132997"/>
                      <a:pt x="187094" y="132997"/>
                    </a:cubicBezTo>
                    <a:lnTo>
                      <a:pt x="113876" y="132997"/>
                    </a:lnTo>
                    <a:cubicBezTo>
                      <a:pt x="111364" y="132997"/>
                      <a:pt x="109210" y="130881"/>
                      <a:pt x="109210" y="128411"/>
                    </a:cubicBezTo>
                    <a:cubicBezTo>
                      <a:pt x="109210" y="125942"/>
                      <a:pt x="111364" y="123825"/>
                      <a:pt x="113876" y="123825"/>
                    </a:cubicBezTo>
                    <a:close/>
                    <a:moveTo>
                      <a:pt x="220060" y="102077"/>
                    </a:moveTo>
                    <a:lnTo>
                      <a:pt x="220060" y="124079"/>
                    </a:lnTo>
                    <a:lnTo>
                      <a:pt x="258592" y="124079"/>
                    </a:lnTo>
                    <a:cubicBezTo>
                      <a:pt x="261112" y="124079"/>
                      <a:pt x="263273" y="126243"/>
                      <a:pt x="263273" y="128768"/>
                    </a:cubicBezTo>
                    <a:cubicBezTo>
                      <a:pt x="263273" y="131293"/>
                      <a:pt x="261112" y="133457"/>
                      <a:pt x="258592" y="133457"/>
                    </a:cubicBezTo>
                    <a:lnTo>
                      <a:pt x="220060" y="133457"/>
                    </a:lnTo>
                    <a:lnTo>
                      <a:pt x="220060" y="155099"/>
                    </a:lnTo>
                    <a:lnTo>
                      <a:pt x="258592" y="155099"/>
                    </a:lnTo>
                    <a:cubicBezTo>
                      <a:pt x="261112" y="155099"/>
                      <a:pt x="263273" y="157263"/>
                      <a:pt x="263273" y="159788"/>
                    </a:cubicBezTo>
                    <a:cubicBezTo>
                      <a:pt x="263273" y="162313"/>
                      <a:pt x="261112" y="164477"/>
                      <a:pt x="258592" y="164477"/>
                    </a:cubicBezTo>
                    <a:lnTo>
                      <a:pt x="220060" y="164477"/>
                    </a:lnTo>
                    <a:lnTo>
                      <a:pt x="220060" y="185758"/>
                    </a:lnTo>
                    <a:lnTo>
                      <a:pt x="258592" y="185758"/>
                    </a:lnTo>
                    <a:cubicBezTo>
                      <a:pt x="261112" y="185758"/>
                      <a:pt x="263273" y="187561"/>
                      <a:pt x="263273" y="190086"/>
                    </a:cubicBezTo>
                    <a:cubicBezTo>
                      <a:pt x="263273" y="192972"/>
                      <a:pt x="261112" y="194775"/>
                      <a:pt x="258592" y="194775"/>
                    </a:cubicBezTo>
                    <a:lnTo>
                      <a:pt x="220060" y="194775"/>
                    </a:lnTo>
                    <a:lnTo>
                      <a:pt x="220060" y="216777"/>
                    </a:lnTo>
                    <a:lnTo>
                      <a:pt x="258592" y="216777"/>
                    </a:lnTo>
                    <a:cubicBezTo>
                      <a:pt x="261112" y="216777"/>
                      <a:pt x="263273" y="218942"/>
                      <a:pt x="263273" y="221466"/>
                    </a:cubicBezTo>
                    <a:cubicBezTo>
                      <a:pt x="263273" y="223631"/>
                      <a:pt x="261112" y="225795"/>
                      <a:pt x="258592" y="225795"/>
                    </a:cubicBezTo>
                    <a:lnTo>
                      <a:pt x="220060" y="225795"/>
                    </a:lnTo>
                    <a:lnTo>
                      <a:pt x="220060" y="247797"/>
                    </a:lnTo>
                    <a:lnTo>
                      <a:pt x="279478" y="247797"/>
                    </a:lnTo>
                    <a:lnTo>
                      <a:pt x="279478" y="102077"/>
                    </a:lnTo>
                    <a:lnTo>
                      <a:pt x="220060" y="102077"/>
                    </a:lnTo>
                    <a:close/>
                    <a:moveTo>
                      <a:pt x="23079" y="102077"/>
                    </a:moveTo>
                    <a:lnTo>
                      <a:pt x="23079" y="247797"/>
                    </a:lnTo>
                    <a:lnTo>
                      <a:pt x="82497" y="247797"/>
                    </a:lnTo>
                    <a:lnTo>
                      <a:pt x="82497" y="225795"/>
                    </a:lnTo>
                    <a:lnTo>
                      <a:pt x="43965" y="225795"/>
                    </a:lnTo>
                    <a:cubicBezTo>
                      <a:pt x="41445" y="225795"/>
                      <a:pt x="39284" y="223631"/>
                      <a:pt x="39284" y="221466"/>
                    </a:cubicBezTo>
                    <a:cubicBezTo>
                      <a:pt x="39284" y="218942"/>
                      <a:pt x="41445" y="216777"/>
                      <a:pt x="43965" y="216777"/>
                    </a:cubicBezTo>
                    <a:lnTo>
                      <a:pt x="82497" y="216777"/>
                    </a:lnTo>
                    <a:lnTo>
                      <a:pt x="82497" y="194775"/>
                    </a:lnTo>
                    <a:lnTo>
                      <a:pt x="43965" y="194775"/>
                    </a:lnTo>
                    <a:cubicBezTo>
                      <a:pt x="41445" y="194775"/>
                      <a:pt x="39284" y="192972"/>
                      <a:pt x="39284" y="190086"/>
                    </a:cubicBezTo>
                    <a:cubicBezTo>
                      <a:pt x="39284" y="187561"/>
                      <a:pt x="41445" y="185758"/>
                      <a:pt x="43965" y="185758"/>
                    </a:cubicBezTo>
                    <a:lnTo>
                      <a:pt x="82497" y="185758"/>
                    </a:lnTo>
                    <a:lnTo>
                      <a:pt x="82497" y="164477"/>
                    </a:lnTo>
                    <a:lnTo>
                      <a:pt x="43965" y="164477"/>
                    </a:lnTo>
                    <a:cubicBezTo>
                      <a:pt x="41445" y="164477"/>
                      <a:pt x="39284" y="162313"/>
                      <a:pt x="39284" y="159788"/>
                    </a:cubicBezTo>
                    <a:cubicBezTo>
                      <a:pt x="39284" y="157263"/>
                      <a:pt x="41445" y="155099"/>
                      <a:pt x="43965" y="155099"/>
                    </a:cubicBezTo>
                    <a:lnTo>
                      <a:pt x="82497" y="155099"/>
                    </a:lnTo>
                    <a:lnTo>
                      <a:pt x="82497" y="133457"/>
                    </a:lnTo>
                    <a:lnTo>
                      <a:pt x="43965" y="133457"/>
                    </a:lnTo>
                    <a:cubicBezTo>
                      <a:pt x="41445" y="133457"/>
                      <a:pt x="39284" y="131293"/>
                      <a:pt x="39284" y="128768"/>
                    </a:cubicBezTo>
                    <a:cubicBezTo>
                      <a:pt x="39284" y="126243"/>
                      <a:pt x="41445" y="124079"/>
                      <a:pt x="43965" y="124079"/>
                    </a:cubicBezTo>
                    <a:lnTo>
                      <a:pt x="82497" y="124079"/>
                    </a:lnTo>
                    <a:lnTo>
                      <a:pt x="82497" y="102077"/>
                    </a:lnTo>
                    <a:lnTo>
                      <a:pt x="23079" y="102077"/>
                    </a:lnTo>
                    <a:close/>
                    <a:moveTo>
                      <a:pt x="113876" y="93662"/>
                    </a:moveTo>
                    <a:lnTo>
                      <a:pt x="187094" y="93662"/>
                    </a:lnTo>
                    <a:cubicBezTo>
                      <a:pt x="189607" y="93662"/>
                      <a:pt x="191401" y="95860"/>
                      <a:pt x="191401" y="98425"/>
                    </a:cubicBezTo>
                    <a:cubicBezTo>
                      <a:pt x="191401" y="100989"/>
                      <a:pt x="189607" y="102821"/>
                      <a:pt x="187094" y="102821"/>
                    </a:cubicBezTo>
                    <a:lnTo>
                      <a:pt x="113876" y="102821"/>
                    </a:lnTo>
                    <a:cubicBezTo>
                      <a:pt x="111364" y="102821"/>
                      <a:pt x="109210" y="100989"/>
                      <a:pt x="109210" y="98425"/>
                    </a:cubicBezTo>
                    <a:cubicBezTo>
                      <a:pt x="109210" y="95860"/>
                      <a:pt x="111364" y="93662"/>
                      <a:pt x="113876" y="93662"/>
                    </a:cubicBezTo>
                    <a:close/>
                    <a:moveTo>
                      <a:pt x="220060" y="71418"/>
                    </a:moveTo>
                    <a:lnTo>
                      <a:pt x="220060" y="93059"/>
                    </a:lnTo>
                    <a:lnTo>
                      <a:pt x="280918" y="93059"/>
                    </a:lnTo>
                    <a:lnTo>
                      <a:pt x="290641" y="71418"/>
                    </a:lnTo>
                    <a:lnTo>
                      <a:pt x="220060" y="71418"/>
                    </a:lnTo>
                    <a:close/>
                    <a:moveTo>
                      <a:pt x="11555" y="71418"/>
                    </a:moveTo>
                    <a:lnTo>
                      <a:pt x="21278" y="93059"/>
                    </a:lnTo>
                    <a:lnTo>
                      <a:pt x="82497" y="93059"/>
                    </a:lnTo>
                    <a:lnTo>
                      <a:pt x="82497" y="71418"/>
                    </a:lnTo>
                    <a:lnTo>
                      <a:pt x="11555" y="71418"/>
                    </a:lnTo>
                    <a:close/>
                    <a:moveTo>
                      <a:pt x="113876" y="61912"/>
                    </a:moveTo>
                    <a:lnTo>
                      <a:pt x="187094" y="61912"/>
                    </a:lnTo>
                    <a:cubicBezTo>
                      <a:pt x="189607" y="61912"/>
                      <a:pt x="191401" y="64029"/>
                      <a:pt x="191401" y="66498"/>
                    </a:cubicBezTo>
                    <a:cubicBezTo>
                      <a:pt x="191401" y="68968"/>
                      <a:pt x="189607" y="71084"/>
                      <a:pt x="187094" y="71084"/>
                    </a:cubicBezTo>
                    <a:lnTo>
                      <a:pt x="113876" y="71084"/>
                    </a:lnTo>
                    <a:cubicBezTo>
                      <a:pt x="111364" y="71084"/>
                      <a:pt x="109210" y="68968"/>
                      <a:pt x="109210" y="66498"/>
                    </a:cubicBezTo>
                    <a:cubicBezTo>
                      <a:pt x="109210" y="64029"/>
                      <a:pt x="111364" y="61912"/>
                      <a:pt x="113876" y="61912"/>
                    </a:cubicBezTo>
                    <a:close/>
                    <a:moveTo>
                      <a:pt x="91860" y="40398"/>
                    </a:moveTo>
                    <a:lnTo>
                      <a:pt x="91860" y="247797"/>
                    </a:lnTo>
                    <a:lnTo>
                      <a:pt x="109866" y="247797"/>
                    </a:lnTo>
                    <a:lnTo>
                      <a:pt x="109866" y="221466"/>
                    </a:lnTo>
                    <a:cubicBezTo>
                      <a:pt x="109866" y="218942"/>
                      <a:pt x="112027" y="216777"/>
                      <a:pt x="114547" y="216777"/>
                    </a:cubicBezTo>
                    <a:lnTo>
                      <a:pt x="188010" y="216777"/>
                    </a:lnTo>
                    <a:cubicBezTo>
                      <a:pt x="190531" y="216777"/>
                      <a:pt x="192331" y="218942"/>
                      <a:pt x="192331" y="221466"/>
                    </a:cubicBezTo>
                    <a:lnTo>
                      <a:pt x="192331" y="247797"/>
                    </a:lnTo>
                    <a:lnTo>
                      <a:pt x="210697" y="247797"/>
                    </a:lnTo>
                    <a:lnTo>
                      <a:pt x="210697" y="40398"/>
                    </a:lnTo>
                    <a:lnTo>
                      <a:pt x="91860" y="40398"/>
                    </a:lnTo>
                    <a:close/>
                    <a:moveTo>
                      <a:pt x="80336" y="9378"/>
                    </a:moveTo>
                    <a:lnTo>
                      <a:pt x="90059" y="31380"/>
                    </a:lnTo>
                    <a:lnTo>
                      <a:pt x="212498" y="31380"/>
                    </a:lnTo>
                    <a:lnTo>
                      <a:pt x="222221" y="9378"/>
                    </a:lnTo>
                    <a:lnTo>
                      <a:pt x="80336" y="9378"/>
                    </a:lnTo>
                    <a:close/>
                    <a:moveTo>
                      <a:pt x="73494" y="0"/>
                    </a:moveTo>
                    <a:lnTo>
                      <a:pt x="229423" y="0"/>
                    </a:lnTo>
                    <a:cubicBezTo>
                      <a:pt x="230863" y="0"/>
                      <a:pt x="232304" y="1082"/>
                      <a:pt x="233024" y="2164"/>
                    </a:cubicBezTo>
                    <a:cubicBezTo>
                      <a:pt x="233744" y="3607"/>
                      <a:pt x="233744" y="5050"/>
                      <a:pt x="233384" y="6853"/>
                    </a:cubicBezTo>
                    <a:lnTo>
                      <a:pt x="220060" y="36791"/>
                    </a:lnTo>
                    <a:lnTo>
                      <a:pt x="220060" y="62040"/>
                    </a:lnTo>
                    <a:lnTo>
                      <a:pt x="297844" y="62040"/>
                    </a:lnTo>
                    <a:cubicBezTo>
                      <a:pt x="299284" y="62040"/>
                      <a:pt x="301085" y="62761"/>
                      <a:pt x="301805" y="64204"/>
                    </a:cubicBezTo>
                    <a:cubicBezTo>
                      <a:pt x="302525" y="65646"/>
                      <a:pt x="302525" y="67089"/>
                      <a:pt x="302165" y="68532"/>
                    </a:cubicBezTo>
                    <a:lnTo>
                      <a:pt x="288481" y="98470"/>
                    </a:lnTo>
                    <a:lnTo>
                      <a:pt x="288481" y="247797"/>
                    </a:lnTo>
                    <a:lnTo>
                      <a:pt x="297844" y="247797"/>
                    </a:lnTo>
                    <a:cubicBezTo>
                      <a:pt x="300364" y="247797"/>
                      <a:pt x="302525" y="249601"/>
                      <a:pt x="302525" y="252125"/>
                    </a:cubicBezTo>
                    <a:cubicBezTo>
                      <a:pt x="302525" y="255011"/>
                      <a:pt x="300364" y="256814"/>
                      <a:pt x="297844" y="256814"/>
                    </a:cubicBezTo>
                    <a:lnTo>
                      <a:pt x="284159" y="256814"/>
                    </a:lnTo>
                    <a:lnTo>
                      <a:pt x="215378" y="256814"/>
                    </a:lnTo>
                    <a:lnTo>
                      <a:pt x="188010" y="256814"/>
                    </a:lnTo>
                    <a:lnTo>
                      <a:pt x="114547" y="256814"/>
                    </a:lnTo>
                    <a:lnTo>
                      <a:pt x="87179" y="256814"/>
                    </a:lnTo>
                    <a:lnTo>
                      <a:pt x="18397" y="256814"/>
                    </a:lnTo>
                    <a:lnTo>
                      <a:pt x="4713" y="256814"/>
                    </a:lnTo>
                    <a:cubicBezTo>
                      <a:pt x="2193" y="256814"/>
                      <a:pt x="32" y="255011"/>
                      <a:pt x="32" y="252125"/>
                    </a:cubicBezTo>
                    <a:cubicBezTo>
                      <a:pt x="32" y="249601"/>
                      <a:pt x="2193" y="247797"/>
                      <a:pt x="4713" y="247797"/>
                    </a:cubicBezTo>
                    <a:lnTo>
                      <a:pt x="13716" y="247797"/>
                    </a:lnTo>
                    <a:lnTo>
                      <a:pt x="13716" y="98470"/>
                    </a:lnTo>
                    <a:lnTo>
                      <a:pt x="392" y="68532"/>
                    </a:lnTo>
                    <a:cubicBezTo>
                      <a:pt x="-328" y="67089"/>
                      <a:pt x="32" y="65646"/>
                      <a:pt x="752" y="64204"/>
                    </a:cubicBezTo>
                    <a:cubicBezTo>
                      <a:pt x="1832" y="62761"/>
                      <a:pt x="3273" y="62040"/>
                      <a:pt x="4713" y="62040"/>
                    </a:cubicBezTo>
                    <a:lnTo>
                      <a:pt x="82497" y="62040"/>
                    </a:lnTo>
                    <a:lnTo>
                      <a:pt x="82497" y="36791"/>
                    </a:lnTo>
                    <a:lnTo>
                      <a:pt x="69173" y="6853"/>
                    </a:lnTo>
                    <a:cubicBezTo>
                      <a:pt x="68453" y="5050"/>
                      <a:pt x="68813" y="3607"/>
                      <a:pt x="69533" y="2164"/>
                    </a:cubicBezTo>
                    <a:cubicBezTo>
                      <a:pt x="70253" y="1082"/>
                      <a:pt x="72054" y="0"/>
                      <a:pt x="734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EDA067DE-74C5-4DF1-A0F6-03FF5B6AD14F}"/>
              </a:ext>
            </a:extLst>
          </p:cNvPr>
          <p:cNvGrpSpPr/>
          <p:nvPr/>
        </p:nvGrpSpPr>
        <p:grpSpPr>
          <a:xfrm>
            <a:off x="7525435" y="1792991"/>
            <a:ext cx="1234738" cy="727757"/>
            <a:chOff x="7873795" y="1871372"/>
            <a:chExt cx="1234738" cy="727757"/>
          </a:xfrm>
        </p:grpSpPr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6A3815F0-8888-4DDB-9DE0-62D73653F96C}"/>
                </a:ext>
              </a:extLst>
            </p:cNvPr>
            <p:cNvSpPr/>
            <p:nvPr/>
          </p:nvSpPr>
          <p:spPr>
            <a:xfrm>
              <a:off x="7873795" y="1871372"/>
              <a:ext cx="1234738" cy="727757"/>
            </a:xfrm>
            <a:prstGeom prst="rect">
              <a:avLst/>
            </a:prstGeom>
            <a:solidFill>
              <a:srgbClr val="A5A6D2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2925E91D-D74F-4DEB-9AE5-73EE9875E04D}"/>
                </a:ext>
              </a:extLst>
            </p:cNvPr>
            <p:cNvGrpSpPr/>
            <p:nvPr/>
          </p:nvGrpSpPr>
          <p:grpSpPr>
            <a:xfrm>
              <a:off x="7956306" y="2306012"/>
              <a:ext cx="1088183" cy="262189"/>
              <a:chOff x="8108270" y="4680427"/>
              <a:chExt cx="1088183" cy="262189"/>
            </a:xfrm>
          </p:grpSpPr>
          <p:sp>
            <p:nvSpPr>
              <p:cNvPr id="104" name="Freeform 7">
                <a:extLst>
                  <a:ext uri="{FF2B5EF4-FFF2-40B4-BE49-F238E27FC236}">
                    <a16:creationId xmlns:a16="http://schemas.microsoft.com/office/drawing/2014/main" id="{B351E5FA-79D4-4AE9-9C00-224D73D68D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8108270" y="4680427"/>
                <a:ext cx="322829" cy="255843"/>
              </a:xfrm>
              <a:custGeom>
                <a:avLst/>
                <a:gdLst>
                  <a:gd name="T0" fmla="*/ 1405 w 1406"/>
                  <a:gd name="T1" fmla="*/ 200 h 1089"/>
                  <a:gd name="T2" fmla="*/ 947 w 1406"/>
                  <a:gd name="T3" fmla="*/ 258 h 1089"/>
                  <a:gd name="T4" fmla="*/ 861 w 1406"/>
                  <a:gd name="T5" fmla="*/ 315 h 1089"/>
                  <a:gd name="T6" fmla="*/ 1262 w 1406"/>
                  <a:gd name="T7" fmla="*/ 372 h 1089"/>
                  <a:gd name="T8" fmla="*/ 861 w 1406"/>
                  <a:gd name="T9" fmla="*/ 315 h 1089"/>
                  <a:gd name="T10" fmla="*/ 1319 w 1406"/>
                  <a:gd name="T11" fmla="*/ 888 h 1089"/>
                  <a:gd name="T12" fmla="*/ 1205 w 1406"/>
                  <a:gd name="T13" fmla="*/ 945 h 1089"/>
                  <a:gd name="T14" fmla="*/ 1162 w 1406"/>
                  <a:gd name="T15" fmla="*/ 1046 h 1089"/>
                  <a:gd name="T16" fmla="*/ 1061 w 1406"/>
                  <a:gd name="T17" fmla="*/ 1088 h 1089"/>
                  <a:gd name="T18" fmla="*/ 960 w 1406"/>
                  <a:gd name="T19" fmla="*/ 1046 h 1089"/>
                  <a:gd name="T20" fmla="*/ 960 w 1406"/>
                  <a:gd name="T21" fmla="*/ 1046 h 1089"/>
                  <a:gd name="T22" fmla="*/ 402 w 1406"/>
                  <a:gd name="T23" fmla="*/ 945 h 1089"/>
                  <a:gd name="T24" fmla="*/ 361 w 1406"/>
                  <a:gd name="T25" fmla="*/ 1046 h 1089"/>
                  <a:gd name="T26" fmla="*/ 260 w 1406"/>
                  <a:gd name="T27" fmla="*/ 1088 h 1089"/>
                  <a:gd name="T28" fmla="*/ 158 w 1406"/>
                  <a:gd name="T29" fmla="*/ 1046 h 1089"/>
                  <a:gd name="T30" fmla="*/ 158 w 1406"/>
                  <a:gd name="T31" fmla="*/ 1046 h 1089"/>
                  <a:gd name="T32" fmla="*/ 2 w 1406"/>
                  <a:gd name="T33" fmla="*/ 945 h 1089"/>
                  <a:gd name="T34" fmla="*/ 174 w 1406"/>
                  <a:gd name="T35" fmla="*/ 888 h 1089"/>
                  <a:gd name="T36" fmla="*/ 174 w 1406"/>
                  <a:gd name="T37" fmla="*/ 945 h 1089"/>
                  <a:gd name="T38" fmla="*/ 199 w 1406"/>
                  <a:gd name="T39" fmla="*/ 1006 h 1089"/>
                  <a:gd name="T40" fmla="*/ 260 w 1406"/>
                  <a:gd name="T41" fmla="*/ 1031 h 1089"/>
                  <a:gd name="T42" fmla="*/ 320 w 1406"/>
                  <a:gd name="T43" fmla="*/ 1006 h 1089"/>
                  <a:gd name="T44" fmla="*/ 346 w 1406"/>
                  <a:gd name="T45" fmla="*/ 945 h 1089"/>
                  <a:gd name="T46" fmla="*/ 260 w 1406"/>
                  <a:gd name="T47" fmla="*/ 888 h 1089"/>
                  <a:gd name="T48" fmla="*/ 976 w 1406"/>
                  <a:gd name="T49" fmla="*/ 945 h 1089"/>
                  <a:gd name="T50" fmla="*/ 1001 w 1406"/>
                  <a:gd name="T51" fmla="*/ 1006 h 1089"/>
                  <a:gd name="T52" fmla="*/ 1001 w 1406"/>
                  <a:gd name="T53" fmla="*/ 1006 h 1089"/>
                  <a:gd name="T54" fmla="*/ 1061 w 1406"/>
                  <a:gd name="T55" fmla="*/ 1031 h 1089"/>
                  <a:gd name="T56" fmla="*/ 1122 w 1406"/>
                  <a:gd name="T57" fmla="*/ 1006 h 1089"/>
                  <a:gd name="T58" fmla="*/ 1061 w 1406"/>
                  <a:gd name="T59" fmla="*/ 945 h 1089"/>
                  <a:gd name="T60" fmla="*/ 889 w 1406"/>
                  <a:gd name="T61" fmla="*/ 659 h 1089"/>
                  <a:gd name="T62" fmla="*/ 1234 w 1406"/>
                  <a:gd name="T63" fmla="*/ 716 h 1089"/>
                  <a:gd name="T64" fmla="*/ 889 w 1406"/>
                  <a:gd name="T65" fmla="*/ 659 h 1089"/>
                  <a:gd name="T66" fmla="*/ 29 w 1406"/>
                  <a:gd name="T67" fmla="*/ 830 h 1089"/>
                  <a:gd name="T68" fmla="*/ 0 w 1406"/>
                  <a:gd name="T69" fmla="*/ 801 h 1089"/>
                  <a:gd name="T70" fmla="*/ 2 w 1406"/>
                  <a:gd name="T71" fmla="*/ 553 h 1089"/>
                  <a:gd name="T72" fmla="*/ 150 w 1406"/>
                  <a:gd name="T73" fmla="*/ 494 h 1089"/>
                  <a:gd name="T74" fmla="*/ 238 w 1406"/>
                  <a:gd name="T75" fmla="*/ 200 h 1089"/>
                  <a:gd name="T76" fmla="*/ 489 w 1406"/>
                  <a:gd name="T77" fmla="*/ 200 h 1089"/>
                  <a:gd name="T78" fmla="*/ 489 w 1406"/>
                  <a:gd name="T79" fmla="*/ 0 h 1089"/>
                  <a:gd name="T80" fmla="*/ 1291 w 1406"/>
                  <a:gd name="T81" fmla="*/ 0 h 1089"/>
                  <a:gd name="T82" fmla="*/ 546 w 1406"/>
                  <a:gd name="T83" fmla="*/ 57 h 1089"/>
                  <a:gd name="T84" fmla="*/ 546 w 1406"/>
                  <a:gd name="T85" fmla="*/ 258 h 1089"/>
                  <a:gd name="T86" fmla="*/ 281 w 1406"/>
                  <a:gd name="T87" fmla="*/ 258 h 1089"/>
                  <a:gd name="T88" fmla="*/ 489 w 1406"/>
                  <a:gd name="T89" fmla="*/ 487 h 1089"/>
                  <a:gd name="T90" fmla="*/ 546 w 1406"/>
                  <a:gd name="T91" fmla="*/ 315 h 1089"/>
                  <a:gd name="T92" fmla="*/ 546 w 1406"/>
                  <a:gd name="T93" fmla="*/ 515 h 1089"/>
                  <a:gd name="T94" fmla="*/ 489 w 1406"/>
                  <a:gd name="T95" fmla="*/ 716 h 1089"/>
                  <a:gd name="T96" fmla="*/ 179 w 1406"/>
                  <a:gd name="T97" fmla="*/ 544 h 1089"/>
                  <a:gd name="T98" fmla="*/ 58 w 1406"/>
                  <a:gd name="T99" fmla="*/ 773 h 1089"/>
                  <a:gd name="T100" fmla="*/ 1376 w 1406"/>
                  <a:gd name="T101" fmla="*/ 83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6" h="1089">
                    <a:moveTo>
                      <a:pt x="947" y="200"/>
                    </a:moveTo>
                    <a:lnTo>
                      <a:pt x="1405" y="200"/>
                    </a:lnTo>
                    <a:lnTo>
                      <a:pt x="1405" y="258"/>
                    </a:lnTo>
                    <a:lnTo>
                      <a:pt x="947" y="258"/>
                    </a:lnTo>
                    <a:lnTo>
                      <a:pt x="947" y="200"/>
                    </a:lnTo>
                    <a:close/>
                    <a:moveTo>
                      <a:pt x="861" y="315"/>
                    </a:moveTo>
                    <a:lnTo>
                      <a:pt x="1262" y="315"/>
                    </a:lnTo>
                    <a:lnTo>
                      <a:pt x="1262" y="372"/>
                    </a:lnTo>
                    <a:lnTo>
                      <a:pt x="861" y="372"/>
                    </a:lnTo>
                    <a:lnTo>
                      <a:pt x="861" y="315"/>
                    </a:lnTo>
                    <a:close/>
                    <a:moveTo>
                      <a:pt x="1061" y="888"/>
                    </a:moveTo>
                    <a:lnTo>
                      <a:pt x="1319" y="888"/>
                    </a:lnTo>
                    <a:lnTo>
                      <a:pt x="1319" y="945"/>
                    </a:lnTo>
                    <a:lnTo>
                      <a:pt x="1205" y="945"/>
                    </a:lnTo>
                    <a:lnTo>
                      <a:pt x="1205" y="945"/>
                    </a:lnTo>
                    <a:cubicBezTo>
                      <a:pt x="1205" y="985"/>
                      <a:pt x="1189" y="1020"/>
                      <a:pt x="1162" y="1046"/>
                    </a:cubicBezTo>
                    <a:lnTo>
                      <a:pt x="1162" y="1046"/>
                    </a:lnTo>
                    <a:cubicBezTo>
                      <a:pt x="1137" y="1072"/>
                      <a:pt x="1101" y="1088"/>
                      <a:pt x="1061" y="1088"/>
                    </a:cubicBezTo>
                    <a:lnTo>
                      <a:pt x="1061" y="1088"/>
                    </a:lnTo>
                    <a:cubicBezTo>
                      <a:pt x="1022" y="1088"/>
                      <a:pt x="986" y="1072"/>
                      <a:pt x="960" y="1046"/>
                    </a:cubicBezTo>
                    <a:lnTo>
                      <a:pt x="960" y="1046"/>
                    </a:lnTo>
                    <a:lnTo>
                      <a:pt x="960" y="1046"/>
                    </a:lnTo>
                    <a:cubicBezTo>
                      <a:pt x="935" y="1020"/>
                      <a:pt x="918" y="985"/>
                      <a:pt x="918" y="945"/>
                    </a:cubicBezTo>
                    <a:lnTo>
                      <a:pt x="402" y="945"/>
                    </a:lnTo>
                    <a:lnTo>
                      <a:pt x="402" y="945"/>
                    </a:lnTo>
                    <a:cubicBezTo>
                      <a:pt x="402" y="985"/>
                      <a:pt x="387" y="1020"/>
                      <a:pt x="361" y="1046"/>
                    </a:cubicBezTo>
                    <a:lnTo>
                      <a:pt x="361" y="1046"/>
                    </a:lnTo>
                    <a:cubicBezTo>
                      <a:pt x="335" y="1072"/>
                      <a:pt x="299" y="1088"/>
                      <a:pt x="260" y="1088"/>
                    </a:cubicBezTo>
                    <a:lnTo>
                      <a:pt x="260" y="1088"/>
                    </a:lnTo>
                    <a:cubicBezTo>
                      <a:pt x="220" y="1088"/>
                      <a:pt x="185" y="1072"/>
                      <a:pt x="158" y="1046"/>
                    </a:cubicBezTo>
                    <a:lnTo>
                      <a:pt x="158" y="1046"/>
                    </a:lnTo>
                    <a:lnTo>
                      <a:pt x="158" y="1046"/>
                    </a:lnTo>
                    <a:cubicBezTo>
                      <a:pt x="132" y="1020"/>
                      <a:pt x="117" y="985"/>
                      <a:pt x="117" y="945"/>
                    </a:cubicBezTo>
                    <a:lnTo>
                      <a:pt x="2" y="945"/>
                    </a:lnTo>
                    <a:lnTo>
                      <a:pt x="2" y="888"/>
                    </a:lnTo>
                    <a:lnTo>
                      <a:pt x="174" y="888"/>
                    </a:lnTo>
                    <a:lnTo>
                      <a:pt x="174" y="945"/>
                    </a:lnTo>
                    <a:lnTo>
                      <a:pt x="174" y="945"/>
                    </a:lnTo>
                    <a:cubicBezTo>
                      <a:pt x="174" y="969"/>
                      <a:pt x="184" y="990"/>
                      <a:pt x="199" y="1006"/>
                    </a:cubicBezTo>
                    <a:lnTo>
                      <a:pt x="199" y="1006"/>
                    </a:lnTo>
                    <a:lnTo>
                      <a:pt x="199" y="1006"/>
                    </a:lnTo>
                    <a:cubicBezTo>
                      <a:pt x="215" y="1021"/>
                      <a:pt x="236" y="1031"/>
                      <a:pt x="260" y="1031"/>
                    </a:cubicBezTo>
                    <a:lnTo>
                      <a:pt x="260" y="1031"/>
                    </a:lnTo>
                    <a:cubicBezTo>
                      <a:pt x="283" y="1031"/>
                      <a:pt x="305" y="1021"/>
                      <a:pt x="320" y="1006"/>
                    </a:cubicBezTo>
                    <a:lnTo>
                      <a:pt x="320" y="1006"/>
                    </a:lnTo>
                    <a:cubicBezTo>
                      <a:pt x="336" y="990"/>
                      <a:pt x="346" y="969"/>
                      <a:pt x="346" y="945"/>
                    </a:cubicBezTo>
                    <a:lnTo>
                      <a:pt x="260" y="945"/>
                    </a:lnTo>
                    <a:lnTo>
                      <a:pt x="260" y="888"/>
                    </a:lnTo>
                    <a:lnTo>
                      <a:pt x="976" y="888"/>
                    </a:lnTo>
                    <a:lnTo>
                      <a:pt x="976" y="945"/>
                    </a:lnTo>
                    <a:lnTo>
                      <a:pt x="976" y="945"/>
                    </a:lnTo>
                    <a:cubicBezTo>
                      <a:pt x="976" y="969"/>
                      <a:pt x="985" y="990"/>
                      <a:pt x="1001" y="1006"/>
                    </a:cubicBezTo>
                    <a:lnTo>
                      <a:pt x="1001" y="1006"/>
                    </a:lnTo>
                    <a:lnTo>
                      <a:pt x="1001" y="1006"/>
                    </a:lnTo>
                    <a:cubicBezTo>
                      <a:pt x="1016" y="1021"/>
                      <a:pt x="1038" y="1031"/>
                      <a:pt x="1061" y="1031"/>
                    </a:cubicBezTo>
                    <a:lnTo>
                      <a:pt x="1061" y="1031"/>
                    </a:lnTo>
                    <a:cubicBezTo>
                      <a:pt x="1085" y="1031"/>
                      <a:pt x="1107" y="1021"/>
                      <a:pt x="1122" y="1006"/>
                    </a:cubicBezTo>
                    <a:lnTo>
                      <a:pt x="1122" y="1006"/>
                    </a:lnTo>
                    <a:cubicBezTo>
                      <a:pt x="1138" y="990"/>
                      <a:pt x="1147" y="969"/>
                      <a:pt x="1147" y="945"/>
                    </a:cubicBezTo>
                    <a:lnTo>
                      <a:pt x="1061" y="945"/>
                    </a:lnTo>
                    <a:lnTo>
                      <a:pt x="1061" y="888"/>
                    </a:lnTo>
                    <a:close/>
                    <a:moveTo>
                      <a:pt x="889" y="659"/>
                    </a:moveTo>
                    <a:lnTo>
                      <a:pt x="1234" y="659"/>
                    </a:lnTo>
                    <a:lnTo>
                      <a:pt x="1234" y="716"/>
                    </a:lnTo>
                    <a:lnTo>
                      <a:pt x="889" y="716"/>
                    </a:lnTo>
                    <a:lnTo>
                      <a:pt x="889" y="659"/>
                    </a:lnTo>
                    <a:close/>
                    <a:moveTo>
                      <a:pt x="1376" y="830"/>
                    </a:moveTo>
                    <a:lnTo>
                      <a:pt x="29" y="830"/>
                    </a:lnTo>
                    <a:lnTo>
                      <a:pt x="0" y="830"/>
                    </a:lnTo>
                    <a:lnTo>
                      <a:pt x="0" y="801"/>
                    </a:lnTo>
                    <a:lnTo>
                      <a:pt x="2" y="572"/>
                    </a:lnTo>
                    <a:lnTo>
                      <a:pt x="2" y="553"/>
                    </a:lnTo>
                    <a:lnTo>
                      <a:pt x="20" y="546"/>
                    </a:lnTo>
                    <a:lnTo>
                      <a:pt x="150" y="494"/>
                    </a:lnTo>
                    <a:lnTo>
                      <a:pt x="232" y="220"/>
                    </a:lnTo>
                    <a:lnTo>
                      <a:pt x="238" y="200"/>
                    </a:lnTo>
                    <a:lnTo>
                      <a:pt x="260" y="200"/>
                    </a:lnTo>
                    <a:lnTo>
                      <a:pt x="489" y="200"/>
                    </a:lnTo>
                    <a:lnTo>
                      <a:pt x="489" y="28"/>
                    </a:lnTo>
                    <a:lnTo>
                      <a:pt x="489" y="0"/>
                    </a:lnTo>
                    <a:lnTo>
                      <a:pt x="518" y="0"/>
                    </a:lnTo>
                    <a:lnTo>
                      <a:pt x="1291" y="0"/>
                    </a:lnTo>
                    <a:lnTo>
                      <a:pt x="1291" y="57"/>
                    </a:lnTo>
                    <a:lnTo>
                      <a:pt x="546" y="57"/>
                    </a:lnTo>
                    <a:lnTo>
                      <a:pt x="546" y="229"/>
                    </a:lnTo>
                    <a:lnTo>
                      <a:pt x="546" y="258"/>
                    </a:lnTo>
                    <a:lnTo>
                      <a:pt x="518" y="258"/>
                    </a:lnTo>
                    <a:lnTo>
                      <a:pt x="281" y="258"/>
                    </a:lnTo>
                    <a:lnTo>
                      <a:pt x="212" y="487"/>
                    </a:lnTo>
                    <a:lnTo>
                      <a:pt x="489" y="487"/>
                    </a:lnTo>
                    <a:lnTo>
                      <a:pt x="489" y="315"/>
                    </a:lnTo>
                    <a:lnTo>
                      <a:pt x="546" y="315"/>
                    </a:lnTo>
                    <a:lnTo>
                      <a:pt x="546" y="487"/>
                    </a:lnTo>
                    <a:lnTo>
                      <a:pt x="546" y="515"/>
                    </a:lnTo>
                    <a:lnTo>
                      <a:pt x="546" y="716"/>
                    </a:lnTo>
                    <a:lnTo>
                      <a:pt x="489" y="716"/>
                    </a:lnTo>
                    <a:lnTo>
                      <a:pt x="489" y="544"/>
                    </a:lnTo>
                    <a:lnTo>
                      <a:pt x="179" y="544"/>
                    </a:lnTo>
                    <a:lnTo>
                      <a:pt x="59" y="592"/>
                    </a:lnTo>
                    <a:lnTo>
                      <a:pt x="58" y="773"/>
                    </a:lnTo>
                    <a:lnTo>
                      <a:pt x="1376" y="773"/>
                    </a:lnTo>
                    <a:lnTo>
                      <a:pt x="1376" y="83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5" name="Freeform 7">
                <a:extLst>
                  <a:ext uri="{FF2B5EF4-FFF2-40B4-BE49-F238E27FC236}">
                    <a16:creationId xmlns:a16="http://schemas.microsoft.com/office/drawing/2014/main" id="{24F5268B-7722-4314-BE44-EE711EAB24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8484227" y="4686773"/>
                <a:ext cx="322829" cy="255843"/>
              </a:xfrm>
              <a:custGeom>
                <a:avLst/>
                <a:gdLst>
                  <a:gd name="T0" fmla="*/ 1405 w 1406"/>
                  <a:gd name="T1" fmla="*/ 200 h 1089"/>
                  <a:gd name="T2" fmla="*/ 947 w 1406"/>
                  <a:gd name="T3" fmla="*/ 258 h 1089"/>
                  <a:gd name="T4" fmla="*/ 861 w 1406"/>
                  <a:gd name="T5" fmla="*/ 315 h 1089"/>
                  <a:gd name="T6" fmla="*/ 1262 w 1406"/>
                  <a:gd name="T7" fmla="*/ 372 h 1089"/>
                  <a:gd name="T8" fmla="*/ 861 w 1406"/>
                  <a:gd name="T9" fmla="*/ 315 h 1089"/>
                  <a:gd name="T10" fmla="*/ 1319 w 1406"/>
                  <a:gd name="T11" fmla="*/ 888 h 1089"/>
                  <a:gd name="T12" fmla="*/ 1205 w 1406"/>
                  <a:gd name="T13" fmla="*/ 945 h 1089"/>
                  <a:gd name="T14" fmla="*/ 1162 w 1406"/>
                  <a:gd name="T15" fmla="*/ 1046 h 1089"/>
                  <a:gd name="T16" fmla="*/ 1061 w 1406"/>
                  <a:gd name="T17" fmla="*/ 1088 h 1089"/>
                  <a:gd name="T18" fmla="*/ 960 w 1406"/>
                  <a:gd name="T19" fmla="*/ 1046 h 1089"/>
                  <a:gd name="T20" fmla="*/ 960 w 1406"/>
                  <a:gd name="T21" fmla="*/ 1046 h 1089"/>
                  <a:gd name="T22" fmla="*/ 402 w 1406"/>
                  <a:gd name="T23" fmla="*/ 945 h 1089"/>
                  <a:gd name="T24" fmla="*/ 361 w 1406"/>
                  <a:gd name="T25" fmla="*/ 1046 h 1089"/>
                  <a:gd name="T26" fmla="*/ 260 w 1406"/>
                  <a:gd name="T27" fmla="*/ 1088 h 1089"/>
                  <a:gd name="T28" fmla="*/ 158 w 1406"/>
                  <a:gd name="T29" fmla="*/ 1046 h 1089"/>
                  <a:gd name="T30" fmla="*/ 158 w 1406"/>
                  <a:gd name="T31" fmla="*/ 1046 h 1089"/>
                  <a:gd name="T32" fmla="*/ 2 w 1406"/>
                  <a:gd name="T33" fmla="*/ 945 h 1089"/>
                  <a:gd name="T34" fmla="*/ 174 w 1406"/>
                  <a:gd name="T35" fmla="*/ 888 h 1089"/>
                  <a:gd name="T36" fmla="*/ 174 w 1406"/>
                  <a:gd name="T37" fmla="*/ 945 h 1089"/>
                  <a:gd name="T38" fmla="*/ 199 w 1406"/>
                  <a:gd name="T39" fmla="*/ 1006 h 1089"/>
                  <a:gd name="T40" fmla="*/ 260 w 1406"/>
                  <a:gd name="T41" fmla="*/ 1031 h 1089"/>
                  <a:gd name="T42" fmla="*/ 320 w 1406"/>
                  <a:gd name="T43" fmla="*/ 1006 h 1089"/>
                  <a:gd name="T44" fmla="*/ 346 w 1406"/>
                  <a:gd name="T45" fmla="*/ 945 h 1089"/>
                  <a:gd name="T46" fmla="*/ 260 w 1406"/>
                  <a:gd name="T47" fmla="*/ 888 h 1089"/>
                  <a:gd name="T48" fmla="*/ 976 w 1406"/>
                  <a:gd name="T49" fmla="*/ 945 h 1089"/>
                  <a:gd name="T50" fmla="*/ 1001 w 1406"/>
                  <a:gd name="T51" fmla="*/ 1006 h 1089"/>
                  <a:gd name="T52" fmla="*/ 1001 w 1406"/>
                  <a:gd name="T53" fmla="*/ 1006 h 1089"/>
                  <a:gd name="T54" fmla="*/ 1061 w 1406"/>
                  <a:gd name="T55" fmla="*/ 1031 h 1089"/>
                  <a:gd name="T56" fmla="*/ 1122 w 1406"/>
                  <a:gd name="T57" fmla="*/ 1006 h 1089"/>
                  <a:gd name="T58" fmla="*/ 1061 w 1406"/>
                  <a:gd name="T59" fmla="*/ 945 h 1089"/>
                  <a:gd name="T60" fmla="*/ 889 w 1406"/>
                  <a:gd name="T61" fmla="*/ 659 h 1089"/>
                  <a:gd name="T62" fmla="*/ 1234 w 1406"/>
                  <a:gd name="T63" fmla="*/ 716 h 1089"/>
                  <a:gd name="T64" fmla="*/ 889 w 1406"/>
                  <a:gd name="T65" fmla="*/ 659 h 1089"/>
                  <a:gd name="T66" fmla="*/ 29 w 1406"/>
                  <a:gd name="T67" fmla="*/ 830 h 1089"/>
                  <a:gd name="T68" fmla="*/ 0 w 1406"/>
                  <a:gd name="T69" fmla="*/ 801 h 1089"/>
                  <a:gd name="T70" fmla="*/ 2 w 1406"/>
                  <a:gd name="T71" fmla="*/ 553 h 1089"/>
                  <a:gd name="T72" fmla="*/ 150 w 1406"/>
                  <a:gd name="T73" fmla="*/ 494 h 1089"/>
                  <a:gd name="T74" fmla="*/ 238 w 1406"/>
                  <a:gd name="T75" fmla="*/ 200 h 1089"/>
                  <a:gd name="T76" fmla="*/ 489 w 1406"/>
                  <a:gd name="T77" fmla="*/ 200 h 1089"/>
                  <a:gd name="T78" fmla="*/ 489 w 1406"/>
                  <a:gd name="T79" fmla="*/ 0 h 1089"/>
                  <a:gd name="T80" fmla="*/ 1291 w 1406"/>
                  <a:gd name="T81" fmla="*/ 0 h 1089"/>
                  <a:gd name="T82" fmla="*/ 546 w 1406"/>
                  <a:gd name="T83" fmla="*/ 57 h 1089"/>
                  <a:gd name="T84" fmla="*/ 546 w 1406"/>
                  <a:gd name="T85" fmla="*/ 258 h 1089"/>
                  <a:gd name="T86" fmla="*/ 281 w 1406"/>
                  <a:gd name="T87" fmla="*/ 258 h 1089"/>
                  <a:gd name="T88" fmla="*/ 489 w 1406"/>
                  <a:gd name="T89" fmla="*/ 487 h 1089"/>
                  <a:gd name="T90" fmla="*/ 546 w 1406"/>
                  <a:gd name="T91" fmla="*/ 315 h 1089"/>
                  <a:gd name="T92" fmla="*/ 546 w 1406"/>
                  <a:gd name="T93" fmla="*/ 515 h 1089"/>
                  <a:gd name="T94" fmla="*/ 489 w 1406"/>
                  <a:gd name="T95" fmla="*/ 716 h 1089"/>
                  <a:gd name="T96" fmla="*/ 179 w 1406"/>
                  <a:gd name="T97" fmla="*/ 544 h 1089"/>
                  <a:gd name="T98" fmla="*/ 58 w 1406"/>
                  <a:gd name="T99" fmla="*/ 773 h 1089"/>
                  <a:gd name="T100" fmla="*/ 1376 w 1406"/>
                  <a:gd name="T101" fmla="*/ 83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6" h="1089">
                    <a:moveTo>
                      <a:pt x="947" y="200"/>
                    </a:moveTo>
                    <a:lnTo>
                      <a:pt x="1405" y="200"/>
                    </a:lnTo>
                    <a:lnTo>
                      <a:pt x="1405" y="258"/>
                    </a:lnTo>
                    <a:lnTo>
                      <a:pt x="947" y="258"/>
                    </a:lnTo>
                    <a:lnTo>
                      <a:pt x="947" y="200"/>
                    </a:lnTo>
                    <a:close/>
                    <a:moveTo>
                      <a:pt x="861" y="315"/>
                    </a:moveTo>
                    <a:lnTo>
                      <a:pt x="1262" y="315"/>
                    </a:lnTo>
                    <a:lnTo>
                      <a:pt x="1262" y="372"/>
                    </a:lnTo>
                    <a:lnTo>
                      <a:pt x="861" y="372"/>
                    </a:lnTo>
                    <a:lnTo>
                      <a:pt x="861" y="315"/>
                    </a:lnTo>
                    <a:close/>
                    <a:moveTo>
                      <a:pt x="1061" y="888"/>
                    </a:moveTo>
                    <a:lnTo>
                      <a:pt x="1319" y="888"/>
                    </a:lnTo>
                    <a:lnTo>
                      <a:pt x="1319" y="945"/>
                    </a:lnTo>
                    <a:lnTo>
                      <a:pt x="1205" y="945"/>
                    </a:lnTo>
                    <a:lnTo>
                      <a:pt x="1205" y="945"/>
                    </a:lnTo>
                    <a:cubicBezTo>
                      <a:pt x="1205" y="985"/>
                      <a:pt x="1189" y="1020"/>
                      <a:pt x="1162" y="1046"/>
                    </a:cubicBezTo>
                    <a:lnTo>
                      <a:pt x="1162" y="1046"/>
                    </a:lnTo>
                    <a:cubicBezTo>
                      <a:pt x="1137" y="1072"/>
                      <a:pt x="1101" y="1088"/>
                      <a:pt x="1061" y="1088"/>
                    </a:cubicBezTo>
                    <a:lnTo>
                      <a:pt x="1061" y="1088"/>
                    </a:lnTo>
                    <a:cubicBezTo>
                      <a:pt x="1022" y="1088"/>
                      <a:pt x="986" y="1072"/>
                      <a:pt x="960" y="1046"/>
                    </a:cubicBezTo>
                    <a:lnTo>
                      <a:pt x="960" y="1046"/>
                    </a:lnTo>
                    <a:lnTo>
                      <a:pt x="960" y="1046"/>
                    </a:lnTo>
                    <a:cubicBezTo>
                      <a:pt x="935" y="1020"/>
                      <a:pt x="918" y="985"/>
                      <a:pt x="918" y="945"/>
                    </a:cubicBezTo>
                    <a:lnTo>
                      <a:pt x="402" y="945"/>
                    </a:lnTo>
                    <a:lnTo>
                      <a:pt x="402" y="945"/>
                    </a:lnTo>
                    <a:cubicBezTo>
                      <a:pt x="402" y="985"/>
                      <a:pt x="387" y="1020"/>
                      <a:pt x="361" y="1046"/>
                    </a:cubicBezTo>
                    <a:lnTo>
                      <a:pt x="361" y="1046"/>
                    </a:lnTo>
                    <a:cubicBezTo>
                      <a:pt x="335" y="1072"/>
                      <a:pt x="299" y="1088"/>
                      <a:pt x="260" y="1088"/>
                    </a:cubicBezTo>
                    <a:lnTo>
                      <a:pt x="260" y="1088"/>
                    </a:lnTo>
                    <a:cubicBezTo>
                      <a:pt x="220" y="1088"/>
                      <a:pt x="185" y="1072"/>
                      <a:pt x="158" y="1046"/>
                    </a:cubicBezTo>
                    <a:lnTo>
                      <a:pt x="158" y="1046"/>
                    </a:lnTo>
                    <a:lnTo>
                      <a:pt x="158" y="1046"/>
                    </a:lnTo>
                    <a:cubicBezTo>
                      <a:pt x="132" y="1020"/>
                      <a:pt x="117" y="985"/>
                      <a:pt x="117" y="945"/>
                    </a:cubicBezTo>
                    <a:lnTo>
                      <a:pt x="2" y="945"/>
                    </a:lnTo>
                    <a:lnTo>
                      <a:pt x="2" y="888"/>
                    </a:lnTo>
                    <a:lnTo>
                      <a:pt x="174" y="888"/>
                    </a:lnTo>
                    <a:lnTo>
                      <a:pt x="174" y="945"/>
                    </a:lnTo>
                    <a:lnTo>
                      <a:pt x="174" y="945"/>
                    </a:lnTo>
                    <a:cubicBezTo>
                      <a:pt x="174" y="969"/>
                      <a:pt x="184" y="990"/>
                      <a:pt x="199" y="1006"/>
                    </a:cubicBezTo>
                    <a:lnTo>
                      <a:pt x="199" y="1006"/>
                    </a:lnTo>
                    <a:lnTo>
                      <a:pt x="199" y="1006"/>
                    </a:lnTo>
                    <a:cubicBezTo>
                      <a:pt x="215" y="1021"/>
                      <a:pt x="236" y="1031"/>
                      <a:pt x="260" y="1031"/>
                    </a:cubicBezTo>
                    <a:lnTo>
                      <a:pt x="260" y="1031"/>
                    </a:lnTo>
                    <a:cubicBezTo>
                      <a:pt x="283" y="1031"/>
                      <a:pt x="305" y="1021"/>
                      <a:pt x="320" y="1006"/>
                    </a:cubicBezTo>
                    <a:lnTo>
                      <a:pt x="320" y="1006"/>
                    </a:lnTo>
                    <a:cubicBezTo>
                      <a:pt x="336" y="990"/>
                      <a:pt x="346" y="969"/>
                      <a:pt x="346" y="945"/>
                    </a:cubicBezTo>
                    <a:lnTo>
                      <a:pt x="260" y="945"/>
                    </a:lnTo>
                    <a:lnTo>
                      <a:pt x="260" y="888"/>
                    </a:lnTo>
                    <a:lnTo>
                      <a:pt x="976" y="888"/>
                    </a:lnTo>
                    <a:lnTo>
                      <a:pt x="976" y="945"/>
                    </a:lnTo>
                    <a:lnTo>
                      <a:pt x="976" y="945"/>
                    </a:lnTo>
                    <a:cubicBezTo>
                      <a:pt x="976" y="969"/>
                      <a:pt x="985" y="990"/>
                      <a:pt x="1001" y="1006"/>
                    </a:cubicBezTo>
                    <a:lnTo>
                      <a:pt x="1001" y="1006"/>
                    </a:lnTo>
                    <a:lnTo>
                      <a:pt x="1001" y="1006"/>
                    </a:lnTo>
                    <a:cubicBezTo>
                      <a:pt x="1016" y="1021"/>
                      <a:pt x="1038" y="1031"/>
                      <a:pt x="1061" y="1031"/>
                    </a:cubicBezTo>
                    <a:lnTo>
                      <a:pt x="1061" y="1031"/>
                    </a:lnTo>
                    <a:cubicBezTo>
                      <a:pt x="1085" y="1031"/>
                      <a:pt x="1107" y="1021"/>
                      <a:pt x="1122" y="1006"/>
                    </a:cubicBezTo>
                    <a:lnTo>
                      <a:pt x="1122" y="1006"/>
                    </a:lnTo>
                    <a:cubicBezTo>
                      <a:pt x="1138" y="990"/>
                      <a:pt x="1147" y="969"/>
                      <a:pt x="1147" y="945"/>
                    </a:cubicBezTo>
                    <a:lnTo>
                      <a:pt x="1061" y="945"/>
                    </a:lnTo>
                    <a:lnTo>
                      <a:pt x="1061" y="888"/>
                    </a:lnTo>
                    <a:close/>
                    <a:moveTo>
                      <a:pt x="889" y="659"/>
                    </a:moveTo>
                    <a:lnTo>
                      <a:pt x="1234" y="659"/>
                    </a:lnTo>
                    <a:lnTo>
                      <a:pt x="1234" y="716"/>
                    </a:lnTo>
                    <a:lnTo>
                      <a:pt x="889" y="716"/>
                    </a:lnTo>
                    <a:lnTo>
                      <a:pt x="889" y="659"/>
                    </a:lnTo>
                    <a:close/>
                    <a:moveTo>
                      <a:pt x="1376" y="830"/>
                    </a:moveTo>
                    <a:lnTo>
                      <a:pt x="29" y="830"/>
                    </a:lnTo>
                    <a:lnTo>
                      <a:pt x="0" y="830"/>
                    </a:lnTo>
                    <a:lnTo>
                      <a:pt x="0" y="801"/>
                    </a:lnTo>
                    <a:lnTo>
                      <a:pt x="2" y="572"/>
                    </a:lnTo>
                    <a:lnTo>
                      <a:pt x="2" y="553"/>
                    </a:lnTo>
                    <a:lnTo>
                      <a:pt x="20" y="546"/>
                    </a:lnTo>
                    <a:lnTo>
                      <a:pt x="150" y="494"/>
                    </a:lnTo>
                    <a:lnTo>
                      <a:pt x="232" y="220"/>
                    </a:lnTo>
                    <a:lnTo>
                      <a:pt x="238" y="200"/>
                    </a:lnTo>
                    <a:lnTo>
                      <a:pt x="260" y="200"/>
                    </a:lnTo>
                    <a:lnTo>
                      <a:pt x="489" y="200"/>
                    </a:lnTo>
                    <a:lnTo>
                      <a:pt x="489" y="28"/>
                    </a:lnTo>
                    <a:lnTo>
                      <a:pt x="489" y="0"/>
                    </a:lnTo>
                    <a:lnTo>
                      <a:pt x="518" y="0"/>
                    </a:lnTo>
                    <a:lnTo>
                      <a:pt x="1291" y="0"/>
                    </a:lnTo>
                    <a:lnTo>
                      <a:pt x="1291" y="57"/>
                    </a:lnTo>
                    <a:lnTo>
                      <a:pt x="546" y="57"/>
                    </a:lnTo>
                    <a:lnTo>
                      <a:pt x="546" y="229"/>
                    </a:lnTo>
                    <a:lnTo>
                      <a:pt x="546" y="258"/>
                    </a:lnTo>
                    <a:lnTo>
                      <a:pt x="518" y="258"/>
                    </a:lnTo>
                    <a:lnTo>
                      <a:pt x="281" y="258"/>
                    </a:lnTo>
                    <a:lnTo>
                      <a:pt x="212" y="487"/>
                    </a:lnTo>
                    <a:lnTo>
                      <a:pt x="489" y="487"/>
                    </a:lnTo>
                    <a:lnTo>
                      <a:pt x="489" y="315"/>
                    </a:lnTo>
                    <a:lnTo>
                      <a:pt x="546" y="315"/>
                    </a:lnTo>
                    <a:lnTo>
                      <a:pt x="546" y="487"/>
                    </a:lnTo>
                    <a:lnTo>
                      <a:pt x="546" y="515"/>
                    </a:lnTo>
                    <a:lnTo>
                      <a:pt x="546" y="716"/>
                    </a:lnTo>
                    <a:lnTo>
                      <a:pt x="489" y="716"/>
                    </a:lnTo>
                    <a:lnTo>
                      <a:pt x="489" y="544"/>
                    </a:lnTo>
                    <a:lnTo>
                      <a:pt x="179" y="544"/>
                    </a:lnTo>
                    <a:lnTo>
                      <a:pt x="59" y="592"/>
                    </a:lnTo>
                    <a:lnTo>
                      <a:pt x="58" y="773"/>
                    </a:lnTo>
                    <a:lnTo>
                      <a:pt x="1376" y="773"/>
                    </a:lnTo>
                    <a:lnTo>
                      <a:pt x="1376" y="83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6" name="Freeform 7">
                <a:extLst>
                  <a:ext uri="{FF2B5EF4-FFF2-40B4-BE49-F238E27FC236}">
                    <a16:creationId xmlns:a16="http://schemas.microsoft.com/office/drawing/2014/main" id="{4F42E678-094A-4853-9218-ACC7675688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8873624" y="4680427"/>
                <a:ext cx="322829" cy="255843"/>
              </a:xfrm>
              <a:custGeom>
                <a:avLst/>
                <a:gdLst>
                  <a:gd name="T0" fmla="*/ 1405 w 1406"/>
                  <a:gd name="T1" fmla="*/ 200 h 1089"/>
                  <a:gd name="T2" fmla="*/ 947 w 1406"/>
                  <a:gd name="T3" fmla="*/ 258 h 1089"/>
                  <a:gd name="T4" fmla="*/ 861 w 1406"/>
                  <a:gd name="T5" fmla="*/ 315 h 1089"/>
                  <a:gd name="T6" fmla="*/ 1262 w 1406"/>
                  <a:gd name="T7" fmla="*/ 372 h 1089"/>
                  <a:gd name="T8" fmla="*/ 861 w 1406"/>
                  <a:gd name="T9" fmla="*/ 315 h 1089"/>
                  <a:gd name="T10" fmla="*/ 1319 w 1406"/>
                  <a:gd name="T11" fmla="*/ 888 h 1089"/>
                  <a:gd name="T12" fmla="*/ 1205 w 1406"/>
                  <a:gd name="T13" fmla="*/ 945 h 1089"/>
                  <a:gd name="T14" fmla="*/ 1162 w 1406"/>
                  <a:gd name="T15" fmla="*/ 1046 h 1089"/>
                  <a:gd name="T16" fmla="*/ 1061 w 1406"/>
                  <a:gd name="T17" fmla="*/ 1088 h 1089"/>
                  <a:gd name="T18" fmla="*/ 960 w 1406"/>
                  <a:gd name="T19" fmla="*/ 1046 h 1089"/>
                  <a:gd name="T20" fmla="*/ 960 w 1406"/>
                  <a:gd name="T21" fmla="*/ 1046 h 1089"/>
                  <a:gd name="T22" fmla="*/ 402 w 1406"/>
                  <a:gd name="T23" fmla="*/ 945 h 1089"/>
                  <a:gd name="T24" fmla="*/ 361 w 1406"/>
                  <a:gd name="T25" fmla="*/ 1046 h 1089"/>
                  <a:gd name="T26" fmla="*/ 260 w 1406"/>
                  <a:gd name="T27" fmla="*/ 1088 h 1089"/>
                  <a:gd name="T28" fmla="*/ 158 w 1406"/>
                  <a:gd name="T29" fmla="*/ 1046 h 1089"/>
                  <a:gd name="T30" fmla="*/ 158 w 1406"/>
                  <a:gd name="T31" fmla="*/ 1046 h 1089"/>
                  <a:gd name="T32" fmla="*/ 2 w 1406"/>
                  <a:gd name="T33" fmla="*/ 945 h 1089"/>
                  <a:gd name="T34" fmla="*/ 174 w 1406"/>
                  <a:gd name="T35" fmla="*/ 888 h 1089"/>
                  <a:gd name="T36" fmla="*/ 174 w 1406"/>
                  <a:gd name="T37" fmla="*/ 945 h 1089"/>
                  <a:gd name="T38" fmla="*/ 199 w 1406"/>
                  <a:gd name="T39" fmla="*/ 1006 h 1089"/>
                  <a:gd name="T40" fmla="*/ 260 w 1406"/>
                  <a:gd name="T41" fmla="*/ 1031 h 1089"/>
                  <a:gd name="T42" fmla="*/ 320 w 1406"/>
                  <a:gd name="T43" fmla="*/ 1006 h 1089"/>
                  <a:gd name="T44" fmla="*/ 346 w 1406"/>
                  <a:gd name="T45" fmla="*/ 945 h 1089"/>
                  <a:gd name="T46" fmla="*/ 260 w 1406"/>
                  <a:gd name="T47" fmla="*/ 888 h 1089"/>
                  <a:gd name="T48" fmla="*/ 976 w 1406"/>
                  <a:gd name="T49" fmla="*/ 945 h 1089"/>
                  <a:gd name="T50" fmla="*/ 1001 w 1406"/>
                  <a:gd name="T51" fmla="*/ 1006 h 1089"/>
                  <a:gd name="T52" fmla="*/ 1001 w 1406"/>
                  <a:gd name="T53" fmla="*/ 1006 h 1089"/>
                  <a:gd name="T54" fmla="*/ 1061 w 1406"/>
                  <a:gd name="T55" fmla="*/ 1031 h 1089"/>
                  <a:gd name="T56" fmla="*/ 1122 w 1406"/>
                  <a:gd name="T57" fmla="*/ 1006 h 1089"/>
                  <a:gd name="T58" fmla="*/ 1061 w 1406"/>
                  <a:gd name="T59" fmla="*/ 945 h 1089"/>
                  <a:gd name="T60" fmla="*/ 889 w 1406"/>
                  <a:gd name="T61" fmla="*/ 659 h 1089"/>
                  <a:gd name="T62" fmla="*/ 1234 w 1406"/>
                  <a:gd name="T63" fmla="*/ 716 h 1089"/>
                  <a:gd name="T64" fmla="*/ 889 w 1406"/>
                  <a:gd name="T65" fmla="*/ 659 h 1089"/>
                  <a:gd name="T66" fmla="*/ 29 w 1406"/>
                  <a:gd name="T67" fmla="*/ 830 h 1089"/>
                  <a:gd name="T68" fmla="*/ 0 w 1406"/>
                  <a:gd name="T69" fmla="*/ 801 h 1089"/>
                  <a:gd name="T70" fmla="*/ 2 w 1406"/>
                  <a:gd name="T71" fmla="*/ 553 h 1089"/>
                  <a:gd name="T72" fmla="*/ 150 w 1406"/>
                  <a:gd name="T73" fmla="*/ 494 h 1089"/>
                  <a:gd name="T74" fmla="*/ 238 w 1406"/>
                  <a:gd name="T75" fmla="*/ 200 h 1089"/>
                  <a:gd name="T76" fmla="*/ 489 w 1406"/>
                  <a:gd name="T77" fmla="*/ 200 h 1089"/>
                  <a:gd name="T78" fmla="*/ 489 w 1406"/>
                  <a:gd name="T79" fmla="*/ 0 h 1089"/>
                  <a:gd name="T80" fmla="*/ 1291 w 1406"/>
                  <a:gd name="T81" fmla="*/ 0 h 1089"/>
                  <a:gd name="T82" fmla="*/ 546 w 1406"/>
                  <a:gd name="T83" fmla="*/ 57 h 1089"/>
                  <a:gd name="T84" fmla="*/ 546 w 1406"/>
                  <a:gd name="T85" fmla="*/ 258 h 1089"/>
                  <a:gd name="T86" fmla="*/ 281 w 1406"/>
                  <a:gd name="T87" fmla="*/ 258 h 1089"/>
                  <a:gd name="T88" fmla="*/ 489 w 1406"/>
                  <a:gd name="T89" fmla="*/ 487 h 1089"/>
                  <a:gd name="T90" fmla="*/ 546 w 1406"/>
                  <a:gd name="T91" fmla="*/ 315 h 1089"/>
                  <a:gd name="T92" fmla="*/ 546 w 1406"/>
                  <a:gd name="T93" fmla="*/ 515 h 1089"/>
                  <a:gd name="T94" fmla="*/ 489 w 1406"/>
                  <a:gd name="T95" fmla="*/ 716 h 1089"/>
                  <a:gd name="T96" fmla="*/ 179 w 1406"/>
                  <a:gd name="T97" fmla="*/ 544 h 1089"/>
                  <a:gd name="T98" fmla="*/ 58 w 1406"/>
                  <a:gd name="T99" fmla="*/ 773 h 1089"/>
                  <a:gd name="T100" fmla="*/ 1376 w 1406"/>
                  <a:gd name="T101" fmla="*/ 83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6" h="1089">
                    <a:moveTo>
                      <a:pt x="947" y="200"/>
                    </a:moveTo>
                    <a:lnTo>
                      <a:pt x="1405" y="200"/>
                    </a:lnTo>
                    <a:lnTo>
                      <a:pt x="1405" y="258"/>
                    </a:lnTo>
                    <a:lnTo>
                      <a:pt x="947" y="258"/>
                    </a:lnTo>
                    <a:lnTo>
                      <a:pt x="947" y="200"/>
                    </a:lnTo>
                    <a:close/>
                    <a:moveTo>
                      <a:pt x="861" y="315"/>
                    </a:moveTo>
                    <a:lnTo>
                      <a:pt x="1262" y="315"/>
                    </a:lnTo>
                    <a:lnTo>
                      <a:pt x="1262" y="372"/>
                    </a:lnTo>
                    <a:lnTo>
                      <a:pt x="861" y="372"/>
                    </a:lnTo>
                    <a:lnTo>
                      <a:pt x="861" y="315"/>
                    </a:lnTo>
                    <a:close/>
                    <a:moveTo>
                      <a:pt x="1061" y="888"/>
                    </a:moveTo>
                    <a:lnTo>
                      <a:pt x="1319" y="888"/>
                    </a:lnTo>
                    <a:lnTo>
                      <a:pt x="1319" y="945"/>
                    </a:lnTo>
                    <a:lnTo>
                      <a:pt x="1205" y="945"/>
                    </a:lnTo>
                    <a:lnTo>
                      <a:pt x="1205" y="945"/>
                    </a:lnTo>
                    <a:cubicBezTo>
                      <a:pt x="1205" y="985"/>
                      <a:pt x="1189" y="1020"/>
                      <a:pt x="1162" y="1046"/>
                    </a:cubicBezTo>
                    <a:lnTo>
                      <a:pt x="1162" y="1046"/>
                    </a:lnTo>
                    <a:cubicBezTo>
                      <a:pt x="1137" y="1072"/>
                      <a:pt x="1101" y="1088"/>
                      <a:pt x="1061" y="1088"/>
                    </a:cubicBezTo>
                    <a:lnTo>
                      <a:pt x="1061" y="1088"/>
                    </a:lnTo>
                    <a:cubicBezTo>
                      <a:pt x="1022" y="1088"/>
                      <a:pt x="986" y="1072"/>
                      <a:pt x="960" y="1046"/>
                    </a:cubicBezTo>
                    <a:lnTo>
                      <a:pt x="960" y="1046"/>
                    </a:lnTo>
                    <a:lnTo>
                      <a:pt x="960" y="1046"/>
                    </a:lnTo>
                    <a:cubicBezTo>
                      <a:pt x="935" y="1020"/>
                      <a:pt x="918" y="985"/>
                      <a:pt x="918" y="945"/>
                    </a:cubicBezTo>
                    <a:lnTo>
                      <a:pt x="402" y="945"/>
                    </a:lnTo>
                    <a:lnTo>
                      <a:pt x="402" y="945"/>
                    </a:lnTo>
                    <a:cubicBezTo>
                      <a:pt x="402" y="985"/>
                      <a:pt x="387" y="1020"/>
                      <a:pt x="361" y="1046"/>
                    </a:cubicBezTo>
                    <a:lnTo>
                      <a:pt x="361" y="1046"/>
                    </a:lnTo>
                    <a:cubicBezTo>
                      <a:pt x="335" y="1072"/>
                      <a:pt x="299" y="1088"/>
                      <a:pt x="260" y="1088"/>
                    </a:cubicBezTo>
                    <a:lnTo>
                      <a:pt x="260" y="1088"/>
                    </a:lnTo>
                    <a:cubicBezTo>
                      <a:pt x="220" y="1088"/>
                      <a:pt x="185" y="1072"/>
                      <a:pt x="158" y="1046"/>
                    </a:cubicBezTo>
                    <a:lnTo>
                      <a:pt x="158" y="1046"/>
                    </a:lnTo>
                    <a:lnTo>
                      <a:pt x="158" y="1046"/>
                    </a:lnTo>
                    <a:cubicBezTo>
                      <a:pt x="132" y="1020"/>
                      <a:pt x="117" y="985"/>
                      <a:pt x="117" y="945"/>
                    </a:cubicBezTo>
                    <a:lnTo>
                      <a:pt x="2" y="945"/>
                    </a:lnTo>
                    <a:lnTo>
                      <a:pt x="2" y="888"/>
                    </a:lnTo>
                    <a:lnTo>
                      <a:pt x="174" y="888"/>
                    </a:lnTo>
                    <a:lnTo>
                      <a:pt x="174" y="945"/>
                    </a:lnTo>
                    <a:lnTo>
                      <a:pt x="174" y="945"/>
                    </a:lnTo>
                    <a:cubicBezTo>
                      <a:pt x="174" y="969"/>
                      <a:pt x="184" y="990"/>
                      <a:pt x="199" y="1006"/>
                    </a:cubicBezTo>
                    <a:lnTo>
                      <a:pt x="199" y="1006"/>
                    </a:lnTo>
                    <a:lnTo>
                      <a:pt x="199" y="1006"/>
                    </a:lnTo>
                    <a:cubicBezTo>
                      <a:pt x="215" y="1021"/>
                      <a:pt x="236" y="1031"/>
                      <a:pt x="260" y="1031"/>
                    </a:cubicBezTo>
                    <a:lnTo>
                      <a:pt x="260" y="1031"/>
                    </a:lnTo>
                    <a:cubicBezTo>
                      <a:pt x="283" y="1031"/>
                      <a:pt x="305" y="1021"/>
                      <a:pt x="320" y="1006"/>
                    </a:cubicBezTo>
                    <a:lnTo>
                      <a:pt x="320" y="1006"/>
                    </a:lnTo>
                    <a:cubicBezTo>
                      <a:pt x="336" y="990"/>
                      <a:pt x="346" y="969"/>
                      <a:pt x="346" y="945"/>
                    </a:cubicBezTo>
                    <a:lnTo>
                      <a:pt x="260" y="945"/>
                    </a:lnTo>
                    <a:lnTo>
                      <a:pt x="260" y="888"/>
                    </a:lnTo>
                    <a:lnTo>
                      <a:pt x="976" y="888"/>
                    </a:lnTo>
                    <a:lnTo>
                      <a:pt x="976" y="945"/>
                    </a:lnTo>
                    <a:lnTo>
                      <a:pt x="976" y="945"/>
                    </a:lnTo>
                    <a:cubicBezTo>
                      <a:pt x="976" y="969"/>
                      <a:pt x="985" y="990"/>
                      <a:pt x="1001" y="1006"/>
                    </a:cubicBezTo>
                    <a:lnTo>
                      <a:pt x="1001" y="1006"/>
                    </a:lnTo>
                    <a:lnTo>
                      <a:pt x="1001" y="1006"/>
                    </a:lnTo>
                    <a:cubicBezTo>
                      <a:pt x="1016" y="1021"/>
                      <a:pt x="1038" y="1031"/>
                      <a:pt x="1061" y="1031"/>
                    </a:cubicBezTo>
                    <a:lnTo>
                      <a:pt x="1061" y="1031"/>
                    </a:lnTo>
                    <a:cubicBezTo>
                      <a:pt x="1085" y="1031"/>
                      <a:pt x="1107" y="1021"/>
                      <a:pt x="1122" y="1006"/>
                    </a:cubicBezTo>
                    <a:lnTo>
                      <a:pt x="1122" y="1006"/>
                    </a:lnTo>
                    <a:cubicBezTo>
                      <a:pt x="1138" y="990"/>
                      <a:pt x="1147" y="969"/>
                      <a:pt x="1147" y="945"/>
                    </a:cubicBezTo>
                    <a:lnTo>
                      <a:pt x="1061" y="945"/>
                    </a:lnTo>
                    <a:lnTo>
                      <a:pt x="1061" y="888"/>
                    </a:lnTo>
                    <a:close/>
                    <a:moveTo>
                      <a:pt x="889" y="659"/>
                    </a:moveTo>
                    <a:lnTo>
                      <a:pt x="1234" y="659"/>
                    </a:lnTo>
                    <a:lnTo>
                      <a:pt x="1234" y="716"/>
                    </a:lnTo>
                    <a:lnTo>
                      <a:pt x="889" y="716"/>
                    </a:lnTo>
                    <a:lnTo>
                      <a:pt x="889" y="659"/>
                    </a:lnTo>
                    <a:close/>
                    <a:moveTo>
                      <a:pt x="1376" y="830"/>
                    </a:moveTo>
                    <a:lnTo>
                      <a:pt x="29" y="830"/>
                    </a:lnTo>
                    <a:lnTo>
                      <a:pt x="0" y="830"/>
                    </a:lnTo>
                    <a:lnTo>
                      <a:pt x="0" y="801"/>
                    </a:lnTo>
                    <a:lnTo>
                      <a:pt x="2" y="572"/>
                    </a:lnTo>
                    <a:lnTo>
                      <a:pt x="2" y="553"/>
                    </a:lnTo>
                    <a:lnTo>
                      <a:pt x="20" y="546"/>
                    </a:lnTo>
                    <a:lnTo>
                      <a:pt x="150" y="494"/>
                    </a:lnTo>
                    <a:lnTo>
                      <a:pt x="232" y="220"/>
                    </a:lnTo>
                    <a:lnTo>
                      <a:pt x="238" y="200"/>
                    </a:lnTo>
                    <a:lnTo>
                      <a:pt x="260" y="200"/>
                    </a:lnTo>
                    <a:lnTo>
                      <a:pt x="489" y="200"/>
                    </a:lnTo>
                    <a:lnTo>
                      <a:pt x="489" y="28"/>
                    </a:lnTo>
                    <a:lnTo>
                      <a:pt x="489" y="0"/>
                    </a:lnTo>
                    <a:lnTo>
                      <a:pt x="518" y="0"/>
                    </a:lnTo>
                    <a:lnTo>
                      <a:pt x="1291" y="0"/>
                    </a:lnTo>
                    <a:lnTo>
                      <a:pt x="1291" y="57"/>
                    </a:lnTo>
                    <a:lnTo>
                      <a:pt x="546" y="57"/>
                    </a:lnTo>
                    <a:lnTo>
                      <a:pt x="546" y="229"/>
                    </a:lnTo>
                    <a:lnTo>
                      <a:pt x="546" y="258"/>
                    </a:lnTo>
                    <a:lnTo>
                      <a:pt x="518" y="258"/>
                    </a:lnTo>
                    <a:lnTo>
                      <a:pt x="281" y="258"/>
                    </a:lnTo>
                    <a:lnTo>
                      <a:pt x="212" y="487"/>
                    </a:lnTo>
                    <a:lnTo>
                      <a:pt x="489" y="487"/>
                    </a:lnTo>
                    <a:lnTo>
                      <a:pt x="489" y="315"/>
                    </a:lnTo>
                    <a:lnTo>
                      <a:pt x="546" y="315"/>
                    </a:lnTo>
                    <a:lnTo>
                      <a:pt x="546" y="487"/>
                    </a:lnTo>
                    <a:lnTo>
                      <a:pt x="546" y="515"/>
                    </a:lnTo>
                    <a:lnTo>
                      <a:pt x="546" y="716"/>
                    </a:lnTo>
                    <a:lnTo>
                      <a:pt x="489" y="716"/>
                    </a:lnTo>
                    <a:lnTo>
                      <a:pt x="489" y="544"/>
                    </a:lnTo>
                    <a:lnTo>
                      <a:pt x="179" y="544"/>
                    </a:lnTo>
                    <a:lnTo>
                      <a:pt x="59" y="592"/>
                    </a:lnTo>
                    <a:lnTo>
                      <a:pt x="58" y="773"/>
                    </a:lnTo>
                    <a:lnTo>
                      <a:pt x="1376" y="773"/>
                    </a:lnTo>
                    <a:lnTo>
                      <a:pt x="1376" y="83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pic>
          <p:nvPicPr>
            <p:cNvPr id="108" name="Gráfico 107" descr="Transferência1 estrutura de tópicos">
              <a:extLst>
                <a:ext uri="{FF2B5EF4-FFF2-40B4-BE49-F238E27FC236}">
                  <a16:creationId xmlns:a16="http://schemas.microsoft.com/office/drawing/2014/main" id="{1CB0BB61-5F20-436A-8D41-2B000C84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878339" y="1912807"/>
              <a:ext cx="384048" cy="384048"/>
            </a:xfrm>
            <a:prstGeom prst="rect">
              <a:avLst/>
            </a:prstGeom>
          </p:spPr>
        </p:pic>
        <p:pic>
          <p:nvPicPr>
            <p:cNvPr id="109" name="Gráfico 108" descr="Transferência1 estrutura de tópicos">
              <a:extLst>
                <a:ext uri="{FF2B5EF4-FFF2-40B4-BE49-F238E27FC236}">
                  <a16:creationId xmlns:a16="http://schemas.microsoft.com/office/drawing/2014/main" id="{318E3A29-024B-4BC4-863F-699ECF256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266120" y="1925335"/>
              <a:ext cx="384048" cy="384048"/>
            </a:xfrm>
            <a:prstGeom prst="rect">
              <a:avLst/>
            </a:prstGeom>
          </p:spPr>
        </p:pic>
        <p:pic>
          <p:nvPicPr>
            <p:cNvPr id="110" name="Gráfico 109" descr="Transferência1 estrutura de tópicos">
              <a:extLst>
                <a:ext uri="{FF2B5EF4-FFF2-40B4-BE49-F238E27FC236}">
                  <a16:creationId xmlns:a16="http://schemas.microsoft.com/office/drawing/2014/main" id="{5CF126E3-6643-4BD0-AD89-F267D4E16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678617" y="1920477"/>
              <a:ext cx="384048" cy="384048"/>
            </a:xfrm>
            <a:prstGeom prst="rect">
              <a:avLst/>
            </a:prstGeom>
          </p:spPr>
        </p:pic>
      </p:grp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ECD2394F-36D8-4029-BA46-87977CBAAE0C}"/>
              </a:ext>
            </a:extLst>
          </p:cNvPr>
          <p:cNvCxnSpPr>
            <a:cxnSpLocks/>
          </p:cNvCxnSpPr>
          <p:nvPr/>
        </p:nvCxnSpPr>
        <p:spPr>
          <a:xfrm flipV="1">
            <a:off x="8236075" y="2557259"/>
            <a:ext cx="0" cy="336122"/>
          </a:xfrm>
          <a:prstGeom prst="straightConnector1">
            <a:avLst/>
          </a:prstGeom>
          <a:ln w="63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4" name="Tabela 113">
            <a:extLst>
              <a:ext uri="{FF2B5EF4-FFF2-40B4-BE49-F238E27FC236}">
                <a16:creationId xmlns:a16="http://schemas.microsoft.com/office/drawing/2014/main" id="{BD480B0F-46B2-45F9-BF14-5F05F7EA5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74226"/>
              </p:ext>
            </p:extLst>
          </p:nvPr>
        </p:nvGraphicFramePr>
        <p:xfrm>
          <a:off x="9755188" y="5184416"/>
          <a:ext cx="1056846" cy="28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846">
                  <a:extLst>
                    <a:ext uri="{9D8B030D-6E8A-4147-A177-3AD203B41FA5}">
                      <a16:colId xmlns:a16="http://schemas.microsoft.com/office/drawing/2014/main" val="3766903391"/>
                    </a:ext>
                  </a:extLst>
                </a:gridCol>
              </a:tblGrid>
              <a:tr h="79729"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pt-BR" sz="900" u="none" strike="noStrike" dirty="0">
                          <a:effectLst/>
                        </a:rPr>
                        <a:t>BI EMBEDED</a:t>
                      </a:r>
                      <a:endParaRPr lang="pt-BR" sz="900" b="0" i="0" u="none" strike="noStrike" dirty="0">
                        <a:solidFill>
                          <a:srgbClr val="01078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86791"/>
                  </a:ext>
                </a:extLst>
              </a:tr>
              <a:tr h="136651"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endParaRPr lang="pt-BR" sz="900" b="0" i="0" u="none" strike="noStrike" dirty="0">
                        <a:solidFill>
                          <a:srgbClr val="01078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24808"/>
                  </a:ext>
                </a:extLst>
              </a:tr>
            </a:tbl>
          </a:graphicData>
        </a:graphic>
      </p:graphicFrame>
      <p:pic>
        <p:nvPicPr>
          <p:cNvPr id="115" name="Gráfico 114" descr="Interface do Usuário/Experiência do Usuário com preenchimento sólido">
            <a:extLst>
              <a:ext uri="{FF2B5EF4-FFF2-40B4-BE49-F238E27FC236}">
                <a16:creationId xmlns:a16="http://schemas.microsoft.com/office/drawing/2014/main" id="{C3908CE4-6A01-4DF0-B8C8-6EA4E0A74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49613" y="4567259"/>
            <a:ext cx="584340" cy="58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9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PECHINCHADOR – O que é?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3801" y="5256920"/>
            <a:ext cx="1947059" cy="549223"/>
          </a:xfrm>
          <a:prstGeom prst="rect">
            <a:avLst/>
          </a:prstGeom>
        </p:spPr>
      </p:pic>
      <p:sp>
        <p:nvSpPr>
          <p:cNvPr id="74" name="Rectangle 2">
            <a:extLst>
              <a:ext uri="{FF2B5EF4-FFF2-40B4-BE49-F238E27FC236}">
                <a16:creationId xmlns:a16="http://schemas.microsoft.com/office/drawing/2014/main" id="{B252335D-E055-4D75-904F-49F98086A7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44220" y="1694409"/>
            <a:ext cx="7850187" cy="4895850"/>
          </a:xfrm>
          <a:prstGeom prst="rect">
            <a:avLst/>
          </a:prstGeom>
          <a:gradFill rotWithShape="1">
            <a:gsLst>
              <a:gs pos="0">
                <a:srgbClr val="9DAABD">
                  <a:alpha val="57999"/>
                </a:srgbClr>
              </a:gs>
              <a:gs pos="100000">
                <a:srgbClr val="FFFFFF">
                  <a:alpha val="71001"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9200" prstMaterial="legacyMatte">
            <a:bevelT w="13500" h="13500" prst="angle"/>
            <a:bevelB w="13500" h="13500" prst="angle"/>
            <a:extrusionClr>
              <a:srgbClr val="9DAABD"/>
            </a:extrusionClr>
            <a:contourClr>
              <a:srgbClr val="9DAAB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8000" anchor="ctr">
            <a:flatTx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/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27785991-EC8A-4C02-8B3F-B40F72A36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759" y="1766668"/>
            <a:ext cx="792162" cy="4681537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5050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53337" tIns="44447" rIns="53337" bIns="44447" anchor="ctr">
            <a:flatTx/>
          </a:bodyPr>
          <a:lstStyle>
            <a:lvl1pPr defTabSz="8890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90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90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90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90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pt-BR" altLang="pt-BR" sz="1200" dirty="0">
              <a:solidFill>
                <a:schemeClr val="bg1"/>
              </a:solidFill>
            </a:endParaRPr>
          </a:p>
        </p:txBody>
      </p:sp>
      <p:grpSp>
        <p:nvGrpSpPr>
          <p:cNvPr id="81" name="Group 14">
            <a:extLst>
              <a:ext uri="{FF2B5EF4-FFF2-40B4-BE49-F238E27FC236}">
                <a16:creationId xmlns:a16="http://schemas.microsoft.com/office/drawing/2014/main" id="{572E3A56-264C-45B5-A7EE-2A50A31843E4}"/>
              </a:ext>
            </a:extLst>
          </p:cNvPr>
          <p:cNvGrpSpPr>
            <a:grpSpLocks/>
          </p:cNvGrpSpPr>
          <p:nvPr/>
        </p:nvGrpSpPr>
        <p:grpSpPr bwMode="auto">
          <a:xfrm>
            <a:off x="1899784" y="5511580"/>
            <a:ext cx="6840537" cy="936625"/>
            <a:chOff x="295" y="3521"/>
            <a:chExt cx="4944" cy="590"/>
          </a:xfrm>
        </p:grpSpPr>
        <p:sp>
          <p:nvSpPr>
            <p:cNvPr id="85" name="Rectangle 15">
              <a:extLst>
                <a:ext uri="{FF2B5EF4-FFF2-40B4-BE49-F238E27FC236}">
                  <a16:creationId xmlns:a16="http://schemas.microsoft.com/office/drawing/2014/main" id="{54000E9E-8037-4406-943E-FBF408A309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49" y="1167"/>
              <a:ext cx="236" cy="4944"/>
            </a:xfrm>
            <a:prstGeom prst="rect">
              <a:avLst/>
            </a:prstGeom>
            <a:solidFill>
              <a:srgbClr val="00CC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00CC00"/>
              </a:extrusionClr>
              <a:contourClr>
                <a:srgbClr val="00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53337" tIns="44447" rIns="53337" bIns="44447" anchor="ctr">
              <a:flatTx/>
            </a:bodyPr>
            <a:lstStyle>
              <a:lvl1pPr defTabSz="8890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890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890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890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890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pt-BR" sz="1000" dirty="0">
                  <a:solidFill>
                    <a:schemeClr val="tx1"/>
                  </a:solidFill>
                </a:rPr>
                <a:t>Segurança (TI &amp; Informações &amp; Legal Data Protection)</a:t>
              </a:r>
            </a:p>
          </p:txBody>
        </p:sp>
        <p:sp>
          <p:nvSpPr>
            <p:cNvPr id="101" name="Rectangle 16">
              <a:extLst>
                <a:ext uri="{FF2B5EF4-FFF2-40B4-BE49-F238E27FC236}">
                  <a16:creationId xmlns:a16="http://schemas.microsoft.com/office/drawing/2014/main" id="{CB7CED48-281D-4FC1-990A-B0B7115489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76" y="1366"/>
              <a:ext cx="182" cy="4944"/>
            </a:xfrm>
            <a:prstGeom prst="rect">
              <a:avLst/>
            </a:prstGeom>
            <a:solidFill>
              <a:srgbClr val="00CC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00CC00"/>
              </a:extrusionClr>
              <a:contourClr>
                <a:srgbClr val="00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53337" tIns="44447" rIns="53337" bIns="44447" anchor="ctr">
              <a:flatTx/>
            </a:bodyPr>
            <a:lstStyle>
              <a:lvl1pPr defTabSz="8890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890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890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890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890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pt-BR" sz="1000" dirty="0">
                  <a:solidFill>
                    <a:schemeClr val="tx1"/>
                  </a:solidFill>
                </a:rPr>
                <a:t>Infraestrutura</a:t>
              </a:r>
            </a:p>
          </p:txBody>
        </p:sp>
        <p:sp>
          <p:nvSpPr>
            <p:cNvPr id="107" name="Rectangle 17">
              <a:extLst>
                <a:ext uri="{FF2B5EF4-FFF2-40B4-BE49-F238E27FC236}">
                  <a16:creationId xmlns:a16="http://schemas.microsoft.com/office/drawing/2014/main" id="{3E1A3B46-9E65-488F-BD3E-CFADC907A9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76" y="1548"/>
              <a:ext cx="182" cy="4944"/>
            </a:xfrm>
            <a:prstGeom prst="rect">
              <a:avLst/>
            </a:prstGeom>
            <a:solidFill>
              <a:srgbClr val="00CC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00CC00"/>
              </a:extrusionClr>
              <a:contourClr>
                <a:srgbClr val="00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53337" tIns="44447" rIns="53337" bIns="44447" anchor="ctr">
              <a:flatTx/>
            </a:bodyPr>
            <a:lstStyle>
              <a:lvl1pPr defTabSz="8890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890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890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890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890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pt-BR" sz="1000" dirty="0">
                  <a:solidFill>
                    <a:schemeClr val="tx1"/>
                  </a:solidFill>
                </a:rPr>
                <a:t>Governança de TI</a:t>
              </a:r>
            </a:p>
          </p:txBody>
        </p:sp>
      </p:grpSp>
      <p:sp>
        <p:nvSpPr>
          <p:cNvPr id="113" name="Text Box 18">
            <a:extLst>
              <a:ext uri="{FF2B5EF4-FFF2-40B4-BE49-F238E27FC236}">
                <a16:creationId xmlns:a16="http://schemas.microsoft.com/office/drawing/2014/main" id="{E7C8E82D-0F65-4567-ACD1-996E4EDFE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1909" y="1766668"/>
            <a:ext cx="935037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700" dirty="0">
                <a:solidFill>
                  <a:schemeClr val="tx1"/>
                </a:solidFill>
              </a:rPr>
              <a:t>Desenvolvimento</a:t>
            </a:r>
          </a:p>
        </p:txBody>
      </p:sp>
      <p:sp>
        <p:nvSpPr>
          <p:cNvPr id="116" name="Text Box 19">
            <a:extLst>
              <a:ext uri="{FF2B5EF4-FFF2-40B4-BE49-F238E27FC236}">
                <a16:creationId xmlns:a16="http://schemas.microsoft.com/office/drawing/2014/main" id="{C2D6D0DB-4A34-49B7-A45A-E7CE5D23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321" y="1982568"/>
            <a:ext cx="9350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600" dirty="0">
                <a:solidFill>
                  <a:schemeClr val="bg1"/>
                </a:solidFill>
              </a:rPr>
              <a:t>Método</a:t>
            </a:r>
          </a:p>
        </p:txBody>
      </p:sp>
      <p:sp>
        <p:nvSpPr>
          <p:cNvPr id="118" name="Text Box 21">
            <a:extLst>
              <a:ext uri="{FF2B5EF4-FFF2-40B4-BE49-F238E27FC236}">
                <a16:creationId xmlns:a16="http://schemas.microsoft.com/office/drawing/2014/main" id="{783DBC48-6F7A-422F-AACE-84A4D6E07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308" y="2884031"/>
            <a:ext cx="9350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600" dirty="0">
                <a:solidFill>
                  <a:schemeClr val="bg1"/>
                </a:solidFill>
              </a:rPr>
              <a:t>Qualidade</a:t>
            </a:r>
          </a:p>
        </p:txBody>
      </p:sp>
      <p:sp>
        <p:nvSpPr>
          <p:cNvPr id="119" name="Text Box 22">
            <a:extLst>
              <a:ext uri="{FF2B5EF4-FFF2-40B4-BE49-F238E27FC236}">
                <a16:creationId xmlns:a16="http://schemas.microsoft.com/office/drawing/2014/main" id="{A75166BA-6D5F-45D8-A2C9-C7C0F25E9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308" y="3668256"/>
            <a:ext cx="9350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600" dirty="0">
                <a:solidFill>
                  <a:schemeClr val="bg1"/>
                </a:solidFill>
              </a:rPr>
              <a:t>Padrões</a:t>
            </a:r>
          </a:p>
        </p:txBody>
      </p:sp>
      <p:sp>
        <p:nvSpPr>
          <p:cNvPr id="120" name="Text Box 23">
            <a:extLst>
              <a:ext uri="{FF2B5EF4-FFF2-40B4-BE49-F238E27FC236}">
                <a16:creationId xmlns:a16="http://schemas.microsoft.com/office/drawing/2014/main" id="{9304082C-180C-40DC-81A7-DC0576ED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308" y="4396918"/>
            <a:ext cx="9350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600" dirty="0">
                <a:solidFill>
                  <a:schemeClr val="bg1"/>
                </a:solidFill>
              </a:rPr>
              <a:t>Arquitetura</a:t>
            </a:r>
          </a:p>
        </p:txBody>
      </p:sp>
      <p:sp>
        <p:nvSpPr>
          <p:cNvPr id="121" name="Text Box 24">
            <a:extLst>
              <a:ext uri="{FF2B5EF4-FFF2-40B4-BE49-F238E27FC236}">
                <a16:creationId xmlns:a16="http://schemas.microsoft.com/office/drawing/2014/main" id="{F7B53675-5327-4699-B7E7-A0585A241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8896" y="5076368"/>
            <a:ext cx="935037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600" dirty="0">
                <a:solidFill>
                  <a:schemeClr val="bg1"/>
                </a:solidFill>
              </a:rPr>
              <a:t>Protótipo</a:t>
            </a:r>
          </a:p>
        </p:txBody>
      </p:sp>
      <p:pic>
        <p:nvPicPr>
          <p:cNvPr id="123" name="Picture 26" descr="qualidade">
            <a:extLst>
              <a:ext uri="{FF2B5EF4-FFF2-40B4-BE49-F238E27FC236}">
                <a16:creationId xmlns:a16="http://schemas.microsoft.com/office/drawing/2014/main" id="{C6CA010F-A270-4842-9C8C-F6D007A2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796" y="3101518"/>
            <a:ext cx="5016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27" descr="padroes">
            <a:extLst>
              <a:ext uri="{FF2B5EF4-FFF2-40B4-BE49-F238E27FC236}">
                <a16:creationId xmlns:a16="http://schemas.microsoft.com/office/drawing/2014/main" id="{FBA15264-0710-4B56-AAAE-E2453EC7A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208" y="3884156"/>
            <a:ext cx="57626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28" descr="arquitetura">
            <a:extLst>
              <a:ext uri="{FF2B5EF4-FFF2-40B4-BE49-F238E27FC236}">
                <a16:creationId xmlns:a16="http://schemas.microsoft.com/office/drawing/2014/main" id="{851D29A1-591A-4485-95CA-C88DA5E7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683" y="4581068"/>
            <a:ext cx="5127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29" descr="seguranca">
            <a:extLst>
              <a:ext uri="{FF2B5EF4-FFF2-40B4-BE49-F238E27FC236}">
                <a16:creationId xmlns:a16="http://schemas.microsoft.com/office/drawing/2014/main" id="{2B97B970-76DB-4A40-ADC2-9E55A5E1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40" y="5517930"/>
            <a:ext cx="3603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31" descr="infra-ibm">
            <a:extLst>
              <a:ext uri="{FF2B5EF4-FFF2-40B4-BE49-F238E27FC236}">
                <a16:creationId xmlns:a16="http://schemas.microsoft.com/office/drawing/2014/main" id="{954BDCFD-45FA-4D36-A7C8-77F36BA4E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59" y="5871943"/>
            <a:ext cx="36988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32" descr="gestao de informacao">
            <a:extLst>
              <a:ext uri="{FF2B5EF4-FFF2-40B4-BE49-F238E27FC236}">
                <a16:creationId xmlns:a16="http://schemas.microsoft.com/office/drawing/2014/main" id="{45BDC754-29B0-494E-8B40-EB2DB68B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496" y="6159280"/>
            <a:ext cx="4095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" name="Group 33">
            <a:extLst>
              <a:ext uri="{FF2B5EF4-FFF2-40B4-BE49-F238E27FC236}">
                <a16:creationId xmlns:a16="http://schemas.microsoft.com/office/drawing/2014/main" id="{DBCE0BFF-98A5-48F9-8C00-F6FA185C815B}"/>
              </a:ext>
            </a:extLst>
          </p:cNvPr>
          <p:cNvGrpSpPr>
            <a:grpSpLocks/>
          </p:cNvGrpSpPr>
          <p:nvPr/>
        </p:nvGrpSpPr>
        <p:grpSpPr bwMode="auto">
          <a:xfrm>
            <a:off x="8983208" y="5297031"/>
            <a:ext cx="503238" cy="395287"/>
            <a:chOff x="5148" y="3475"/>
            <a:chExt cx="340" cy="249"/>
          </a:xfrm>
        </p:grpSpPr>
        <p:pic>
          <p:nvPicPr>
            <p:cNvPr id="131" name="Picture 34" descr="prototipo-1">
              <a:extLst>
                <a:ext uri="{FF2B5EF4-FFF2-40B4-BE49-F238E27FC236}">
                  <a16:creationId xmlns:a16="http://schemas.microsoft.com/office/drawing/2014/main" id="{BD64E2A7-BD4D-4F53-BF8A-D1F741789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" y="3475"/>
              <a:ext cx="31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35" descr="prototipo">
              <a:extLst>
                <a:ext uri="{FF2B5EF4-FFF2-40B4-BE49-F238E27FC236}">
                  <a16:creationId xmlns:a16="http://schemas.microsoft.com/office/drawing/2014/main" id="{D4E245BC-E710-4C79-A0DE-2334B0ABF5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" y="3475"/>
              <a:ext cx="24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" name="AutoShape 37">
            <a:extLst>
              <a:ext uri="{FF2B5EF4-FFF2-40B4-BE49-F238E27FC236}">
                <a16:creationId xmlns:a16="http://schemas.microsoft.com/office/drawing/2014/main" id="{1B9795EA-1188-4938-90DA-28F4CF039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396" y="4717830"/>
            <a:ext cx="5043488" cy="661988"/>
          </a:xfrm>
          <a:prstGeom prst="roundRect">
            <a:avLst>
              <a:gd name="adj" fmla="val 16667"/>
            </a:avLst>
          </a:prstGeom>
          <a:solidFill>
            <a:srgbClr val="D55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2" dir="t"/>
          </a:scene3d>
          <a:sp3d extrusionH="74600" prstMaterial="legacyMatte">
            <a:bevelT w="13500" h="13500" prst="angle"/>
            <a:bevelB w="13500" h="13500" prst="angle"/>
            <a:extrusionClr>
              <a:srgbClr val="D55FFF"/>
            </a:extrusionClr>
            <a:contourClr>
              <a:srgbClr val="D55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de-DE" altLang="pt-BR" sz="1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7FE71E92-ECDC-4691-A329-865C65906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401" y="4775774"/>
            <a:ext cx="9064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600" dirty="0">
                <a:solidFill>
                  <a:schemeClr val="bg1"/>
                </a:solidFill>
              </a:rPr>
              <a:t>BPM</a:t>
            </a:r>
          </a:p>
        </p:txBody>
      </p:sp>
      <p:grpSp>
        <p:nvGrpSpPr>
          <p:cNvPr id="140" name="Group 45">
            <a:extLst>
              <a:ext uri="{FF2B5EF4-FFF2-40B4-BE49-F238E27FC236}">
                <a16:creationId xmlns:a16="http://schemas.microsoft.com/office/drawing/2014/main" id="{BCFC29D0-F8E6-4673-B29E-6E1E11892570}"/>
              </a:ext>
            </a:extLst>
          </p:cNvPr>
          <p:cNvGrpSpPr>
            <a:grpSpLocks/>
          </p:cNvGrpSpPr>
          <p:nvPr/>
        </p:nvGrpSpPr>
        <p:grpSpPr bwMode="auto">
          <a:xfrm>
            <a:off x="4778016" y="4911935"/>
            <a:ext cx="1179101" cy="341616"/>
            <a:chOff x="1830" y="2105"/>
            <a:chExt cx="1621" cy="456"/>
          </a:xfrm>
        </p:grpSpPr>
        <p:sp>
          <p:nvSpPr>
            <p:cNvPr id="141" name="Oval 46">
              <a:extLst>
                <a:ext uri="{FF2B5EF4-FFF2-40B4-BE49-F238E27FC236}">
                  <a16:creationId xmlns:a16="http://schemas.microsoft.com/office/drawing/2014/main" id="{A2DA8102-1B56-4DA9-96E3-4022AF73A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2205"/>
              <a:ext cx="373" cy="356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pt-BR" sz="600" dirty="0">
                  <a:solidFill>
                    <a:srgbClr val="5F5F5F"/>
                  </a:solidFill>
                </a:rPr>
                <a:t>Workflow</a:t>
              </a:r>
            </a:p>
          </p:txBody>
        </p:sp>
        <p:sp>
          <p:nvSpPr>
            <p:cNvPr id="142" name="AutoShape 47">
              <a:extLst>
                <a:ext uri="{FF2B5EF4-FFF2-40B4-BE49-F238E27FC236}">
                  <a16:creationId xmlns:a16="http://schemas.microsoft.com/office/drawing/2014/main" id="{E3E43F81-04F9-4212-B573-E7B46E6B6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" y="2274"/>
              <a:ext cx="242" cy="2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24 w 21600"/>
                <a:gd name="T19" fmla="*/ 3124 h 21600"/>
                <a:gd name="T20" fmla="*/ 18476 w 21600"/>
                <a:gd name="T21" fmla="*/ 18476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4950" y="15556"/>
                  </a:moveTo>
                  <a:cubicBezTo>
                    <a:pt x="6382" y="17316"/>
                    <a:pt x="8530" y="18339"/>
                    <a:pt x="10800" y="18339"/>
                  </a:cubicBezTo>
                  <a:cubicBezTo>
                    <a:pt x="14150" y="18338"/>
                    <a:pt x="17099" y="16127"/>
                    <a:pt x="18037" y="12910"/>
                  </a:cubicBezTo>
                  <a:lnTo>
                    <a:pt x="21168" y="13823"/>
                  </a:lnTo>
                  <a:cubicBezTo>
                    <a:pt x="19824" y="18431"/>
                    <a:pt x="15600" y="21599"/>
                    <a:pt x="10800" y="21600"/>
                  </a:cubicBezTo>
                  <a:cubicBezTo>
                    <a:pt x="7549" y="21600"/>
                    <a:pt x="4471" y="20135"/>
                    <a:pt x="2420" y="17613"/>
                  </a:cubicBezTo>
                  <a:lnTo>
                    <a:pt x="325" y="19317"/>
                  </a:lnTo>
                  <a:lnTo>
                    <a:pt x="952" y="13225"/>
                  </a:lnTo>
                  <a:lnTo>
                    <a:pt x="7045" y="13852"/>
                  </a:lnTo>
                  <a:lnTo>
                    <a:pt x="4950" y="15556"/>
                  </a:lnTo>
                  <a:close/>
                </a:path>
              </a:pathLst>
            </a:custGeom>
            <a:solidFill>
              <a:srgbClr val="666699">
                <a:alpha val="79999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143" name="AutoShape 48">
              <a:extLst>
                <a:ext uri="{FF2B5EF4-FFF2-40B4-BE49-F238E27FC236}">
                  <a16:creationId xmlns:a16="http://schemas.microsoft.com/office/drawing/2014/main" id="{1CFA6B93-60A1-4641-AAB9-035C908565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270502">
              <a:off x="3209" y="2105"/>
              <a:ext cx="242" cy="2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24 w 21600"/>
                <a:gd name="T19" fmla="*/ 3124 h 21600"/>
                <a:gd name="T20" fmla="*/ 18476 w 21600"/>
                <a:gd name="T21" fmla="*/ 18476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4950" y="15556"/>
                  </a:moveTo>
                  <a:cubicBezTo>
                    <a:pt x="6382" y="17316"/>
                    <a:pt x="8530" y="18339"/>
                    <a:pt x="10800" y="18339"/>
                  </a:cubicBezTo>
                  <a:cubicBezTo>
                    <a:pt x="14150" y="18338"/>
                    <a:pt x="17099" y="16127"/>
                    <a:pt x="18037" y="12910"/>
                  </a:cubicBezTo>
                  <a:lnTo>
                    <a:pt x="21168" y="13823"/>
                  </a:lnTo>
                  <a:cubicBezTo>
                    <a:pt x="19824" y="18431"/>
                    <a:pt x="15600" y="21599"/>
                    <a:pt x="10800" y="21600"/>
                  </a:cubicBezTo>
                  <a:cubicBezTo>
                    <a:pt x="7549" y="21600"/>
                    <a:pt x="4471" y="20135"/>
                    <a:pt x="2420" y="17613"/>
                  </a:cubicBezTo>
                  <a:lnTo>
                    <a:pt x="325" y="19317"/>
                  </a:lnTo>
                  <a:lnTo>
                    <a:pt x="952" y="13225"/>
                  </a:lnTo>
                  <a:lnTo>
                    <a:pt x="7045" y="13852"/>
                  </a:lnTo>
                  <a:lnTo>
                    <a:pt x="4950" y="15556"/>
                  </a:lnTo>
                  <a:close/>
                </a:path>
              </a:pathLst>
            </a:custGeom>
            <a:solidFill>
              <a:srgbClr val="666699">
                <a:alpha val="79999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dirty="0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17C8F65-61A0-45BA-9473-834C52B547D2}"/>
              </a:ext>
            </a:extLst>
          </p:cNvPr>
          <p:cNvGrpSpPr/>
          <p:nvPr/>
        </p:nvGrpSpPr>
        <p:grpSpPr>
          <a:xfrm>
            <a:off x="5375085" y="4723998"/>
            <a:ext cx="908050" cy="547870"/>
            <a:chOff x="5375085" y="4723998"/>
            <a:chExt cx="908050" cy="547870"/>
          </a:xfrm>
        </p:grpSpPr>
        <p:sp>
          <p:nvSpPr>
            <p:cNvPr id="135" name="Text Box 39">
              <a:extLst>
                <a:ext uri="{FF2B5EF4-FFF2-40B4-BE49-F238E27FC236}">
                  <a16:creationId xmlns:a16="http://schemas.microsoft.com/office/drawing/2014/main" id="{0B241ADD-14D0-45BF-84F6-A973FFCB2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5085" y="4723998"/>
              <a:ext cx="908050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600" dirty="0">
                  <a:solidFill>
                    <a:schemeClr val="bg1"/>
                  </a:solidFill>
                </a:rPr>
                <a:t>BI</a:t>
              </a:r>
            </a:p>
          </p:txBody>
        </p:sp>
        <p:pic>
          <p:nvPicPr>
            <p:cNvPr id="144" name="Picture 49" descr="MDM">
              <a:extLst>
                <a:ext uri="{FF2B5EF4-FFF2-40B4-BE49-F238E27FC236}">
                  <a16:creationId xmlns:a16="http://schemas.microsoft.com/office/drawing/2014/main" id="{335C6140-CE28-4C2A-B7B6-E907AA6E3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022" y="4971830"/>
              <a:ext cx="395287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7" name="Group 419">
            <a:extLst>
              <a:ext uri="{FF2B5EF4-FFF2-40B4-BE49-F238E27FC236}">
                <a16:creationId xmlns:a16="http://schemas.microsoft.com/office/drawing/2014/main" id="{D2310DA3-F4BB-49B8-A110-48AA24D32A37}"/>
              </a:ext>
            </a:extLst>
          </p:cNvPr>
          <p:cNvGrpSpPr>
            <a:grpSpLocks/>
          </p:cNvGrpSpPr>
          <p:nvPr/>
        </p:nvGrpSpPr>
        <p:grpSpPr bwMode="auto">
          <a:xfrm>
            <a:off x="6614658" y="4698781"/>
            <a:ext cx="1085850" cy="819150"/>
            <a:chOff x="4077" y="2930"/>
            <a:chExt cx="684" cy="516"/>
          </a:xfrm>
        </p:grpSpPr>
        <p:sp>
          <p:nvSpPr>
            <p:cNvPr id="208" name="Text Box 44">
              <a:extLst>
                <a:ext uri="{FF2B5EF4-FFF2-40B4-BE49-F238E27FC236}">
                  <a16:creationId xmlns:a16="http://schemas.microsoft.com/office/drawing/2014/main" id="{0A3B2E4A-86EE-4A2F-A198-66FA3185A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2930"/>
              <a:ext cx="57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600" dirty="0">
                  <a:solidFill>
                    <a:schemeClr val="bg1"/>
                  </a:solidFill>
                </a:rPr>
                <a:t>Qualidade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BR" altLang="pt-BR" sz="600" dirty="0">
                  <a:solidFill>
                    <a:schemeClr val="bg1"/>
                  </a:solidFill>
                </a:rPr>
                <a:t>dos Dados</a:t>
              </a:r>
            </a:p>
          </p:txBody>
        </p:sp>
        <p:grpSp>
          <p:nvGrpSpPr>
            <p:cNvPr id="209" name="Group 112">
              <a:extLst>
                <a:ext uri="{FF2B5EF4-FFF2-40B4-BE49-F238E27FC236}">
                  <a16:creationId xmlns:a16="http://schemas.microsoft.com/office/drawing/2014/main" id="{9587C041-C6DD-41EA-98A4-A9786B80F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7" y="3014"/>
              <a:ext cx="684" cy="432"/>
              <a:chOff x="3464" y="2377"/>
              <a:chExt cx="1367" cy="759"/>
            </a:xfrm>
          </p:grpSpPr>
          <p:pic>
            <p:nvPicPr>
              <p:cNvPr id="210" name="Picture 113">
                <a:extLst>
                  <a:ext uri="{FF2B5EF4-FFF2-40B4-BE49-F238E27FC236}">
                    <a16:creationId xmlns:a16="http://schemas.microsoft.com/office/drawing/2014/main" id="{9369AD44-DEDA-46A5-8DD1-465EFD65CF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4" y="2377"/>
                <a:ext cx="367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1" name="Group 114">
                <a:extLst>
                  <a:ext uri="{FF2B5EF4-FFF2-40B4-BE49-F238E27FC236}">
                    <a16:creationId xmlns:a16="http://schemas.microsoft.com/office/drawing/2014/main" id="{F3284F78-74FA-41A1-A3EB-1C3D219B68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1" y="2784"/>
                <a:ext cx="194" cy="150"/>
                <a:chOff x="1406" y="2154"/>
                <a:chExt cx="342" cy="351"/>
              </a:xfrm>
            </p:grpSpPr>
            <p:sp>
              <p:nvSpPr>
                <p:cNvPr id="221" name="Freeform 115">
                  <a:extLst>
                    <a:ext uri="{FF2B5EF4-FFF2-40B4-BE49-F238E27FC236}">
                      <a16:creationId xmlns:a16="http://schemas.microsoft.com/office/drawing/2014/main" id="{D9ABE5C0-B84A-4FB1-89E1-16CC3237F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" y="2251"/>
                  <a:ext cx="84" cy="84"/>
                </a:xfrm>
                <a:custGeom>
                  <a:avLst/>
                  <a:gdLst>
                    <a:gd name="T0" fmla="*/ 84 w 84"/>
                    <a:gd name="T1" fmla="*/ 0 h 84"/>
                    <a:gd name="T2" fmla="*/ 0 w 84"/>
                    <a:gd name="T3" fmla="*/ 84 h 84"/>
                    <a:gd name="T4" fmla="*/ 84 w 84"/>
                    <a:gd name="T5" fmla="*/ 84 h 84"/>
                    <a:gd name="T6" fmla="*/ 84 w 84"/>
                    <a:gd name="T7" fmla="*/ 0 h 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4">
                      <a:moveTo>
                        <a:pt x="84" y="0"/>
                      </a:moveTo>
                      <a:lnTo>
                        <a:pt x="0" y="84"/>
                      </a:lnTo>
                      <a:lnTo>
                        <a:pt x="84" y="84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22" name="Freeform 116">
                  <a:extLst>
                    <a:ext uri="{FF2B5EF4-FFF2-40B4-BE49-F238E27FC236}">
                      <a16:creationId xmlns:a16="http://schemas.microsoft.com/office/drawing/2014/main" id="{1E7D54BF-263D-40A0-BB91-DA0978AC20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" y="2251"/>
                  <a:ext cx="84" cy="84"/>
                </a:xfrm>
                <a:custGeom>
                  <a:avLst/>
                  <a:gdLst>
                    <a:gd name="T0" fmla="*/ 0 w 84"/>
                    <a:gd name="T1" fmla="*/ 84 h 84"/>
                    <a:gd name="T2" fmla="*/ 84 w 84"/>
                    <a:gd name="T3" fmla="*/ 0 h 84"/>
                    <a:gd name="T4" fmla="*/ 0 w 84"/>
                    <a:gd name="T5" fmla="*/ 0 h 84"/>
                    <a:gd name="T6" fmla="*/ 0 w 84"/>
                    <a:gd name="T7" fmla="*/ 84 h 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4">
                      <a:moveTo>
                        <a:pt x="0" y="84"/>
                      </a:moveTo>
                      <a:lnTo>
                        <a:pt x="84" y="0"/>
                      </a:lnTo>
                      <a:lnTo>
                        <a:pt x="0" y="0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23" name="Rectangle 117">
                  <a:extLst>
                    <a:ext uri="{FF2B5EF4-FFF2-40B4-BE49-F238E27FC236}">
                      <a16:creationId xmlns:a16="http://schemas.microsoft.com/office/drawing/2014/main" id="{2D061C4C-BAFA-4461-81BE-04E758CF96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6" y="2257"/>
                  <a:ext cx="60" cy="66"/>
                </a:xfrm>
                <a:prstGeom prst="rect">
                  <a:avLst/>
                </a:pr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224" name="Freeform 118">
                  <a:extLst>
                    <a:ext uri="{FF2B5EF4-FFF2-40B4-BE49-F238E27FC236}">
                      <a16:creationId xmlns:a16="http://schemas.microsoft.com/office/drawing/2014/main" id="{AC7F24C7-82C1-4FFA-AA8E-9DFA39851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" y="2251"/>
                  <a:ext cx="84" cy="84"/>
                </a:xfrm>
                <a:custGeom>
                  <a:avLst/>
                  <a:gdLst>
                    <a:gd name="T0" fmla="*/ 84 w 84"/>
                    <a:gd name="T1" fmla="*/ 0 h 84"/>
                    <a:gd name="T2" fmla="*/ 0 w 84"/>
                    <a:gd name="T3" fmla="*/ 84 h 84"/>
                    <a:gd name="T4" fmla="*/ 84 w 84"/>
                    <a:gd name="T5" fmla="*/ 84 h 84"/>
                    <a:gd name="T6" fmla="*/ 84 w 84"/>
                    <a:gd name="T7" fmla="*/ 0 h 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4">
                      <a:moveTo>
                        <a:pt x="84" y="0"/>
                      </a:moveTo>
                      <a:lnTo>
                        <a:pt x="0" y="84"/>
                      </a:lnTo>
                      <a:lnTo>
                        <a:pt x="84" y="84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25" name="Freeform 119">
                  <a:extLst>
                    <a:ext uri="{FF2B5EF4-FFF2-40B4-BE49-F238E27FC236}">
                      <a16:creationId xmlns:a16="http://schemas.microsoft.com/office/drawing/2014/main" id="{935D5128-8EA2-401B-8E0C-E059AD28B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" y="2251"/>
                  <a:ext cx="84" cy="84"/>
                </a:xfrm>
                <a:custGeom>
                  <a:avLst/>
                  <a:gdLst>
                    <a:gd name="T0" fmla="*/ 0 w 84"/>
                    <a:gd name="T1" fmla="*/ 84 h 84"/>
                    <a:gd name="T2" fmla="*/ 84 w 84"/>
                    <a:gd name="T3" fmla="*/ 0 h 84"/>
                    <a:gd name="T4" fmla="*/ 0 w 84"/>
                    <a:gd name="T5" fmla="*/ 0 h 84"/>
                    <a:gd name="T6" fmla="*/ 0 w 84"/>
                    <a:gd name="T7" fmla="*/ 84 h 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4">
                      <a:moveTo>
                        <a:pt x="0" y="84"/>
                      </a:moveTo>
                      <a:lnTo>
                        <a:pt x="84" y="0"/>
                      </a:lnTo>
                      <a:lnTo>
                        <a:pt x="0" y="0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26" name="Rectangle 120">
                  <a:extLst>
                    <a:ext uri="{FF2B5EF4-FFF2-40B4-BE49-F238E27FC236}">
                      <a16:creationId xmlns:a16="http://schemas.microsoft.com/office/drawing/2014/main" id="{D5AE8428-B0CA-4FB6-9AF8-D79B3BAFDA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" y="2257"/>
                  <a:ext cx="60" cy="66"/>
                </a:xfrm>
                <a:prstGeom prst="rect">
                  <a:avLst/>
                </a:pr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227" name="Freeform 121">
                  <a:extLst>
                    <a:ext uri="{FF2B5EF4-FFF2-40B4-BE49-F238E27FC236}">
                      <a16:creationId xmlns:a16="http://schemas.microsoft.com/office/drawing/2014/main" id="{CBF07F75-9FFD-4082-AF34-93175DE8B9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6" y="2251"/>
                  <a:ext cx="84" cy="84"/>
                </a:xfrm>
                <a:custGeom>
                  <a:avLst/>
                  <a:gdLst>
                    <a:gd name="T0" fmla="*/ 84 w 84"/>
                    <a:gd name="T1" fmla="*/ 0 h 84"/>
                    <a:gd name="T2" fmla="*/ 0 w 84"/>
                    <a:gd name="T3" fmla="*/ 84 h 84"/>
                    <a:gd name="T4" fmla="*/ 84 w 84"/>
                    <a:gd name="T5" fmla="*/ 84 h 84"/>
                    <a:gd name="T6" fmla="*/ 84 w 84"/>
                    <a:gd name="T7" fmla="*/ 0 h 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4">
                      <a:moveTo>
                        <a:pt x="84" y="0"/>
                      </a:moveTo>
                      <a:lnTo>
                        <a:pt x="0" y="84"/>
                      </a:lnTo>
                      <a:lnTo>
                        <a:pt x="84" y="84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28" name="Freeform 122">
                  <a:extLst>
                    <a:ext uri="{FF2B5EF4-FFF2-40B4-BE49-F238E27FC236}">
                      <a16:creationId xmlns:a16="http://schemas.microsoft.com/office/drawing/2014/main" id="{E8747A84-D12C-462E-9D64-DFCB91FDBE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6" y="2251"/>
                  <a:ext cx="84" cy="84"/>
                </a:xfrm>
                <a:custGeom>
                  <a:avLst/>
                  <a:gdLst>
                    <a:gd name="T0" fmla="*/ 0 w 84"/>
                    <a:gd name="T1" fmla="*/ 84 h 84"/>
                    <a:gd name="T2" fmla="*/ 84 w 84"/>
                    <a:gd name="T3" fmla="*/ 0 h 84"/>
                    <a:gd name="T4" fmla="*/ 0 w 84"/>
                    <a:gd name="T5" fmla="*/ 0 h 84"/>
                    <a:gd name="T6" fmla="*/ 0 w 84"/>
                    <a:gd name="T7" fmla="*/ 84 h 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4">
                      <a:moveTo>
                        <a:pt x="0" y="84"/>
                      </a:moveTo>
                      <a:lnTo>
                        <a:pt x="84" y="0"/>
                      </a:lnTo>
                      <a:lnTo>
                        <a:pt x="0" y="0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29" name="Rectangle 123">
                  <a:extLst>
                    <a:ext uri="{FF2B5EF4-FFF2-40B4-BE49-F238E27FC236}">
                      <a16:creationId xmlns:a16="http://schemas.microsoft.com/office/drawing/2014/main" id="{6EAD2513-4815-468C-90E4-2F4C282CF4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8" y="2257"/>
                  <a:ext cx="60" cy="66"/>
                </a:xfrm>
                <a:prstGeom prst="rect">
                  <a:avLst/>
                </a:pr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230" name="Freeform 124">
                  <a:extLst>
                    <a:ext uri="{FF2B5EF4-FFF2-40B4-BE49-F238E27FC236}">
                      <a16:creationId xmlns:a16="http://schemas.microsoft.com/office/drawing/2014/main" id="{FD4CD10B-8380-4431-A0AD-E9C90E6A8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" y="2335"/>
                  <a:ext cx="84" cy="85"/>
                </a:xfrm>
                <a:custGeom>
                  <a:avLst/>
                  <a:gdLst>
                    <a:gd name="T0" fmla="*/ 84 w 84"/>
                    <a:gd name="T1" fmla="*/ 0 h 85"/>
                    <a:gd name="T2" fmla="*/ 0 w 84"/>
                    <a:gd name="T3" fmla="*/ 85 h 85"/>
                    <a:gd name="T4" fmla="*/ 84 w 84"/>
                    <a:gd name="T5" fmla="*/ 85 h 85"/>
                    <a:gd name="T6" fmla="*/ 84 w 84"/>
                    <a:gd name="T7" fmla="*/ 0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5">
                      <a:moveTo>
                        <a:pt x="84" y="0"/>
                      </a:moveTo>
                      <a:lnTo>
                        <a:pt x="0" y="85"/>
                      </a:lnTo>
                      <a:lnTo>
                        <a:pt x="84" y="8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31" name="Freeform 125">
                  <a:extLst>
                    <a:ext uri="{FF2B5EF4-FFF2-40B4-BE49-F238E27FC236}">
                      <a16:creationId xmlns:a16="http://schemas.microsoft.com/office/drawing/2014/main" id="{706720F8-D5F1-4BEF-87F9-870BFFBE5C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" y="2335"/>
                  <a:ext cx="84" cy="85"/>
                </a:xfrm>
                <a:custGeom>
                  <a:avLst/>
                  <a:gdLst>
                    <a:gd name="T0" fmla="*/ 0 w 84"/>
                    <a:gd name="T1" fmla="*/ 85 h 85"/>
                    <a:gd name="T2" fmla="*/ 84 w 84"/>
                    <a:gd name="T3" fmla="*/ 0 h 85"/>
                    <a:gd name="T4" fmla="*/ 0 w 84"/>
                    <a:gd name="T5" fmla="*/ 0 h 85"/>
                    <a:gd name="T6" fmla="*/ 0 w 84"/>
                    <a:gd name="T7" fmla="*/ 85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5">
                      <a:moveTo>
                        <a:pt x="0" y="85"/>
                      </a:moveTo>
                      <a:lnTo>
                        <a:pt x="84" y="0"/>
                      </a:lnTo>
                      <a:lnTo>
                        <a:pt x="0" y="0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32" name="Rectangle 126">
                  <a:extLst>
                    <a:ext uri="{FF2B5EF4-FFF2-40B4-BE49-F238E27FC236}">
                      <a16:creationId xmlns:a16="http://schemas.microsoft.com/office/drawing/2014/main" id="{0270DAA8-A7D7-4DB7-B177-4131E851C4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6" y="2348"/>
                  <a:ext cx="60" cy="60"/>
                </a:xfrm>
                <a:prstGeom prst="rect">
                  <a:avLst/>
                </a:pr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233" name="Freeform 127">
                  <a:extLst>
                    <a:ext uri="{FF2B5EF4-FFF2-40B4-BE49-F238E27FC236}">
                      <a16:creationId xmlns:a16="http://schemas.microsoft.com/office/drawing/2014/main" id="{B7E8C978-362D-496E-9256-5D906C6175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" y="2335"/>
                  <a:ext cx="84" cy="85"/>
                </a:xfrm>
                <a:custGeom>
                  <a:avLst/>
                  <a:gdLst>
                    <a:gd name="T0" fmla="*/ 84 w 84"/>
                    <a:gd name="T1" fmla="*/ 0 h 85"/>
                    <a:gd name="T2" fmla="*/ 0 w 84"/>
                    <a:gd name="T3" fmla="*/ 85 h 85"/>
                    <a:gd name="T4" fmla="*/ 84 w 84"/>
                    <a:gd name="T5" fmla="*/ 85 h 85"/>
                    <a:gd name="T6" fmla="*/ 84 w 84"/>
                    <a:gd name="T7" fmla="*/ 0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5">
                      <a:moveTo>
                        <a:pt x="84" y="0"/>
                      </a:moveTo>
                      <a:lnTo>
                        <a:pt x="0" y="85"/>
                      </a:lnTo>
                      <a:lnTo>
                        <a:pt x="84" y="8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34" name="Freeform 128">
                  <a:extLst>
                    <a:ext uri="{FF2B5EF4-FFF2-40B4-BE49-F238E27FC236}">
                      <a16:creationId xmlns:a16="http://schemas.microsoft.com/office/drawing/2014/main" id="{4A8F97E6-BCF5-4DFA-B48D-E87943C3C3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" y="2335"/>
                  <a:ext cx="84" cy="85"/>
                </a:xfrm>
                <a:custGeom>
                  <a:avLst/>
                  <a:gdLst>
                    <a:gd name="T0" fmla="*/ 0 w 84"/>
                    <a:gd name="T1" fmla="*/ 85 h 85"/>
                    <a:gd name="T2" fmla="*/ 84 w 84"/>
                    <a:gd name="T3" fmla="*/ 0 h 85"/>
                    <a:gd name="T4" fmla="*/ 0 w 84"/>
                    <a:gd name="T5" fmla="*/ 0 h 85"/>
                    <a:gd name="T6" fmla="*/ 0 w 84"/>
                    <a:gd name="T7" fmla="*/ 85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5">
                      <a:moveTo>
                        <a:pt x="0" y="85"/>
                      </a:moveTo>
                      <a:lnTo>
                        <a:pt x="84" y="0"/>
                      </a:lnTo>
                      <a:lnTo>
                        <a:pt x="0" y="0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35" name="Rectangle 129">
                  <a:extLst>
                    <a:ext uri="{FF2B5EF4-FFF2-40B4-BE49-F238E27FC236}">
                      <a16:creationId xmlns:a16="http://schemas.microsoft.com/office/drawing/2014/main" id="{BEB62A7B-7BA9-4E8F-AE52-700DBC0983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" y="2348"/>
                  <a:ext cx="60" cy="60"/>
                </a:xfrm>
                <a:prstGeom prst="rect">
                  <a:avLst/>
                </a:pr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236" name="Freeform 130">
                  <a:extLst>
                    <a:ext uri="{FF2B5EF4-FFF2-40B4-BE49-F238E27FC236}">
                      <a16:creationId xmlns:a16="http://schemas.microsoft.com/office/drawing/2014/main" id="{AD1E5EB1-446F-43CA-9FA5-F3F282CEB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6" y="2335"/>
                  <a:ext cx="84" cy="85"/>
                </a:xfrm>
                <a:custGeom>
                  <a:avLst/>
                  <a:gdLst>
                    <a:gd name="T0" fmla="*/ 84 w 84"/>
                    <a:gd name="T1" fmla="*/ 0 h 85"/>
                    <a:gd name="T2" fmla="*/ 0 w 84"/>
                    <a:gd name="T3" fmla="*/ 85 h 85"/>
                    <a:gd name="T4" fmla="*/ 84 w 84"/>
                    <a:gd name="T5" fmla="*/ 85 h 85"/>
                    <a:gd name="T6" fmla="*/ 84 w 84"/>
                    <a:gd name="T7" fmla="*/ 0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5">
                      <a:moveTo>
                        <a:pt x="84" y="0"/>
                      </a:moveTo>
                      <a:lnTo>
                        <a:pt x="0" y="85"/>
                      </a:lnTo>
                      <a:lnTo>
                        <a:pt x="84" y="8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37" name="Freeform 131">
                  <a:extLst>
                    <a:ext uri="{FF2B5EF4-FFF2-40B4-BE49-F238E27FC236}">
                      <a16:creationId xmlns:a16="http://schemas.microsoft.com/office/drawing/2014/main" id="{E7CB740F-BD20-4865-913D-3F480A9D92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6" y="2335"/>
                  <a:ext cx="84" cy="85"/>
                </a:xfrm>
                <a:custGeom>
                  <a:avLst/>
                  <a:gdLst>
                    <a:gd name="T0" fmla="*/ 0 w 84"/>
                    <a:gd name="T1" fmla="*/ 85 h 85"/>
                    <a:gd name="T2" fmla="*/ 84 w 84"/>
                    <a:gd name="T3" fmla="*/ 0 h 85"/>
                    <a:gd name="T4" fmla="*/ 0 w 84"/>
                    <a:gd name="T5" fmla="*/ 0 h 85"/>
                    <a:gd name="T6" fmla="*/ 0 w 84"/>
                    <a:gd name="T7" fmla="*/ 85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5">
                      <a:moveTo>
                        <a:pt x="0" y="85"/>
                      </a:moveTo>
                      <a:lnTo>
                        <a:pt x="84" y="0"/>
                      </a:lnTo>
                      <a:lnTo>
                        <a:pt x="0" y="0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38" name="Rectangle 132">
                  <a:extLst>
                    <a:ext uri="{FF2B5EF4-FFF2-40B4-BE49-F238E27FC236}">
                      <a16:creationId xmlns:a16="http://schemas.microsoft.com/office/drawing/2014/main" id="{3D4B8CD4-E4FC-4CF8-A5CF-8B3F81E857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8" y="2348"/>
                  <a:ext cx="60" cy="60"/>
                </a:xfrm>
                <a:prstGeom prst="rect">
                  <a:avLst/>
                </a:prstGeom>
                <a:solidFill>
                  <a:srgbClr val="00EA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239" name="Freeform 133">
                  <a:extLst>
                    <a:ext uri="{FF2B5EF4-FFF2-40B4-BE49-F238E27FC236}">
                      <a16:creationId xmlns:a16="http://schemas.microsoft.com/office/drawing/2014/main" id="{D32F9D51-E450-41D0-AB6B-CF46AB791C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" y="2420"/>
                  <a:ext cx="84" cy="85"/>
                </a:xfrm>
                <a:custGeom>
                  <a:avLst/>
                  <a:gdLst>
                    <a:gd name="T0" fmla="*/ 84 w 84"/>
                    <a:gd name="T1" fmla="*/ 0 h 85"/>
                    <a:gd name="T2" fmla="*/ 0 w 84"/>
                    <a:gd name="T3" fmla="*/ 85 h 85"/>
                    <a:gd name="T4" fmla="*/ 84 w 84"/>
                    <a:gd name="T5" fmla="*/ 85 h 85"/>
                    <a:gd name="T6" fmla="*/ 84 w 84"/>
                    <a:gd name="T7" fmla="*/ 0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5">
                      <a:moveTo>
                        <a:pt x="84" y="0"/>
                      </a:moveTo>
                      <a:lnTo>
                        <a:pt x="0" y="85"/>
                      </a:lnTo>
                      <a:lnTo>
                        <a:pt x="84" y="8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40" name="Freeform 134">
                  <a:extLst>
                    <a:ext uri="{FF2B5EF4-FFF2-40B4-BE49-F238E27FC236}">
                      <a16:creationId xmlns:a16="http://schemas.microsoft.com/office/drawing/2014/main" id="{7E8ADDF7-897C-46C9-94B2-04E797CAF7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" y="2420"/>
                  <a:ext cx="84" cy="85"/>
                </a:xfrm>
                <a:custGeom>
                  <a:avLst/>
                  <a:gdLst>
                    <a:gd name="T0" fmla="*/ 0 w 84"/>
                    <a:gd name="T1" fmla="*/ 85 h 85"/>
                    <a:gd name="T2" fmla="*/ 84 w 84"/>
                    <a:gd name="T3" fmla="*/ 0 h 85"/>
                    <a:gd name="T4" fmla="*/ 0 w 84"/>
                    <a:gd name="T5" fmla="*/ 0 h 85"/>
                    <a:gd name="T6" fmla="*/ 0 w 84"/>
                    <a:gd name="T7" fmla="*/ 85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5">
                      <a:moveTo>
                        <a:pt x="0" y="85"/>
                      </a:moveTo>
                      <a:lnTo>
                        <a:pt x="84" y="0"/>
                      </a:lnTo>
                      <a:lnTo>
                        <a:pt x="0" y="0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41" name="Rectangle 135">
                  <a:extLst>
                    <a:ext uri="{FF2B5EF4-FFF2-40B4-BE49-F238E27FC236}">
                      <a16:creationId xmlns:a16="http://schemas.microsoft.com/office/drawing/2014/main" id="{52A51D7F-E189-441A-8F83-D0F6A5DF63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6" y="2432"/>
                  <a:ext cx="60" cy="67"/>
                </a:xfrm>
                <a:prstGeom prst="rect">
                  <a:avLst/>
                </a:pr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242" name="Freeform 136">
                  <a:extLst>
                    <a:ext uri="{FF2B5EF4-FFF2-40B4-BE49-F238E27FC236}">
                      <a16:creationId xmlns:a16="http://schemas.microsoft.com/office/drawing/2014/main" id="{A32EB0F5-9317-4970-AE45-97B47EC4BC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" y="2420"/>
                  <a:ext cx="84" cy="85"/>
                </a:xfrm>
                <a:custGeom>
                  <a:avLst/>
                  <a:gdLst>
                    <a:gd name="T0" fmla="*/ 84 w 84"/>
                    <a:gd name="T1" fmla="*/ 0 h 85"/>
                    <a:gd name="T2" fmla="*/ 0 w 84"/>
                    <a:gd name="T3" fmla="*/ 85 h 85"/>
                    <a:gd name="T4" fmla="*/ 84 w 84"/>
                    <a:gd name="T5" fmla="*/ 85 h 85"/>
                    <a:gd name="T6" fmla="*/ 84 w 84"/>
                    <a:gd name="T7" fmla="*/ 0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5">
                      <a:moveTo>
                        <a:pt x="84" y="0"/>
                      </a:moveTo>
                      <a:lnTo>
                        <a:pt x="0" y="85"/>
                      </a:lnTo>
                      <a:lnTo>
                        <a:pt x="84" y="8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43" name="Freeform 137">
                  <a:extLst>
                    <a:ext uri="{FF2B5EF4-FFF2-40B4-BE49-F238E27FC236}">
                      <a16:creationId xmlns:a16="http://schemas.microsoft.com/office/drawing/2014/main" id="{4456FB3B-AE93-4979-8E1A-0467EBD19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" y="2420"/>
                  <a:ext cx="84" cy="85"/>
                </a:xfrm>
                <a:custGeom>
                  <a:avLst/>
                  <a:gdLst>
                    <a:gd name="T0" fmla="*/ 0 w 84"/>
                    <a:gd name="T1" fmla="*/ 85 h 85"/>
                    <a:gd name="T2" fmla="*/ 84 w 84"/>
                    <a:gd name="T3" fmla="*/ 0 h 85"/>
                    <a:gd name="T4" fmla="*/ 0 w 84"/>
                    <a:gd name="T5" fmla="*/ 0 h 85"/>
                    <a:gd name="T6" fmla="*/ 0 w 84"/>
                    <a:gd name="T7" fmla="*/ 85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5">
                      <a:moveTo>
                        <a:pt x="0" y="85"/>
                      </a:moveTo>
                      <a:lnTo>
                        <a:pt x="84" y="0"/>
                      </a:lnTo>
                      <a:lnTo>
                        <a:pt x="0" y="0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44" name="Rectangle 138">
                  <a:extLst>
                    <a:ext uri="{FF2B5EF4-FFF2-40B4-BE49-F238E27FC236}">
                      <a16:creationId xmlns:a16="http://schemas.microsoft.com/office/drawing/2014/main" id="{D0127C7C-6F7F-4573-94C4-0A7C137E0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" y="2432"/>
                  <a:ext cx="60" cy="67"/>
                </a:xfrm>
                <a:prstGeom prst="rect">
                  <a:avLst/>
                </a:pr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245" name="Freeform 139">
                  <a:extLst>
                    <a:ext uri="{FF2B5EF4-FFF2-40B4-BE49-F238E27FC236}">
                      <a16:creationId xmlns:a16="http://schemas.microsoft.com/office/drawing/2014/main" id="{E74DBE16-514B-4DEF-B29E-1E91AF331C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6" y="2420"/>
                  <a:ext cx="84" cy="85"/>
                </a:xfrm>
                <a:custGeom>
                  <a:avLst/>
                  <a:gdLst>
                    <a:gd name="T0" fmla="*/ 84 w 84"/>
                    <a:gd name="T1" fmla="*/ 0 h 85"/>
                    <a:gd name="T2" fmla="*/ 0 w 84"/>
                    <a:gd name="T3" fmla="*/ 85 h 85"/>
                    <a:gd name="T4" fmla="*/ 84 w 84"/>
                    <a:gd name="T5" fmla="*/ 85 h 85"/>
                    <a:gd name="T6" fmla="*/ 84 w 84"/>
                    <a:gd name="T7" fmla="*/ 0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5">
                      <a:moveTo>
                        <a:pt x="84" y="0"/>
                      </a:moveTo>
                      <a:lnTo>
                        <a:pt x="0" y="85"/>
                      </a:lnTo>
                      <a:lnTo>
                        <a:pt x="84" y="8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46" name="Freeform 140">
                  <a:extLst>
                    <a:ext uri="{FF2B5EF4-FFF2-40B4-BE49-F238E27FC236}">
                      <a16:creationId xmlns:a16="http://schemas.microsoft.com/office/drawing/2014/main" id="{2924530C-E1A7-445C-9D5B-CF3875E39F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6" y="2420"/>
                  <a:ext cx="84" cy="85"/>
                </a:xfrm>
                <a:custGeom>
                  <a:avLst/>
                  <a:gdLst>
                    <a:gd name="T0" fmla="*/ 0 w 84"/>
                    <a:gd name="T1" fmla="*/ 85 h 85"/>
                    <a:gd name="T2" fmla="*/ 84 w 84"/>
                    <a:gd name="T3" fmla="*/ 0 h 85"/>
                    <a:gd name="T4" fmla="*/ 0 w 84"/>
                    <a:gd name="T5" fmla="*/ 0 h 85"/>
                    <a:gd name="T6" fmla="*/ 0 w 84"/>
                    <a:gd name="T7" fmla="*/ 85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4" h="85">
                      <a:moveTo>
                        <a:pt x="0" y="85"/>
                      </a:moveTo>
                      <a:lnTo>
                        <a:pt x="84" y="0"/>
                      </a:lnTo>
                      <a:lnTo>
                        <a:pt x="0" y="0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47" name="Rectangle 141">
                  <a:extLst>
                    <a:ext uri="{FF2B5EF4-FFF2-40B4-BE49-F238E27FC236}">
                      <a16:creationId xmlns:a16="http://schemas.microsoft.com/office/drawing/2014/main" id="{D8BAEFCA-375A-4233-905B-88158237F1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8" y="2432"/>
                  <a:ext cx="60" cy="67"/>
                </a:xfrm>
                <a:prstGeom prst="rect">
                  <a:avLst/>
                </a:pr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248" name="Freeform 142">
                  <a:extLst>
                    <a:ext uri="{FF2B5EF4-FFF2-40B4-BE49-F238E27FC236}">
                      <a16:creationId xmlns:a16="http://schemas.microsoft.com/office/drawing/2014/main" id="{983AA443-9611-4545-B51D-3B2FC89E83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8" y="2293"/>
                  <a:ext cx="30" cy="42"/>
                </a:xfrm>
                <a:custGeom>
                  <a:avLst/>
                  <a:gdLst>
                    <a:gd name="T0" fmla="*/ 0 w 30"/>
                    <a:gd name="T1" fmla="*/ 36 h 42"/>
                    <a:gd name="T2" fmla="*/ 0 w 30"/>
                    <a:gd name="T3" fmla="*/ 42 h 42"/>
                    <a:gd name="T4" fmla="*/ 30 w 30"/>
                    <a:gd name="T5" fmla="*/ 6 h 42"/>
                    <a:gd name="T6" fmla="*/ 30 w 30"/>
                    <a:gd name="T7" fmla="*/ 0 h 42"/>
                    <a:gd name="T8" fmla="*/ 0 w 30"/>
                    <a:gd name="T9" fmla="*/ 36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42">
                      <a:moveTo>
                        <a:pt x="0" y="36"/>
                      </a:moveTo>
                      <a:lnTo>
                        <a:pt x="0" y="4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49" name="Freeform 143">
                  <a:extLst>
                    <a:ext uri="{FF2B5EF4-FFF2-40B4-BE49-F238E27FC236}">
                      <a16:creationId xmlns:a16="http://schemas.microsoft.com/office/drawing/2014/main" id="{A6FDD42B-776B-4379-9FFB-A651D58BF3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4" y="2233"/>
                  <a:ext cx="24" cy="84"/>
                </a:xfrm>
                <a:custGeom>
                  <a:avLst/>
                  <a:gdLst>
                    <a:gd name="T0" fmla="*/ 0 w 24"/>
                    <a:gd name="T1" fmla="*/ 84 h 84"/>
                    <a:gd name="T2" fmla="*/ 0 w 24"/>
                    <a:gd name="T3" fmla="*/ 18 h 84"/>
                    <a:gd name="T4" fmla="*/ 24 w 24"/>
                    <a:gd name="T5" fmla="*/ 0 h 84"/>
                    <a:gd name="T6" fmla="*/ 24 w 24"/>
                    <a:gd name="T7" fmla="*/ 66 h 84"/>
                    <a:gd name="T8" fmla="*/ 0 w 24"/>
                    <a:gd name="T9" fmla="*/ 8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84">
                      <a:moveTo>
                        <a:pt x="0" y="84"/>
                      </a:moveTo>
                      <a:lnTo>
                        <a:pt x="0" y="18"/>
                      </a:lnTo>
                      <a:lnTo>
                        <a:pt x="24" y="0"/>
                      </a:lnTo>
                      <a:lnTo>
                        <a:pt x="24" y="66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50" name="Freeform 144">
                  <a:extLst>
                    <a:ext uri="{FF2B5EF4-FFF2-40B4-BE49-F238E27FC236}">
                      <a16:creationId xmlns:a16="http://schemas.microsoft.com/office/drawing/2014/main" id="{0625B561-B426-41E1-B479-41C854B330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8" y="2251"/>
                  <a:ext cx="6" cy="84"/>
                </a:xfrm>
                <a:custGeom>
                  <a:avLst/>
                  <a:gdLst>
                    <a:gd name="T0" fmla="*/ 0 w 6"/>
                    <a:gd name="T1" fmla="*/ 0 h 84"/>
                    <a:gd name="T2" fmla="*/ 0 w 6"/>
                    <a:gd name="T3" fmla="*/ 84 h 84"/>
                    <a:gd name="T4" fmla="*/ 6 w 6"/>
                    <a:gd name="T5" fmla="*/ 66 h 84"/>
                    <a:gd name="T6" fmla="*/ 6 w 6"/>
                    <a:gd name="T7" fmla="*/ 6 h 84"/>
                    <a:gd name="T8" fmla="*/ 0 w 6"/>
                    <a:gd name="T9" fmla="*/ 0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6" y="66"/>
                      </a:lnTo>
                      <a:lnTo>
                        <a:pt x="6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51" name="Freeform 145">
                  <a:extLst>
                    <a:ext uri="{FF2B5EF4-FFF2-40B4-BE49-F238E27FC236}">
                      <a16:creationId xmlns:a16="http://schemas.microsoft.com/office/drawing/2014/main" id="{C6860ADD-926A-4F2B-8EE5-E4F1C16B9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8" y="2215"/>
                  <a:ext cx="30" cy="36"/>
                </a:xfrm>
                <a:custGeom>
                  <a:avLst/>
                  <a:gdLst>
                    <a:gd name="T0" fmla="*/ 0 w 30"/>
                    <a:gd name="T1" fmla="*/ 36 h 36"/>
                    <a:gd name="T2" fmla="*/ 30 w 30"/>
                    <a:gd name="T3" fmla="*/ 0 h 36"/>
                    <a:gd name="T4" fmla="*/ 30 w 30"/>
                    <a:gd name="T5" fmla="*/ 18 h 36"/>
                    <a:gd name="T6" fmla="*/ 6 w 30"/>
                    <a:gd name="T7" fmla="*/ 36 h 36"/>
                    <a:gd name="T8" fmla="*/ 0 w 30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0" y="36"/>
                      </a:moveTo>
                      <a:lnTo>
                        <a:pt x="30" y="0"/>
                      </a:lnTo>
                      <a:lnTo>
                        <a:pt x="30" y="18"/>
                      </a:lnTo>
                      <a:lnTo>
                        <a:pt x="6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52" name="Freeform 146">
                  <a:extLst>
                    <a:ext uri="{FF2B5EF4-FFF2-40B4-BE49-F238E27FC236}">
                      <a16:creationId xmlns:a16="http://schemas.microsoft.com/office/drawing/2014/main" id="{BF74D135-F52F-49DD-B377-54603D054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2" y="2215"/>
                  <a:ext cx="78" cy="24"/>
                </a:xfrm>
                <a:custGeom>
                  <a:avLst/>
                  <a:gdLst>
                    <a:gd name="T0" fmla="*/ 0 w 78"/>
                    <a:gd name="T1" fmla="*/ 24 h 24"/>
                    <a:gd name="T2" fmla="*/ 60 w 78"/>
                    <a:gd name="T3" fmla="*/ 24 h 24"/>
                    <a:gd name="T4" fmla="*/ 78 w 78"/>
                    <a:gd name="T5" fmla="*/ 0 h 24"/>
                    <a:gd name="T6" fmla="*/ 18 w 78"/>
                    <a:gd name="T7" fmla="*/ 0 h 24"/>
                    <a:gd name="T8" fmla="*/ 0 w 78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8" h="24">
                      <a:moveTo>
                        <a:pt x="0" y="24"/>
                      </a:moveTo>
                      <a:lnTo>
                        <a:pt x="60" y="24"/>
                      </a:lnTo>
                      <a:lnTo>
                        <a:pt x="78" y="0"/>
                      </a:lnTo>
                      <a:lnTo>
                        <a:pt x="18" y="0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53" name="Freeform 147">
                  <a:extLst>
                    <a:ext uri="{FF2B5EF4-FFF2-40B4-BE49-F238E27FC236}">
                      <a16:creationId xmlns:a16="http://schemas.microsoft.com/office/drawing/2014/main" id="{8005B7D3-D657-42BA-85D4-AF5E49FB28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" y="2215"/>
                  <a:ext cx="36" cy="36"/>
                </a:xfrm>
                <a:custGeom>
                  <a:avLst/>
                  <a:gdLst>
                    <a:gd name="T0" fmla="*/ 0 w 36"/>
                    <a:gd name="T1" fmla="*/ 36 h 36"/>
                    <a:gd name="T2" fmla="*/ 18 w 36"/>
                    <a:gd name="T3" fmla="*/ 24 h 36"/>
                    <a:gd name="T4" fmla="*/ 36 w 36"/>
                    <a:gd name="T5" fmla="*/ 0 h 36"/>
                    <a:gd name="T6" fmla="*/ 30 w 36"/>
                    <a:gd name="T7" fmla="*/ 0 h 36"/>
                    <a:gd name="T8" fmla="*/ 0 w 36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6">
                      <a:moveTo>
                        <a:pt x="0" y="36"/>
                      </a:moveTo>
                      <a:lnTo>
                        <a:pt x="18" y="24"/>
                      </a:lnTo>
                      <a:lnTo>
                        <a:pt x="36" y="0"/>
                      </a:lnTo>
                      <a:lnTo>
                        <a:pt x="30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54" name="Freeform 148">
                  <a:extLst>
                    <a:ext uri="{FF2B5EF4-FFF2-40B4-BE49-F238E27FC236}">
                      <a16:creationId xmlns:a16="http://schemas.microsoft.com/office/drawing/2014/main" id="{6192D851-70BA-4167-BD10-3DE3C0D2FC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2" y="2215"/>
                  <a:ext cx="36" cy="36"/>
                </a:xfrm>
                <a:custGeom>
                  <a:avLst/>
                  <a:gdLst>
                    <a:gd name="T0" fmla="*/ 6 w 36"/>
                    <a:gd name="T1" fmla="*/ 36 h 36"/>
                    <a:gd name="T2" fmla="*/ 0 w 36"/>
                    <a:gd name="T3" fmla="*/ 24 h 36"/>
                    <a:gd name="T4" fmla="*/ 18 w 36"/>
                    <a:gd name="T5" fmla="*/ 0 h 36"/>
                    <a:gd name="T6" fmla="*/ 36 w 36"/>
                    <a:gd name="T7" fmla="*/ 0 h 36"/>
                    <a:gd name="T8" fmla="*/ 6 w 36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6">
                      <a:moveTo>
                        <a:pt x="6" y="36"/>
                      </a:moveTo>
                      <a:lnTo>
                        <a:pt x="0" y="24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6" y="36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55" name="Freeform 149">
                  <a:extLst>
                    <a:ext uri="{FF2B5EF4-FFF2-40B4-BE49-F238E27FC236}">
                      <a16:creationId xmlns:a16="http://schemas.microsoft.com/office/drawing/2014/main" id="{99B14DF6-BF17-44E2-A0EA-2222F5C540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" y="2239"/>
                  <a:ext cx="84" cy="12"/>
                </a:xfrm>
                <a:custGeom>
                  <a:avLst/>
                  <a:gdLst>
                    <a:gd name="T0" fmla="*/ 0 w 84"/>
                    <a:gd name="T1" fmla="*/ 12 h 12"/>
                    <a:gd name="T2" fmla="*/ 18 w 84"/>
                    <a:gd name="T3" fmla="*/ 0 h 12"/>
                    <a:gd name="T4" fmla="*/ 78 w 84"/>
                    <a:gd name="T5" fmla="*/ 0 h 12"/>
                    <a:gd name="T6" fmla="*/ 84 w 84"/>
                    <a:gd name="T7" fmla="*/ 12 h 12"/>
                    <a:gd name="T8" fmla="*/ 0 w 84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12">
                      <a:moveTo>
                        <a:pt x="0" y="12"/>
                      </a:moveTo>
                      <a:lnTo>
                        <a:pt x="18" y="0"/>
                      </a:lnTo>
                      <a:lnTo>
                        <a:pt x="78" y="0"/>
                      </a:lnTo>
                      <a:lnTo>
                        <a:pt x="84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56" name="Freeform 150">
                  <a:extLst>
                    <a:ext uri="{FF2B5EF4-FFF2-40B4-BE49-F238E27FC236}">
                      <a16:creationId xmlns:a16="http://schemas.microsoft.com/office/drawing/2014/main" id="{73EEED08-5492-4DF3-B2A3-DB0656D9CA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8" y="2384"/>
                  <a:ext cx="30" cy="36"/>
                </a:xfrm>
                <a:custGeom>
                  <a:avLst/>
                  <a:gdLst>
                    <a:gd name="T0" fmla="*/ 0 w 30"/>
                    <a:gd name="T1" fmla="*/ 30 h 36"/>
                    <a:gd name="T2" fmla="*/ 0 w 30"/>
                    <a:gd name="T3" fmla="*/ 36 h 36"/>
                    <a:gd name="T4" fmla="*/ 30 w 30"/>
                    <a:gd name="T5" fmla="*/ 6 h 36"/>
                    <a:gd name="T6" fmla="*/ 30 w 30"/>
                    <a:gd name="T7" fmla="*/ 0 h 36"/>
                    <a:gd name="T8" fmla="*/ 0 w 30"/>
                    <a:gd name="T9" fmla="*/ 3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0" y="30"/>
                      </a:moveTo>
                      <a:lnTo>
                        <a:pt x="0" y="3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57" name="Freeform 151">
                  <a:extLst>
                    <a:ext uri="{FF2B5EF4-FFF2-40B4-BE49-F238E27FC236}">
                      <a16:creationId xmlns:a16="http://schemas.microsoft.com/office/drawing/2014/main" id="{CA219820-2466-48A3-9EEC-B82D8CD9A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4" y="2317"/>
                  <a:ext cx="24" cy="85"/>
                </a:xfrm>
                <a:custGeom>
                  <a:avLst/>
                  <a:gdLst>
                    <a:gd name="T0" fmla="*/ 0 w 24"/>
                    <a:gd name="T1" fmla="*/ 85 h 85"/>
                    <a:gd name="T2" fmla="*/ 0 w 24"/>
                    <a:gd name="T3" fmla="*/ 24 h 85"/>
                    <a:gd name="T4" fmla="*/ 24 w 24"/>
                    <a:gd name="T5" fmla="*/ 0 h 85"/>
                    <a:gd name="T6" fmla="*/ 24 w 24"/>
                    <a:gd name="T7" fmla="*/ 67 h 85"/>
                    <a:gd name="T8" fmla="*/ 0 w 24"/>
                    <a:gd name="T9" fmla="*/ 85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85">
                      <a:moveTo>
                        <a:pt x="0" y="85"/>
                      </a:moveTo>
                      <a:lnTo>
                        <a:pt x="0" y="24"/>
                      </a:lnTo>
                      <a:lnTo>
                        <a:pt x="24" y="0"/>
                      </a:lnTo>
                      <a:lnTo>
                        <a:pt x="24" y="67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58" name="Freeform 152">
                  <a:extLst>
                    <a:ext uri="{FF2B5EF4-FFF2-40B4-BE49-F238E27FC236}">
                      <a16:creationId xmlns:a16="http://schemas.microsoft.com/office/drawing/2014/main" id="{3DF252E4-6A81-4E5D-BAAF-31FAD3DDBD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8" y="2335"/>
                  <a:ext cx="6" cy="85"/>
                </a:xfrm>
                <a:custGeom>
                  <a:avLst/>
                  <a:gdLst>
                    <a:gd name="T0" fmla="*/ 0 w 6"/>
                    <a:gd name="T1" fmla="*/ 0 h 85"/>
                    <a:gd name="T2" fmla="*/ 0 w 6"/>
                    <a:gd name="T3" fmla="*/ 85 h 85"/>
                    <a:gd name="T4" fmla="*/ 6 w 6"/>
                    <a:gd name="T5" fmla="*/ 67 h 85"/>
                    <a:gd name="T6" fmla="*/ 6 w 6"/>
                    <a:gd name="T7" fmla="*/ 6 h 85"/>
                    <a:gd name="T8" fmla="*/ 0 w 6"/>
                    <a:gd name="T9" fmla="*/ 0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" h="85">
                      <a:moveTo>
                        <a:pt x="0" y="0"/>
                      </a:moveTo>
                      <a:lnTo>
                        <a:pt x="0" y="85"/>
                      </a:lnTo>
                      <a:lnTo>
                        <a:pt x="6" y="67"/>
                      </a:lnTo>
                      <a:lnTo>
                        <a:pt x="6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59" name="Freeform 153">
                  <a:extLst>
                    <a:ext uri="{FF2B5EF4-FFF2-40B4-BE49-F238E27FC236}">
                      <a16:creationId xmlns:a16="http://schemas.microsoft.com/office/drawing/2014/main" id="{CB04E432-6F53-4EED-8AC9-C78E6AC59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8" y="2299"/>
                  <a:ext cx="30" cy="42"/>
                </a:xfrm>
                <a:custGeom>
                  <a:avLst/>
                  <a:gdLst>
                    <a:gd name="T0" fmla="*/ 0 w 30"/>
                    <a:gd name="T1" fmla="*/ 36 h 42"/>
                    <a:gd name="T2" fmla="*/ 30 w 30"/>
                    <a:gd name="T3" fmla="*/ 0 h 42"/>
                    <a:gd name="T4" fmla="*/ 30 w 30"/>
                    <a:gd name="T5" fmla="*/ 18 h 42"/>
                    <a:gd name="T6" fmla="*/ 6 w 30"/>
                    <a:gd name="T7" fmla="*/ 42 h 42"/>
                    <a:gd name="T8" fmla="*/ 0 w 30"/>
                    <a:gd name="T9" fmla="*/ 36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42">
                      <a:moveTo>
                        <a:pt x="0" y="36"/>
                      </a:moveTo>
                      <a:lnTo>
                        <a:pt x="30" y="0"/>
                      </a:lnTo>
                      <a:lnTo>
                        <a:pt x="30" y="18"/>
                      </a:lnTo>
                      <a:lnTo>
                        <a:pt x="6" y="42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60" name="Freeform 154">
                  <a:extLst>
                    <a:ext uri="{FF2B5EF4-FFF2-40B4-BE49-F238E27FC236}">
                      <a16:creationId xmlns:a16="http://schemas.microsoft.com/office/drawing/2014/main" id="{EC4C5389-7814-404D-8EA5-40B6D8613C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8" y="2468"/>
                  <a:ext cx="30" cy="37"/>
                </a:xfrm>
                <a:custGeom>
                  <a:avLst/>
                  <a:gdLst>
                    <a:gd name="T0" fmla="*/ 0 w 30"/>
                    <a:gd name="T1" fmla="*/ 31 h 37"/>
                    <a:gd name="T2" fmla="*/ 0 w 30"/>
                    <a:gd name="T3" fmla="*/ 37 h 37"/>
                    <a:gd name="T4" fmla="*/ 30 w 30"/>
                    <a:gd name="T5" fmla="*/ 6 h 37"/>
                    <a:gd name="T6" fmla="*/ 30 w 30"/>
                    <a:gd name="T7" fmla="*/ 0 h 37"/>
                    <a:gd name="T8" fmla="*/ 0 w 30"/>
                    <a:gd name="T9" fmla="*/ 31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37">
                      <a:moveTo>
                        <a:pt x="0" y="31"/>
                      </a:moveTo>
                      <a:lnTo>
                        <a:pt x="0" y="37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61" name="Freeform 155">
                  <a:extLst>
                    <a:ext uri="{FF2B5EF4-FFF2-40B4-BE49-F238E27FC236}">
                      <a16:creationId xmlns:a16="http://schemas.microsoft.com/office/drawing/2014/main" id="{34A0FCBF-132D-44A0-8873-D4980CC90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4" y="2402"/>
                  <a:ext cx="24" cy="90"/>
                </a:xfrm>
                <a:custGeom>
                  <a:avLst/>
                  <a:gdLst>
                    <a:gd name="T0" fmla="*/ 0 w 24"/>
                    <a:gd name="T1" fmla="*/ 90 h 90"/>
                    <a:gd name="T2" fmla="*/ 0 w 24"/>
                    <a:gd name="T3" fmla="*/ 24 h 90"/>
                    <a:gd name="T4" fmla="*/ 24 w 24"/>
                    <a:gd name="T5" fmla="*/ 0 h 90"/>
                    <a:gd name="T6" fmla="*/ 24 w 24"/>
                    <a:gd name="T7" fmla="*/ 66 h 90"/>
                    <a:gd name="T8" fmla="*/ 0 w 24"/>
                    <a:gd name="T9" fmla="*/ 9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90">
                      <a:moveTo>
                        <a:pt x="0" y="90"/>
                      </a:moveTo>
                      <a:lnTo>
                        <a:pt x="0" y="24"/>
                      </a:lnTo>
                      <a:lnTo>
                        <a:pt x="24" y="0"/>
                      </a:lnTo>
                      <a:lnTo>
                        <a:pt x="24" y="66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62" name="Freeform 156">
                  <a:extLst>
                    <a:ext uri="{FF2B5EF4-FFF2-40B4-BE49-F238E27FC236}">
                      <a16:creationId xmlns:a16="http://schemas.microsoft.com/office/drawing/2014/main" id="{BFC8C2E9-A660-4925-98CD-CE929562D1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8" y="2420"/>
                  <a:ext cx="6" cy="85"/>
                </a:xfrm>
                <a:custGeom>
                  <a:avLst/>
                  <a:gdLst>
                    <a:gd name="T0" fmla="*/ 0 w 6"/>
                    <a:gd name="T1" fmla="*/ 0 h 85"/>
                    <a:gd name="T2" fmla="*/ 0 w 6"/>
                    <a:gd name="T3" fmla="*/ 85 h 85"/>
                    <a:gd name="T4" fmla="*/ 6 w 6"/>
                    <a:gd name="T5" fmla="*/ 72 h 85"/>
                    <a:gd name="T6" fmla="*/ 6 w 6"/>
                    <a:gd name="T7" fmla="*/ 6 h 85"/>
                    <a:gd name="T8" fmla="*/ 0 w 6"/>
                    <a:gd name="T9" fmla="*/ 0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" h="85">
                      <a:moveTo>
                        <a:pt x="0" y="0"/>
                      </a:moveTo>
                      <a:lnTo>
                        <a:pt x="0" y="85"/>
                      </a:lnTo>
                      <a:lnTo>
                        <a:pt x="6" y="72"/>
                      </a:lnTo>
                      <a:lnTo>
                        <a:pt x="6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63" name="Freeform 157">
                  <a:extLst>
                    <a:ext uri="{FF2B5EF4-FFF2-40B4-BE49-F238E27FC236}">
                      <a16:creationId xmlns:a16="http://schemas.microsoft.com/office/drawing/2014/main" id="{BB07DF8D-078E-47A0-B392-325067421F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8" y="2390"/>
                  <a:ext cx="30" cy="36"/>
                </a:xfrm>
                <a:custGeom>
                  <a:avLst/>
                  <a:gdLst>
                    <a:gd name="T0" fmla="*/ 0 w 30"/>
                    <a:gd name="T1" fmla="*/ 30 h 36"/>
                    <a:gd name="T2" fmla="*/ 30 w 30"/>
                    <a:gd name="T3" fmla="*/ 0 h 36"/>
                    <a:gd name="T4" fmla="*/ 30 w 30"/>
                    <a:gd name="T5" fmla="*/ 12 h 36"/>
                    <a:gd name="T6" fmla="*/ 6 w 30"/>
                    <a:gd name="T7" fmla="*/ 36 h 36"/>
                    <a:gd name="T8" fmla="*/ 0 w 30"/>
                    <a:gd name="T9" fmla="*/ 3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0" y="30"/>
                      </a:moveTo>
                      <a:lnTo>
                        <a:pt x="30" y="0"/>
                      </a:lnTo>
                      <a:lnTo>
                        <a:pt x="30" y="12"/>
                      </a:lnTo>
                      <a:lnTo>
                        <a:pt x="6" y="36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64" name="Freeform 158">
                  <a:extLst>
                    <a:ext uri="{FF2B5EF4-FFF2-40B4-BE49-F238E27FC236}">
                      <a16:creationId xmlns:a16="http://schemas.microsoft.com/office/drawing/2014/main" id="{D271F160-1320-468C-8815-65A57C2085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8" y="2263"/>
                  <a:ext cx="30" cy="36"/>
                </a:xfrm>
                <a:custGeom>
                  <a:avLst/>
                  <a:gdLst>
                    <a:gd name="T0" fmla="*/ 0 w 30"/>
                    <a:gd name="T1" fmla="*/ 30 h 36"/>
                    <a:gd name="T2" fmla="*/ 0 w 30"/>
                    <a:gd name="T3" fmla="*/ 36 h 36"/>
                    <a:gd name="T4" fmla="*/ 30 w 30"/>
                    <a:gd name="T5" fmla="*/ 6 h 36"/>
                    <a:gd name="T6" fmla="*/ 30 w 30"/>
                    <a:gd name="T7" fmla="*/ 0 h 36"/>
                    <a:gd name="T8" fmla="*/ 0 w 30"/>
                    <a:gd name="T9" fmla="*/ 3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0" y="30"/>
                      </a:moveTo>
                      <a:lnTo>
                        <a:pt x="0" y="3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65" name="Freeform 159">
                  <a:extLst>
                    <a:ext uri="{FF2B5EF4-FFF2-40B4-BE49-F238E27FC236}">
                      <a16:creationId xmlns:a16="http://schemas.microsoft.com/office/drawing/2014/main" id="{C25061D5-E413-4053-9A92-E5D98D719D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4" y="2203"/>
                  <a:ext cx="24" cy="84"/>
                </a:xfrm>
                <a:custGeom>
                  <a:avLst/>
                  <a:gdLst>
                    <a:gd name="T0" fmla="*/ 0 w 24"/>
                    <a:gd name="T1" fmla="*/ 84 h 84"/>
                    <a:gd name="T2" fmla="*/ 0 w 24"/>
                    <a:gd name="T3" fmla="*/ 18 h 84"/>
                    <a:gd name="T4" fmla="*/ 24 w 24"/>
                    <a:gd name="T5" fmla="*/ 0 h 84"/>
                    <a:gd name="T6" fmla="*/ 24 w 24"/>
                    <a:gd name="T7" fmla="*/ 60 h 84"/>
                    <a:gd name="T8" fmla="*/ 0 w 24"/>
                    <a:gd name="T9" fmla="*/ 8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84">
                      <a:moveTo>
                        <a:pt x="0" y="84"/>
                      </a:moveTo>
                      <a:lnTo>
                        <a:pt x="0" y="18"/>
                      </a:lnTo>
                      <a:lnTo>
                        <a:pt x="24" y="0"/>
                      </a:lnTo>
                      <a:lnTo>
                        <a:pt x="24" y="60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66" name="Freeform 160">
                  <a:extLst>
                    <a:ext uri="{FF2B5EF4-FFF2-40B4-BE49-F238E27FC236}">
                      <a16:creationId xmlns:a16="http://schemas.microsoft.com/office/drawing/2014/main" id="{B275F9BF-2E51-4B22-89AC-0A9827A17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8" y="2215"/>
                  <a:ext cx="6" cy="84"/>
                </a:xfrm>
                <a:custGeom>
                  <a:avLst/>
                  <a:gdLst>
                    <a:gd name="T0" fmla="*/ 0 w 6"/>
                    <a:gd name="T1" fmla="*/ 0 h 84"/>
                    <a:gd name="T2" fmla="*/ 0 w 6"/>
                    <a:gd name="T3" fmla="*/ 84 h 84"/>
                    <a:gd name="T4" fmla="*/ 6 w 6"/>
                    <a:gd name="T5" fmla="*/ 72 h 84"/>
                    <a:gd name="T6" fmla="*/ 6 w 6"/>
                    <a:gd name="T7" fmla="*/ 6 h 84"/>
                    <a:gd name="T8" fmla="*/ 0 w 6"/>
                    <a:gd name="T9" fmla="*/ 0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6" y="72"/>
                      </a:lnTo>
                      <a:lnTo>
                        <a:pt x="6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67" name="Freeform 161">
                  <a:extLst>
                    <a:ext uri="{FF2B5EF4-FFF2-40B4-BE49-F238E27FC236}">
                      <a16:creationId xmlns:a16="http://schemas.microsoft.com/office/drawing/2014/main" id="{2817AC98-E3D9-4E4F-8C7E-7D4D97CDF9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8" y="2184"/>
                  <a:ext cx="30" cy="37"/>
                </a:xfrm>
                <a:custGeom>
                  <a:avLst/>
                  <a:gdLst>
                    <a:gd name="T0" fmla="*/ 0 w 30"/>
                    <a:gd name="T1" fmla="*/ 31 h 37"/>
                    <a:gd name="T2" fmla="*/ 30 w 30"/>
                    <a:gd name="T3" fmla="*/ 0 h 37"/>
                    <a:gd name="T4" fmla="*/ 30 w 30"/>
                    <a:gd name="T5" fmla="*/ 19 h 37"/>
                    <a:gd name="T6" fmla="*/ 6 w 30"/>
                    <a:gd name="T7" fmla="*/ 37 h 37"/>
                    <a:gd name="T8" fmla="*/ 0 w 30"/>
                    <a:gd name="T9" fmla="*/ 31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37">
                      <a:moveTo>
                        <a:pt x="0" y="31"/>
                      </a:moveTo>
                      <a:lnTo>
                        <a:pt x="30" y="0"/>
                      </a:lnTo>
                      <a:lnTo>
                        <a:pt x="30" y="19"/>
                      </a:lnTo>
                      <a:lnTo>
                        <a:pt x="6" y="37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68" name="Freeform 162">
                  <a:extLst>
                    <a:ext uri="{FF2B5EF4-FFF2-40B4-BE49-F238E27FC236}">
                      <a16:creationId xmlns:a16="http://schemas.microsoft.com/office/drawing/2014/main" id="{C7F7193D-8D14-4903-84F2-7AC97C6FE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8" y="2348"/>
                  <a:ext cx="30" cy="42"/>
                </a:xfrm>
                <a:custGeom>
                  <a:avLst/>
                  <a:gdLst>
                    <a:gd name="T0" fmla="*/ 0 w 30"/>
                    <a:gd name="T1" fmla="*/ 36 h 42"/>
                    <a:gd name="T2" fmla="*/ 0 w 30"/>
                    <a:gd name="T3" fmla="*/ 42 h 42"/>
                    <a:gd name="T4" fmla="*/ 30 w 30"/>
                    <a:gd name="T5" fmla="*/ 6 h 42"/>
                    <a:gd name="T6" fmla="*/ 30 w 30"/>
                    <a:gd name="T7" fmla="*/ 0 h 42"/>
                    <a:gd name="T8" fmla="*/ 0 w 30"/>
                    <a:gd name="T9" fmla="*/ 36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42">
                      <a:moveTo>
                        <a:pt x="0" y="36"/>
                      </a:moveTo>
                      <a:lnTo>
                        <a:pt x="0" y="4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69" name="Freeform 163">
                  <a:extLst>
                    <a:ext uri="{FF2B5EF4-FFF2-40B4-BE49-F238E27FC236}">
                      <a16:creationId xmlns:a16="http://schemas.microsoft.com/office/drawing/2014/main" id="{F35FF094-1FC6-4992-AE79-B316C7EF5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4" y="2287"/>
                  <a:ext cx="24" cy="85"/>
                </a:xfrm>
                <a:custGeom>
                  <a:avLst/>
                  <a:gdLst>
                    <a:gd name="T0" fmla="*/ 0 w 24"/>
                    <a:gd name="T1" fmla="*/ 85 h 85"/>
                    <a:gd name="T2" fmla="*/ 0 w 24"/>
                    <a:gd name="T3" fmla="*/ 18 h 85"/>
                    <a:gd name="T4" fmla="*/ 24 w 24"/>
                    <a:gd name="T5" fmla="*/ 0 h 85"/>
                    <a:gd name="T6" fmla="*/ 24 w 24"/>
                    <a:gd name="T7" fmla="*/ 61 h 85"/>
                    <a:gd name="T8" fmla="*/ 0 w 24"/>
                    <a:gd name="T9" fmla="*/ 85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85">
                      <a:moveTo>
                        <a:pt x="0" y="85"/>
                      </a:moveTo>
                      <a:lnTo>
                        <a:pt x="0" y="18"/>
                      </a:lnTo>
                      <a:lnTo>
                        <a:pt x="24" y="0"/>
                      </a:lnTo>
                      <a:lnTo>
                        <a:pt x="24" y="61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70" name="Freeform 164">
                  <a:extLst>
                    <a:ext uri="{FF2B5EF4-FFF2-40B4-BE49-F238E27FC236}">
                      <a16:creationId xmlns:a16="http://schemas.microsoft.com/office/drawing/2014/main" id="{58AB3D5E-EBC1-431E-A5F0-F7ED9D5FA2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8" y="2299"/>
                  <a:ext cx="6" cy="91"/>
                </a:xfrm>
                <a:custGeom>
                  <a:avLst/>
                  <a:gdLst>
                    <a:gd name="T0" fmla="*/ 0 w 6"/>
                    <a:gd name="T1" fmla="*/ 0 h 91"/>
                    <a:gd name="T2" fmla="*/ 0 w 6"/>
                    <a:gd name="T3" fmla="*/ 91 h 91"/>
                    <a:gd name="T4" fmla="*/ 6 w 6"/>
                    <a:gd name="T5" fmla="*/ 73 h 91"/>
                    <a:gd name="T6" fmla="*/ 6 w 6"/>
                    <a:gd name="T7" fmla="*/ 6 h 91"/>
                    <a:gd name="T8" fmla="*/ 0 w 6"/>
                    <a:gd name="T9" fmla="*/ 0 h 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6" y="73"/>
                      </a:lnTo>
                      <a:lnTo>
                        <a:pt x="6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71" name="Freeform 165">
                  <a:extLst>
                    <a:ext uri="{FF2B5EF4-FFF2-40B4-BE49-F238E27FC236}">
                      <a16:creationId xmlns:a16="http://schemas.microsoft.com/office/drawing/2014/main" id="{900565EC-CED6-4063-94F4-A284786795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8" y="2269"/>
                  <a:ext cx="30" cy="36"/>
                </a:xfrm>
                <a:custGeom>
                  <a:avLst/>
                  <a:gdLst>
                    <a:gd name="T0" fmla="*/ 0 w 30"/>
                    <a:gd name="T1" fmla="*/ 36 h 36"/>
                    <a:gd name="T2" fmla="*/ 30 w 30"/>
                    <a:gd name="T3" fmla="*/ 0 h 36"/>
                    <a:gd name="T4" fmla="*/ 30 w 30"/>
                    <a:gd name="T5" fmla="*/ 18 h 36"/>
                    <a:gd name="T6" fmla="*/ 6 w 30"/>
                    <a:gd name="T7" fmla="*/ 36 h 36"/>
                    <a:gd name="T8" fmla="*/ 0 w 30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0" y="36"/>
                      </a:moveTo>
                      <a:lnTo>
                        <a:pt x="30" y="0"/>
                      </a:lnTo>
                      <a:lnTo>
                        <a:pt x="30" y="18"/>
                      </a:lnTo>
                      <a:lnTo>
                        <a:pt x="6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72" name="Freeform 166">
                  <a:extLst>
                    <a:ext uri="{FF2B5EF4-FFF2-40B4-BE49-F238E27FC236}">
                      <a16:creationId xmlns:a16="http://schemas.microsoft.com/office/drawing/2014/main" id="{F31A54A7-2C12-49CC-8AA2-90258BE9D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8" y="2438"/>
                  <a:ext cx="30" cy="36"/>
                </a:xfrm>
                <a:custGeom>
                  <a:avLst/>
                  <a:gdLst>
                    <a:gd name="T0" fmla="*/ 0 w 30"/>
                    <a:gd name="T1" fmla="*/ 30 h 36"/>
                    <a:gd name="T2" fmla="*/ 0 w 30"/>
                    <a:gd name="T3" fmla="*/ 36 h 36"/>
                    <a:gd name="T4" fmla="*/ 30 w 30"/>
                    <a:gd name="T5" fmla="*/ 6 h 36"/>
                    <a:gd name="T6" fmla="*/ 30 w 30"/>
                    <a:gd name="T7" fmla="*/ 0 h 36"/>
                    <a:gd name="T8" fmla="*/ 0 w 30"/>
                    <a:gd name="T9" fmla="*/ 3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0" y="30"/>
                      </a:moveTo>
                      <a:lnTo>
                        <a:pt x="0" y="3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73" name="Freeform 167">
                  <a:extLst>
                    <a:ext uri="{FF2B5EF4-FFF2-40B4-BE49-F238E27FC236}">
                      <a16:creationId xmlns:a16="http://schemas.microsoft.com/office/drawing/2014/main" id="{3CC18085-6B49-4414-A4FC-C006179068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4" y="2372"/>
                  <a:ext cx="24" cy="84"/>
                </a:xfrm>
                <a:custGeom>
                  <a:avLst/>
                  <a:gdLst>
                    <a:gd name="T0" fmla="*/ 0 w 24"/>
                    <a:gd name="T1" fmla="*/ 84 h 84"/>
                    <a:gd name="T2" fmla="*/ 0 w 24"/>
                    <a:gd name="T3" fmla="*/ 24 h 84"/>
                    <a:gd name="T4" fmla="*/ 24 w 24"/>
                    <a:gd name="T5" fmla="*/ 0 h 84"/>
                    <a:gd name="T6" fmla="*/ 24 w 24"/>
                    <a:gd name="T7" fmla="*/ 66 h 84"/>
                    <a:gd name="T8" fmla="*/ 0 w 24"/>
                    <a:gd name="T9" fmla="*/ 8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84">
                      <a:moveTo>
                        <a:pt x="0" y="84"/>
                      </a:moveTo>
                      <a:lnTo>
                        <a:pt x="0" y="24"/>
                      </a:lnTo>
                      <a:lnTo>
                        <a:pt x="24" y="0"/>
                      </a:lnTo>
                      <a:lnTo>
                        <a:pt x="24" y="66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74" name="Freeform 168">
                  <a:extLst>
                    <a:ext uri="{FF2B5EF4-FFF2-40B4-BE49-F238E27FC236}">
                      <a16:creationId xmlns:a16="http://schemas.microsoft.com/office/drawing/2014/main" id="{96614000-3CAD-4329-AE2F-D3002D5173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8" y="2390"/>
                  <a:ext cx="6" cy="84"/>
                </a:xfrm>
                <a:custGeom>
                  <a:avLst/>
                  <a:gdLst>
                    <a:gd name="T0" fmla="*/ 0 w 6"/>
                    <a:gd name="T1" fmla="*/ 0 h 84"/>
                    <a:gd name="T2" fmla="*/ 0 w 6"/>
                    <a:gd name="T3" fmla="*/ 84 h 84"/>
                    <a:gd name="T4" fmla="*/ 6 w 6"/>
                    <a:gd name="T5" fmla="*/ 66 h 84"/>
                    <a:gd name="T6" fmla="*/ 6 w 6"/>
                    <a:gd name="T7" fmla="*/ 6 h 84"/>
                    <a:gd name="T8" fmla="*/ 0 w 6"/>
                    <a:gd name="T9" fmla="*/ 0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6" y="66"/>
                      </a:lnTo>
                      <a:lnTo>
                        <a:pt x="6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75" name="Freeform 169">
                  <a:extLst>
                    <a:ext uri="{FF2B5EF4-FFF2-40B4-BE49-F238E27FC236}">
                      <a16:creationId xmlns:a16="http://schemas.microsoft.com/office/drawing/2014/main" id="{D11BBDC7-4E61-4F68-977C-53069D177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8" y="2354"/>
                  <a:ext cx="30" cy="42"/>
                </a:xfrm>
                <a:custGeom>
                  <a:avLst/>
                  <a:gdLst>
                    <a:gd name="T0" fmla="*/ 0 w 30"/>
                    <a:gd name="T1" fmla="*/ 36 h 42"/>
                    <a:gd name="T2" fmla="*/ 30 w 30"/>
                    <a:gd name="T3" fmla="*/ 0 h 42"/>
                    <a:gd name="T4" fmla="*/ 30 w 30"/>
                    <a:gd name="T5" fmla="*/ 18 h 42"/>
                    <a:gd name="T6" fmla="*/ 6 w 30"/>
                    <a:gd name="T7" fmla="*/ 42 h 42"/>
                    <a:gd name="T8" fmla="*/ 0 w 30"/>
                    <a:gd name="T9" fmla="*/ 36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42">
                      <a:moveTo>
                        <a:pt x="0" y="36"/>
                      </a:moveTo>
                      <a:lnTo>
                        <a:pt x="30" y="0"/>
                      </a:lnTo>
                      <a:lnTo>
                        <a:pt x="30" y="18"/>
                      </a:lnTo>
                      <a:lnTo>
                        <a:pt x="6" y="42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76" name="Freeform 170">
                  <a:extLst>
                    <a:ext uri="{FF2B5EF4-FFF2-40B4-BE49-F238E27FC236}">
                      <a16:creationId xmlns:a16="http://schemas.microsoft.com/office/drawing/2014/main" id="{61AA37AD-ABD0-494B-9D53-0B5E764AB1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" y="2233"/>
                  <a:ext cx="30" cy="36"/>
                </a:xfrm>
                <a:custGeom>
                  <a:avLst/>
                  <a:gdLst>
                    <a:gd name="T0" fmla="*/ 0 w 30"/>
                    <a:gd name="T1" fmla="*/ 30 h 36"/>
                    <a:gd name="T2" fmla="*/ 0 w 30"/>
                    <a:gd name="T3" fmla="*/ 36 h 36"/>
                    <a:gd name="T4" fmla="*/ 30 w 30"/>
                    <a:gd name="T5" fmla="*/ 6 h 36"/>
                    <a:gd name="T6" fmla="*/ 30 w 30"/>
                    <a:gd name="T7" fmla="*/ 0 h 36"/>
                    <a:gd name="T8" fmla="*/ 0 w 30"/>
                    <a:gd name="T9" fmla="*/ 3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0" y="30"/>
                      </a:moveTo>
                      <a:lnTo>
                        <a:pt x="0" y="3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77" name="Freeform 171">
                  <a:extLst>
                    <a:ext uri="{FF2B5EF4-FFF2-40B4-BE49-F238E27FC236}">
                      <a16:creationId xmlns:a16="http://schemas.microsoft.com/office/drawing/2014/main" id="{C4DFE8BD-E8DB-4EE6-93A9-07B41323AF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0" y="2166"/>
                  <a:ext cx="18" cy="85"/>
                </a:xfrm>
                <a:custGeom>
                  <a:avLst/>
                  <a:gdLst>
                    <a:gd name="T0" fmla="*/ 0 w 18"/>
                    <a:gd name="T1" fmla="*/ 85 h 85"/>
                    <a:gd name="T2" fmla="*/ 0 w 18"/>
                    <a:gd name="T3" fmla="*/ 25 h 85"/>
                    <a:gd name="T4" fmla="*/ 18 w 18"/>
                    <a:gd name="T5" fmla="*/ 0 h 85"/>
                    <a:gd name="T6" fmla="*/ 18 w 18"/>
                    <a:gd name="T7" fmla="*/ 67 h 85"/>
                    <a:gd name="T8" fmla="*/ 0 w 18"/>
                    <a:gd name="T9" fmla="*/ 85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" h="85">
                      <a:moveTo>
                        <a:pt x="0" y="85"/>
                      </a:moveTo>
                      <a:lnTo>
                        <a:pt x="0" y="25"/>
                      </a:lnTo>
                      <a:lnTo>
                        <a:pt x="18" y="0"/>
                      </a:lnTo>
                      <a:lnTo>
                        <a:pt x="18" y="67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78" name="Freeform 172">
                  <a:extLst>
                    <a:ext uri="{FF2B5EF4-FFF2-40B4-BE49-F238E27FC236}">
                      <a16:creationId xmlns:a16="http://schemas.microsoft.com/office/drawing/2014/main" id="{4FD065DF-9F46-4A5B-9B46-4D1117DDBD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" y="2184"/>
                  <a:ext cx="12" cy="85"/>
                </a:xfrm>
                <a:custGeom>
                  <a:avLst/>
                  <a:gdLst>
                    <a:gd name="T0" fmla="*/ 0 w 12"/>
                    <a:gd name="T1" fmla="*/ 0 h 85"/>
                    <a:gd name="T2" fmla="*/ 0 w 12"/>
                    <a:gd name="T3" fmla="*/ 85 h 85"/>
                    <a:gd name="T4" fmla="*/ 12 w 12"/>
                    <a:gd name="T5" fmla="*/ 73 h 85"/>
                    <a:gd name="T6" fmla="*/ 12 w 12"/>
                    <a:gd name="T7" fmla="*/ 7 h 85"/>
                    <a:gd name="T8" fmla="*/ 0 w 12"/>
                    <a:gd name="T9" fmla="*/ 0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" h="85">
                      <a:moveTo>
                        <a:pt x="0" y="0"/>
                      </a:moveTo>
                      <a:lnTo>
                        <a:pt x="0" y="85"/>
                      </a:lnTo>
                      <a:lnTo>
                        <a:pt x="12" y="73"/>
                      </a:lnTo>
                      <a:lnTo>
                        <a:pt x="12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79" name="Freeform 173">
                  <a:extLst>
                    <a:ext uri="{FF2B5EF4-FFF2-40B4-BE49-F238E27FC236}">
                      <a16:creationId xmlns:a16="http://schemas.microsoft.com/office/drawing/2014/main" id="{A85DB53A-05B3-4262-B8E6-2C79813C3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" y="2154"/>
                  <a:ext cx="30" cy="37"/>
                </a:xfrm>
                <a:custGeom>
                  <a:avLst/>
                  <a:gdLst>
                    <a:gd name="T0" fmla="*/ 0 w 30"/>
                    <a:gd name="T1" fmla="*/ 30 h 37"/>
                    <a:gd name="T2" fmla="*/ 30 w 30"/>
                    <a:gd name="T3" fmla="*/ 0 h 37"/>
                    <a:gd name="T4" fmla="*/ 30 w 30"/>
                    <a:gd name="T5" fmla="*/ 12 h 37"/>
                    <a:gd name="T6" fmla="*/ 12 w 30"/>
                    <a:gd name="T7" fmla="*/ 37 h 37"/>
                    <a:gd name="T8" fmla="*/ 0 w 30"/>
                    <a:gd name="T9" fmla="*/ 30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37">
                      <a:moveTo>
                        <a:pt x="0" y="30"/>
                      </a:moveTo>
                      <a:lnTo>
                        <a:pt x="30" y="0"/>
                      </a:lnTo>
                      <a:lnTo>
                        <a:pt x="30" y="12"/>
                      </a:lnTo>
                      <a:lnTo>
                        <a:pt x="12" y="37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80" name="Freeform 174">
                  <a:extLst>
                    <a:ext uri="{FF2B5EF4-FFF2-40B4-BE49-F238E27FC236}">
                      <a16:creationId xmlns:a16="http://schemas.microsoft.com/office/drawing/2014/main" id="{0C10120C-618A-474F-AE02-242957A7E5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" y="2317"/>
                  <a:ext cx="30" cy="37"/>
                </a:xfrm>
                <a:custGeom>
                  <a:avLst/>
                  <a:gdLst>
                    <a:gd name="T0" fmla="*/ 0 w 30"/>
                    <a:gd name="T1" fmla="*/ 31 h 37"/>
                    <a:gd name="T2" fmla="*/ 0 w 30"/>
                    <a:gd name="T3" fmla="*/ 37 h 37"/>
                    <a:gd name="T4" fmla="*/ 30 w 30"/>
                    <a:gd name="T5" fmla="*/ 6 h 37"/>
                    <a:gd name="T6" fmla="*/ 30 w 30"/>
                    <a:gd name="T7" fmla="*/ 0 h 37"/>
                    <a:gd name="T8" fmla="*/ 0 w 30"/>
                    <a:gd name="T9" fmla="*/ 31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37">
                      <a:moveTo>
                        <a:pt x="0" y="31"/>
                      </a:moveTo>
                      <a:lnTo>
                        <a:pt x="0" y="37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81" name="Freeform 175">
                  <a:extLst>
                    <a:ext uri="{FF2B5EF4-FFF2-40B4-BE49-F238E27FC236}">
                      <a16:creationId xmlns:a16="http://schemas.microsoft.com/office/drawing/2014/main" id="{D382C17B-18AA-4720-AE83-488DE600A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0" y="2251"/>
                  <a:ext cx="18" cy="90"/>
                </a:xfrm>
                <a:custGeom>
                  <a:avLst/>
                  <a:gdLst>
                    <a:gd name="T0" fmla="*/ 0 w 18"/>
                    <a:gd name="T1" fmla="*/ 90 h 90"/>
                    <a:gd name="T2" fmla="*/ 0 w 18"/>
                    <a:gd name="T3" fmla="*/ 24 h 90"/>
                    <a:gd name="T4" fmla="*/ 18 w 18"/>
                    <a:gd name="T5" fmla="*/ 0 h 90"/>
                    <a:gd name="T6" fmla="*/ 18 w 18"/>
                    <a:gd name="T7" fmla="*/ 66 h 90"/>
                    <a:gd name="T8" fmla="*/ 0 w 18"/>
                    <a:gd name="T9" fmla="*/ 9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" h="90">
                      <a:moveTo>
                        <a:pt x="0" y="90"/>
                      </a:moveTo>
                      <a:lnTo>
                        <a:pt x="0" y="24"/>
                      </a:lnTo>
                      <a:lnTo>
                        <a:pt x="18" y="0"/>
                      </a:lnTo>
                      <a:lnTo>
                        <a:pt x="18" y="66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82" name="Freeform 176">
                  <a:extLst>
                    <a:ext uri="{FF2B5EF4-FFF2-40B4-BE49-F238E27FC236}">
                      <a16:creationId xmlns:a16="http://schemas.microsoft.com/office/drawing/2014/main" id="{73307F2B-1AE6-4950-A5C9-86CE3E5F74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" y="2269"/>
                  <a:ext cx="12" cy="85"/>
                </a:xfrm>
                <a:custGeom>
                  <a:avLst/>
                  <a:gdLst>
                    <a:gd name="T0" fmla="*/ 0 w 12"/>
                    <a:gd name="T1" fmla="*/ 0 h 85"/>
                    <a:gd name="T2" fmla="*/ 0 w 12"/>
                    <a:gd name="T3" fmla="*/ 85 h 85"/>
                    <a:gd name="T4" fmla="*/ 12 w 12"/>
                    <a:gd name="T5" fmla="*/ 72 h 85"/>
                    <a:gd name="T6" fmla="*/ 12 w 12"/>
                    <a:gd name="T7" fmla="*/ 6 h 85"/>
                    <a:gd name="T8" fmla="*/ 0 w 12"/>
                    <a:gd name="T9" fmla="*/ 0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" h="85">
                      <a:moveTo>
                        <a:pt x="0" y="0"/>
                      </a:moveTo>
                      <a:lnTo>
                        <a:pt x="0" y="85"/>
                      </a:lnTo>
                      <a:lnTo>
                        <a:pt x="12" y="72"/>
                      </a:lnTo>
                      <a:lnTo>
                        <a:pt x="1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83" name="Freeform 177">
                  <a:extLst>
                    <a:ext uri="{FF2B5EF4-FFF2-40B4-BE49-F238E27FC236}">
                      <a16:creationId xmlns:a16="http://schemas.microsoft.com/office/drawing/2014/main" id="{49B5057E-2989-4048-993C-2B340C5044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" y="2239"/>
                  <a:ext cx="30" cy="36"/>
                </a:xfrm>
                <a:custGeom>
                  <a:avLst/>
                  <a:gdLst>
                    <a:gd name="T0" fmla="*/ 0 w 30"/>
                    <a:gd name="T1" fmla="*/ 30 h 36"/>
                    <a:gd name="T2" fmla="*/ 30 w 30"/>
                    <a:gd name="T3" fmla="*/ 0 h 36"/>
                    <a:gd name="T4" fmla="*/ 30 w 30"/>
                    <a:gd name="T5" fmla="*/ 12 h 36"/>
                    <a:gd name="T6" fmla="*/ 12 w 30"/>
                    <a:gd name="T7" fmla="*/ 36 h 36"/>
                    <a:gd name="T8" fmla="*/ 0 w 30"/>
                    <a:gd name="T9" fmla="*/ 3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0" y="30"/>
                      </a:moveTo>
                      <a:lnTo>
                        <a:pt x="30" y="0"/>
                      </a:lnTo>
                      <a:lnTo>
                        <a:pt x="30" y="12"/>
                      </a:lnTo>
                      <a:lnTo>
                        <a:pt x="12" y="36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84" name="Freeform 178">
                  <a:extLst>
                    <a:ext uri="{FF2B5EF4-FFF2-40B4-BE49-F238E27FC236}">
                      <a16:creationId xmlns:a16="http://schemas.microsoft.com/office/drawing/2014/main" id="{58B9F2E2-77CD-4662-8501-2A07A5933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" y="2402"/>
                  <a:ext cx="30" cy="42"/>
                </a:xfrm>
                <a:custGeom>
                  <a:avLst/>
                  <a:gdLst>
                    <a:gd name="T0" fmla="*/ 0 w 30"/>
                    <a:gd name="T1" fmla="*/ 36 h 42"/>
                    <a:gd name="T2" fmla="*/ 0 w 30"/>
                    <a:gd name="T3" fmla="*/ 42 h 42"/>
                    <a:gd name="T4" fmla="*/ 30 w 30"/>
                    <a:gd name="T5" fmla="*/ 6 h 42"/>
                    <a:gd name="T6" fmla="*/ 30 w 30"/>
                    <a:gd name="T7" fmla="*/ 0 h 42"/>
                    <a:gd name="T8" fmla="*/ 0 w 30"/>
                    <a:gd name="T9" fmla="*/ 36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42">
                      <a:moveTo>
                        <a:pt x="0" y="36"/>
                      </a:moveTo>
                      <a:lnTo>
                        <a:pt x="0" y="4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85" name="Freeform 179">
                  <a:extLst>
                    <a:ext uri="{FF2B5EF4-FFF2-40B4-BE49-F238E27FC236}">
                      <a16:creationId xmlns:a16="http://schemas.microsoft.com/office/drawing/2014/main" id="{14DDF2FF-A103-4ECC-9B6F-F135E51A8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0" y="2341"/>
                  <a:ext cx="18" cy="85"/>
                </a:xfrm>
                <a:custGeom>
                  <a:avLst/>
                  <a:gdLst>
                    <a:gd name="T0" fmla="*/ 0 w 18"/>
                    <a:gd name="T1" fmla="*/ 85 h 85"/>
                    <a:gd name="T2" fmla="*/ 0 w 18"/>
                    <a:gd name="T3" fmla="*/ 19 h 85"/>
                    <a:gd name="T4" fmla="*/ 18 w 18"/>
                    <a:gd name="T5" fmla="*/ 0 h 85"/>
                    <a:gd name="T6" fmla="*/ 18 w 18"/>
                    <a:gd name="T7" fmla="*/ 61 h 85"/>
                    <a:gd name="T8" fmla="*/ 0 w 18"/>
                    <a:gd name="T9" fmla="*/ 85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" h="85">
                      <a:moveTo>
                        <a:pt x="0" y="85"/>
                      </a:moveTo>
                      <a:lnTo>
                        <a:pt x="0" y="19"/>
                      </a:lnTo>
                      <a:lnTo>
                        <a:pt x="18" y="0"/>
                      </a:lnTo>
                      <a:lnTo>
                        <a:pt x="18" y="61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86" name="Freeform 180">
                  <a:extLst>
                    <a:ext uri="{FF2B5EF4-FFF2-40B4-BE49-F238E27FC236}">
                      <a16:creationId xmlns:a16="http://schemas.microsoft.com/office/drawing/2014/main" id="{E22011FA-4CD9-420F-982C-DA40F2748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" y="2354"/>
                  <a:ext cx="12" cy="90"/>
                </a:xfrm>
                <a:custGeom>
                  <a:avLst/>
                  <a:gdLst>
                    <a:gd name="T0" fmla="*/ 0 w 12"/>
                    <a:gd name="T1" fmla="*/ 0 h 90"/>
                    <a:gd name="T2" fmla="*/ 0 w 12"/>
                    <a:gd name="T3" fmla="*/ 90 h 90"/>
                    <a:gd name="T4" fmla="*/ 12 w 12"/>
                    <a:gd name="T5" fmla="*/ 72 h 90"/>
                    <a:gd name="T6" fmla="*/ 12 w 12"/>
                    <a:gd name="T7" fmla="*/ 6 h 90"/>
                    <a:gd name="T8" fmla="*/ 0 w 12"/>
                    <a:gd name="T9" fmla="*/ 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" h="90">
                      <a:moveTo>
                        <a:pt x="0" y="0"/>
                      </a:moveTo>
                      <a:lnTo>
                        <a:pt x="0" y="90"/>
                      </a:lnTo>
                      <a:lnTo>
                        <a:pt x="12" y="72"/>
                      </a:lnTo>
                      <a:lnTo>
                        <a:pt x="1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87" name="Freeform 181">
                  <a:extLst>
                    <a:ext uri="{FF2B5EF4-FFF2-40B4-BE49-F238E27FC236}">
                      <a16:creationId xmlns:a16="http://schemas.microsoft.com/office/drawing/2014/main" id="{81F8AAC3-785D-47EC-8CE6-F1D2932F57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" y="2323"/>
                  <a:ext cx="30" cy="37"/>
                </a:xfrm>
                <a:custGeom>
                  <a:avLst/>
                  <a:gdLst>
                    <a:gd name="T0" fmla="*/ 0 w 30"/>
                    <a:gd name="T1" fmla="*/ 31 h 37"/>
                    <a:gd name="T2" fmla="*/ 30 w 30"/>
                    <a:gd name="T3" fmla="*/ 0 h 37"/>
                    <a:gd name="T4" fmla="*/ 30 w 30"/>
                    <a:gd name="T5" fmla="*/ 18 h 37"/>
                    <a:gd name="T6" fmla="*/ 12 w 30"/>
                    <a:gd name="T7" fmla="*/ 37 h 37"/>
                    <a:gd name="T8" fmla="*/ 0 w 30"/>
                    <a:gd name="T9" fmla="*/ 31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37">
                      <a:moveTo>
                        <a:pt x="0" y="31"/>
                      </a:moveTo>
                      <a:lnTo>
                        <a:pt x="30" y="0"/>
                      </a:lnTo>
                      <a:lnTo>
                        <a:pt x="30" y="18"/>
                      </a:lnTo>
                      <a:lnTo>
                        <a:pt x="12" y="37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88" name="Freeform 182">
                  <a:extLst>
                    <a:ext uri="{FF2B5EF4-FFF2-40B4-BE49-F238E27FC236}">
                      <a16:creationId xmlns:a16="http://schemas.microsoft.com/office/drawing/2014/main" id="{5B4A3FEC-F741-4CDF-8714-50D4EE822C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8" y="2215"/>
                  <a:ext cx="84" cy="24"/>
                </a:xfrm>
                <a:custGeom>
                  <a:avLst/>
                  <a:gdLst>
                    <a:gd name="T0" fmla="*/ 0 w 84"/>
                    <a:gd name="T1" fmla="*/ 24 h 24"/>
                    <a:gd name="T2" fmla="*/ 60 w 84"/>
                    <a:gd name="T3" fmla="*/ 24 h 24"/>
                    <a:gd name="T4" fmla="*/ 84 w 84"/>
                    <a:gd name="T5" fmla="*/ 0 h 24"/>
                    <a:gd name="T6" fmla="*/ 18 w 84"/>
                    <a:gd name="T7" fmla="*/ 0 h 24"/>
                    <a:gd name="T8" fmla="*/ 0 w 8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24">
                      <a:moveTo>
                        <a:pt x="0" y="24"/>
                      </a:moveTo>
                      <a:lnTo>
                        <a:pt x="60" y="24"/>
                      </a:lnTo>
                      <a:lnTo>
                        <a:pt x="84" y="0"/>
                      </a:lnTo>
                      <a:lnTo>
                        <a:pt x="18" y="0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89" name="Freeform 183">
                  <a:extLst>
                    <a:ext uri="{FF2B5EF4-FFF2-40B4-BE49-F238E27FC236}">
                      <a16:creationId xmlns:a16="http://schemas.microsoft.com/office/drawing/2014/main" id="{35AF5D1F-4275-4B2E-B69A-57DA1E00E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" y="2215"/>
                  <a:ext cx="36" cy="36"/>
                </a:xfrm>
                <a:custGeom>
                  <a:avLst/>
                  <a:gdLst>
                    <a:gd name="T0" fmla="*/ 0 w 36"/>
                    <a:gd name="T1" fmla="*/ 36 h 36"/>
                    <a:gd name="T2" fmla="*/ 18 w 36"/>
                    <a:gd name="T3" fmla="*/ 24 h 36"/>
                    <a:gd name="T4" fmla="*/ 36 w 36"/>
                    <a:gd name="T5" fmla="*/ 0 h 36"/>
                    <a:gd name="T6" fmla="*/ 30 w 36"/>
                    <a:gd name="T7" fmla="*/ 0 h 36"/>
                    <a:gd name="T8" fmla="*/ 0 w 36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6">
                      <a:moveTo>
                        <a:pt x="0" y="36"/>
                      </a:moveTo>
                      <a:lnTo>
                        <a:pt x="18" y="24"/>
                      </a:lnTo>
                      <a:lnTo>
                        <a:pt x="36" y="0"/>
                      </a:lnTo>
                      <a:lnTo>
                        <a:pt x="30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90" name="Freeform 184">
                  <a:extLst>
                    <a:ext uri="{FF2B5EF4-FFF2-40B4-BE49-F238E27FC236}">
                      <a16:creationId xmlns:a16="http://schemas.microsoft.com/office/drawing/2014/main" id="{33ACFDD9-D1CF-49F8-A53E-633BD6077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8" y="2215"/>
                  <a:ext cx="36" cy="36"/>
                </a:xfrm>
                <a:custGeom>
                  <a:avLst/>
                  <a:gdLst>
                    <a:gd name="T0" fmla="*/ 6 w 36"/>
                    <a:gd name="T1" fmla="*/ 36 h 36"/>
                    <a:gd name="T2" fmla="*/ 0 w 36"/>
                    <a:gd name="T3" fmla="*/ 24 h 36"/>
                    <a:gd name="T4" fmla="*/ 24 w 36"/>
                    <a:gd name="T5" fmla="*/ 0 h 36"/>
                    <a:gd name="T6" fmla="*/ 36 w 36"/>
                    <a:gd name="T7" fmla="*/ 0 h 36"/>
                    <a:gd name="T8" fmla="*/ 6 w 36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6">
                      <a:moveTo>
                        <a:pt x="6" y="36"/>
                      </a:moveTo>
                      <a:lnTo>
                        <a:pt x="0" y="24"/>
                      </a:lnTo>
                      <a:lnTo>
                        <a:pt x="24" y="0"/>
                      </a:lnTo>
                      <a:lnTo>
                        <a:pt x="36" y="0"/>
                      </a:lnTo>
                      <a:lnTo>
                        <a:pt x="6" y="36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91" name="Freeform 185">
                  <a:extLst>
                    <a:ext uri="{FF2B5EF4-FFF2-40B4-BE49-F238E27FC236}">
                      <a16:creationId xmlns:a16="http://schemas.microsoft.com/office/drawing/2014/main" id="{F94FA17E-91E0-4CF0-97A0-2AA10BB719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" y="2239"/>
                  <a:ext cx="84" cy="12"/>
                </a:xfrm>
                <a:custGeom>
                  <a:avLst/>
                  <a:gdLst>
                    <a:gd name="T0" fmla="*/ 0 w 84"/>
                    <a:gd name="T1" fmla="*/ 12 h 12"/>
                    <a:gd name="T2" fmla="*/ 18 w 84"/>
                    <a:gd name="T3" fmla="*/ 0 h 12"/>
                    <a:gd name="T4" fmla="*/ 78 w 84"/>
                    <a:gd name="T5" fmla="*/ 0 h 12"/>
                    <a:gd name="T6" fmla="*/ 84 w 84"/>
                    <a:gd name="T7" fmla="*/ 12 h 12"/>
                    <a:gd name="T8" fmla="*/ 0 w 84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12">
                      <a:moveTo>
                        <a:pt x="0" y="12"/>
                      </a:moveTo>
                      <a:lnTo>
                        <a:pt x="18" y="0"/>
                      </a:lnTo>
                      <a:lnTo>
                        <a:pt x="78" y="0"/>
                      </a:lnTo>
                      <a:lnTo>
                        <a:pt x="84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92" name="Freeform 186">
                  <a:extLst>
                    <a:ext uri="{FF2B5EF4-FFF2-40B4-BE49-F238E27FC236}">
                      <a16:creationId xmlns:a16="http://schemas.microsoft.com/office/drawing/2014/main" id="{558D61EF-0E6B-46DC-B403-109CD6695C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4" y="2215"/>
                  <a:ext cx="84" cy="24"/>
                </a:xfrm>
                <a:custGeom>
                  <a:avLst/>
                  <a:gdLst>
                    <a:gd name="T0" fmla="*/ 0 w 84"/>
                    <a:gd name="T1" fmla="*/ 24 h 24"/>
                    <a:gd name="T2" fmla="*/ 60 w 84"/>
                    <a:gd name="T3" fmla="*/ 24 h 24"/>
                    <a:gd name="T4" fmla="*/ 84 w 84"/>
                    <a:gd name="T5" fmla="*/ 0 h 24"/>
                    <a:gd name="T6" fmla="*/ 24 w 84"/>
                    <a:gd name="T7" fmla="*/ 0 h 24"/>
                    <a:gd name="T8" fmla="*/ 0 w 8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24">
                      <a:moveTo>
                        <a:pt x="0" y="24"/>
                      </a:moveTo>
                      <a:lnTo>
                        <a:pt x="60" y="24"/>
                      </a:lnTo>
                      <a:lnTo>
                        <a:pt x="84" y="0"/>
                      </a:lnTo>
                      <a:lnTo>
                        <a:pt x="24" y="0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93" name="Freeform 187">
                  <a:extLst>
                    <a:ext uri="{FF2B5EF4-FFF2-40B4-BE49-F238E27FC236}">
                      <a16:creationId xmlns:a16="http://schemas.microsoft.com/office/drawing/2014/main" id="{205B7CF8-8226-4B55-A68B-5FBC1136BE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6" y="2215"/>
                  <a:ext cx="42" cy="36"/>
                </a:xfrm>
                <a:custGeom>
                  <a:avLst/>
                  <a:gdLst>
                    <a:gd name="T0" fmla="*/ 0 w 42"/>
                    <a:gd name="T1" fmla="*/ 36 h 36"/>
                    <a:gd name="T2" fmla="*/ 18 w 42"/>
                    <a:gd name="T3" fmla="*/ 24 h 36"/>
                    <a:gd name="T4" fmla="*/ 42 w 42"/>
                    <a:gd name="T5" fmla="*/ 0 h 36"/>
                    <a:gd name="T6" fmla="*/ 36 w 42"/>
                    <a:gd name="T7" fmla="*/ 0 h 36"/>
                    <a:gd name="T8" fmla="*/ 0 w 42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" h="36">
                      <a:moveTo>
                        <a:pt x="0" y="36"/>
                      </a:moveTo>
                      <a:lnTo>
                        <a:pt x="18" y="24"/>
                      </a:lnTo>
                      <a:lnTo>
                        <a:pt x="42" y="0"/>
                      </a:lnTo>
                      <a:lnTo>
                        <a:pt x="36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94" name="Freeform 188">
                  <a:extLst>
                    <a:ext uri="{FF2B5EF4-FFF2-40B4-BE49-F238E27FC236}">
                      <a16:creationId xmlns:a16="http://schemas.microsoft.com/office/drawing/2014/main" id="{7C5555B7-5A10-4AFB-933F-15FBC75029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4" y="2215"/>
                  <a:ext cx="36" cy="36"/>
                </a:xfrm>
                <a:custGeom>
                  <a:avLst/>
                  <a:gdLst>
                    <a:gd name="T0" fmla="*/ 6 w 36"/>
                    <a:gd name="T1" fmla="*/ 36 h 36"/>
                    <a:gd name="T2" fmla="*/ 0 w 36"/>
                    <a:gd name="T3" fmla="*/ 24 h 36"/>
                    <a:gd name="T4" fmla="*/ 24 w 36"/>
                    <a:gd name="T5" fmla="*/ 0 h 36"/>
                    <a:gd name="T6" fmla="*/ 36 w 36"/>
                    <a:gd name="T7" fmla="*/ 0 h 36"/>
                    <a:gd name="T8" fmla="*/ 6 w 36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6">
                      <a:moveTo>
                        <a:pt x="6" y="36"/>
                      </a:moveTo>
                      <a:lnTo>
                        <a:pt x="0" y="24"/>
                      </a:lnTo>
                      <a:lnTo>
                        <a:pt x="24" y="0"/>
                      </a:lnTo>
                      <a:lnTo>
                        <a:pt x="36" y="0"/>
                      </a:lnTo>
                      <a:lnTo>
                        <a:pt x="6" y="36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95" name="Freeform 189">
                  <a:extLst>
                    <a:ext uri="{FF2B5EF4-FFF2-40B4-BE49-F238E27FC236}">
                      <a16:creationId xmlns:a16="http://schemas.microsoft.com/office/drawing/2014/main" id="{A89772F9-0E1C-4DA9-BCAC-BF657CA530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6" y="2239"/>
                  <a:ext cx="84" cy="12"/>
                </a:xfrm>
                <a:custGeom>
                  <a:avLst/>
                  <a:gdLst>
                    <a:gd name="T0" fmla="*/ 0 w 84"/>
                    <a:gd name="T1" fmla="*/ 12 h 12"/>
                    <a:gd name="T2" fmla="*/ 18 w 84"/>
                    <a:gd name="T3" fmla="*/ 0 h 12"/>
                    <a:gd name="T4" fmla="*/ 78 w 84"/>
                    <a:gd name="T5" fmla="*/ 0 h 12"/>
                    <a:gd name="T6" fmla="*/ 84 w 84"/>
                    <a:gd name="T7" fmla="*/ 12 h 12"/>
                    <a:gd name="T8" fmla="*/ 0 w 84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12">
                      <a:moveTo>
                        <a:pt x="0" y="12"/>
                      </a:moveTo>
                      <a:lnTo>
                        <a:pt x="18" y="0"/>
                      </a:lnTo>
                      <a:lnTo>
                        <a:pt x="78" y="0"/>
                      </a:lnTo>
                      <a:lnTo>
                        <a:pt x="84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96" name="Freeform 190">
                  <a:extLst>
                    <a:ext uri="{FF2B5EF4-FFF2-40B4-BE49-F238E27FC236}">
                      <a16:creationId xmlns:a16="http://schemas.microsoft.com/office/drawing/2014/main" id="{1CE61AA3-C1CB-41CC-9248-C952A2D95B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" y="2184"/>
                  <a:ext cx="78" cy="25"/>
                </a:xfrm>
                <a:custGeom>
                  <a:avLst/>
                  <a:gdLst>
                    <a:gd name="T0" fmla="*/ 0 w 78"/>
                    <a:gd name="T1" fmla="*/ 25 h 25"/>
                    <a:gd name="T2" fmla="*/ 60 w 78"/>
                    <a:gd name="T3" fmla="*/ 25 h 25"/>
                    <a:gd name="T4" fmla="*/ 78 w 78"/>
                    <a:gd name="T5" fmla="*/ 0 h 25"/>
                    <a:gd name="T6" fmla="*/ 18 w 78"/>
                    <a:gd name="T7" fmla="*/ 0 h 25"/>
                    <a:gd name="T8" fmla="*/ 0 w 78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8" h="25">
                      <a:moveTo>
                        <a:pt x="0" y="25"/>
                      </a:moveTo>
                      <a:lnTo>
                        <a:pt x="60" y="25"/>
                      </a:lnTo>
                      <a:lnTo>
                        <a:pt x="78" y="0"/>
                      </a:lnTo>
                      <a:lnTo>
                        <a:pt x="18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97" name="Freeform 191">
                  <a:extLst>
                    <a:ext uri="{FF2B5EF4-FFF2-40B4-BE49-F238E27FC236}">
                      <a16:creationId xmlns:a16="http://schemas.microsoft.com/office/drawing/2014/main" id="{C1A90B5A-1615-4751-9E21-D4C72ED8E4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4" y="2184"/>
                  <a:ext cx="36" cy="31"/>
                </a:xfrm>
                <a:custGeom>
                  <a:avLst/>
                  <a:gdLst>
                    <a:gd name="T0" fmla="*/ 0 w 36"/>
                    <a:gd name="T1" fmla="*/ 31 h 31"/>
                    <a:gd name="T2" fmla="*/ 18 w 36"/>
                    <a:gd name="T3" fmla="*/ 25 h 31"/>
                    <a:gd name="T4" fmla="*/ 36 w 36"/>
                    <a:gd name="T5" fmla="*/ 0 h 31"/>
                    <a:gd name="T6" fmla="*/ 30 w 36"/>
                    <a:gd name="T7" fmla="*/ 0 h 31"/>
                    <a:gd name="T8" fmla="*/ 0 w 36"/>
                    <a:gd name="T9" fmla="*/ 31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1">
                      <a:moveTo>
                        <a:pt x="0" y="31"/>
                      </a:moveTo>
                      <a:lnTo>
                        <a:pt x="18" y="25"/>
                      </a:lnTo>
                      <a:lnTo>
                        <a:pt x="36" y="0"/>
                      </a:lnTo>
                      <a:lnTo>
                        <a:pt x="30" y="0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98" name="Freeform 192">
                  <a:extLst>
                    <a:ext uri="{FF2B5EF4-FFF2-40B4-BE49-F238E27FC236}">
                      <a16:creationId xmlns:a16="http://schemas.microsoft.com/office/drawing/2014/main" id="{6ACC61F8-28CA-4EF1-97AF-330107A99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2" y="2184"/>
                  <a:ext cx="36" cy="31"/>
                </a:xfrm>
                <a:custGeom>
                  <a:avLst/>
                  <a:gdLst>
                    <a:gd name="T0" fmla="*/ 6 w 36"/>
                    <a:gd name="T1" fmla="*/ 31 h 31"/>
                    <a:gd name="T2" fmla="*/ 0 w 36"/>
                    <a:gd name="T3" fmla="*/ 25 h 31"/>
                    <a:gd name="T4" fmla="*/ 18 w 36"/>
                    <a:gd name="T5" fmla="*/ 0 h 31"/>
                    <a:gd name="T6" fmla="*/ 36 w 36"/>
                    <a:gd name="T7" fmla="*/ 0 h 31"/>
                    <a:gd name="T8" fmla="*/ 6 w 36"/>
                    <a:gd name="T9" fmla="*/ 31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1">
                      <a:moveTo>
                        <a:pt x="6" y="31"/>
                      </a:moveTo>
                      <a:lnTo>
                        <a:pt x="0" y="25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6" y="31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299" name="Freeform 193">
                  <a:extLst>
                    <a:ext uri="{FF2B5EF4-FFF2-40B4-BE49-F238E27FC236}">
                      <a16:creationId xmlns:a16="http://schemas.microsoft.com/office/drawing/2014/main" id="{1216F296-3F9A-4B9A-852C-44A3EB0D68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4" y="2209"/>
                  <a:ext cx="84" cy="6"/>
                </a:xfrm>
                <a:custGeom>
                  <a:avLst/>
                  <a:gdLst>
                    <a:gd name="T0" fmla="*/ 0 w 84"/>
                    <a:gd name="T1" fmla="*/ 6 h 6"/>
                    <a:gd name="T2" fmla="*/ 18 w 84"/>
                    <a:gd name="T3" fmla="*/ 0 h 6"/>
                    <a:gd name="T4" fmla="*/ 78 w 84"/>
                    <a:gd name="T5" fmla="*/ 0 h 6"/>
                    <a:gd name="T6" fmla="*/ 84 w 84"/>
                    <a:gd name="T7" fmla="*/ 6 h 6"/>
                    <a:gd name="T8" fmla="*/ 0 w 84"/>
                    <a:gd name="T9" fmla="*/ 6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6">
                      <a:moveTo>
                        <a:pt x="0" y="6"/>
                      </a:moveTo>
                      <a:lnTo>
                        <a:pt x="18" y="0"/>
                      </a:lnTo>
                      <a:lnTo>
                        <a:pt x="78" y="0"/>
                      </a:lnTo>
                      <a:lnTo>
                        <a:pt x="84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00" name="Freeform 194">
                  <a:extLst>
                    <a:ext uri="{FF2B5EF4-FFF2-40B4-BE49-F238E27FC236}">
                      <a16:creationId xmlns:a16="http://schemas.microsoft.com/office/drawing/2014/main" id="{0255BEFD-F475-4CF5-A044-AC95D129D4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" y="2184"/>
                  <a:ext cx="84" cy="25"/>
                </a:xfrm>
                <a:custGeom>
                  <a:avLst/>
                  <a:gdLst>
                    <a:gd name="T0" fmla="*/ 0 w 84"/>
                    <a:gd name="T1" fmla="*/ 25 h 25"/>
                    <a:gd name="T2" fmla="*/ 60 w 84"/>
                    <a:gd name="T3" fmla="*/ 25 h 25"/>
                    <a:gd name="T4" fmla="*/ 84 w 84"/>
                    <a:gd name="T5" fmla="*/ 0 h 25"/>
                    <a:gd name="T6" fmla="*/ 18 w 84"/>
                    <a:gd name="T7" fmla="*/ 0 h 25"/>
                    <a:gd name="T8" fmla="*/ 0 w 84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25">
                      <a:moveTo>
                        <a:pt x="0" y="25"/>
                      </a:moveTo>
                      <a:lnTo>
                        <a:pt x="60" y="25"/>
                      </a:lnTo>
                      <a:lnTo>
                        <a:pt x="84" y="0"/>
                      </a:lnTo>
                      <a:lnTo>
                        <a:pt x="18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01" name="Freeform 195">
                  <a:extLst>
                    <a:ext uri="{FF2B5EF4-FFF2-40B4-BE49-F238E27FC236}">
                      <a16:creationId xmlns:a16="http://schemas.microsoft.com/office/drawing/2014/main" id="{89733E13-C794-4ED8-887B-934F575565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0" y="2184"/>
                  <a:ext cx="36" cy="31"/>
                </a:xfrm>
                <a:custGeom>
                  <a:avLst/>
                  <a:gdLst>
                    <a:gd name="T0" fmla="*/ 0 w 36"/>
                    <a:gd name="T1" fmla="*/ 31 h 31"/>
                    <a:gd name="T2" fmla="*/ 18 w 36"/>
                    <a:gd name="T3" fmla="*/ 25 h 31"/>
                    <a:gd name="T4" fmla="*/ 36 w 36"/>
                    <a:gd name="T5" fmla="*/ 0 h 31"/>
                    <a:gd name="T6" fmla="*/ 30 w 36"/>
                    <a:gd name="T7" fmla="*/ 0 h 31"/>
                    <a:gd name="T8" fmla="*/ 0 w 36"/>
                    <a:gd name="T9" fmla="*/ 31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1">
                      <a:moveTo>
                        <a:pt x="0" y="31"/>
                      </a:moveTo>
                      <a:lnTo>
                        <a:pt x="18" y="25"/>
                      </a:lnTo>
                      <a:lnTo>
                        <a:pt x="36" y="0"/>
                      </a:lnTo>
                      <a:lnTo>
                        <a:pt x="30" y="0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02" name="Freeform 196">
                  <a:extLst>
                    <a:ext uri="{FF2B5EF4-FFF2-40B4-BE49-F238E27FC236}">
                      <a16:creationId xmlns:a16="http://schemas.microsoft.com/office/drawing/2014/main" id="{32C799A1-36B9-498B-BB71-9DB6A264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8" y="2184"/>
                  <a:ext cx="36" cy="31"/>
                </a:xfrm>
                <a:custGeom>
                  <a:avLst/>
                  <a:gdLst>
                    <a:gd name="T0" fmla="*/ 6 w 36"/>
                    <a:gd name="T1" fmla="*/ 31 h 31"/>
                    <a:gd name="T2" fmla="*/ 0 w 36"/>
                    <a:gd name="T3" fmla="*/ 25 h 31"/>
                    <a:gd name="T4" fmla="*/ 24 w 36"/>
                    <a:gd name="T5" fmla="*/ 0 h 31"/>
                    <a:gd name="T6" fmla="*/ 36 w 36"/>
                    <a:gd name="T7" fmla="*/ 0 h 31"/>
                    <a:gd name="T8" fmla="*/ 6 w 36"/>
                    <a:gd name="T9" fmla="*/ 31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1">
                      <a:moveTo>
                        <a:pt x="6" y="31"/>
                      </a:moveTo>
                      <a:lnTo>
                        <a:pt x="0" y="25"/>
                      </a:lnTo>
                      <a:lnTo>
                        <a:pt x="24" y="0"/>
                      </a:lnTo>
                      <a:lnTo>
                        <a:pt x="36" y="0"/>
                      </a:lnTo>
                      <a:lnTo>
                        <a:pt x="6" y="31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03" name="Freeform 197">
                  <a:extLst>
                    <a:ext uri="{FF2B5EF4-FFF2-40B4-BE49-F238E27FC236}">
                      <a16:creationId xmlns:a16="http://schemas.microsoft.com/office/drawing/2014/main" id="{EDCA44DA-14BB-4FBE-AB1F-36D6FC2AA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0" y="2209"/>
                  <a:ext cx="84" cy="6"/>
                </a:xfrm>
                <a:custGeom>
                  <a:avLst/>
                  <a:gdLst>
                    <a:gd name="T0" fmla="*/ 0 w 84"/>
                    <a:gd name="T1" fmla="*/ 6 h 6"/>
                    <a:gd name="T2" fmla="*/ 18 w 84"/>
                    <a:gd name="T3" fmla="*/ 0 h 6"/>
                    <a:gd name="T4" fmla="*/ 78 w 84"/>
                    <a:gd name="T5" fmla="*/ 0 h 6"/>
                    <a:gd name="T6" fmla="*/ 84 w 84"/>
                    <a:gd name="T7" fmla="*/ 6 h 6"/>
                    <a:gd name="T8" fmla="*/ 0 w 84"/>
                    <a:gd name="T9" fmla="*/ 6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6">
                      <a:moveTo>
                        <a:pt x="0" y="6"/>
                      </a:moveTo>
                      <a:lnTo>
                        <a:pt x="18" y="0"/>
                      </a:lnTo>
                      <a:lnTo>
                        <a:pt x="78" y="0"/>
                      </a:lnTo>
                      <a:lnTo>
                        <a:pt x="84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04" name="Freeform 198">
                  <a:extLst>
                    <a:ext uri="{FF2B5EF4-FFF2-40B4-BE49-F238E27FC236}">
                      <a16:creationId xmlns:a16="http://schemas.microsoft.com/office/drawing/2014/main" id="{B04CE206-619E-4A5D-A77F-BB92EB01A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4" y="2184"/>
                  <a:ext cx="84" cy="25"/>
                </a:xfrm>
                <a:custGeom>
                  <a:avLst/>
                  <a:gdLst>
                    <a:gd name="T0" fmla="*/ 0 w 84"/>
                    <a:gd name="T1" fmla="*/ 25 h 25"/>
                    <a:gd name="T2" fmla="*/ 60 w 84"/>
                    <a:gd name="T3" fmla="*/ 25 h 25"/>
                    <a:gd name="T4" fmla="*/ 84 w 84"/>
                    <a:gd name="T5" fmla="*/ 0 h 25"/>
                    <a:gd name="T6" fmla="*/ 24 w 84"/>
                    <a:gd name="T7" fmla="*/ 0 h 25"/>
                    <a:gd name="T8" fmla="*/ 0 w 84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25">
                      <a:moveTo>
                        <a:pt x="0" y="25"/>
                      </a:moveTo>
                      <a:lnTo>
                        <a:pt x="60" y="25"/>
                      </a:lnTo>
                      <a:lnTo>
                        <a:pt x="84" y="0"/>
                      </a:lnTo>
                      <a:lnTo>
                        <a:pt x="24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05" name="Freeform 199">
                  <a:extLst>
                    <a:ext uri="{FF2B5EF4-FFF2-40B4-BE49-F238E27FC236}">
                      <a16:creationId xmlns:a16="http://schemas.microsoft.com/office/drawing/2014/main" id="{426F65BA-FB46-4DEC-B997-DE9CE8AD27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2" y="2184"/>
                  <a:ext cx="36" cy="31"/>
                </a:xfrm>
                <a:custGeom>
                  <a:avLst/>
                  <a:gdLst>
                    <a:gd name="T0" fmla="*/ 0 w 36"/>
                    <a:gd name="T1" fmla="*/ 31 h 31"/>
                    <a:gd name="T2" fmla="*/ 12 w 36"/>
                    <a:gd name="T3" fmla="*/ 25 h 31"/>
                    <a:gd name="T4" fmla="*/ 36 w 36"/>
                    <a:gd name="T5" fmla="*/ 0 h 31"/>
                    <a:gd name="T6" fmla="*/ 30 w 36"/>
                    <a:gd name="T7" fmla="*/ 0 h 31"/>
                    <a:gd name="T8" fmla="*/ 0 w 36"/>
                    <a:gd name="T9" fmla="*/ 31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1">
                      <a:moveTo>
                        <a:pt x="0" y="31"/>
                      </a:moveTo>
                      <a:lnTo>
                        <a:pt x="12" y="25"/>
                      </a:lnTo>
                      <a:lnTo>
                        <a:pt x="36" y="0"/>
                      </a:lnTo>
                      <a:lnTo>
                        <a:pt x="30" y="0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06" name="Freeform 200">
                  <a:extLst>
                    <a:ext uri="{FF2B5EF4-FFF2-40B4-BE49-F238E27FC236}">
                      <a16:creationId xmlns:a16="http://schemas.microsoft.com/office/drawing/2014/main" id="{A6ECF07E-C713-4ABA-A873-CA66B2C1AF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0" y="2184"/>
                  <a:ext cx="30" cy="31"/>
                </a:xfrm>
                <a:custGeom>
                  <a:avLst/>
                  <a:gdLst>
                    <a:gd name="T0" fmla="*/ 0 w 30"/>
                    <a:gd name="T1" fmla="*/ 31 h 31"/>
                    <a:gd name="T2" fmla="*/ 0 w 30"/>
                    <a:gd name="T3" fmla="*/ 25 h 31"/>
                    <a:gd name="T4" fmla="*/ 18 w 30"/>
                    <a:gd name="T5" fmla="*/ 0 h 31"/>
                    <a:gd name="T6" fmla="*/ 30 w 30"/>
                    <a:gd name="T7" fmla="*/ 0 h 31"/>
                    <a:gd name="T8" fmla="*/ 0 w 30"/>
                    <a:gd name="T9" fmla="*/ 31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31">
                      <a:moveTo>
                        <a:pt x="0" y="31"/>
                      </a:moveTo>
                      <a:lnTo>
                        <a:pt x="0" y="25"/>
                      </a:lnTo>
                      <a:lnTo>
                        <a:pt x="18" y="0"/>
                      </a:lnTo>
                      <a:lnTo>
                        <a:pt x="30" y="0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07" name="Freeform 201">
                  <a:extLst>
                    <a:ext uri="{FF2B5EF4-FFF2-40B4-BE49-F238E27FC236}">
                      <a16:creationId xmlns:a16="http://schemas.microsoft.com/office/drawing/2014/main" id="{CDC6708D-3D71-442E-A1F0-A13B881659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2" y="2209"/>
                  <a:ext cx="78" cy="6"/>
                </a:xfrm>
                <a:custGeom>
                  <a:avLst/>
                  <a:gdLst>
                    <a:gd name="T0" fmla="*/ 0 w 78"/>
                    <a:gd name="T1" fmla="*/ 6 h 6"/>
                    <a:gd name="T2" fmla="*/ 12 w 78"/>
                    <a:gd name="T3" fmla="*/ 0 h 6"/>
                    <a:gd name="T4" fmla="*/ 78 w 78"/>
                    <a:gd name="T5" fmla="*/ 0 h 6"/>
                    <a:gd name="T6" fmla="*/ 78 w 78"/>
                    <a:gd name="T7" fmla="*/ 6 h 6"/>
                    <a:gd name="T8" fmla="*/ 0 w 78"/>
                    <a:gd name="T9" fmla="*/ 6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8" h="6">
                      <a:moveTo>
                        <a:pt x="0" y="6"/>
                      </a:moveTo>
                      <a:lnTo>
                        <a:pt x="12" y="0"/>
                      </a:lnTo>
                      <a:lnTo>
                        <a:pt x="78" y="0"/>
                      </a:lnTo>
                      <a:lnTo>
                        <a:pt x="78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08" name="Freeform 202">
                  <a:extLst>
                    <a:ext uri="{FF2B5EF4-FFF2-40B4-BE49-F238E27FC236}">
                      <a16:creationId xmlns:a16="http://schemas.microsoft.com/office/drawing/2014/main" id="{34838B8D-8133-4808-95D4-7F11A039A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2" y="2154"/>
                  <a:ext cx="78" cy="18"/>
                </a:xfrm>
                <a:custGeom>
                  <a:avLst/>
                  <a:gdLst>
                    <a:gd name="T0" fmla="*/ 0 w 78"/>
                    <a:gd name="T1" fmla="*/ 18 h 18"/>
                    <a:gd name="T2" fmla="*/ 60 w 78"/>
                    <a:gd name="T3" fmla="*/ 18 h 18"/>
                    <a:gd name="T4" fmla="*/ 78 w 78"/>
                    <a:gd name="T5" fmla="*/ 0 h 18"/>
                    <a:gd name="T6" fmla="*/ 18 w 78"/>
                    <a:gd name="T7" fmla="*/ 0 h 18"/>
                    <a:gd name="T8" fmla="*/ 0 w 78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8" h="18">
                      <a:moveTo>
                        <a:pt x="0" y="18"/>
                      </a:moveTo>
                      <a:lnTo>
                        <a:pt x="60" y="18"/>
                      </a:lnTo>
                      <a:lnTo>
                        <a:pt x="78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09" name="Freeform 203">
                  <a:extLst>
                    <a:ext uri="{FF2B5EF4-FFF2-40B4-BE49-F238E27FC236}">
                      <a16:creationId xmlns:a16="http://schemas.microsoft.com/office/drawing/2014/main" id="{08E0A6FD-77FD-49F2-A16C-364E14ADA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4" y="2154"/>
                  <a:ext cx="36" cy="30"/>
                </a:xfrm>
                <a:custGeom>
                  <a:avLst/>
                  <a:gdLst>
                    <a:gd name="T0" fmla="*/ 0 w 36"/>
                    <a:gd name="T1" fmla="*/ 30 h 30"/>
                    <a:gd name="T2" fmla="*/ 18 w 36"/>
                    <a:gd name="T3" fmla="*/ 18 h 30"/>
                    <a:gd name="T4" fmla="*/ 36 w 36"/>
                    <a:gd name="T5" fmla="*/ 0 h 30"/>
                    <a:gd name="T6" fmla="*/ 30 w 36"/>
                    <a:gd name="T7" fmla="*/ 0 h 30"/>
                    <a:gd name="T8" fmla="*/ 0 w 36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0">
                      <a:moveTo>
                        <a:pt x="0" y="30"/>
                      </a:moveTo>
                      <a:lnTo>
                        <a:pt x="18" y="18"/>
                      </a:lnTo>
                      <a:lnTo>
                        <a:pt x="36" y="0"/>
                      </a:lnTo>
                      <a:lnTo>
                        <a:pt x="30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10" name="Freeform 204">
                  <a:extLst>
                    <a:ext uri="{FF2B5EF4-FFF2-40B4-BE49-F238E27FC236}">
                      <a16:creationId xmlns:a16="http://schemas.microsoft.com/office/drawing/2014/main" id="{C3E4B67A-809B-4BB9-836B-8E114EEDC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2" y="2154"/>
                  <a:ext cx="36" cy="30"/>
                </a:xfrm>
                <a:custGeom>
                  <a:avLst/>
                  <a:gdLst>
                    <a:gd name="T0" fmla="*/ 6 w 36"/>
                    <a:gd name="T1" fmla="*/ 30 h 30"/>
                    <a:gd name="T2" fmla="*/ 0 w 36"/>
                    <a:gd name="T3" fmla="*/ 18 h 30"/>
                    <a:gd name="T4" fmla="*/ 18 w 36"/>
                    <a:gd name="T5" fmla="*/ 0 h 30"/>
                    <a:gd name="T6" fmla="*/ 36 w 36"/>
                    <a:gd name="T7" fmla="*/ 0 h 30"/>
                    <a:gd name="T8" fmla="*/ 6 w 36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0">
                      <a:moveTo>
                        <a:pt x="6" y="30"/>
                      </a:moveTo>
                      <a:lnTo>
                        <a:pt x="0" y="18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6" y="30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11" name="Freeform 205">
                  <a:extLst>
                    <a:ext uri="{FF2B5EF4-FFF2-40B4-BE49-F238E27FC236}">
                      <a16:creationId xmlns:a16="http://schemas.microsoft.com/office/drawing/2014/main" id="{4A81824C-1B50-471F-9B39-0A820025D7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4" y="2172"/>
                  <a:ext cx="84" cy="12"/>
                </a:xfrm>
                <a:custGeom>
                  <a:avLst/>
                  <a:gdLst>
                    <a:gd name="T0" fmla="*/ 0 w 84"/>
                    <a:gd name="T1" fmla="*/ 12 h 12"/>
                    <a:gd name="T2" fmla="*/ 18 w 84"/>
                    <a:gd name="T3" fmla="*/ 0 h 12"/>
                    <a:gd name="T4" fmla="*/ 78 w 84"/>
                    <a:gd name="T5" fmla="*/ 0 h 12"/>
                    <a:gd name="T6" fmla="*/ 84 w 84"/>
                    <a:gd name="T7" fmla="*/ 12 h 12"/>
                    <a:gd name="T8" fmla="*/ 0 w 84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12">
                      <a:moveTo>
                        <a:pt x="0" y="12"/>
                      </a:moveTo>
                      <a:lnTo>
                        <a:pt x="18" y="0"/>
                      </a:lnTo>
                      <a:lnTo>
                        <a:pt x="78" y="0"/>
                      </a:lnTo>
                      <a:lnTo>
                        <a:pt x="84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12" name="Freeform 206">
                  <a:extLst>
                    <a:ext uri="{FF2B5EF4-FFF2-40B4-BE49-F238E27FC236}">
                      <a16:creationId xmlns:a16="http://schemas.microsoft.com/office/drawing/2014/main" id="{C2A7396B-78A0-48C8-8FCA-F5C9DF46BA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8" y="2154"/>
                  <a:ext cx="84" cy="18"/>
                </a:xfrm>
                <a:custGeom>
                  <a:avLst/>
                  <a:gdLst>
                    <a:gd name="T0" fmla="*/ 0 w 84"/>
                    <a:gd name="T1" fmla="*/ 18 h 18"/>
                    <a:gd name="T2" fmla="*/ 60 w 84"/>
                    <a:gd name="T3" fmla="*/ 18 h 18"/>
                    <a:gd name="T4" fmla="*/ 84 w 84"/>
                    <a:gd name="T5" fmla="*/ 0 h 18"/>
                    <a:gd name="T6" fmla="*/ 18 w 84"/>
                    <a:gd name="T7" fmla="*/ 0 h 18"/>
                    <a:gd name="T8" fmla="*/ 0 w 84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18">
                      <a:moveTo>
                        <a:pt x="0" y="18"/>
                      </a:moveTo>
                      <a:lnTo>
                        <a:pt x="60" y="18"/>
                      </a:lnTo>
                      <a:lnTo>
                        <a:pt x="84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C1C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13" name="Freeform 207">
                  <a:extLst>
                    <a:ext uri="{FF2B5EF4-FFF2-40B4-BE49-F238E27FC236}">
                      <a16:creationId xmlns:a16="http://schemas.microsoft.com/office/drawing/2014/main" id="{F27817FB-8ED9-43DF-BEF5-45B4FAE52A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50" y="2154"/>
                  <a:ext cx="42" cy="30"/>
                </a:xfrm>
                <a:custGeom>
                  <a:avLst/>
                  <a:gdLst>
                    <a:gd name="T0" fmla="*/ 0 w 42"/>
                    <a:gd name="T1" fmla="*/ 30 h 30"/>
                    <a:gd name="T2" fmla="*/ 18 w 42"/>
                    <a:gd name="T3" fmla="*/ 18 h 30"/>
                    <a:gd name="T4" fmla="*/ 42 w 42"/>
                    <a:gd name="T5" fmla="*/ 0 h 30"/>
                    <a:gd name="T6" fmla="*/ 36 w 42"/>
                    <a:gd name="T7" fmla="*/ 0 h 30"/>
                    <a:gd name="T8" fmla="*/ 0 w 42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" h="30">
                      <a:moveTo>
                        <a:pt x="0" y="30"/>
                      </a:moveTo>
                      <a:lnTo>
                        <a:pt x="18" y="18"/>
                      </a:lnTo>
                      <a:lnTo>
                        <a:pt x="42" y="0"/>
                      </a:lnTo>
                      <a:lnTo>
                        <a:pt x="36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14" name="Freeform 208">
                  <a:extLst>
                    <a:ext uri="{FF2B5EF4-FFF2-40B4-BE49-F238E27FC236}">
                      <a16:creationId xmlns:a16="http://schemas.microsoft.com/office/drawing/2014/main" id="{017ACE9A-0EA4-444F-B022-EA0A5E575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8" y="2154"/>
                  <a:ext cx="36" cy="30"/>
                </a:xfrm>
                <a:custGeom>
                  <a:avLst/>
                  <a:gdLst>
                    <a:gd name="T0" fmla="*/ 6 w 36"/>
                    <a:gd name="T1" fmla="*/ 30 h 30"/>
                    <a:gd name="T2" fmla="*/ 0 w 36"/>
                    <a:gd name="T3" fmla="*/ 18 h 30"/>
                    <a:gd name="T4" fmla="*/ 24 w 36"/>
                    <a:gd name="T5" fmla="*/ 0 h 30"/>
                    <a:gd name="T6" fmla="*/ 36 w 36"/>
                    <a:gd name="T7" fmla="*/ 0 h 30"/>
                    <a:gd name="T8" fmla="*/ 6 w 36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0">
                      <a:moveTo>
                        <a:pt x="6" y="30"/>
                      </a:moveTo>
                      <a:lnTo>
                        <a:pt x="0" y="18"/>
                      </a:lnTo>
                      <a:lnTo>
                        <a:pt x="24" y="0"/>
                      </a:lnTo>
                      <a:lnTo>
                        <a:pt x="36" y="0"/>
                      </a:lnTo>
                      <a:lnTo>
                        <a:pt x="6" y="30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15" name="Freeform 209">
                  <a:extLst>
                    <a:ext uri="{FF2B5EF4-FFF2-40B4-BE49-F238E27FC236}">
                      <a16:creationId xmlns:a16="http://schemas.microsoft.com/office/drawing/2014/main" id="{7CE22BF2-AAA7-4F26-8526-6FF81DEB38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50" y="2172"/>
                  <a:ext cx="84" cy="12"/>
                </a:xfrm>
                <a:custGeom>
                  <a:avLst/>
                  <a:gdLst>
                    <a:gd name="T0" fmla="*/ 0 w 84"/>
                    <a:gd name="T1" fmla="*/ 12 h 12"/>
                    <a:gd name="T2" fmla="*/ 18 w 84"/>
                    <a:gd name="T3" fmla="*/ 0 h 12"/>
                    <a:gd name="T4" fmla="*/ 78 w 84"/>
                    <a:gd name="T5" fmla="*/ 0 h 12"/>
                    <a:gd name="T6" fmla="*/ 84 w 84"/>
                    <a:gd name="T7" fmla="*/ 12 h 12"/>
                    <a:gd name="T8" fmla="*/ 0 w 84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12">
                      <a:moveTo>
                        <a:pt x="0" y="12"/>
                      </a:moveTo>
                      <a:lnTo>
                        <a:pt x="18" y="0"/>
                      </a:lnTo>
                      <a:lnTo>
                        <a:pt x="78" y="0"/>
                      </a:lnTo>
                      <a:lnTo>
                        <a:pt x="84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16" name="Freeform 210">
                  <a:extLst>
                    <a:ext uri="{FF2B5EF4-FFF2-40B4-BE49-F238E27FC236}">
                      <a16:creationId xmlns:a16="http://schemas.microsoft.com/office/drawing/2014/main" id="{1BA7DC05-7A6B-46F7-AD53-946F354035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4" y="2154"/>
                  <a:ext cx="84" cy="18"/>
                </a:xfrm>
                <a:custGeom>
                  <a:avLst/>
                  <a:gdLst>
                    <a:gd name="T0" fmla="*/ 0 w 84"/>
                    <a:gd name="T1" fmla="*/ 18 h 18"/>
                    <a:gd name="T2" fmla="*/ 66 w 84"/>
                    <a:gd name="T3" fmla="*/ 18 h 18"/>
                    <a:gd name="T4" fmla="*/ 84 w 84"/>
                    <a:gd name="T5" fmla="*/ 0 h 18"/>
                    <a:gd name="T6" fmla="*/ 24 w 84"/>
                    <a:gd name="T7" fmla="*/ 0 h 18"/>
                    <a:gd name="T8" fmla="*/ 0 w 84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18">
                      <a:moveTo>
                        <a:pt x="0" y="18"/>
                      </a:moveTo>
                      <a:lnTo>
                        <a:pt x="66" y="18"/>
                      </a:lnTo>
                      <a:lnTo>
                        <a:pt x="84" y="0"/>
                      </a:lnTo>
                      <a:lnTo>
                        <a:pt x="24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00EA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17" name="Freeform 211">
                  <a:extLst>
                    <a:ext uri="{FF2B5EF4-FFF2-40B4-BE49-F238E27FC236}">
                      <a16:creationId xmlns:a16="http://schemas.microsoft.com/office/drawing/2014/main" id="{D3317E31-D986-4564-AACE-D48AEE427E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2" y="2154"/>
                  <a:ext cx="36" cy="30"/>
                </a:xfrm>
                <a:custGeom>
                  <a:avLst/>
                  <a:gdLst>
                    <a:gd name="T0" fmla="*/ 0 w 36"/>
                    <a:gd name="T1" fmla="*/ 30 h 30"/>
                    <a:gd name="T2" fmla="*/ 12 w 36"/>
                    <a:gd name="T3" fmla="*/ 18 h 30"/>
                    <a:gd name="T4" fmla="*/ 36 w 36"/>
                    <a:gd name="T5" fmla="*/ 0 h 30"/>
                    <a:gd name="T6" fmla="*/ 30 w 36"/>
                    <a:gd name="T7" fmla="*/ 0 h 30"/>
                    <a:gd name="T8" fmla="*/ 0 w 36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0">
                      <a:moveTo>
                        <a:pt x="0" y="30"/>
                      </a:moveTo>
                      <a:lnTo>
                        <a:pt x="12" y="18"/>
                      </a:lnTo>
                      <a:lnTo>
                        <a:pt x="36" y="0"/>
                      </a:lnTo>
                      <a:lnTo>
                        <a:pt x="30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18" name="Freeform 212">
                  <a:extLst>
                    <a:ext uri="{FF2B5EF4-FFF2-40B4-BE49-F238E27FC236}">
                      <a16:creationId xmlns:a16="http://schemas.microsoft.com/office/drawing/2014/main" id="{0CDEC02E-8A60-40F4-9CAB-8A0AAA3EA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50" y="2154"/>
                  <a:ext cx="36" cy="30"/>
                </a:xfrm>
                <a:custGeom>
                  <a:avLst/>
                  <a:gdLst>
                    <a:gd name="T0" fmla="*/ 0 w 36"/>
                    <a:gd name="T1" fmla="*/ 30 h 30"/>
                    <a:gd name="T2" fmla="*/ 0 w 36"/>
                    <a:gd name="T3" fmla="*/ 18 h 30"/>
                    <a:gd name="T4" fmla="*/ 18 w 36"/>
                    <a:gd name="T5" fmla="*/ 0 h 30"/>
                    <a:gd name="T6" fmla="*/ 36 w 36"/>
                    <a:gd name="T7" fmla="*/ 0 h 30"/>
                    <a:gd name="T8" fmla="*/ 0 w 36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0">
                      <a:moveTo>
                        <a:pt x="0" y="30"/>
                      </a:moveTo>
                      <a:lnTo>
                        <a:pt x="0" y="18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1179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19" name="Freeform 213">
                  <a:extLst>
                    <a:ext uri="{FF2B5EF4-FFF2-40B4-BE49-F238E27FC236}">
                      <a16:creationId xmlns:a16="http://schemas.microsoft.com/office/drawing/2014/main" id="{AC6798E3-CF7D-4530-B415-CE6984EA0D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2" y="2172"/>
                  <a:ext cx="78" cy="12"/>
                </a:xfrm>
                <a:custGeom>
                  <a:avLst/>
                  <a:gdLst>
                    <a:gd name="T0" fmla="*/ 0 w 78"/>
                    <a:gd name="T1" fmla="*/ 12 h 12"/>
                    <a:gd name="T2" fmla="*/ 12 w 78"/>
                    <a:gd name="T3" fmla="*/ 0 h 12"/>
                    <a:gd name="T4" fmla="*/ 78 w 78"/>
                    <a:gd name="T5" fmla="*/ 0 h 12"/>
                    <a:gd name="T6" fmla="*/ 78 w 78"/>
                    <a:gd name="T7" fmla="*/ 12 h 12"/>
                    <a:gd name="T8" fmla="*/ 0 w 78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8" h="12">
                      <a:moveTo>
                        <a:pt x="0" y="12"/>
                      </a:moveTo>
                      <a:lnTo>
                        <a:pt x="12" y="0"/>
                      </a:lnTo>
                      <a:lnTo>
                        <a:pt x="78" y="0"/>
                      </a:lnTo>
                      <a:lnTo>
                        <a:pt x="78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</p:grpSp>
          <p:sp>
            <p:nvSpPr>
              <p:cNvPr id="212" name="AutoShape 214">
                <a:extLst>
                  <a:ext uri="{FF2B5EF4-FFF2-40B4-BE49-F238E27FC236}">
                    <a16:creationId xmlns:a16="http://schemas.microsoft.com/office/drawing/2014/main" id="{B3A8DEB8-01BC-4B3E-8D89-2971F7519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9" y="2600"/>
                <a:ext cx="260" cy="118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pt-BR" dirty="0"/>
              </a:p>
            </p:txBody>
          </p:sp>
          <p:sp>
            <p:nvSpPr>
              <p:cNvPr id="213" name="Line 215">
                <a:extLst>
                  <a:ext uri="{FF2B5EF4-FFF2-40B4-BE49-F238E27FC236}">
                    <a16:creationId xmlns:a16="http://schemas.microsoft.com/office/drawing/2014/main" id="{12463661-AA7D-4209-9154-1F16BAEA4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2695"/>
                <a:ext cx="128" cy="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pt-BR" dirty="0"/>
              </a:p>
            </p:txBody>
          </p:sp>
          <p:sp>
            <p:nvSpPr>
              <p:cNvPr id="214" name="AutoShape 216">
                <a:extLst>
                  <a:ext uri="{FF2B5EF4-FFF2-40B4-BE49-F238E27FC236}">
                    <a16:creationId xmlns:a16="http://schemas.microsoft.com/office/drawing/2014/main" id="{6D881411-8284-4E49-9735-0AB3C61EE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1" y="2620"/>
                <a:ext cx="312" cy="124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endParaRPr lang="pt-BR" altLang="pt-BR" sz="500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215" name="Line 217">
                <a:extLst>
                  <a:ext uri="{FF2B5EF4-FFF2-40B4-BE49-F238E27FC236}">
                    <a16:creationId xmlns:a16="http://schemas.microsoft.com/office/drawing/2014/main" id="{A85954A5-A300-4602-A0C7-97878BEE6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8" y="2666"/>
                <a:ext cx="282" cy="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pt-BR" dirty="0"/>
              </a:p>
            </p:txBody>
          </p:sp>
          <p:sp>
            <p:nvSpPr>
              <p:cNvPr id="216" name="Line 218">
                <a:extLst>
                  <a:ext uri="{FF2B5EF4-FFF2-40B4-BE49-F238E27FC236}">
                    <a16:creationId xmlns:a16="http://schemas.microsoft.com/office/drawing/2014/main" id="{2FD03CBD-4A1C-4CAE-8B55-26711E0B7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2693"/>
                <a:ext cx="303" cy="175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pt-BR" dirty="0"/>
              </a:p>
            </p:txBody>
          </p:sp>
          <p:sp>
            <p:nvSpPr>
              <p:cNvPr id="217" name="Line 219">
                <a:extLst>
                  <a:ext uri="{FF2B5EF4-FFF2-40B4-BE49-F238E27FC236}">
                    <a16:creationId xmlns:a16="http://schemas.microsoft.com/office/drawing/2014/main" id="{9F91B1EF-5A52-4FD8-A0C3-DA35CF9A9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2" y="2491"/>
                <a:ext cx="201" cy="14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pt-BR" dirty="0"/>
              </a:p>
            </p:txBody>
          </p:sp>
          <p:grpSp>
            <p:nvGrpSpPr>
              <p:cNvPr id="218" name="Group 220">
                <a:extLst>
                  <a:ext uri="{FF2B5EF4-FFF2-40B4-BE49-F238E27FC236}">
                    <a16:creationId xmlns:a16="http://schemas.microsoft.com/office/drawing/2014/main" id="{FD61AF90-AC21-4B2B-B151-6210D75B96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4" y="2610"/>
                <a:ext cx="346" cy="526"/>
                <a:chOff x="3574" y="1016"/>
                <a:chExt cx="1519" cy="3999"/>
              </a:xfrm>
            </p:grpSpPr>
            <p:pic>
              <p:nvPicPr>
                <p:cNvPr id="219" name="Picture 221" descr="targets">
                  <a:extLst>
                    <a:ext uri="{FF2B5EF4-FFF2-40B4-BE49-F238E27FC236}">
                      <a16:creationId xmlns:a16="http://schemas.microsoft.com/office/drawing/2014/main" id="{D14505D6-3EFB-442E-83DB-B728B06109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36" y="1016"/>
                  <a:ext cx="1344" cy="1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0" name="Text Box 222">
                  <a:extLst>
                    <a:ext uri="{FF2B5EF4-FFF2-40B4-BE49-F238E27FC236}">
                      <a16:creationId xmlns:a16="http://schemas.microsoft.com/office/drawing/2014/main" id="{63271C17-DC1A-4D5A-9BD0-C976AE2F14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74" y="2456"/>
                  <a:ext cx="1519" cy="25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pt-BR" altLang="pt-B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20" name="Text Box 223">
            <a:extLst>
              <a:ext uri="{FF2B5EF4-FFF2-40B4-BE49-F238E27FC236}">
                <a16:creationId xmlns:a16="http://schemas.microsoft.com/office/drawing/2014/main" id="{4FDFAE1B-26BE-4293-ACAB-238F5D2C9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6984" y="4721005"/>
            <a:ext cx="10080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800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321" name="AutoShape 225">
            <a:extLst>
              <a:ext uri="{FF2B5EF4-FFF2-40B4-BE49-F238E27FC236}">
                <a16:creationId xmlns:a16="http://schemas.microsoft.com/office/drawing/2014/main" id="{9153585D-62D9-44D1-B4F8-88D1C06DCC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2071" y="3063349"/>
            <a:ext cx="2159001" cy="794148"/>
          </a:xfrm>
          <a:prstGeom prst="roundRect">
            <a:avLst>
              <a:gd name="adj" fmla="val 16667"/>
            </a:avLst>
          </a:prstGeom>
          <a:solidFill>
            <a:srgbClr val="A5A6D2"/>
          </a:soli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2" dir="t"/>
          </a:scene3d>
          <a:sp3d extrusionH="746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rot="10800000" vert="eaVert" wrap="none" anchor="ctr">
            <a:flatTx/>
          </a:bodyPr>
          <a:lstStyle/>
          <a:p>
            <a:pPr algn="ctr"/>
            <a:endParaRPr lang="pt-BR" altLang="pt-BR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Text Box 232">
            <a:extLst>
              <a:ext uri="{FF2B5EF4-FFF2-40B4-BE49-F238E27FC236}">
                <a16:creationId xmlns:a16="http://schemas.microsoft.com/office/drawing/2014/main" id="{8B0A1547-DA00-4574-B1E8-26965152F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159" y="2560418"/>
            <a:ext cx="7921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800" dirty="0">
                <a:solidFill>
                  <a:schemeClr val="bg1"/>
                </a:solidFill>
              </a:rPr>
              <a:t>Clientes</a:t>
            </a:r>
          </a:p>
        </p:txBody>
      </p:sp>
      <p:pic>
        <p:nvPicPr>
          <p:cNvPr id="331" name="Picture 238">
            <a:extLst>
              <a:ext uri="{FF2B5EF4-FFF2-40B4-BE49-F238E27FC236}">
                <a16:creationId xmlns:a16="http://schemas.microsoft.com/office/drawing/2014/main" id="{689D4994-15D4-4734-B978-D4D27E8A5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784" y="2200055"/>
            <a:ext cx="6477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2" name="AutoShape 240">
            <a:extLst>
              <a:ext uri="{FF2B5EF4-FFF2-40B4-BE49-F238E27FC236}">
                <a16:creationId xmlns:a16="http://schemas.microsoft.com/office/drawing/2014/main" id="{11980628-611A-48ED-BB6D-DD24CF0B1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984" y="3927255"/>
            <a:ext cx="4968875" cy="646113"/>
          </a:xfrm>
          <a:prstGeom prst="roundRect">
            <a:avLst>
              <a:gd name="adj" fmla="val 16667"/>
            </a:avLst>
          </a:prstGeom>
          <a:solidFill>
            <a:srgbClr val="CAD6FE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2" dir="t"/>
          </a:scene3d>
          <a:sp3d extrusionH="74600" prstMaterial="legacyMatte">
            <a:bevelT w="13500" h="13500" prst="angle"/>
            <a:bevelB w="13500" h="13500" prst="angle"/>
            <a:extrusionClr>
              <a:srgbClr val="CAD6FE"/>
            </a:extrusionClr>
            <a:contourClr>
              <a:srgbClr val="CAD6F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de-DE" altLang="pt-BR" sz="9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33" name="Text Box 241">
            <a:extLst>
              <a:ext uri="{FF2B5EF4-FFF2-40B4-BE49-F238E27FC236}">
                <a16:creationId xmlns:a16="http://schemas.microsoft.com/office/drawing/2014/main" id="{24550C8B-B01E-4D4B-A336-04F837F50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796" y="3963768"/>
            <a:ext cx="10541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800" dirty="0">
                <a:solidFill>
                  <a:schemeClr val="tx1"/>
                </a:solidFill>
              </a:rPr>
              <a:t>Integração ESB</a:t>
            </a:r>
          </a:p>
        </p:txBody>
      </p:sp>
      <p:sp>
        <p:nvSpPr>
          <p:cNvPr id="334" name="Text Box 242">
            <a:extLst>
              <a:ext uri="{FF2B5EF4-FFF2-40B4-BE49-F238E27FC236}">
                <a16:creationId xmlns:a16="http://schemas.microsoft.com/office/drawing/2014/main" id="{123626F5-53E9-4F38-8EE2-4C3A20590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009" y="4081243"/>
            <a:ext cx="615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500" dirty="0">
                <a:solidFill>
                  <a:schemeClr val="bg1"/>
                </a:solidFill>
              </a:rPr>
              <a:t>Repositório de Serviços</a:t>
            </a:r>
          </a:p>
        </p:txBody>
      </p:sp>
      <p:sp>
        <p:nvSpPr>
          <p:cNvPr id="335" name="Text Box 243">
            <a:extLst>
              <a:ext uri="{FF2B5EF4-FFF2-40B4-BE49-F238E27FC236}">
                <a16:creationId xmlns:a16="http://schemas.microsoft.com/office/drawing/2014/main" id="{9123A689-0079-4ABA-9391-81AB51459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309" y="4124105"/>
            <a:ext cx="6699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500" dirty="0">
                <a:solidFill>
                  <a:schemeClr val="bg1"/>
                </a:solidFill>
              </a:rPr>
              <a:t>Mensageria</a:t>
            </a:r>
          </a:p>
        </p:txBody>
      </p:sp>
      <p:sp>
        <p:nvSpPr>
          <p:cNvPr id="336" name="Text Box 244">
            <a:extLst>
              <a:ext uri="{FF2B5EF4-FFF2-40B4-BE49-F238E27FC236}">
                <a16:creationId xmlns:a16="http://schemas.microsoft.com/office/drawing/2014/main" id="{673E7C63-3AF5-4E94-8CCE-EDE7F9413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059" y="4065368"/>
            <a:ext cx="10128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500" dirty="0">
                <a:solidFill>
                  <a:schemeClr val="bg1"/>
                </a:solidFill>
              </a:rPr>
              <a:t>Roteamento </a:t>
            </a:r>
          </a:p>
          <a:p>
            <a:pPr algn="ctr" eaLnBrk="1" hangingPunct="1">
              <a:spcBef>
                <a:spcPct val="50000"/>
              </a:spcBef>
            </a:pPr>
            <a:r>
              <a:rPr lang="pt-BR" altLang="pt-BR" sz="500" dirty="0">
                <a:solidFill>
                  <a:schemeClr val="bg1"/>
                </a:solidFill>
              </a:rPr>
              <a:t>Adaptadores</a:t>
            </a:r>
            <a:r>
              <a:rPr lang="en-US" altLang="pt-BR" sz="500" dirty="0">
                <a:solidFill>
                  <a:schemeClr val="bg1"/>
                </a:solidFill>
              </a:rPr>
              <a:t>/Conectores</a:t>
            </a:r>
            <a:endParaRPr lang="pt-BR" altLang="pt-BR" sz="500" dirty="0">
              <a:solidFill>
                <a:schemeClr val="bg1"/>
              </a:solidFill>
            </a:endParaRPr>
          </a:p>
        </p:txBody>
      </p:sp>
      <p:sp>
        <p:nvSpPr>
          <p:cNvPr id="337" name="Text Box 245">
            <a:extLst>
              <a:ext uri="{FF2B5EF4-FFF2-40B4-BE49-F238E27FC236}">
                <a16:creationId xmlns:a16="http://schemas.microsoft.com/office/drawing/2014/main" id="{6104FB97-3FC1-4F91-9F9B-9CC5A1B2C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609" y="4071718"/>
            <a:ext cx="639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500" dirty="0">
                <a:solidFill>
                  <a:schemeClr val="bg1"/>
                </a:solidFill>
              </a:rPr>
              <a:t>Integração Transacional</a:t>
            </a:r>
          </a:p>
        </p:txBody>
      </p:sp>
      <p:sp>
        <p:nvSpPr>
          <p:cNvPr id="338" name="Text Box 246">
            <a:extLst>
              <a:ext uri="{FF2B5EF4-FFF2-40B4-BE49-F238E27FC236}">
                <a16:creationId xmlns:a16="http://schemas.microsoft.com/office/drawing/2014/main" id="{291E89FA-30CF-4C72-B879-B766E5E7A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496" y="4043143"/>
            <a:ext cx="1054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500" dirty="0">
                <a:solidFill>
                  <a:schemeClr val="bg1"/>
                </a:solidFill>
              </a:rPr>
              <a:t>Gateway Externo Integração com Terceiros</a:t>
            </a:r>
          </a:p>
        </p:txBody>
      </p:sp>
      <p:sp>
        <p:nvSpPr>
          <p:cNvPr id="339" name="Text Box 247">
            <a:extLst>
              <a:ext uri="{FF2B5EF4-FFF2-40B4-BE49-F238E27FC236}">
                <a16:creationId xmlns:a16="http://schemas.microsoft.com/office/drawing/2014/main" id="{5CB96B2E-6C57-4673-BC9D-47C225375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434" y="4157443"/>
            <a:ext cx="752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500" dirty="0">
                <a:solidFill>
                  <a:schemeClr val="bg1"/>
                </a:solidFill>
              </a:rPr>
              <a:t>Monitoramento</a:t>
            </a:r>
          </a:p>
        </p:txBody>
      </p:sp>
      <p:graphicFrame>
        <p:nvGraphicFramePr>
          <p:cNvPr id="340" name="Object 248">
            <a:extLst>
              <a:ext uri="{FF2B5EF4-FFF2-40B4-BE49-F238E27FC236}">
                <a16:creationId xmlns:a16="http://schemas.microsoft.com/office/drawing/2014/main" id="{73EA2F2E-A8AE-47D4-B93E-912B21109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651595"/>
              </p:ext>
            </p:extLst>
          </p:nvPr>
        </p:nvGraphicFramePr>
        <p:xfrm>
          <a:off x="3853996" y="4330480"/>
          <a:ext cx="300038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Visio" r:id="rId18" imgW="973226" imgH="851611" progId="Visio.Drawing.11">
                  <p:embed/>
                </p:oleObj>
              </mc:Choice>
              <mc:Fallback>
                <p:oleObj name="Visio" r:id="rId18" imgW="973226" imgH="851611" progId="Visio.Drawing.11">
                  <p:embed/>
                  <p:pic>
                    <p:nvPicPr>
                      <p:cNvPr id="340" name="Object 248">
                        <a:extLst>
                          <a:ext uri="{FF2B5EF4-FFF2-40B4-BE49-F238E27FC236}">
                            <a16:creationId xmlns:a16="http://schemas.microsoft.com/office/drawing/2014/main" id="{73EA2F2E-A8AE-47D4-B93E-912B21109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996" y="4330480"/>
                        <a:ext cx="300038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" name="Object 249">
            <a:extLst>
              <a:ext uri="{FF2B5EF4-FFF2-40B4-BE49-F238E27FC236}">
                <a16:creationId xmlns:a16="http://schemas.microsoft.com/office/drawing/2014/main" id="{963F68D4-9975-4BE9-86B2-A7A031340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632311"/>
              </p:ext>
            </p:extLst>
          </p:nvPr>
        </p:nvGraphicFramePr>
        <p:xfrm>
          <a:off x="4381046" y="4287618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Visio" r:id="rId20" imgW="371856" imgH="371246" progId="Visio.Drawing.11">
                  <p:embed/>
                </p:oleObj>
              </mc:Choice>
              <mc:Fallback>
                <p:oleObj name="Visio" r:id="rId20" imgW="371856" imgH="371246" progId="Visio.Drawing.11">
                  <p:embed/>
                  <p:pic>
                    <p:nvPicPr>
                      <p:cNvPr id="341" name="Object 249">
                        <a:extLst>
                          <a:ext uri="{FF2B5EF4-FFF2-40B4-BE49-F238E27FC236}">
                            <a16:creationId xmlns:a16="http://schemas.microsoft.com/office/drawing/2014/main" id="{963F68D4-9975-4BE9-86B2-A7A031340A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046" y="4287618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2" name="Picture 250" descr="roteamento">
            <a:extLst>
              <a:ext uri="{FF2B5EF4-FFF2-40B4-BE49-F238E27FC236}">
                <a16:creationId xmlns:a16="http://schemas.microsoft.com/office/drawing/2014/main" id="{3F3A23A2-3ADF-4922-A032-BEB6AD2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359" y="4359055"/>
            <a:ext cx="274637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3" name="Group 251">
            <a:extLst>
              <a:ext uri="{FF2B5EF4-FFF2-40B4-BE49-F238E27FC236}">
                <a16:creationId xmlns:a16="http://schemas.microsoft.com/office/drawing/2014/main" id="{3A7DD25E-2971-455E-95CE-EB3EBD5906D1}"/>
              </a:ext>
            </a:extLst>
          </p:cNvPr>
          <p:cNvGrpSpPr>
            <a:grpSpLocks/>
          </p:cNvGrpSpPr>
          <p:nvPr/>
        </p:nvGrpSpPr>
        <p:grpSpPr bwMode="auto">
          <a:xfrm>
            <a:off x="7541759" y="3985993"/>
            <a:ext cx="528637" cy="176212"/>
            <a:chOff x="2115" y="2311"/>
            <a:chExt cx="672" cy="527"/>
          </a:xfrm>
        </p:grpSpPr>
        <p:grpSp>
          <p:nvGrpSpPr>
            <p:cNvPr id="344" name="Group 252">
              <a:extLst>
                <a:ext uri="{FF2B5EF4-FFF2-40B4-BE49-F238E27FC236}">
                  <a16:creationId xmlns:a16="http://schemas.microsoft.com/office/drawing/2014/main" id="{5691B35A-DD8C-4046-953F-C33546E0F9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5" y="2687"/>
              <a:ext cx="624" cy="151"/>
              <a:chOff x="2173" y="2606"/>
              <a:chExt cx="624" cy="151"/>
            </a:xfrm>
          </p:grpSpPr>
          <p:grpSp>
            <p:nvGrpSpPr>
              <p:cNvPr id="357" name="Group 253">
                <a:extLst>
                  <a:ext uri="{FF2B5EF4-FFF2-40B4-BE49-F238E27FC236}">
                    <a16:creationId xmlns:a16="http://schemas.microsoft.com/office/drawing/2014/main" id="{25240893-1027-487B-8451-763B81AE7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9" y="2606"/>
                <a:ext cx="288" cy="151"/>
                <a:chOff x="1678" y="2239"/>
                <a:chExt cx="549" cy="267"/>
              </a:xfrm>
            </p:grpSpPr>
            <p:sp>
              <p:nvSpPr>
                <p:cNvPr id="361" name="AutoShape 254">
                  <a:extLst>
                    <a:ext uri="{FF2B5EF4-FFF2-40B4-BE49-F238E27FC236}">
                      <a16:creationId xmlns:a16="http://schemas.microsoft.com/office/drawing/2014/main" id="{A2B0FF29-CA8D-425B-8429-2F49033AF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3" y="2273"/>
                  <a:ext cx="514" cy="233"/>
                </a:xfrm>
                <a:prstGeom prst="hexagon">
                  <a:avLst>
                    <a:gd name="adj" fmla="val 20406"/>
                    <a:gd name="vf" fmla="val 115470"/>
                  </a:avLst>
                </a:prstGeom>
                <a:solidFill>
                  <a:srgbClr val="CBEBC9"/>
                </a:solidFill>
                <a:ln w="3175" algn="ctr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362" name="AutoShape 255">
                  <a:extLst>
                    <a:ext uri="{FF2B5EF4-FFF2-40B4-BE49-F238E27FC236}">
                      <a16:creationId xmlns:a16="http://schemas.microsoft.com/office/drawing/2014/main" id="{BF1BD350-43C1-4A67-A8D5-99D6A2D470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8" y="2239"/>
                  <a:ext cx="481" cy="23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BEBC9"/>
                </a:solidFill>
                <a:ln w="317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None/>
                  </a:pPr>
                  <a:r>
                    <a:rPr lang="en-US" altLang="pt-BR" sz="400" dirty="0">
                      <a:solidFill>
                        <a:schemeClr val="tx1"/>
                      </a:solidFill>
                    </a:rPr>
                    <a:t>Sys</a:t>
                  </a:r>
                </a:p>
              </p:txBody>
            </p:sp>
          </p:grpSp>
          <p:grpSp>
            <p:nvGrpSpPr>
              <p:cNvPr id="358" name="Group 256">
                <a:extLst>
                  <a:ext uri="{FF2B5EF4-FFF2-40B4-BE49-F238E27FC236}">
                    <a16:creationId xmlns:a16="http://schemas.microsoft.com/office/drawing/2014/main" id="{8EFAA06C-300F-475C-9B13-BAB8A833B3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73" y="2606"/>
                <a:ext cx="288" cy="151"/>
                <a:chOff x="1678" y="2239"/>
                <a:chExt cx="549" cy="267"/>
              </a:xfrm>
            </p:grpSpPr>
            <p:sp>
              <p:nvSpPr>
                <p:cNvPr id="359" name="AutoShape 257">
                  <a:extLst>
                    <a:ext uri="{FF2B5EF4-FFF2-40B4-BE49-F238E27FC236}">
                      <a16:creationId xmlns:a16="http://schemas.microsoft.com/office/drawing/2014/main" id="{3A5C971E-7E1A-4DA7-8D9F-E588CAEA5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3" y="2273"/>
                  <a:ext cx="514" cy="233"/>
                </a:xfrm>
                <a:prstGeom prst="hexagon">
                  <a:avLst>
                    <a:gd name="adj" fmla="val 20406"/>
                    <a:gd name="vf" fmla="val 115470"/>
                  </a:avLst>
                </a:prstGeom>
                <a:solidFill>
                  <a:srgbClr val="CBEBC9"/>
                </a:solidFill>
                <a:ln w="3175" algn="ctr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360" name="AutoShape 258">
                  <a:extLst>
                    <a:ext uri="{FF2B5EF4-FFF2-40B4-BE49-F238E27FC236}">
                      <a16:creationId xmlns:a16="http://schemas.microsoft.com/office/drawing/2014/main" id="{E4F767D6-9575-4409-B627-9D04009041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8" y="2239"/>
                  <a:ext cx="481" cy="23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BEBC9"/>
                </a:solidFill>
                <a:ln w="317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None/>
                  </a:pPr>
                  <a:r>
                    <a:rPr lang="en-US" altLang="pt-BR" sz="400" dirty="0">
                      <a:solidFill>
                        <a:schemeClr val="tx1"/>
                      </a:solidFill>
                    </a:rPr>
                    <a:t>Sys</a:t>
                  </a:r>
                </a:p>
              </p:txBody>
            </p:sp>
          </p:grpSp>
        </p:grpSp>
        <p:sp>
          <p:nvSpPr>
            <p:cNvPr id="345" name="Oval 259">
              <a:extLst>
                <a:ext uri="{FF2B5EF4-FFF2-40B4-BE49-F238E27FC236}">
                  <a16:creationId xmlns:a16="http://schemas.microsoft.com/office/drawing/2014/main" id="{6F1D1891-B134-4164-B29B-00061FDAB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2311"/>
              <a:ext cx="672" cy="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40000" tIns="0" rIns="0" bIns="0" anchor="ctr"/>
            <a:lstStyle>
              <a:lvl1pPr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15000"/>
                </a:spcAft>
                <a:buClr>
                  <a:schemeClr val="tx1"/>
                </a:buClr>
                <a:buFont typeface="Times" panose="02020603050405020304" pitchFamily="18" charset="0"/>
                <a:buNone/>
              </a:pPr>
              <a:endParaRPr lang="pt-BR" altLang="pt-BR" sz="800" dirty="0">
                <a:solidFill>
                  <a:schemeClr val="tx1"/>
                </a:solidFill>
                <a:ea typeface="MS Mincho" panose="02020609040205080304" pitchFamily="49" charset="-128"/>
              </a:endParaRPr>
            </a:p>
          </p:txBody>
        </p:sp>
        <p:grpSp>
          <p:nvGrpSpPr>
            <p:cNvPr id="346" name="Group 260">
              <a:extLst>
                <a:ext uri="{FF2B5EF4-FFF2-40B4-BE49-F238E27FC236}">
                  <a16:creationId xmlns:a16="http://schemas.microsoft.com/office/drawing/2014/main" id="{E5B292AC-961B-4928-AAE7-6F3785D43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8" y="2324"/>
              <a:ext cx="251" cy="151"/>
              <a:chOff x="470" y="2239"/>
              <a:chExt cx="548" cy="267"/>
            </a:xfrm>
          </p:grpSpPr>
          <p:sp>
            <p:nvSpPr>
              <p:cNvPr id="355" name="AutoShape 261">
                <a:extLst>
                  <a:ext uri="{FF2B5EF4-FFF2-40B4-BE49-F238E27FC236}">
                    <a16:creationId xmlns:a16="http://schemas.microsoft.com/office/drawing/2014/main" id="{7ACB1657-993B-4D6F-BD10-5EC5F457C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2273"/>
                <a:ext cx="513" cy="233"/>
              </a:xfrm>
              <a:prstGeom prst="hexagon">
                <a:avLst>
                  <a:gd name="adj" fmla="val 20366"/>
                  <a:gd name="vf" fmla="val 115470"/>
                </a:avLst>
              </a:prstGeom>
              <a:solidFill>
                <a:srgbClr val="339933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dirty="0"/>
              </a:p>
            </p:txBody>
          </p:sp>
          <p:sp>
            <p:nvSpPr>
              <p:cNvPr id="356" name="AutoShape 262">
                <a:extLst>
                  <a:ext uri="{FF2B5EF4-FFF2-40B4-BE49-F238E27FC236}">
                    <a16:creationId xmlns:a16="http://schemas.microsoft.com/office/drawing/2014/main" id="{0E91A406-5F8C-4BEC-83AA-98FD50426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" y="2239"/>
                <a:ext cx="481" cy="234"/>
              </a:xfrm>
              <a:prstGeom prst="roundRect">
                <a:avLst>
                  <a:gd name="adj" fmla="val 16667"/>
                </a:avLst>
              </a:prstGeom>
              <a:solidFill>
                <a:srgbClr val="CBEBC9"/>
              </a:solidFill>
              <a:ln w="31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pt-BR" sz="400" dirty="0">
                    <a:solidFill>
                      <a:schemeClr val="tx1"/>
                    </a:solidFill>
                  </a:rPr>
                  <a:t>ESB</a:t>
                </a:r>
                <a:endParaRPr lang="en-US" altLang="pt-BR" sz="4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7" name="Oval 263">
              <a:extLst>
                <a:ext uri="{FF2B5EF4-FFF2-40B4-BE49-F238E27FC236}">
                  <a16:creationId xmlns:a16="http://schemas.microsoft.com/office/drawing/2014/main" id="{50B59CA8-9A85-47FC-8A5A-9233B1978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" y="2555"/>
              <a:ext cx="60" cy="71"/>
            </a:xfrm>
            <a:prstGeom prst="ellipse">
              <a:avLst/>
            </a:prstGeom>
            <a:solidFill>
              <a:srgbClr val="99FF66"/>
            </a:solidFill>
            <a:ln w="9525" algn="ctr">
              <a:solidFill>
                <a:srgbClr val="0099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000" rIns="0" bIns="0" anchor="ctr"/>
            <a:lstStyle>
              <a:lvl1pPr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15000"/>
                </a:spcAft>
                <a:buClr>
                  <a:schemeClr val="tx1"/>
                </a:buClr>
                <a:buFont typeface="Times" panose="02020603050405020304" pitchFamily="18" charset="0"/>
                <a:buNone/>
              </a:pPr>
              <a:endParaRPr lang="pt-BR" altLang="pt-BR" sz="500" dirty="0">
                <a:solidFill>
                  <a:schemeClr val="tx1"/>
                </a:solidFill>
                <a:ea typeface="MS Mincho" panose="02020609040205080304" pitchFamily="49" charset="-128"/>
              </a:endParaRPr>
            </a:p>
          </p:txBody>
        </p:sp>
        <p:sp>
          <p:nvSpPr>
            <p:cNvPr id="348" name="Oval 264">
              <a:extLst>
                <a:ext uri="{FF2B5EF4-FFF2-40B4-BE49-F238E27FC236}">
                  <a16:creationId xmlns:a16="http://schemas.microsoft.com/office/drawing/2014/main" id="{3C825554-BB1E-4A66-92C8-FC84EF2C2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2555"/>
              <a:ext cx="60" cy="71"/>
            </a:xfrm>
            <a:prstGeom prst="ellipse">
              <a:avLst/>
            </a:prstGeom>
            <a:solidFill>
              <a:srgbClr val="99FF66"/>
            </a:solidFill>
            <a:ln w="9525" algn="ctr">
              <a:solidFill>
                <a:srgbClr val="0099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000" rIns="0" bIns="0" anchor="ctr"/>
            <a:lstStyle>
              <a:lvl1pPr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15000"/>
                </a:spcAft>
                <a:buClr>
                  <a:schemeClr val="tx1"/>
                </a:buClr>
                <a:buFont typeface="Times" panose="02020603050405020304" pitchFamily="18" charset="0"/>
                <a:buNone/>
              </a:pPr>
              <a:endParaRPr lang="pt-BR" altLang="pt-BR" sz="500" dirty="0">
                <a:solidFill>
                  <a:schemeClr val="tx1"/>
                </a:solidFill>
                <a:ea typeface="MS Mincho" panose="02020609040205080304" pitchFamily="49" charset="-128"/>
              </a:endParaRPr>
            </a:p>
          </p:txBody>
        </p:sp>
        <p:sp>
          <p:nvSpPr>
            <p:cNvPr id="349" name="Oval 265">
              <a:extLst>
                <a:ext uri="{FF2B5EF4-FFF2-40B4-BE49-F238E27FC236}">
                  <a16:creationId xmlns:a16="http://schemas.microsoft.com/office/drawing/2014/main" id="{98C86ACE-0F5B-46D5-BE16-73DD43E0E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2555"/>
              <a:ext cx="60" cy="71"/>
            </a:xfrm>
            <a:prstGeom prst="ellipse">
              <a:avLst/>
            </a:prstGeom>
            <a:solidFill>
              <a:srgbClr val="99FF66"/>
            </a:solidFill>
            <a:ln w="9525" algn="ctr">
              <a:solidFill>
                <a:srgbClr val="0099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000" rIns="0" bIns="0" anchor="ctr"/>
            <a:lstStyle>
              <a:lvl1pPr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15000"/>
                </a:spcAft>
                <a:buClr>
                  <a:schemeClr val="tx1"/>
                </a:buClr>
                <a:buFont typeface="Times" panose="02020603050405020304" pitchFamily="18" charset="0"/>
                <a:buNone/>
              </a:pPr>
              <a:endParaRPr lang="pt-BR" altLang="pt-BR" sz="500" dirty="0">
                <a:solidFill>
                  <a:schemeClr val="tx1"/>
                </a:solidFill>
                <a:ea typeface="MS Mincho" panose="02020609040205080304" pitchFamily="49" charset="-128"/>
              </a:endParaRPr>
            </a:p>
          </p:txBody>
        </p:sp>
        <p:sp>
          <p:nvSpPr>
            <p:cNvPr id="350" name="Oval 266">
              <a:extLst>
                <a:ext uri="{FF2B5EF4-FFF2-40B4-BE49-F238E27FC236}">
                  <a16:creationId xmlns:a16="http://schemas.microsoft.com/office/drawing/2014/main" id="{7B4780B0-90FC-4840-A8F4-BE0573EC8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555"/>
              <a:ext cx="60" cy="71"/>
            </a:xfrm>
            <a:prstGeom prst="ellipse">
              <a:avLst/>
            </a:prstGeom>
            <a:solidFill>
              <a:srgbClr val="99FF66"/>
            </a:solidFill>
            <a:ln w="9525" algn="ctr">
              <a:solidFill>
                <a:srgbClr val="0099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000" rIns="0" bIns="0" anchor="ctr"/>
            <a:lstStyle>
              <a:lvl1pPr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15000"/>
                </a:spcAft>
                <a:buClr>
                  <a:schemeClr val="tx1"/>
                </a:buClr>
                <a:buFont typeface="Times" panose="02020603050405020304" pitchFamily="18" charset="0"/>
                <a:buNone/>
              </a:pPr>
              <a:endParaRPr lang="pt-BR" altLang="pt-BR" sz="500" dirty="0">
                <a:solidFill>
                  <a:schemeClr val="tx1"/>
                </a:solidFill>
                <a:ea typeface="MS Mincho" panose="02020609040205080304" pitchFamily="49" charset="-128"/>
              </a:endParaRPr>
            </a:p>
          </p:txBody>
        </p:sp>
        <p:cxnSp>
          <p:nvCxnSpPr>
            <p:cNvPr id="351" name="AutoShape 267">
              <a:extLst>
                <a:ext uri="{FF2B5EF4-FFF2-40B4-BE49-F238E27FC236}">
                  <a16:creationId xmlns:a16="http://schemas.microsoft.com/office/drawing/2014/main" id="{F5717E76-1D07-49FF-88B9-9858D7D1AEE4}"/>
                </a:ext>
              </a:extLst>
            </p:cNvPr>
            <p:cNvCxnSpPr>
              <a:cxnSpLocks noChangeShapeType="1"/>
              <a:stCxn id="356" idx="2"/>
              <a:endCxn id="347" idx="0"/>
            </p:cNvCxnSpPr>
            <p:nvPr/>
          </p:nvCxnSpPr>
          <p:spPr bwMode="auto">
            <a:xfrm rot="5400000">
              <a:off x="2297" y="2414"/>
              <a:ext cx="99" cy="183"/>
            </a:xfrm>
            <a:prstGeom prst="bentConnector3">
              <a:avLst>
                <a:gd name="adj1" fmla="val 49495"/>
              </a:avLst>
            </a:prstGeom>
            <a:noFill/>
            <a:ln w="1905">
              <a:solidFill>
                <a:schemeClr val="tx1"/>
              </a:solidFill>
              <a:miter lim="800000"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2" name="AutoShape 268">
              <a:extLst>
                <a:ext uri="{FF2B5EF4-FFF2-40B4-BE49-F238E27FC236}">
                  <a16:creationId xmlns:a16="http://schemas.microsoft.com/office/drawing/2014/main" id="{9B0F655B-50B0-473C-9BAE-98ED69051CFA}"/>
                </a:ext>
              </a:extLst>
            </p:cNvPr>
            <p:cNvCxnSpPr>
              <a:cxnSpLocks noChangeShapeType="1"/>
              <a:stCxn id="356" idx="2"/>
              <a:endCxn id="348" idx="0"/>
            </p:cNvCxnSpPr>
            <p:nvPr/>
          </p:nvCxnSpPr>
          <p:spPr bwMode="auto">
            <a:xfrm rot="5400000">
              <a:off x="2360" y="2477"/>
              <a:ext cx="99" cy="57"/>
            </a:xfrm>
            <a:prstGeom prst="bentConnector3">
              <a:avLst>
                <a:gd name="adj1" fmla="val 49495"/>
              </a:avLst>
            </a:prstGeom>
            <a:noFill/>
            <a:ln w="1905">
              <a:solidFill>
                <a:schemeClr val="tx1"/>
              </a:solidFill>
              <a:miter lim="800000"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3" name="AutoShape 269">
              <a:extLst>
                <a:ext uri="{FF2B5EF4-FFF2-40B4-BE49-F238E27FC236}">
                  <a16:creationId xmlns:a16="http://schemas.microsoft.com/office/drawing/2014/main" id="{470071F4-34B3-47C8-93EF-36988002C23A}"/>
                </a:ext>
              </a:extLst>
            </p:cNvPr>
            <p:cNvCxnSpPr>
              <a:cxnSpLocks noChangeShapeType="1"/>
              <a:stCxn id="349" idx="0"/>
              <a:endCxn id="355" idx="2"/>
            </p:cNvCxnSpPr>
            <p:nvPr/>
          </p:nvCxnSpPr>
          <p:spPr bwMode="auto">
            <a:xfrm rot="5400000" flipH="1">
              <a:off x="2445" y="2492"/>
              <a:ext cx="80" cy="45"/>
            </a:xfrm>
            <a:prstGeom prst="bentConnector3">
              <a:avLst>
                <a:gd name="adj1" fmla="val 50000"/>
              </a:avLst>
            </a:prstGeom>
            <a:noFill/>
            <a:ln w="1905">
              <a:solidFill>
                <a:schemeClr val="tx1"/>
              </a:solidFill>
              <a:miter lim="800000"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4" name="AutoShape 270">
              <a:extLst>
                <a:ext uri="{FF2B5EF4-FFF2-40B4-BE49-F238E27FC236}">
                  <a16:creationId xmlns:a16="http://schemas.microsoft.com/office/drawing/2014/main" id="{CF8AABDC-AC0C-4C4C-B750-3B555985F989}"/>
                </a:ext>
              </a:extLst>
            </p:cNvPr>
            <p:cNvCxnSpPr>
              <a:cxnSpLocks noChangeShapeType="1"/>
              <a:stCxn id="350" idx="0"/>
              <a:endCxn id="355" idx="2"/>
            </p:cNvCxnSpPr>
            <p:nvPr/>
          </p:nvCxnSpPr>
          <p:spPr bwMode="auto">
            <a:xfrm rot="5400000" flipH="1">
              <a:off x="2508" y="2429"/>
              <a:ext cx="80" cy="171"/>
            </a:xfrm>
            <a:prstGeom prst="bentConnector3">
              <a:avLst>
                <a:gd name="adj1" fmla="val 50000"/>
              </a:avLst>
            </a:prstGeom>
            <a:noFill/>
            <a:ln w="1905">
              <a:solidFill>
                <a:schemeClr val="tx1"/>
              </a:solidFill>
              <a:miter lim="800000"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3" name="Picture 271" descr="inetgracoes transacionais">
            <a:extLst>
              <a:ext uri="{FF2B5EF4-FFF2-40B4-BE49-F238E27FC236}">
                <a16:creationId xmlns:a16="http://schemas.microsoft.com/office/drawing/2014/main" id="{927C37A8-9A73-4804-B7E8-C098D036C78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27259" y="4338418"/>
            <a:ext cx="228600" cy="165100"/>
          </a:xfrm>
          <a:noFill/>
        </p:spPr>
      </p:pic>
      <p:pic>
        <p:nvPicPr>
          <p:cNvPr id="364" name="Picture 272" descr="people">
            <a:extLst>
              <a:ext uri="{FF2B5EF4-FFF2-40B4-BE49-F238E27FC236}">
                <a16:creationId xmlns:a16="http://schemas.microsoft.com/office/drawing/2014/main" id="{1EAACDF7-86F1-4BD9-998C-29F3F4BB7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35271" y="4270155"/>
            <a:ext cx="323850" cy="233363"/>
          </a:xfrm>
          <a:prstGeom prst="rect">
            <a:avLst/>
          </a:prstGeom>
          <a:noFill/>
        </p:spPr>
      </p:pic>
      <p:pic>
        <p:nvPicPr>
          <p:cNvPr id="365" name="Picture 30">
            <a:extLst>
              <a:ext uri="{FF2B5EF4-FFF2-40B4-BE49-F238E27FC236}">
                <a16:creationId xmlns:a16="http://schemas.microsoft.com/office/drawing/2014/main" id="{590857E9-5167-4EF2-A06C-B4BFBF7B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34" y="4287618"/>
            <a:ext cx="50165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6" name="Text Box 274">
            <a:extLst>
              <a:ext uri="{FF2B5EF4-FFF2-40B4-BE49-F238E27FC236}">
                <a16:creationId xmlns:a16="http://schemas.microsoft.com/office/drawing/2014/main" id="{3D8DB61B-3EC9-48B1-9C2E-5F47E97EE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046" y="4128868"/>
            <a:ext cx="5937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500" dirty="0">
                <a:solidFill>
                  <a:schemeClr val="bg1"/>
                </a:solidFill>
              </a:rPr>
              <a:t>ETL</a:t>
            </a:r>
          </a:p>
        </p:txBody>
      </p:sp>
      <p:pic>
        <p:nvPicPr>
          <p:cNvPr id="367" name="Picture 275" descr="ETL">
            <a:extLst>
              <a:ext uri="{FF2B5EF4-FFF2-40B4-BE49-F238E27FC236}">
                <a16:creationId xmlns:a16="http://schemas.microsoft.com/office/drawing/2014/main" id="{671E25AA-8A28-4698-B085-06BE7B6E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284" y="4284443"/>
            <a:ext cx="3524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" name="Line 277">
            <a:extLst>
              <a:ext uri="{FF2B5EF4-FFF2-40B4-BE49-F238E27FC236}">
                <a16:creationId xmlns:a16="http://schemas.microsoft.com/office/drawing/2014/main" id="{D59009BF-2BDF-4DCF-AFCD-C7A7B78A3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9509" y="4432080"/>
            <a:ext cx="0" cy="358775"/>
          </a:xfrm>
          <a:prstGeom prst="line">
            <a:avLst/>
          </a:prstGeom>
          <a:noFill/>
          <a:ln w="12700">
            <a:solidFill>
              <a:srgbClr val="333333"/>
            </a:solidFill>
            <a:prstDash val="dash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369" name="Line 278">
            <a:extLst>
              <a:ext uri="{FF2B5EF4-FFF2-40B4-BE49-F238E27FC236}">
                <a16:creationId xmlns:a16="http://schemas.microsoft.com/office/drawing/2014/main" id="{D21161FC-7B88-41B6-8CF2-B23FC28BA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1534" y="4432080"/>
            <a:ext cx="0" cy="358775"/>
          </a:xfrm>
          <a:prstGeom prst="line">
            <a:avLst/>
          </a:prstGeom>
          <a:noFill/>
          <a:ln w="12700">
            <a:solidFill>
              <a:srgbClr val="333333"/>
            </a:solidFill>
            <a:prstDash val="dash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370" name="AutoShape 279">
            <a:extLst>
              <a:ext uri="{FF2B5EF4-FFF2-40B4-BE49-F238E27FC236}">
                <a16:creationId xmlns:a16="http://schemas.microsoft.com/office/drawing/2014/main" id="{F9A869AE-2018-427F-99A4-6C507CCBA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046" y="1695230"/>
            <a:ext cx="3960813" cy="2170113"/>
          </a:xfrm>
          <a:prstGeom prst="roundRect">
            <a:avLst>
              <a:gd name="adj" fmla="val 16667"/>
            </a:avLst>
          </a:prstGeom>
          <a:solidFill>
            <a:srgbClr val="FFCC00">
              <a:alpha val="79999"/>
            </a:srgbClr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2" dir="t"/>
          </a:scene3d>
          <a:sp3d extrusionH="746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de-DE" altLang="pt-BR" sz="1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71" name="Text Box 280">
            <a:extLst>
              <a:ext uri="{FF2B5EF4-FFF2-40B4-BE49-F238E27FC236}">
                <a16:creationId xmlns:a16="http://schemas.microsoft.com/office/drawing/2014/main" id="{02DE7F10-3957-4813-BDEA-05D162F5C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609" y="1623793"/>
            <a:ext cx="11223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800" dirty="0">
                <a:solidFill>
                  <a:schemeClr val="tx1"/>
                </a:solidFill>
              </a:rPr>
              <a:t>Aplicações</a:t>
            </a:r>
          </a:p>
        </p:txBody>
      </p:sp>
      <p:grpSp>
        <p:nvGrpSpPr>
          <p:cNvPr id="372" name="Group 281">
            <a:extLst>
              <a:ext uri="{FF2B5EF4-FFF2-40B4-BE49-F238E27FC236}">
                <a16:creationId xmlns:a16="http://schemas.microsoft.com/office/drawing/2014/main" id="{F32CBFBC-138A-452B-BFA2-8B23D53CCCB3}"/>
              </a:ext>
            </a:extLst>
          </p:cNvPr>
          <p:cNvGrpSpPr>
            <a:grpSpLocks/>
          </p:cNvGrpSpPr>
          <p:nvPr/>
        </p:nvGrpSpPr>
        <p:grpSpPr bwMode="auto">
          <a:xfrm>
            <a:off x="4850946" y="3274793"/>
            <a:ext cx="865188" cy="292100"/>
            <a:chOff x="470" y="2239"/>
            <a:chExt cx="548" cy="267"/>
          </a:xfrm>
        </p:grpSpPr>
        <p:sp>
          <p:nvSpPr>
            <p:cNvPr id="373" name="AutoShape 282">
              <a:extLst>
                <a:ext uri="{FF2B5EF4-FFF2-40B4-BE49-F238E27FC236}">
                  <a16:creationId xmlns:a16="http://schemas.microsoft.com/office/drawing/2014/main" id="{74B4D69F-5705-4C97-8E56-039F5D855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374" name="AutoShape 283">
              <a:extLst>
                <a:ext uri="{FF2B5EF4-FFF2-40B4-BE49-F238E27FC236}">
                  <a16:creationId xmlns:a16="http://schemas.microsoft.com/office/drawing/2014/main" id="{2C4347BA-86B1-4597-BB41-74FE1ADEB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pt-BR" sz="600" i="1" dirty="0">
                  <a:solidFill>
                    <a:schemeClr val="tx1"/>
                  </a:solidFill>
                </a:rPr>
                <a:t>SET UP CLIENTES</a:t>
              </a:r>
            </a:p>
          </p:txBody>
        </p:sp>
      </p:grpSp>
      <p:grpSp>
        <p:nvGrpSpPr>
          <p:cNvPr id="375" name="Group 284">
            <a:extLst>
              <a:ext uri="{FF2B5EF4-FFF2-40B4-BE49-F238E27FC236}">
                <a16:creationId xmlns:a16="http://schemas.microsoft.com/office/drawing/2014/main" id="{59BA2524-A671-47C3-9252-382FF946B2F5}"/>
              </a:ext>
            </a:extLst>
          </p:cNvPr>
          <p:cNvGrpSpPr>
            <a:grpSpLocks/>
          </p:cNvGrpSpPr>
          <p:nvPr/>
        </p:nvGrpSpPr>
        <p:grpSpPr bwMode="auto">
          <a:xfrm>
            <a:off x="4850946" y="2842993"/>
            <a:ext cx="865188" cy="292100"/>
            <a:chOff x="470" y="2239"/>
            <a:chExt cx="548" cy="267"/>
          </a:xfrm>
        </p:grpSpPr>
        <p:sp>
          <p:nvSpPr>
            <p:cNvPr id="376" name="AutoShape 285">
              <a:extLst>
                <a:ext uri="{FF2B5EF4-FFF2-40B4-BE49-F238E27FC236}">
                  <a16:creationId xmlns:a16="http://schemas.microsoft.com/office/drawing/2014/main" id="{F3CF16B5-9CC7-4B6B-816D-78110F489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377" name="AutoShape 286">
              <a:extLst>
                <a:ext uri="{FF2B5EF4-FFF2-40B4-BE49-F238E27FC236}">
                  <a16:creationId xmlns:a16="http://schemas.microsoft.com/office/drawing/2014/main" id="{202D7C7F-0287-47FE-932C-E7502C33C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pt-BR" sz="6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8" name="Group 287">
            <a:extLst>
              <a:ext uri="{FF2B5EF4-FFF2-40B4-BE49-F238E27FC236}">
                <a16:creationId xmlns:a16="http://schemas.microsoft.com/office/drawing/2014/main" id="{1992CF3D-662A-47A0-93BD-6CB6BA13EF1A}"/>
              </a:ext>
            </a:extLst>
          </p:cNvPr>
          <p:cNvGrpSpPr>
            <a:grpSpLocks/>
          </p:cNvGrpSpPr>
          <p:nvPr/>
        </p:nvGrpSpPr>
        <p:grpSpPr bwMode="auto">
          <a:xfrm>
            <a:off x="6722609" y="1982568"/>
            <a:ext cx="865187" cy="292100"/>
            <a:chOff x="470" y="2239"/>
            <a:chExt cx="548" cy="267"/>
          </a:xfrm>
        </p:grpSpPr>
        <p:sp>
          <p:nvSpPr>
            <p:cNvPr id="379" name="AutoShape 288">
              <a:extLst>
                <a:ext uri="{FF2B5EF4-FFF2-40B4-BE49-F238E27FC236}">
                  <a16:creationId xmlns:a16="http://schemas.microsoft.com/office/drawing/2014/main" id="{32A02DC7-4D8A-4FB4-9CAA-FE8904E18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380" name="AutoShape 289">
              <a:extLst>
                <a:ext uri="{FF2B5EF4-FFF2-40B4-BE49-F238E27FC236}">
                  <a16:creationId xmlns:a16="http://schemas.microsoft.com/office/drawing/2014/main" id="{85C63581-17A9-4E2D-A546-933EE54B5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pt-BR" sz="600" dirty="0">
                  <a:solidFill>
                    <a:schemeClr val="tx1"/>
                  </a:solidFill>
                </a:rPr>
                <a:t>PECHINCHADOR</a:t>
              </a:r>
              <a:endParaRPr lang="en-US" altLang="pt-BR" sz="6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1" name="Group 290">
            <a:extLst>
              <a:ext uri="{FF2B5EF4-FFF2-40B4-BE49-F238E27FC236}">
                <a16:creationId xmlns:a16="http://schemas.microsoft.com/office/drawing/2014/main" id="{01FB2057-5DB2-44F9-AB90-2CDDBB4E75F7}"/>
              </a:ext>
            </a:extLst>
          </p:cNvPr>
          <p:cNvGrpSpPr>
            <a:grpSpLocks/>
          </p:cNvGrpSpPr>
          <p:nvPr/>
        </p:nvGrpSpPr>
        <p:grpSpPr bwMode="auto">
          <a:xfrm>
            <a:off x="5860596" y="1979393"/>
            <a:ext cx="865188" cy="292100"/>
            <a:chOff x="470" y="2239"/>
            <a:chExt cx="548" cy="267"/>
          </a:xfrm>
        </p:grpSpPr>
        <p:sp>
          <p:nvSpPr>
            <p:cNvPr id="382" name="AutoShape 291">
              <a:extLst>
                <a:ext uri="{FF2B5EF4-FFF2-40B4-BE49-F238E27FC236}">
                  <a16:creationId xmlns:a16="http://schemas.microsoft.com/office/drawing/2014/main" id="{4A87D604-1ECC-499B-AC54-771E07D85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383" name="AutoShape 292">
              <a:extLst>
                <a:ext uri="{FF2B5EF4-FFF2-40B4-BE49-F238E27FC236}">
                  <a16:creationId xmlns:a16="http://schemas.microsoft.com/office/drawing/2014/main" id="{CBAA709D-9FFD-44B1-BC5D-95F1DFB86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pt-BR" sz="600" dirty="0">
                  <a:solidFill>
                    <a:schemeClr val="tx1"/>
                  </a:solidFill>
                </a:rPr>
                <a:t>TRACKING</a:t>
              </a:r>
              <a:endParaRPr lang="en-US" altLang="pt-BR" sz="6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4" name="Group 293">
            <a:extLst>
              <a:ext uri="{FF2B5EF4-FFF2-40B4-BE49-F238E27FC236}">
                <a16:creationId xmlns:a16="http://schemas.microsoft.com/office/drawing/2014/main" id="{80533CEF-C21C-4045-9463-0B3D859C1F44}"/>
              </a:ext>
            </a:extLst>
          </p:cNvPr>
          <p:cNvGrpSpPr>
            <a:grpSpLocks/>
          </p:cNvGrpSpPr>
          <p:nvPr/>
        </p:nvGrpSpPr>
        <p:grpSpPr bwMode="auto">
          <a:xfrm>
            <a:off x="5860596" y="2841405"/>
            <a:ext cx="865188" cy="292100"/>
            <a:chOff x="470" y="2239"/>
            <a:chExt cx="548" cy="267"/>
          </a:xfrm>
        </p:grpSpPr>
        <p:sp>
          <p:nvSpPr>
            <p:cNvPr id="385" name="AutoShape 294">
              <a:extLst>
                <a:ext uri="{FF2B5EF4-FFF2-40B4-BE49-F238E27FC236}">
                  <a16:creationId xmlns:a16="http://schemas.microsoft.com/office/drawing/2014/main" id="{5725A497-46A4-4370-97B0-C6F569E67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386" name="AutoShape 295">
              <a:extLst>
                <a:ext uri="{FF2B5EF4-FFF2-40B4-BE49-F238E27FC236}">
                  <a16:creationId xmlns:a16="http://schemas.microsoft.com/office/drawing/2014/main" id="{88A3432E-037D-4B34-BC8A-E2689987C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pt-BR" sz="6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7" name="Group 296">
            <a:extLst>
              <a:ext uri="{FF2B5EF4-FFF2-40B4-BE49-F238E27FC236}">
                <a16:creationId xmlns:a16="http://schemas.microsoft.com/office/drawing/2014/main" id="{D8E329B0-AC19-4C65-B700-2D683BF3BDD1}"/>
              </a:ext>
            </a:extLst>
          </p:cNvPr>
          <p:cNvGrpSpPr>
            <a:grpSpLocks/>
          </p:cNvGrpSpPr>
          <p:nvPr/>
        </p:nvGrpSpPr>
        <p:grpSpPr bwMode="auto">
          <a:xfrm>
            <a:off x="7586209" y="1982568"/>
            <a:ext cx="865187" cy="292100"/>
            <a:chOff x="470" y="2239"/>
            <a:chExt cx="548" cy="267"/>
          </a:xfrm>
        </p:grpSpPr>
        <p:sp>
          <p:nvSpPr>
            <p:cNvPr id="388" name="AutoShape 297">
              <a:extLst>
                <a:ext uri="{FF2B5EF4-FFF2-40B4-BE49-F238E27FC236}">
                  <a16:creationId xmlns:a16="http://schemas.microsoft.com/office/drawing/2014/main" id="{7C6CE2EC-6F32-41D4-BD50-347D1A618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389" name="AutoShape 298">
              <a:extLst>
                <a:ext uri="{FF2B5EF4-FFF2-40B4-BE49-F238E27FC236}">
                  <a16:creationId xmlns:a16="http://schemas.microsoft.com/office/drawing/2014/main" id="{F610B3BA-CE01-46B1-820E-85ABA8826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pt-BR" sz="6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0" name="Group 299">
            <a:extLst>
              <a:ext uri="{FF2B5EF4-FFF2-40B4-BE49-F238E27FC236}">
                <a16:creationId xmlns:a16="http://schemas.microsoft.com/office/drawing/2014/main" id="{F4EC5B6C-323A-4F9B-A4D6-73C670F50273}"/>
              </a:ext>
            </a:extLst>
          </p:cNvPr>
          <p:cNvGrpSpPr>
            <a:grpSpLocks/>
          </p:cNvGrpSpPr>
          <p:nvPr/>
        </p:nvGrpSpPr>
        <p:grpSpPr bwMode="auto">
          <a:xfrm>
            <a:off x="6721021" y="2841405"/>
            <a:ext cx="865188" cy="292100"/>
            <a:chOff x="470" y="2239"/>
            <a:chExt cx="548" cy="267"/>
          </a:xfrm>
        </p:grpSpPr>
        <p:sp>
          <p:nvSpPr>
            <p:cNvPr id="391" name="AutoShape 300">
              <a:extLst>
                <a:ext uri="{FF2B5EF4-FFF2-40B4-BE49-F238E27FC236}">
                  <a16:creationId xmlns:a16="http://schemas.microsoft.com/office/drawing/2014/main" id="{80816EEC-6894-4CAC-979D-7F2EB9D0C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392" name="AutoShape 301">
              <a:extLst>
                <a:ext uri="{FF2B5EF4-FFF2-40B4-BE49-F238E27FC236}">
                  <a16:creationId xmlns:a16="http://schemas.microsoft.com/office/drawing/2014/main" id="{7879B0CE-D42D-4324-A203-7E5AD3E74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pt-BR" sz="6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3" name="Group 302">
            <a:extLst>
              <a:ext uri="{FF2B5EF4-FFF2-40B4-BE49-F238E27FC236}">
                <a16:creationId xmlns:a16="http://schemas.microsoft.com/office/drawing/2014/main" id="{E1FB7D38-DC44-473C-B625-3CBA6CD19553}"/>
              </a:ext>
            </a:extLst>
          </p:cNvPr>
          <p:cNvGrpSpPr>
            <a:grpSpLocks/>
          </p:cNvGrpSpPr>
          <p:nvPr/>
        </p:nvGrpSpPr>
        <p:grpSpPr bwMode="auto">
          <a:xfrm>
            <a:off x="5860596" y="3273205"/>
            <a:ext cx="865188" cy="292100"/>
            <a:chOff x="470" y="2239"/>
            <a:chExt cx="548" cy="267"/>
          </a:xfrm>
        </p:grpSpPr>
        <p:sp>
          <p:nvSpPr>
            <p:cNvPr id="394" name="AutoShape 303">
              <a:extLst>
                <a:ext uri="{FF2B5EF4-FFF2-40B4-BE49-F238E27FC236}">
                  <a16:creationId xmlns:a16="http://schemas.microsoft.com/office/drawing/2014/main" id="{CA94D4B2-4C42-466A-944E-ECF5BD2AE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395" name="AutoShape 304">
              <a:extLst>
                <a:ext uri="{FF2B5EF4-FFF2-40B4-BE49-F238E27FC236}">
                  <a16:creationId xmlns:a16="http://schemas.microsoft.com/office/drawing/2014/main" id="{9E76008B-7613-42C3-A175-843C8B0E9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pt-BR" sz="600" i="1" dirty="0">
                  <a:solidFill>
                    <a:schemeClr val="tx1"/>
                  </a:solidFill>
                </a:rPr>
                <a:t>PARAMETRIZADOR</a:t>
              </a:r>
            </a:p>
          </p:txBody>
        </p:sp>
      </p:grpSp>
      <p:grpSp>
        <p:nvGrpSpPr>
          <p:cNvPr id="396" name="Group 305">
            <a:extLst>
              <a:ext uri="{FF2B5EF4-FFF2-40B4-BE49-F238E27FC236}">
                <a16:creationId xmlns:a16="http://schemas.microsoft.com/office/drawing/2014/main" id="{FD59D089-A6DB-435B-A2D8-6C4CE18D0251}"/>
              </a:ext>
            </a:extLst>
          </p:cNvPr>
          <p:cNvGrpSpPr>
            <a:grpSpLocks/>
          </p:cNvGrpSpPr>
          <p:nvPr/>
        </p:nvGrpSpPr>
        <p:grpSpPr bwMode="auto">
          <a:xfrm>
            <a:off x="7584621" y="2409605"/>
            <a:ext cx="865188" cy="292100"/>
            <a:chOff x="470" y="2239"/>
            <a:chExt cx="548" cy="267"/>
          </a:xfrm>
        </p:grpSpPr>
        <p:sp>
          <p:nvSpPr>
            <p:cNvPr id="397" name="AutoShape 306">
              <a:extLst>
                <a:ext uri="{FF2B5EF4-FFF2-40B4-BE49-F238E27FC236}">
                  <a16:creationId xmlns:a16="http://schemas.microsoft.com/office/drawing/2014/main" id="{DF0053E7-AD1C-4A4E-9C46-3FB3D9664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398" name="AutoShape 307">
              <a:extLst>
                <a:ext uri="{FF2B5EF4-FFF2-40B4-BE49-F238E27FC236}">
                  <a16:creationId xmlns:a16="http://schemas.microsoft.com/office/drawing/2014/main" id="{74E7BF7E-E548-4DA4-B2FC-75DCE9CF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pt-BR" sz="6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9" name="Group 308">
            <a:extLst>
              <a:ext uri="{FF2B5EF4-FFF2-40B4-BE49-F238E27FC236}">
                <a16:creationId xmlns:a16="http://schemas.microsoft.com/office/drawing/2014/main" id="{CE4040AB-6C35-4C31-92E9-6664159EAEB1}"/>
              </a:ext>
            </a:extLst>
          </p:cNvPr>
          <p:cNvGrpSpPr>
            <a:grpSpLocks/>
          </p:cNvGrpSpPr>
          <p:nvPr/>
        </p:nvGrpSpPr>
        <p:grpSpPr bwMode="auto">
          <a:xfrm>
            <a:off x="7584621" y="2839818"/>
            <a:ext cx="865188" cy="292100"/>
            <a:chOff x="470" y="2239"/>
            <a:chExt cx="548" cy="267"/>
          </a:xfrm>
        </p:grpSpPr>
        <p:sp>
          <p:nvSpPr>
            <p:cNvPr id="400" name="AutoShape 309">
              <a:extLst>
                <a:ext uri="{FF2B5EF4-FFF2-40B4-BE49-F238E27FC236}">
                  <a16:creationId xmlns:a16="http://schemas.microsoft.com/office/drawing/2014/main" id="{03F27EEA-C527-4A68-8319-B190375BF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401" name="AutoShape 310">
              <a:extLst>
                <a:ext uri="{FF2B5EF4-FFF2-40B4-BE49-F238E27FC236}">
                  <a16:creationId xmlns:a16="http://schemas.microsoft.com/office/drawing/2014/main" id="{EA7B6062-BCBC-4E16-8A7D-3CE40507D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pt-BR" sz="6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2" name="Group 311">
            <a:extLst>
              <a:ext uri="{FF2B5EF4-FFF2-40B4-BE49-F238E27FC236}">
                <a16:creationId xmlns:a16="http://schemas.microsoft.com/office/drawing/2014/main" id="{C1EF4864-B9D3-447F-AC25-056E5BA8EBA4}"/>
              </a:ext>
            </a:extLst>
          </p:cNvPr>
          <p:cNvGrpSpPr>
            <a:grpSpLocks/>
          </p:cNvGrpSpPr>
          <p:nvPr/>
        </p:nvGrpSpPr>
        <p:grpSpPr bwMode="auto">
          <a:xfrm>
            <a:off x="5860596" y="2409605"/>
            <a:ext cx="865188" cy="292100"/>
            <a:chOff x="470" y="2239"/>
            <a:chExt cx="548" cy="267"/>
          </a:xfrm>
        </p:grpSpPr>
        <p:sp>
          <p:nvSpPr>
            <p:cNvPr id="403" name="AutoShape 312">
              <a:extLst>
                <a:ext uri="{FF2B5EF4-FFF2-40B4-BE49-F238E27FC236}">
                  <a16:creationId xmlns:a16="http://schemas.microsoft.com/office/drawing/2014/main" id="{4B8E39AA-3E9C-4DD5-87CC-B943E622E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404" name="AutoShape 313">
              <a:extLst>
                <a:ext uri="{FF2B5EF4-FFF2-40B4-BE49-F238E27FC236}">
                  <a16:creationId xmlns:a16="http://schemas.microsoft.com/office/drawing/2014/main" id="{57D3913C-E259-4C55-BA9B-BB8FB4E8F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pt-BR" sz="6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5" name="Group 314">
            <a:extLst>
              <a:ext uri="{FF2B5EF4-FFF2-40B4-BE49-F238E27FC236}">
                <a16:creationId xmlns:a16="http://schemas.microsoft.com/office/drawing/2014/main" id="{2F881F72-96F1-4C4C-AF31-886CEFA6F7E6}"/>
              </a:ext>
            </a:extLst>
          </p:cNvPr>
          <p:cNvGrpSpPr>
            <a:grpSpLocks/>
          </p:cNvGrpSpPr>
          <p:nvPr/>
        </p:nvGrpSpPr>
        <p:grpSpPr bwMode="auto">
          <a:xfrm>
            <a:off x="6721021" y="2409605"/>
            <a:ext cx="865188" cy="292100"/>
            <a:chOff x="470" y="2239"/>
            <a:chExt cx="548" cy="267"/>
          </a:xfrm>
        </p:grpSpPr>
        <p:sp>
          <p:nvSpPr>
            <p:cNvPr id="406" name="AutoShape 315">
              <a:extLst>
                <a:ext uri="{FF2B5EF4-FFF2-40B4-BE49-F238E27FC236}">
                  <a16:creationId xmlns:a16="http://schemas.microsoft.com/office/drawing/2014/main" id="{C81B85AE-3029-4283-BB55-9C8B31044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407" name="AutoShape 316">
              <a:extLst>
                <a:ext uri="{FF2B5EF4-FFF2-40B4-BE49-F238E27FC236}">
                  <a16:creationId xmlns:a16="http://schemas.microsoft.com/office/drawing/2014/main" id="{BA5B27B6-F69F-49EC-9890-F6CC9F52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pt-BR" sz="6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8" name="Group 317">
            <a:extLst>
              <a:ext uri="{FF2B5EF4-FFF2-40B4-BE49-F238E27FC236}">
                <a16:creationId xmlns:a16="http://schemas.microsoft.com/office/drawing/2014/main" id="{ECCDA436-5F14-4DC4-9D0F-52B2E0F8AAC5}"/>
              </a:ext>
            </a:extLst>
          </p:cNvPr>
          <p:cNvGrpSpPr>
            <a:grpSpLocks/>
          </p:cNvGrpSpPr>
          <p:nvPr/>
        </p:nvGrpSpPr>
        <p:grpSpPr bwMode="auto">
          <a:xfrm>
            <a:off x="6721021" y="3273205"/>
            <a:ext cx="865188" cy="292100"/>
            <a:chOff x="470" y="2239"/>
            <a:chExt cx="548" cy="267"/>
          </a:xfrm>
        </p:grpSpPr>
        <p:sp>
          <p:nvSpPr>
            <p:cNvPr id="409" name="AutoShape 318">
              <a:extLst>
                <a:ext uri="{FF2B5EF4-FFF2-40B4-BE49-F238E27FC236}">
                  <a16:creationId xmlns:a16="http://schemas.microsoft.com/office/drawing/2014/main" id="{E477D201-421B-4223-BEE9-587D936DF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410" name="AutoShape 319">
              <a:extLst>
                <a:ext uri="{FF2B5EF4-FFF2-40B4-BE49-F238E27FC236}">
                  <a16:creationId xmlns:a16="http://schemas.microsoft.com/office/drawing/2014/main" id="{C52B339F-BBA7-4C81-8BB1-5DBE56BCB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pt-BR" sz="600" i="1" dirty="0">
                  <a:solidFill>
                    <a:schemeClr val="tx1"/>
                  </a:solidFill>
                </a:rPr>
                <a:t>ENTIDADES</a:t>
              </a:r>
            </a:p>
          </p:txBody>
        </p:sp>
      </p:grpSp>
      <p:grpSp>
        <p:nvGrpSpPr>
          <p:cNvPr id="411" name="Group 320">
            <a:extLst>
              <a:ext uri="{FF2B5EF4-FFF2-40B4-BE49-F238E27FC236}">
                <a16:creationId xmlns:a16="http://schemas.microsoft.com/office/drawing/2014/main" id="{A87F3BD3-5E33-4EA7-A51F-C7ABBAD8722B}"/>
              </a:ext>
            </a:extLst>
          </p:cNvPr>
          <p:cNvGrpSpPr>
            <a:grpSpLocks/>
          </p:cNvGrpSpPr>
          <p:nvPr/>
        </p:nvGrpSpPr>
        <p:grpSpPr bwMode="auto">
          <a:xfrm>
            <a:off x="7584621" y="3273205"/>
            <a:ext cx="865188" cy="292100"/>
            <a:chOff x="470" y="2239"/>
            <a:chExt cx="548" cy="267"/>
          </a:xfrm>
        </p:grpSpPr>
        <p:sp>
          <p:nvSpPr>
            <p:cNvPr id="412" name="AutoShape 321">
              <a:extLst>
                <a:ext uri="{FF2B5EF4-FFF2-40B4-BE49-F238E27FC236}">
                  <a16:creationId xmlns:a16="http://schemas.microsoft.com/office/drawing/2014/main" id="{9A789787-2E84-434E-8977-A10A2DF61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413" name="AutoShape 322">
              <a:extLst>
                <a:ext uri="{FF2B5EF4-FFF2-40B4-BE49-F238E27FC236}">
                  <a16:creationId xmlns:a16="http://schemas.microsoft.com/office/drawing/2014/main" id="{042526DE-285C-4115-B033-EC1EACA60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pt-BR" sz="6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323">
            <a:extLst>
              <a:ext uri="{FF2B5EF4-FFF2-40B4-BE49-F238E27FC236}">
                <a16:creationId xmlns:a16="http://schemas.microsoft.com/office/drawing/2014/main" id="{2D850A14-349C-4CF1-86A4-89DE874FAD86}"/>
              </a:ext>
            </a:extLst>
          </p:cNvPr>
          <p:cNvGrpSpPr>
            <a:grpSpLocks/>
          </p:cNvGrpSpPr>
          <p:nvPr/>
        </p:nvGrpSpPr>
        <p:grpSpPr bwMode="auto">
          <a:xfrm>
            <a:off x="4850946" y="2409605"/>
            <a:ext cx="865188" cy="292100"/>
            <a:chOff x="470" y="2239"/>
            <a:chExt cx="548" cy="267"/>
          </a:xfrm>
        </p:grpSpPr>
        <p:sp>
          <p:nvSpPr>
            <p:cNvPr id="415" name="AutoShape 324">
              <a:extLst>
                <a:ext uri="{FF2B5EF4-FFF2-40B4-BE49-F238E27FC236}">
                  <a16:creationId xmlns:a16="http://schemas.microsoft.com/office/drawing/2014/main" id="{24A363A4-255E-4226-AA1E-CE5CECB14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416" name="AutoShape 325">
              <a:extLst>
                <a:ext uri="{FF2B5EF4-FFF2-40B4-BE49-F238E27FC236}">
                  <a16:creationId xmlns:a16="http://schemas.microsoft.com/office/drawing/2014/main" id="{B105A5B8-F780-4D3F-977F-CACB671BB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pt-BR" sz="6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17" name="Line 336">
            <a:extLst>
              <a:ext uri="{FF2B5EF4-FFF2-40B4-BE49-F238E27FC236}">
                <a16:creationId xmlns:a16="http://schemas.microsoft.com/office/drawing/2014/main" id="{305202B4-59B7-4481-85CD-F009DEA15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0859" y="3855818"/>
            <a:ext cx="360362" cy="0"/>
          </a:xfrm>
          <a:prstGeom prst="line">
            <a:avLst/>
          </a:prstGeom>
          <a:noFill/>
          <a:ln w="12700">
            <a:solidFill>
              <a:srgbClr val="333333"/>
            </a:solidFill>
            <a:prstDash val="dash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grpSp>
        <p:nvGrpSpPr>
          <p:cNvPr id="418" name="Group 340">
            <a:extLst>
              <a:ext uri="{FF2B5EF4-FFF2-40B4-BE49-F238E27FC236}">
                <a16:creationId xmlns:a16="http://schemas.microsoft.com/office/drawing/2014/main" id="{3398B6C4-D8B6-4C03-B2B4-C2E7EE6CAE50}"/>
              </a:ext>
            </a:extLst>
          </p:cNvPr>
          <p:cNvGrpSpPr>
            <a:grpSpLocks/>
          </p:cNvGrpSpPr>
          <p:nvPr/>
        </p:nvGrpSpPr>
        <p:grpSpPr bwMode="auto">
          <a:xfrm>
            <a:off x="4850946" y="1982568"/>
            <a:ext cx="865188" cy="292100"/>
            <a:chOff x="470" y="2239"/>
            <a:chExt cx="548" cy="267"/>
          </a:xfrm>
        </p:grpSpPr>
        <p:sp>
          <p:nvSpPr>
            <p:cNvPr id="419" name="AutoShape 341">
              <a:extLst>
                <a:ext uri="{FF2B5EF4-FFF2-40B4-BE49-F238E27FC236}">
                  <a16:creationId xmlns:a16="http://schemas.microsoft.com/office/drawing/2014/main" id="{54451E75-F109-4674-962E-8E06E9B44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273"/>
              <a:ext cx="513" cy="233"/>
            </a:xfrm>
            <a:prstGeom prst="hexagon">
              <a:avLst>
                <a:gd name="adj" fmla="val 20366"/>
                <a:gd name="vf" fmla="val 115470"/>
              </a:avLst>
            </a:prstGeom>
            <a:solidFill>
              <a:srgbClr val="339933"/>
            </a:solidFill>
            <a:ln w="317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dirty="0"/>
            </a:p>
          </p:txBody>
        </p:sp>
        <p:sp>
          <p:nvSpPr>
            <p:cNvPr id="420" name="AutoShape 342">
              <a:extLst>
                <a:ext uri="{FF2B5EF4-FFF2-40B4-BE49-F238E27FC236}">
                  <a16:creationId xmlns:a16="http://schemas.microsoft.com/office/drawing/2014/main" id="{68CFFA5C-1896-4050-BA45-8D83E3C90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239"/>
              <a:ext cx="481" cy="234"/>
            </a:xfrm>
            <a:prstGeom prst="roundRect">
              <a:avLst>
                <a:gd name="adj" fmla="val 16667"/>
              </a:avLst>
            </a:prstGeom>
            <a:solidFill>
              <a:srgbClr val="CBEBC9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pt-BR" sz="600" dirty="0">
                  <a:solidFill>
                    <a:schemeClr val="tx1"/>
                  </a:solidFill>
                </a:rPr>
                <a:t>INBOUND</a:t>
              </a:r>
              <a:endParaRPr lang="en-US" altLang="pt-BR" sz="6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1" name="Group 344">
            <a:extLst>
              <a:ext uri="{FF2B5EF4-FFF2-40B4-BE49-F238E27FC236}">
                <a16:creationId xmlns:a16="http://schemas.microsoft.com/office/drawing/2014/main" id="{3A4FFB3D-8EE5-42F3-8BDD-17AD4E23956D}"/>
              </a:ext>
            </a:extLst>
          </p:cNvPr>
          <p:cNvGrpSpPr>
            <a:grpSpLocks/>
          </p:cNvGrpSpPr>
          <p:nvPr/>
        </p:nvGrpSpPr>
        <p:grpSpPr bwMode="auto">
          <a:xfrm>
            <a:off x="3558721" y="1695230"/>
            <a:ext cx="1004888" cy="2160588"/>
            <a:chOff x="1708" y="1071"/>
            <a:chExt cx="537" cy="1316"/>
          </a:xfrm>
        </p:grpSpPr>
        <p:sp>
          <p:nvSpPr>
            <p:cNvPr id="422" name="AutoShape 345">
              <a:extLst>
                <a:ext uri="{FF2B5EF4-FFF2-40B4-BE49-F238E27FC236}">
                  <a16:creationId xmlns:a16="http://schemas.microsoft.com/office/drawing/2014/main" id="{37F1A810-DEA3-49AC-B2BF-D263CBDB0C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99" y="1525"/>
              <a:ext cx="1316" cy="407"/>
            </a:xfrm>
            <a:prstGeom prst="roundRect">
              <a:avLst>
                <a:gd name="adj" fmla="val 16667"/>
              </a:avLst>
            </a:prstGeom>
            <a:solidFill>
              <a:srgbClr val="A5A6D2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74600" prstMaterial="legacyMatte">
              <a:bevelT w="13500" h="13500" prst="angle"/>
              <a:bevelB w="13500" h="13500" prst="angle"/>
              <a:extrusionClr>
                <a:srgbClr val="D55FFF"/>
              </a:extrusionClr>
              <a:contourClr>
                <a:srgbClr val="D55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de-DE" altLang="pt-BR" sz="1400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23" name="Text Box 346">
              <a:extLst>
                <a:ext uri="{FF2B5EF4-FFF2-40B4-BE49-F238E27FC236}">
                  <a16:creationId xmlns:a16="http://schemas.microsoft.com/office/drawing/2014/main" id="{E3979B16-348E-42DC-B357-6505600F6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071"/>
              <a:ext cx="499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800" dirty="0">
                  <a:solidFill>
                    <a:schemeClr val="bg1"/>
                  </a:solidFill>
                </a:rPr>
                <a:t>Processos</a:t>
              </a:r>
            </a:p>
          </p:txBody>
        </p:sp>
        <p:sp>
          <p:nvSpPr>
            <p:cNvPr id="424" name="Text Box 347">
              <a:extLst>
                <a:ext uri="{FF2B5EF4-FFF2-40B4-BE49-F238E27FC236}">
                  <a16:creationId xmlns:a16="http://schemas.microsoft.com/office/drawing/2014/main" id="{981C2AA5-D00B-470F-B962-B9737F3A7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318"/>
              <a:ext cx="499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600" dirty="0">
                  <a:solidFill>
                    <a:schemeClr val="bg1"/>
                  </a:solidFill>
                </a:rPr>
                <a:t>Monitoramento</a:t>
              </a:r>
            </a:p>
          </p:txBody>
        </p:sp>
        <p:sp>
          <p:nvSpPr>
            <p:cNvPr id="425" name="Text Box 348">
              <a:extLst>
                <a:ext uri="{FF2B5EF4-FFF2-40B4-BE49-F238E27FC236}">
                  <a16:creationId xmlns:a16="http://schemas.microsoft.com/office/drawing/2014/main" id="{7F0FA0E8-AD19-42A3-A6AA-7C3AC3163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570"/>
              <a:ext cx="49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600" dirty="0">
                  <a:solidFill>
                    <a:schemeClr val="bg1"/>
                  </a:solidFill>
                </a:rPr>
                <a:t>Automação</a:t>
              </a:r>
            </a:p>
          </p:txBody>
        </p:sp>
        <p:sp>
          <p:nvSpPr>
            <p:cNvPr id="426" name="Text Box 349">
              <a:extLst>
                <a:ext uri="{FF2B5EF4-FFF2-40B4-BE49-F238E27FC236}">
                  <a16:creationId xmlns:a16="http://schemas.microsoft.com/office/drawing/2014/main" id="{36178177-E726-44C8-A486-2F83C9FA4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797"/>
              <a:ext cx="537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600" dirty="0">
                  <a:solidFill>
                    <a:schemeClr val="bg1"/>
                  </a:solidFill>
                </a:rPr>
                <a:t>Modelagem</a:t>
              </a:r>
            </a:p>
          </p:txBody>
        </p:sp>
        <p:grpSp>
          <p:nvGrpSpPr>
            <p:cNvPr id="428" name="Group 351">
              <a:extLst>
                <a:ext uri="{FF2B5EF4-FFF2-40B4-BE49-F238E27FC236}">
                  <a16:creationId xmlns:a16="http://schemas.microsoft.com/office/drawing/2014/main" id="{2C550B2F-5599-470D-B1C8-138489705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8" y="1672"/>
              <a:ext cx="311" cy="125"/>
              <a:chOff x="-1021" y="1797"/>
              <a:chExt cx="862" cy="817"/>
            </a:xfrm>
          </p:grpSpPr>
          <p:sp>
            <p:nvSpPr>
              <p:cNvPr id="445" name="AutoShape 352">
                <a:extLst>
                  <a:ext uri="{FF2B5EF4-FFF2-40B4-BE49-F238E27FC236}">
                    <a16:creationId xmlns:a16="http://schemas.microsoft.com/office/drawing/2014/main" id="{F31FB039-34AA-4F01-B4BD-4048559E9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21" y="1797"/>
                <a:ext cx="862" cy="817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dirty="0"/>
              </a:p>
            </p:txBody>
          </p:sp>
          <p:grpSp>
            <p:nvGrpSpPr>
              <p:cNvPr id="446" name="Group 353">
                <a:extLst>
                  <a:ext uri="{FF2B5EF4-FFF2-40B4-BE49-F238E27FC236}">
                    <a16:creationId xmlns:a16="http://schemas.microsoft.com/office/drawing/2014/main" id="{3B65545D-CAF1-4D8F-A345-256C501DFD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822" y="1843"/>
                <a:ext cx="526" cy="660"/>
                <a:chOff x="249" y="935"/>
                <a:chExt cx="526" cy="660"/>
              </a:xfrm>
            </p:grpSpPr>
            <p:cxnSp>
              <p:nvCxnSpPr>
                <p:cNvPr id="447" name="AutoShape 354">
                  <a:extLst>
                    <a:ext uri="{FF2B5EF4-FFF2-40B4-BE49-F238E27FC236}">
                      <a16:creationId xmlns:a16="http://schemas.microsoft.com/office/drawing/2014/main" id="{8B315763-FFEA-4127-862E-646DD2940BDE}"/>
                    </a:ext>
                  </a:extLst>
                </p:cNvPr>
                <p:cNvCxnSpPr>
                  <a:cxnSpLocks noChangeShapeType="1"/>
                  <a:stCxn id="449" idx="3"/>
                  <a:endCxn id="451" idx="0"/>
                </p:cNvCxnSpPr>
                <p:nvPr/>
              </p:nvCxnSpPr>
              <p:spPr bwMode="auto">
                <a:xfrm>
                  <a:off x="414" y="1200"/>
                  <a:ext cx="128" cy="96"/>
                </a:xfrm>
                <a:prstGeom prst="bentConnector2">
                  <a:avLst/>
                </a:prstGeom>
                <a:noFill/>
                <a:ln w="9525">
                  <a:solidFill>
                    <a:srgbClr val="0033CC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48" name="AutoShape 355">
                  <a:extLst>
                    <a:ext uri="{FF2B5EF4-FFF2-40B4-BE49-F238E27FC236}">
                      <a16:creationId xmlns:a16="http://schemas.microsoft.com/office/drawing/2014/main" id="{9E1FD380-0D2A-4AA1-957E-F7C4F5D35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" y="1113"/>
                  <a:ext cx="102" cy="87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449" name="AutoShape 356">
                  <a:extLst>
                    <a:ext uri="{FF2B5EF4-FFF2-40B4-BE49-F238E27FC236}">
                      <a16:creationId xmlns:a16="http://schemas.microsoft.com/office/drawing/2014/main" id="{F1605910-86A8-47BF-93D7-581231D63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" y="1156"/>
                  <a:ext cx="102" cy="88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450" name="AutoShape 357">
                  <a:extLst>
                    <a:ext uri="{FF2B5EF4-FFF2-40B4-BE49-F238E27FC236}">
                      <a16:creationId xmlns:a16="http://schemas.microsoft.com/office/drawing/2014/main" id="{E4149C5B-E9E6-4CD1-B7DC-518EB0A9F3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" y="935"/>
                  <a:ext cx="114" cy="87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451" name="AutoShape 358">
                  <a:extLst>
                    <a:ext uri="{FF2B5EF4-FFF2-40B4-BE49-F238E27FC236}">
                      <a16:creationId xmlns:a16="http://schemas.microsoft.com/office/drawing/2014/main" id="{3B7B389C-D7D2-47AB-80D8-E2FE4068E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" y="1296"/>
                  <a:ext cx="103" cy="53"/>
                </a:xfrm>
                <a:prstGeom prst="flowChartDecision">
                  <a:avLst/>
                </a:prstGeom>
                <a:solidFill>
                  <a:srgbClr val="3333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cxnSp>
              <p:nvCxnSpPr>
                <p:cNvPr id="452" name="AutoShape 359">
                  <a:extLst>
                    <a:ext uri="{FF2B5EF4-FFF2-40B4-BE49-F238E27FC236}">
                      <a16:creationId xmlns:a16="http://schemas.microsoft.com/office/drawing/2014/main" id="{1A4EDBDA-A03E-4C5F-875F-A01F28106B67}"/>
                    </a:ext>
                  </a:extLst>
                </p:cNvPr>
                <p:cNvCxnSpPr>
                  <a:cxnSpLocks noChangeShapeType="1"/>
                  <a:stCxn id="451" idx="3"/>
                  <a:endCxn id="463" idx="1"/>
                </p:cNvCxnSpPr>
                <p:nvPr/>
              </p:nvCxnSpPr>
              <p:spPr bwMode="auto">
                <a:xfrm>
                  <a:off x="594" y="1323"/>
                  <a:ext cx="114" cy="218"/>
                </a:xfrm>
                <a:prstGeom prst="bentConnector2">
                  <a:avLst/>
                </a:prstGeom>
                <a:noFill/>
                <a:ln w="9525">
                  <a:solidFill>
                    <a:srgbClr val="0033CC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3" name="AutoShape 360">
                  <a:extLst>
                    <a:ext uri="{FF2B5EF4-FFF2-40B4-BE49-F238E27FC236}">
                      <a16:creationId xmlns:a16="http://schemas.microsoft.com/office/drawing/2014/main" id="{CAC7E52B-47ED-49B9-B0EA-D45CCA45D1C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05" y="1443"/>
                  <a:ext cx="163" cy="129"/>
                </a:xfrm>
                <a:prstGeom prst="bentConnector3">
                  <a:avLst>
                    <a:gd name="adj1" fmla="val 49694"/>
                  </a:avLst>
                </a:prstGeom>
                <a:noFill/>
                <a:ln w="9525">
                  <a:solidFill>
                    <a:srgbClr val="0033CC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4" name="AutoShape 361">
                  <a:extLst>
                    <a:ext uri="{FF2B5EF4-FFF2-40B4-BE49-F238E27FC236}">
                      <a16:creationId xmlns:a16="http://schemas.microsoft.com/office/drawing/2014/main" id="{947A0C8B-1FF6-4869-A6F3-63F59814C0FF}"/>
                    </a:ext>
                  </a:extLst>
                </p:cNvPr>
                <p:cNvCxnSpPr>
                  <a:cxnSpLocks noChangeShapeType="1"/>
                  <a:stCxn id="448" idx="1"/>
                </p:cNvCxnSpPr>
                <p:nvPr/>
              </p:nvCxnSpPr>
              <p:spPr bwMode="auto">
                <a:xfrm rot="10800000" flipV="1">
                  <a:off x="258" y="1157"/>
                  <a:ext cx="33" cy="405"/>
                </a:xfrm>
                <a:prstGeom prst="bentConnector3">
                  <a:avLst>
                    <a:gd name="adj1" fmla="val 536366"/>
                  </a:avLst>
                </a:prstGeom>
                <a:noFill/>
                <a:ln w="9525">
                  <a:solidFill>
                    <a:srgbClr val="0033CC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5" name="AutoShape 362">
                  <a:extLst>
                    <a:ext uri="{FF2B5EF4-FFF2-40B4-BE49-F238E27FC236}">
                      <a16:creationId xmlns:a16="http://schemas.microsoft.com/office/drawing/2014/main" id="{138999CF-703A-4616-B558-B02DAFE69B25}"/>
                    </a:ext>
                  </a:extLst>
                </p:cNvPr>
                <p:cNvCxnSpPr>
                  <a:cxnSpLocks noChangeShapeType="1"/>
                  <a:stCxn id="451" idx="1"/>
                </p:cNvCxnSpPr>
                <p:nvPr/>
              </p:nvCxnSpPr>
              <p:spPr bwMode="auto">
                <a:xfrm rot="10800000" flipV="1">
                  <a:off x="454" y="1323"/>
                  <a:ext cx="37" cy="76"/>
                </a:xfrm>
                <a:prstGeom prst="bentConnector2">
                  <a:avLst/>
                </a:prstGeom>
                <a:noFill/>
                <a:ln w="9525">
                  <a:solidFill>
                    <a:srgbClr val="0033CC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6" name="AutoShape 363">
                  <a:extLst>
                    <a:ext uri="{FF2B5EF4-FFF2-40B4-BE49-F238E27FC236}">
                      <a16:creationId xmlns:a16="http://schemas.microsoft.com/office/drawing/2014/main" id="{5ABAE9F2-D0D1-49ED-AC7D-06BF8CAAEF4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306" y="1443"/>
                  <a:ext cx="97" cy="92"/>
                </a:xfrm>
                <a:prstGeom prst="bentConnector2">
                  <a:avLst/>
                </a:prstGeom>
                <a:noFill/>
                <a:ln w="9525">
                  <a:solidFill>
                    <a:srgbClr val="0033CC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7" name="AutoShape 364">
                  <a:extLst>
                    <a:ext uri="{FF2B5EF4-FFF2-40B4-BE49-F238E27FC236}">
                      <a16:creationId xmlns:a16="http://schemas.microsoft.com/office/drawing/2014/main" id="{7A15B6E5-3092-46A8-A532-40FE46EAC92E}"/>
                    </a:ext>
                  </a:extLst>
                </p:cNvPr>
                <p:cNvCxnSpPr>
                  <a:cxnSpLocks noChangeShapeType="1"/>
                  <a:stCxn id="450" idx="3"/>
                </p:cNvCxnSpPr>
                <p:nvPr/>
              </p:nvCxnSpPr>
              <p:spPr bwMode="auto">
                <a:xfrm>
                  <a:off x="472" y="979"/>
                  <a:ext cx="177" cy="75"/>
                </a:xfrm>
                <a:prstGeom prst="bentConnector2">
                  <a:avLst/>
                </a:prstGeom>
                <a:noFill/>
                <a:ln w="9525">
                  <a:solidFill>
                    <a:srgbClr val="0033CC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8" name="AutoShape 365">
                  <a:extLst>
                    <a:ext uri="{FF2B5EF4-FFF2-40B4-BE49-F238E27FC236}">
                      <a16:creationId xmlns:a16="http://schemas.microsoft.com/office/drawing/2014/main" id="{250475E2-EF38-40D3-90DB-0012B12983F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92" y="1080"/>
                  <a:ext cx="83" cy="115"/>
                </a:xfrm>
                <a:prstGeom prst="bentConnector2">
                  <a:avLst/>
                </a:prstGeom>
                <a:noFill/>
                <a:ln w="9525">
                  <a:solidFill>
                    <a:srgbClr val="0033CC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9" name="AutoShape 366">
                  <a:extLst>
                    <a:ext uri="{FF2B5EF4-FFF2-40B4-BE49-F238E27FC236}">
                      <a16:creationId xmlns:a16="http://schemas.microsoft.com/office/drawing/2014/main" id="{AD80F1CB-0E74-48A7-AEEE-2CE6BDE9E1C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6" y="1080"/>
                  <a:ext cx="66" cy="98"/>
                </a:xfrm>
                <a:prstGeom prst="bentConnector3">
                  <a:avLst>
                    <a:gd name="adj1" fmla="val -218181"/>
                  </a:avLst>
                </a:prstGeom>
                <a:noFill/>
                <a:ln w="9525">
                  <a:solidFill>
                    <a:srgbClr val="0033CC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0" name="AutoShape 367">
                  <a:extLst>
                    <a:ext uri="{FF2B5EF4-FFF2-40B4-BE49-F238E27FC236}">
                      <a16:creationId xmlns:a16="http://schemas.microsoft.com/office/drawing/2014/main" id="{6B008084-6AB8-4830-8EDA-C98F4CC0A29D}"/>
                    </a:ext>
                  </a:extLst>
                </p:cNvPr>
                <p:cNvCxnSpPr>
                  <a:cxnSpLocks noChangeShapeType="1"/>
                  <a:stCxn id="450" idx="2"/>
                </p:cNvCxnSpPr>
                <p:nvPr/>
              </p:nvCxnSpPr>
              <p:spPr bwMode="auto">
                <a:xfrm rot="16200000" flipH="1">
                  <a:off x="425" y="1012"/>
                  <a:ext cx="146" cy="166"/>
                </a:xfrm>
                <a:prstGeom prst="bentConnector3">
                  <a:avLst>
                    <a:gd name="adj1" fmla="val 43833"/>
                  </a:avLst>
                </a:prstGeom>
                <a:noFill/>
                <a:ln w="9525">
                  <a:solidFill>
                    <a:srgbClr val="0033CC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61" name="AutoShape 368">
                  <a:extLst>
                    <a:ext uri="{FF2B5EF4-FFF2-40B4-BE49-F238E27FC236}">
                      <a16:creationId xmlns:a16="http://schemas.microsoft.com/office/drawing/2014/main" id="{C0D9FE01-5DCE-4B3F-9748-17F8BEBD8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" y="1396"/>
                  <a:ext cx="102" cy="88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462" name="AutoShape 369">
                  <a:extLst>
                    <a:ext uri="{FF2B5EF4-FFF2-40B4-BE49-F238E27FC236}">
                      <a16:creationId xmlns:a16="http://schemas.microsoft.com/office/drawing/2014/main" id="{221AAB35-5754-4B18-9015-9431467F3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" y="1526"/>
                  <a:ext cx="95" cy="54"/>
                </a:xfrm>
                <a:prstGeom prst="flowChartMagneticDisk">
                  <a:avLst/>
                </a:prstGeom>
                <a:solidFill>
                  <a:srgbClr val="3333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463" name="AutoShape 370">
                  <a:extLst>
                    <a:ext uri="{FF2B5EF4-FFF2-40B4-BE49-F238E27FC236}">
                      <a16:creationId xmlns:a16="http://schemas.microsoft.com/office/drawing/2014/main" id="{DE4F2B33-C23F-4779-86CC-C1B05635B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1541"/>
                  <a:ext cx="95" cy="54"/>
                </a:xfrm>
                <a:prstGeom prst="flowChartMagneticDisk">
                  <a:avLst/>
                </a:prstGeom>
                <a:solidFill>
                  <a:srgbClr val="3333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464" name="AutoShape 371">
                  <a:extLst>
                    <a:ext uri="{FF2B5EF4-FFF2-40B4-BE49-F238E27FC236}">
                      <a16:creationId xmlns:a16="http://schemas.microsoft.com/office/drawing/2014/main" id="{DEE773DE-CE9B-4650-95AE-2A36771BA3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1265"/>
                  <a:ext cx="95" cy="54"/>
                </a:xfrm>
                <a:prstGeom prst="flowChartMagneticDisk">
                  <a:avLst/>
                </a:prstGeom>
                <a:solidFill>
                  <a:srgbClr val="3333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465" name="AutoShape 372">
                  <a:extLst>
                    <a:ext uri="{FF2B5EF4-FFF2-40B4-BE49-F238E27FC236}">
                      <a16:creationId xmlns:a16="http://schemas.microsoft.com/office/drawing/2014/main" id="{AAE2CEAA-AAD6-40FE-9E0C-942B9397A0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" y="1160"/>
                  <a:ext cx="103" cy="53"/>
                </a:xfrm>
                <a:prstGeom prst="flowChartDecision">
                  <a:avLst/>
                </a:prstGeom>
                <a:solidFill>
                  <a:srgbClr val="3333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  <p:sp>
              <p:nvSpPr>
                <p:cNvPr id="466" name="AutoShape 373">
                  <a:extLst>
                    <a:ext uri="{FF2B5EF4-FFF2-40B4-BE49-F238E27FC236}">
                      <a16:creationId xmlns:a16="http://schemas.microsoft.com/office/drawing/2014/main" id="{3AAD86CC-01F5-411B-9644-69A470E817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3" y="1060"/>
                  <a:ext cx="103" cy="53"/>
                </a:xfrm>
                <a:prstGeom prst="flowChartDecision">
                  <a:avLst/>
                </a:prstGeom>
                <a:solidFill>
                  <a:srgbClr val="3333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pt-BR" dirty="0"/>
                </a:p>
              </p:txBody>
            </p:sp>
          </p:grpSp>
        </p:grpSp>
        <p:pic>
          <p:nvPicPr>
            <p:cNvPr id="429" name="Picture 3">
              <a:extLst>
                <a:ext uri="{FF2B5EF4-FFF2-40B4-BE49-F238E27FC236}">
                  <a16:creationId xmlns:a16="http://schemas.microsoft.com/office/drawing/2014/main" id="{49D15FB0-7BCD-4857-B763-E72995977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/>
            <a:srcRect l="8212" r="3878"/>
            <a:stretch>
              <a:fillRect/>
            </a:stretch>
          </p:blipFill>
          <p:spPr bwMode="auto">
            <a:xfrm>
              <a:off x="1794" y="1250"/>
              <a:ext cx="28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Front">
                <a:rot lat="0" lon="2400000" rev="0"/>
              </a:camera>
              <a:lightRig rig="threePt" dir="t"/>
            </a:scene3d>
            <a:sp3d extrusionH="114300"/>
          </p:spPr>
        </p:pic>
        <p:grpSp>
          <p:nvGrpSpPr>
            <p:cNvPr id="431" name="Group 376">
              <a:extLst>
                <a:ext uri="{FF2B5EF4-FFF2-40B4-BE49-F238E27FC236}">
                  <a16:creationId xmlns:a16="http://schemas.microsoft.com/office/drawing/2014/main" id="{4C3AAA30-CC09-4D20-8F3C-A1A14B2BEA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7" y="1434"/>
              <a:ext cx="220" cy="139"/>
              <a:chOff x="2736" y="3120"/>
              <a:chExt cx="426" cy="426"/>
            </a:xfrm>
          </p:grpSpPr>
          <p:sp>
            <p:nvSpPr>
              <p:cNvPr id="440" name="Oval 377">
                <a:extLst>
                  <a:ext uri="{FF2B5EF4-FFF2-40B4-BE49-F238E27FC236}">
                    <a16:creationId xmlns:a16="http://schemas.microsoft.com/office/drawing/2014/main" id="{695D1BC2-4935-4F08-9781-E4C54A206E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3120"/>
                <a:ext cx="426" cy="426"/>
              </a:xfrm>
              <a:prstGeom prst="ellipse">
                <a:avLst/>
              </a:prstGeom>
              <a:solidFill>
                <a:srgbClr val="F2C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dirty="0"/>
              </a:p>
            </p:txBody>
          </p:sp>
          <p:grpSp>
            <p:nvGrpSpPr>
              <p:cNvPr id="441" name="Group 378">
                <a:extLst>
                  <a:ext uri="{FF2B5EF4-FFF2-40B4-BE49-F238E27FC236}">
                    <a16:creationId xmlns:a16="http://schemas.microsoft.com/office/drawing/2014/main" id="{16E70E1B-5BB1-4D25-8F7C-7FE677F9C77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769" y="3186"/>
                <a:ext cx="360" cy="307"/>
                <a:chOff x="1632" y="1248"/>
                <a:chExt cx="2682" cy="2286"/>
              </a:xfrm>
            </p:grpSpPr>
            <p:sp>
              <p:nvSpPr>
                <p:cNvPr id="442" name="Gear">
                  <a:extLst>
                    <a:ext uri="{FF2B5EF4-FFF2-40B4-BE49-F238E27FC236}">
                      <a16:creationId xmlns:a16="http://schemas.microsoft.com/office/drawing/2014/main" id="{661CDCC2-0368-4FC0-9D20-796AAC1AADA3}"/>
                    </a:ext>
                  </a:extLst>
                </p:cNvPr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119" y="1248"/>
                  <a:ext cx="1195" cy="104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374 w 21600"/>
                    <a:gd name="T13" fmla="*/ 3957 h 21600"/>
                    <a:gd name="T14" fmla="*/ 17840 w 21600"/>
                    <a:gd name="T15" fmla="*/ 1764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2A2C7E"/>
                    </a:gs>
                  </a:gsLst>
                  <a:lin ang="5400000" scaled="1"/>
                </a:gradFill>
                <a:ln w="12700">
                  <a:solidFill>
                    <a:srgbClr val="2A2C7E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443" name="AutoShape 380">
                  <a:extLst>
                    <a:ext uri="{FF2B5EF4-FFF2-40B4-BE49-F238E27FC236}">
                      <a16:creationId xmlns:a16="http://schemas.microsoft.com/office/drawing/2014/main" id="{08662544-04ED-45DB-B7F4-E3846BAF6C94}"/>
                    </a:ext>
                  </a:extLst>
                </p:cNvPr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1632" y="1680"/>
                  <a:ext cx="1429" cy="125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368 w 21600"/>
                    <a:gd name="T13" fmla="*/ 3965 h 21600"/>
                    <a:gd name="T14" fmla="*/ 17836 w 21600"/>
                    <a:gd name="T15" fmla="*/ 176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2A2C7E"/>
                    </a:gs>
                  </a:gsLst>
                  <a:lin ang="5400000" scaled="1"/>
                </a:gradFill>
                <a:ln w="12700">
                  <a:solidFill>
                    <a:srgbClr val="2A2C7E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444" name="AutoShape 381">
                  <a:extLst>
                    <a:ext uri="{FF2B5EF4-FFF2-40B4-BE49-F238E27FC236}">
                      <a16:creationId xmlns:a16="http://schemas.microsoft.com/office/drawing/2014/main" id="{58A80E6D-AAAC-4523-953A-84DD6E711684}"/>
                    </a:ext>
                  </a:extLst>
                </p:cNvPr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2559" y="2142"/>
                  <a:ext cx="1588" cy="13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380 w 21600"/>
                    <a:gd name="T13" fmla="*/ 3957 h 21600"/>
                    <a:gd name="T14" fmla="*/ 17846 w 21600"/>
                    <a:gd name="T15" fmla="*/ 1762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2A2C7E"/>
                    </a:gs>
                  </a:gsLst>
                  <a:lin ang="5400000" scaled="1"/>
                </a:gradFill>
                <a:ln w="12700">
                  <a:solidFill>
                    <a:srgbClr val="2A2C7E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dirty="0"/>
                </a:p>
              </p:txBody>
            </p:sp>
          </p:grpSp>
        </p:grpSp>
        <p:grpSp>
          <p:nvGrpSpPr>
            <p:cNvPr id="432" name="Group 382">
              <a:extLst>
                <a:ext uri="{FF2B5EF4-FFF2-40B4-BE49-F238E27FC236}">
                  <a16:creationId xmlns:a16="http://schemas.microsoft.com/office/drawing/2014/main" id="{24F95F70-9B72-456C-81A4-F0E5FDDB0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7" y="2115"/>
              <a:ext cx="181" cy="136"/>
              <a:chOff x="240" y="3600"/>
              <a:chExt cx="529" cy="624"/>
            </a:xfrm>
          </p:grpSpPr>
          <p:sp>
            <p:nvSpPr>
              <p:cNvPr id="434" name="AutoShape 383">
                <a:extLst>
                  <a:ext uri="{FF2B5EF4-FFF2-40B4-BE49-F238E27FC236}">
                    <a16:creationId xmlns:a16="http://schemas.microsoft.com/office/drawing/2014/main" id="{CACD1A47-EAF5-4BA1-9426-7F023BACDD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4" y="3888"/>
                <a:ext cx="385" cy="28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D8DFEE"/>
                  </a:gs>
                  <a:gs pos="100000">
                    <a:srgbClr val="8EA0CC"/>
                  </a:gs>
                </a:gsLst>
                <a:lin ang="5400000" scaled="1"/>
              </a:gradFill>
              <a:ln w="9525" algn="ctr">
                <a:solidFill>
                  <a:srgbClr val="90A2CE"/>
                </a:solidFill>
                <a:round/>
                <a:headEnd/>
                <a:tailEnd/>
              </a:ln>
              <a:effectLst>
                <a:outerShdw dist="81320" dir="18519588" algn="ctr" rotWithShape="0">
                  <a:srgbClr val="788DC2"/>
                </a:outerShdw>
              </a:effectLst>
            </p:spPr>
            <p:txBody>
              <a:bodyPr wrap="none" anchor="ctr"/>
              <a:lstStyle>
                <a:lvl1pPr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dirty="0"/>
              </a:p>
            </p:txBody>
          </p:sp>
          <p:grpSp>
            <p:nvGrpSpPr>
              <p:cNvPr id="435" name="Group 384">
                <a:extLst>
                  <a:ext uri="{FF2B5EF4-FFF2-40B4-BE49-F238E27FC236}">
                    <a16:creationId xmlns:a16="http://schemas.microsoft.com/office/drawing/2014/main" id="{EB4253CE-C3C3-4C03-8AF3-E6265B2672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3600"/>
                <a:ext cx="487" cy="493"/>
                <a:chOff x="240" y="3600"/>
                <a:chExt cx="487" cy="493"/>
              </a:xfrm>
            </p:grpSpPr>
            <p:pic>
              <p:nvPicPr>
                <p:cNvPr id="437" name="Picture 385" descr="market_driver">
                  <a:extLst>
                    <a:ext uri="{FF2B5EF4-FFF2-40B4-BE49-F238E27FC236}">
                      <a16:creationId xmlns:a16="http://schemas.microsoft.com/office/drawing/2014/main" id="{A3078173-B834-49DA-9640-B4E037955B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0" y="3600"/>
                  <a:ext cx="28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38" name="Picture 386" descr="db_flow">
                  <a:extLst>
                    <a:ext uri="{FF2B5EF4-FFF2-40B4-BE49-F238E27FC236}">
                      <a16:creationId xmlns:a16="http://schemas.microsoft.com/office/drawing/2014/main" id="{9C869026-46A0-48DF-8B1D-DFB359292D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0" y="3792"/>
                  <a:ext cx="241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aphicFrame>
              <p:nvGraphicFramePr>
                <p:cNvPr id="439" name="Object 387">
                  <a:extLst>
                    <a:ext uri="{FF2B5EF4-FFF2-40B4-BE49-F238E27FC236}">
                      <a16:creationId xmlns:a16="http://schemas.microsoft.com/office/drawing/2014/main" id="{0DB6B01E-1EEF-4E3F-81C5-B312404EE8A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84" y="3936"/>
                <a:ext cx="343" cy="1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459" name="Photo Editor Photo" r:id="rId30" imgW="7268590" imgH="4505954" progId="MSPhotoEd.3">
                        <p:embed/>
                      </p:oleObj>
                    </mc:Choice>
                    <mc:Fallback>
                      <p:oleObj name="Photo Editor Photo" r:id="rId30" imgW="7268590" imgH="4505954" progId="MSPhotoEd.3">
                        <p:embed/>
                        <p:pic>
                          <p:nvPicPr>
                            <p:cNvPr id="439" name="Object 387">
                              <a:extLst>
                                <a:ext uri="{FF2B5EF4-FFF2-40B4-BE49-F238E27FC236}">
                                  <a16:creationId xmlns:a16="http://schemas.microsoft.com/office/drawing/2014/main" id="{0DB6B01E-1EEF-4E3F-81C5-B312404EE8A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" y="3936"/>
                              <a:ext cx="343" cy="1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57150">
                                  <a:solidFill>
                                    <a:srgbClr val="4D4D4D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36" name="Text Box 388">
                <a:extLst>
                  <a:ext uri="{FF2B5EF4-FFF2-40B4-BE49-F238E27FC236}">
                    <a16:creationId xmlns:a16="http://schemas.microsoft.com/office/drawing/2014/main" id="{D99628EC-60C3-432E-A316-7D9543E16B9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36" y="4176"/>
                <a:ext cx="432" cy="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endParaRPr lang="ja-JP" altLang="en-US" sz="1100">
                  <a:solidFill>
                    <a:srgbClr val="000000"/>
                  </a:solidFill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3" name="Text Box 389">
              <a:extLst>
                <a:ext uri="{FF2B5EF4-FFF2-40B4-BE49-F238E27FC236}">
                  <a16:creationId xmlns:a16="http://schemas.microsoft.com/office/drawing/2014/main" id="{B79004E5-C408-46FE-89B2-E3DDA570C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1" y="2225"/>
              <a:ext cx="449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600" dirty="0">
                  <a:solidFill>
                    <a:schemeClr val="bg1"/>
                  </a:solidFill>
                </a:rPr>
                <a:t>Motor de Regras</a:t>
              </a:r>
            </a:p>
          </p:txBody>
        </p:sp>
      </p:grpSp>
      <p:sp>
        <p:nvSpPr>
          <p:cNvPr id="467" name="Line 390">
            <a:extLst>
              <a:ext uri="{FF2B5EF4-FFF2-40B4-BE49-F238E27FC236}">
                <a16:creationId xmlns:a16="http://schemas.microsoft.com/office/drawing/2014/main" id="{224DE2AC-A0D6-4F73-AFAF-02E5EA6E6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7346" y="3711355"/>
            <a:ext cx="0" cy="288925"/>
          </a:xfrm>
          <a:prstGeom prst="line">
            <a:avLst/>
          </a:prstGeom>
          <a:noFill/>
          <a:ln w="12700">
            <a:solidFill>
              <a:srgbClr val="333333"/>
            </a:solidFill>
            <a:prstDash val="dash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grpSp>
        <p:nvGrpSpPr>
          <p:cNvPr id="468" name="Group 392">
            <a:extLst>
              <a:ext uri="{FF2B5EF4-FFF2-40B4-BE49-F238E27FC236}">
                <a16:creationId xmlns:a16="http://schemas.microsoft.com/office/drawing/2014/main" id="{E58CBE5C-29EA-4AB8-8FE9-284ABDB607BD}"/>
              </a:ext>
            </a:extLst>
          </p:cNvPr>
          <p:cNvGrpSpPr>
            <a:grpSpLocks/>
          </p:cNvGrpSpPr>
          <p:nvPr/>
        </p:nvGrpSpPr>
        <p:grpSpPr bwMode="auto">
          <a:xfrm>
            <a:off x="2639559" y="1695230"/>
            <a:ext cx="915987" cy="3744913"/>
            <a:chOff x="1605" y="1116"/>
            <a:chExt cx="595" cy="2359"/>
          </a:xfrm>
        </p:grpSpPr>
        <p:sp>
          <p:nvSpPr>
            <p:cNvPr id="469" name="AutoShape 393">
              <a:extLst>
                <a:ext uri="{FF2B5EF4-FFF2-40B4-BE49-F238E27FC236}">
                  <a16:creationId xmlns:a16="http://schemas.microsoft.com/office/drawing/2014/main" id="{C7DED8D5-22BC-496F-B77C-E536B971A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116"/>
              <a:ext cx="544" cy="2359"/>
            </a:xfrm>
            <a:prstGeom prst="roundRect">
              <a:avLst>
                <a:gd name="adj" fmla="val 16667"/>
              </a:avLst>
            </a:prstGeom>
            <a:solidFill>
              <a:srgbClr val="A5A6D2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74600" prstMaterial="legacyMatte">
              <a:bevelT w="13500" h="13500" prst="angle"/>
              <a:bevelB w="13500" h="13500" prst="angle"/>
              <a:extrusionClr>
                <a:srgbClr val="6666FF"/>
              </a:extrusionClr>
              <a:contourClr>
                <a:srgbClr val="6666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de-DE" altLang="pt-BR" sz="100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70" name="Text Box 394">
              <a:extLst>
                <a:ext uri="{FF2B5EF4-FFF2-40B4-BE49-F238E27FC236}">
                  <a16:creationId xmlns:a16="http://schemas.microsoft.com/office/drawing/2014/main" id="{6A2CF2AC-7BDD-4F3E-9B59-EC549DDAF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5" y="1155"/>
              <a:ext cx="595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800" dirty="0">
                  <a:solidFill>
                    <a:schemeClr val="bg1"/>
                  </a:solidFill>
                </a:rPr>
                <a:t>Apresentação</a:t>
              </a:r>
            </a:p>
          </p:txBody>
        </p:sp>
      </p:grpSp>
      <p:sp>
        <p:nvSpPr>
          <p:cNvPr id="478" name="AutoShape 402">
            <a:extLst>
              <a:ext uri="{FF2B5EF4-FFF2-40B4-BE49-F238E27FC236}">
                <a16:creationId xmlns:a16="http://schemas.microsoft.com/office/drawing/2014/main" id="{F52409A8-2EF9-4C9F-8980-3D48D1FC699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62327" y="3581974"/>
            <a:ext cx="3097213" cy="619125"/>
          </a:xfrm>
          <a:prstGeom prst="roundRect">
            <a:avLst>
              <a:gd name="adj" fmla="val 16667"/>
            </a:avLst>
          </a:prstGeom>
          <a:solidFill>
            <a:srgbClr val="4E5E7E">
              <a:alpha val="56862"/>
            </a:srgbClr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2" dir="t"/>
          </a:scene3d>
          <a:sp3d extrusionH="74600" prstMaterial="legacyMatte">
            <a:bevelT w="13500" h="13500" prst="angle"/>
            <a:bevelB w="13500" h="13500" prst="angle"/>
            <a:extrusionClr>
              <a:srgbClr val="4E5E7E"/>
            </a:extrusionClr>
            <a:contourClr>
              <a:srgbClr val="4E5E7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>
            <a:flatTx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1100" dirty="0">
              <a:solidFill>
                <a:schemeClr val="bg1"/>
              </a:solidFill>
            </a:endParaRPr>
          </a:p>
        </p:txBody>
      </p:sp>
      <p:sp>
        <p:nvSpPr>
          <p:cNvPr id="479" name="Text Box 403">
            <a:extLst>
              <a:ext uri="{FF2B5EF4-FFF2-40B4-BE49-F238E27FC236}">
                <a16:creationId xmlns:a16="http://schemas.microsoft.com/office/drawing/2014/main" id="{BF65647B-857F-404F-A68B-379481E7A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934" y="2344518"/>
            <a:ext cx="5635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800" dirty="0">
                <a:solidFill>
                  <a:schemeClr val="bg1"/>
                </a:solidFill>
              </a:rPr>
              <a:t>Canais</a:t>
            </a:r>
          </a:p>
        </p:txBody>
      </p:sp>
      <p:sp>
        <p:nvSpPr>
          <p:cNvPr id="490" name="Line 414">
            <a:extLst>
              <a:ext uri="{FF2B5EF4-FFF2-40B4-BE49-F238E27FC236}">
                <a16:creationId xmlns:a16="http://schemas.microsoft.com/office/drawing/2014/main" id="{AD4B1292-56E0-4D15-90A1-0035BEB8A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7784" y="3951068"/>
            <a:ext cx="339725" cy="0"/>
          </a:xfrm>
          <a:prstGeom prst="line">
            <a:avLst/>
          </a:prstGeom>
          <a:noFill/>
          <a:ln w="12700">
            <a:solidFill>
              <a:srgbClr val="333333"/>
            </a:solidFill>
            <a:prstDash val="dash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491" name="Line 276">
            <a:extLst>
              <a:ext uri="{FF2B5EF4-FFF2-40B4-BE49-F238E27FC236}">
                <a16:creationId xmlns:a16="http://schemas.microsoft.com/office/drawing/2014/main" id="{698426E9-3227-4DC0-BC8F-C19D2777C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084" y="4359055"/>
            <a:ext cx="360362" cy="0"/>
          </a:xfrm>
          <a:prstGeom prst="line">
            <a:avLst/>
          </a:prstGeom>
          <a:noFill/>
          <a:ln w="12700">
            <a:solidFill>
              <a:srgbClr val="333333"/>
            </a:solidFill>
            <a:prstDash val="dash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492" name="AutoShape 416">
            <a:extLst>
              <a:ext uri="{FF2B5EF4-FFF2-40B4-BE49-F238E27FC236}">
                <a16:creationId xmlns:a16="http://schemas.microsoft.com/office/drawing/2014/main" id="{B94BB46F-E1D7-4A27-A173-0E5E68471D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09373" y="1467614"/>
            <a:ext cx="815975" cy="761620"/>
          </a:xfrm>
          <a:prstGeom prst="roundRect">
            <a:avLst>
              <a:gd name="adj" fmla="val 16667"/>
            </a:avLst>
          </a:prstGeom>
          <a:solidFill>
            <a:srgbClr val="A5A6D2"/>
          </a:soli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2" dir="t"/>
          </a:scene3d>
          <a:sp3d extrusionH="746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rot="10800000" vert="eaVert" wrap="none" anchor="ctr">
            <a:flatTx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1100" dirty="0">
              <a:solidFill>
                <a:schemeClr val="bg1"/>
              </a:solidFill>
            </a:endParaRPr>
          </a:p>
        </p:txBody>
      </p:sp>
      <p:sp>
        <p:nvSpPr>
          <p:cNvPr id="495" name="Text Box 417">
            <a:extLst>
              <a:ext uri="{FF2B5EF4-FFF2-40B4-BE49-F238E27FC236}">
                <a16:creationId xmlns:a16="http://schemas.microsoft.com/office/drawing/2014/main" id="{BA90C209-B18B-48B8-9E36-A6E6E4C87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159" y="1695230"/>
            <a:ext cx="7921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800" dirty="0">
                <a:solidFill>
                  <a:schemeClr val="bg1"/>
                </a:solidFill>
              </a:rPr>
              <a:t>TIME BEXX</a:t>
            </a:r>
          </a:p>
        </p:txBody>
      </p:sp>
      <p:sp>
        <p:nvSpPr>
          <p:cNvPr id="496" name="Line 418">
            <a:extLst>
              <a:ext uri="{FF2B5EF4-FFF2-40B4-BE49-F238E27FC236}">
                <a16:creationId xmlns:a16="http://schemas.microsoft.com/office/drawing/2014/main" id="{971F5D5D-E3F3-4046-BC86-007104A1C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0859" y="2055593"/>
            <a:ext cx="1081087" cy="0"/>
          </a:xfrm>
          <a:prstGeom prst="line">
            <a:avLst/>
          </a:prstGeom>
          <a:noFill/>
          <a:ln w="12700">
            <a:solidFill>
              <a:srgbClr val="333333"/>
            </a:solidFill>
            <a:prstDash val="dash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497" name="Line 420">
            <a:extLst>
              <a:ext uri="{FF2B5EF4-FFF2-40B4-BE49-F238E27FC236}">
                <a16:creationId xmlns:a16="http://schemas.microsoft.com/office/drawing/2014/main" id="{502F2A43-AEB3-4B1E-BE6E-D083055E9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4334" y="3711355"/>
            <a:ext cx="0" cy="288925"/>
          </a:xfrm>
          <a:prstGeom prst="line">
            <a:avLst/>
          </a:prstGeom>
          <a:noFill/>
          <a:ln w="12700">
            <a:solidFill>
              <a:srgbClr val="333333"/>
            </a:solidFill>
            <a:prstDash val="dash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498" name="Line 421">
            <a:extLst>
              <a:ext uri="{FF2B5EF4-FFF2-40B4-BE49-F238E27FC236}">
                <a16:creationId xmlns:a16="http://schemas.microsoft.com/office/drawing/2014/main" id="{99E5A9DE-BE6B-4E0E-A45D-97E1577DC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0096" y="3711355"/>
            <a:ext cx="0" cy="288925"/>
          </a:xfrm>
          <a:prstGeom prst="line">
            <a:avLst/>
          </a:prstGeom>
          <a:noFill/>
          <a:ln w="12700">
            <a:solidFill>
              <a:srgbClr val="333333"/>
            </a:solidFill>
            <a:prstDash val="dash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499" name="Rectangle 3">
            <a:extLst>
              <a:ext uri="{FF2B5EF4-FFF2-40B4-BE49-F238E27FC236}">
                <a16:creationId xmlns:a16="http://schemas.microsoft.com/office/drawing/2014/main" id="{E43B5618-85AF-47DF-A2CA-A855EB5C98BA}"/>
              </a:ext>
            </a:extLst>
          </p:cNvPr>
          <p:cNvSpPr txBox="1">
            <a:spLocks noChangeArrowheads="1"/>
          </p:cNvSpPr>
          <p:nvPr/>
        </p:nvSpPr>
        <p:spPr>
          <a:xfrm>
            <a:off x="969731" y="660180"/>
            <a:ext cx="8229600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sz="2800" dirty="0">
                <a:solidFill>
                  <a:srgbClr val="6668B2"/>
                </a:solidFill>
              </a:rPr>
              <a:t>BEXX - Arquitetura Futura de TI</a:t>
            </a:r>
            <a:endParaRPr lang="de-DE" altLang="pt-BR" sz="2800" i="1" dirty="0">
              <a:solidFill>
                <a:srgbClr val="6668B2"/>
              </a:solidFill>
            </a:endParaRPr>
          </a:p>
        </p:txBody>
      </p:sp>
      <p:sp>
        <p:nvSpPr>
          <p:cNvPr id="500" name="AutoShape 416">
            <a:extLst>
              <a:ext uri="{FF2B5EF4-FFF2-40B4-BE49-F238E27FC236}">
                <a16:creationId xmlns:a16="http://schemas.microsoft.com/office/drawing/2014/main" id="{84144D7A-E66C-4452-B42E-3F6C81F621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90216" y="4671843"/>
            <a:ext cx="815975" cy="792163"/>
          </a:xfrm>
          <a:prstGeom prst="roundRect">
            <a:avLst>
              <a:gd name="adj" fmla="val 16667"/>
            </a:avLst>
          </a:prstGeom>
          <a:solidFill>
            <a:srgbClr val="A5A6D2"/>
          </a:soli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2" dir="t"/>
          </a:scene3d>
          <a:sp3d extrusionH="746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rot="10800000" vert="eaVert" wrap="none" anchor="ctr">
            <a:flatTx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1100" dirty="0">
              <a:solidFill>
                <a:schemeClr val="bg1"/>
              </a:solidFill>
            </a:endParaRPr>
          </a:p>
        </p:txBody>
      </p:sp>
      <p:sp>
        <p:nvSpPr>
          <p:cNvPr id="501" name="Text Box 232">
            <a:extLst>
              <a:ext uri="{FF2B5EF4-FFF2-40B4-BE49-F238E27FC236}">
                <a16:creationId xmlns:a16="http://schemas.microsoft.com/office/drawing/2014/main" id="{CC57A200-256E-48A8-9E1F-583DB72D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98" y="4745046"/>
            <a:ext cx="8171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800" dirty="0">
                <a:solidFill>
                  <a:schemeClr val="bg1"/>
                </a:solidFill>
              </a:rPr>
              <a:t>Transportador</a:t>
            </a:r>
          </a:p>
        </p:txBody>
      </p:sp>
    </p:spTree>
    <p:extLst>
      <p:ext uri="{BB962C8B-B14F-4D97-AF65-F5344CB8AC3E}">
        <p14:creationId xmlns:p14="http://schemas.microsoft.com/office/powerpoint/2010/main" val="267244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PECHINCHADOR – O que é?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3801" y="5256920"/>
            <a:ext cx="1947059" cy="549223"/>
          </a:xfrm>
          <a:prstGeom prst="rect">
            <a:avLst/>
          </a:prstGeom>
        </p:spPr>
      </p:pic>
      <p:sp>
        <p:nvSpPr>
          <p:cNvPr id="499" name="Rectangle 3">
            <a:extLst>
              <a:ext uri="{FF2B5EF4-FFF2-40B4-BE49-F238E27FC236}">
                <a16:creationId xmlns:a16="http://schemas.microsoft.com/office/drawing/2014/main" id="{E43B5618-85AF-47DF-A2CA-A855EB5C98BA}"/>
              </a:ext>
            </a:extLst>
          </p:cNvPr>
          <p:cNvSpPr txBox="1">
            <a:spLocks noChangeArrowheads="1"/>
          </p:cNvSpPr>
          <p:nvPr/>
        </p:nvSpPr>
        <p:spPr>
          <a:xfrm>
            <a:off x="969731" y="660180"/>
            <a:ext cx="8229600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sz="2800" dirty="0">
                <a:solidFill>
                  <a:srgbClr val="6668B2"/>
                </a:solidFill>
              </a:rPr>
              <a:t>BEXX – Infra estrutura</a:t>
            </a:r>
            <a:endParaRPr lang="de-DE" altLang="pt-BR" sz="2800" i="1" dirty="0">
              <a:solidFill>
                <a:srgbClr val="6668B2"/>
              </a:solidFill>
            </a:endParaRPr>
          </a:p>
        </p:txBody>
      </p:sp>
      <p:pic>
        <p:nvPicPr>
          <p:cNvPr id="8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356EBF3C-CCB3-46B4-A8F9-8E9CDC65B4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02" y="1931479"/>
            <a:ext cx="6165114" cy="35207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8D0A5EC-B092-4A1E-8274-240869C3D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7114" y="1614726"/>
            <a:ext cx="1581150" cy="1504950"/>
          </a:xfrm>
          <a:prstGeom prst="rect">
            <a:avLst/>
          </a:prstGeom>
        </p:spPr>
      </p:pic>
      <p:sp>
        <p:nvSpPr>
          <p:cNvPr id="327" name="Retângulo 326">
            <a:extLst>
              <a:ext uri="{FF2B5EF4-FFF2-40B4-BE49-F238E27FC236}">
                <a16:creationId xmlns:a16="http://schemas.microsoft.com/office/drawing/2014/main" id="{AE84F1A8-74D3-45F4-96C9-3645C1189544}"/>
              </a:ext>
            </a:extLst>
          </p:cNvPr>
          <p:cNvSpPr/>
          <p:nvPr/>
        </p:nvSpPr>
        <p:spPr>
          <a:xfrm>
            <a:off x="433071" y="3691852"/>
            <a:ext cx="1147027" cy="7053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SaaS</a:t>
            </a:r>
          </a:p>
        </p:txBody>
      </p:sp>
      <p:sp>
        <p:nvSpPr>
          <p:cNvPr id="328" name="Retângulo 327">
            <a:extLst>
              <a:ext uri="{FF2B5EF4-FFF2-40B4-BE49-F238E27FC236}">
                <a16:creationId xmlns:a16="http://schemas.microsoft.com/office/drawing/2014/main" id="{1DCE8A74-68CD-4082-A7B8-5B7F4750BDD4}"/>
              </a:ext>
            </a:extLst>
          </p:cNvPr>
          <p:cNvSpPr/>
          <p:nvPr/>
        </p:nvSpPr>
        <p:spPr>
          <a:xfrm>
            <a:off x="1680605" y="3691853"/>
            <a:ext cx="1157887" cy="705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329" name="Retângulo 328">
            <a:extLst>
              <a:ext uri="{FF2B5EF4-FFF2-40B4-BE49-F238E27FC236}">
                <a16:creationId xmlns:a16="http://schemas.microsoft.com/office/drawing/2014/main" id="{E2C04A4E-4318-4D80-AC13-D34F00D68A63}"/>
              </a:ext>
            </a:extLst>
          </p:cNvPr>
          <p:cNvSpPr/>
          <p:nvPr/>
        </p:nvSpPr>
        <p:spPr>
          <a:xfrm>
            <a:off x="2938998" y="3691852"/>
            <a:ext cx="1157888" cy="7053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Multi Tenant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28D392A6-BF2F-477A-8647-9C0AA470D23B}"/>
              </a:ext>
            </a:extLst>
          </p:cNvPr>
          <p:cNvCxnSpPr>
            <a:stCxn id="10" idx="2"/>
            <a:endCxn id="327" idx="0"/>
          </p:cNvCxnSpPr>
          <p:nvPr/>
        </p:nvCxnSpPr>
        <p:spPr>
          <a:xfrm rot="5400000">
            <a:off x="1346049" y="2780212"/>
            <a:ext cx="572176" cy="1251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0" name="Conector: Angulado 329">
            <a:extLst>
              <a:ext uri="{FF2B5EF4-FFF2-40B4-BE49-F238E27FC236}">
                <a16:creationId xmlns:a16="http://schemas.microsoft.com/office/drawing/2014/main" id="{D3C73D0C-3985-42E3-B1FF-C5E2123C465B}"/>
              </a:ext>
            </a:extLst>
          </p:cNvPr>
          <p:cNvCxnSpPr>
            <a:cxnSpLocks/>
            <a:stCxn id="10" idx="2"/>
            <a:endCxn id="328" idx="0"/>
          </p:cNvCxnSpPr>
          <p:nvPr/>
        </p:nvCxnSpPr>
        <p:spPr>
          <a:xfrm rot="16200000" flipH="1">
            <a:off x="1972531" y="3404834"/>
            <a:ext cx="572177" cy="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Conector: Angulado 426">
            <a:extLst>
              <a:ext uri="{FF2B5EF4-FFF2-40B4-BE49-F238E27FC236}">
                <a16:creationId xmlns:a16="http://schemas.microsoft.com/office/drawing/2014/main" id="{F319E2B8-9DDB-4BBB-B934-A3949E622B82}"/>
              </a:ext>
            </a:extLst>
          </p:cNvPr>
          <p:cNvCxnSpPr>
            <a:cxnSpLocks/>
            <a:stCxn id="10" idx="2"/>
            <a:endCxn id="329" idx="0"/>
          </p:cNvCxnSpPr>
          <p:nvPr/>
        </p:nvCxnSpPr>
        <p:spPr>
          <a:xfrm rot="16200000" flipH="1">
            <a:off x="2601727" y="2775637"/>
            <a:ext cx="572176" cy="1260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0" name="Retângulo 429">
            <a:extLst>
              <a:ext uri="{FF2B5EF4-FFF2-40B4-BE49-F238E27FC236}">
                <a16:creationId xmlns:a16="http://schemas.microsoft.com/office/drawing/2014/main" id="{007BFFEB-E3DA-4D9A-A89B-CBA0DAD6164B}"/>
              </a:ext>
            </a:extLst>
          </p:cNvPr>
          <p:cNvSpPr/>
          <p:nvPr/>
        </p:nvSpPr>
        <p:spPr>
          <a:xfrm>
            <a:off x="1097006" y="4888290"/>
            <a:ext cx="1147027" cy="705379"/>
          </a:xfrm>
          <a:prstGeom prst="rect">
            <a:avLst/>
          </a:prstGeom>
          <a:solidFill>
            <a:srgbClr val="66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UMA</a:t>
            </a:r>
          </a:p>
          <a:p>
            <a:pPr algn="ctr"/>
            <a:r>
              <a:rPr lang="pt-BR" sz="1400" b="1" dirty="0">
                <a:solidFill>
                  <a:schemeClr val="bg1"/>
                </a:solidFill>
              </a:rPr>
              <a:t>APLICAÇÃO</a:t>
            </a:r>
          </a:p>
        </p:txBody>
      </p:sp>
      <p:sp>
        <p:nvSpPr>
          <p:cNvPr id="471" name="Retângulo 470">
            <a:extLst>
              <a:ext uri="{FF2B5EF4-FFF2-40B4-BE49-F238E27FC236}">
                <a16:creationId xmlns:a16="http://schemas.microsoft.com/office/drawing/2014/main" id="{E8F06C9C-BEB9-49E3-9DC3-17DF08ECD009}"/>
              </a:ext>
            </a:extLst>
          </p:cNvPr>
          <p:cNvSpPr/>
          <p:nvPr/>
        </p:nvSpPr>
        <p:spPr>
          <a:xfrm>
            <a:off x="2544065" y="4873580"/>
            <a:ext cx="1147027" cy="705379"/>
          </a:xfrm>
          <a:prstGeom prst="rect">
            <a:avLst/>
          </a:prstGeom>
          <a:solidFill>
            <a:srgbClr val="66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MÚLTIPLOS DBs (?)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FFF7CBF7-EC80-4876-90F9-D5FEE04E1204}"/>
              </a:ext>
            </a:extLst>
          </p:cNvPr>
          <p:cNvSpPr/>
          <p:nvPr/>
        </p:nvSpPr>
        <p:spPr>
          <a:xfrm rot="19333489">
            <a:off x="7707848" y="5368054"/>
            <a:ext cx="1045028" cy="38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473" name="Tabela 472">
            <a:extLst>
              <a:ext uri="{FF2B5EF4-FFF2-40B4-BE49-F238E27FC236}">
                <a16:creationId xmlns:a16="http://schemas.microsoft.com/office/drawing/2014/main" id="{D70D8196-CE46-4BC7-BD21-A70F48A5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86240"/>
              </p:ext>
            </p:extLst>
          </p:nvPr>
        </p:nvGraphicFramePr>
        <p:xfrm>
          <a:off x="6549781" y="5793292"/>
          <a:ext cx="1167311" cy="281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7311">
                  <a:extLst>
                    <a:ext uri="{9D8B030D-6E8A-4147-A177-3AD203B41FA5}">
                      <a16:colId xmlns:a16="http://schemas.microsoft.com/office/drawing/2014/main" val="3766903391"/>
                    </a:ext>
                  </a:extLst>
                </a:gridCol>
              </a:tblGrid>
              <a:tr h="117995">
                <a:tc>
                  <a:txBody>
                    <a:bodyPr/>
                    <a:lstStyle/>
                    <a:p>
                      <a:pPr marL="0" indent="0" algn="ctr" fontAlgn="t">
                        <a:buFontTx/>
                        <a:buNone/>
                      </a:pPr>
                      <a:r>
                        <a:rPr lang="pt-BR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Atenção !!!!</a:t>
                      </a:r>
                    </a:p>
                  </a:txBody>
                  <a:tcPr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86791"/>
                  </a:ext>
                </a:extLst>
              </a:tr>
              <a:tr h="95680">
                <a:tc>
                  <a:txBody>
                    <a:bodyPr/>
                    <a:lstStyle/>
                    <a:p>
                      <a:pPr marL="0" indent="0" algn="ctr" fontAlgn="t">
                        <a:buFontTx/>
                        <a:buNone/>
                      </a:pPr>
                      <a:endParaRPr lang="pt-BR" sz="900" b="0" i="0" u="none" strike="noStrike" dirty="0">
                        <a:solidFill>
                          <a:srgbClr val="01078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2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64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PECHINCHADOR – O que é?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3801" y="5256920"/>
            <a:ext cx="1947059" cy="549223"/>
          </a:xfrm>
          <a:prstGeom prst="rect">
            <a:avLst/>
          </a:prstGeom>
        </p:spPr>
      </p:pic>
      <p:graphicFrame>
        <p:nvGraphicFramePr>
          <p:cNvPr id="62" name="Tabela 61">
            <a:extLst>
              <a:ext uri="{FF2B5EF4-FFF2-40B4-BE49-F238E27FC236}">
                <a16:creationId xmlns:a16="http://schemas.microsoft.com/office/drawing/2014/main" id="{CED7E179-D926-41C9-9504-4C3DA8C5F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2657"/>
              </p:ext>
            </p:extLst>
          </p:nvPr>
        </p:nvGraphicFramePr>
        <p:xfrm>
          <a:off x="264404" y="1023517"/>
          <a:ext cx="10784145" cy="527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4145">
                  <a:extLst>
                    <a:ext uri="{9D8B030D-6E8A-4147-A177-3AD203B41FA5}">
                      <a16:colId xmlns:a16="http://schemas.microsoft.com/office/drawing/2014/main" val="3766903391"/>
                    </a:ext>
                  </a:extLst>
                </a:gridCol>
              </a:tblGrid>
              <a:tr h="167181">
                <a:tc>
                  <a:txBody>
                    <a:bodyPr/>
                    <a:lstStyle/>
                    <a:p>
                      <a:pPr marL="0" indent="0" algn="l" fontAlgn="t">
                        <a:spcAft>
                          <a:spcPts val="600"/>
                        </a:spcAft>
                        <a:buFontTx/>
                        <a:buNone/>
                      </a:pPr>
                      <a:endParaRPr lang="pt-BR" sz="1200" u="none" strike="noStrike" dirty="0">
                        <a:solidFill>
                          <a:srgbClr val="6668B2"/>
                        </a:solidFill>
                        <a:effectLst/>
                      </a:endParaRPr>
                    </a:p>
                  </a:txBody>
                  <a:tcPr marR="7620" marT="7620" marB="0"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86791"/>
                  </a:ext>
                </a:extLst>
              </a:tr>
              <a:tr h="942902">
                <a:tc>
                  <a:txBody>
                    <a:bodyPr/>
                    <a:lstStyle/>
                    <a:p>
                      <a:pPr marL="0" indent="0" algn="just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20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O </a:t>
                      </a:r>
                      <a:r>
                        <a:rPr lang="pt-BR" sz="2000" b="1" u="none" strike="noStrike" dirty="0">
                          <a:solidFill>
                            <a:srgbClr val="6668B2"/>
                          </a:solidFill>
                          <a:effectLst/>
                        </a:rPr>
                        <a:t>Pechinchador</a:t>
                      </a:r>
                      <a:r>
                        <a:rPr lang="pt-BR" sz="20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 está implementado em </a:t>
                      </a:r>
                      <a:r>
                        <a:rPr lang="pt-BR" sz="2000" b="1" u="none" strike="noStrike" dirty="0">
                          <a:solidFill>
                            <a:srgbClr val="6668B2"/>
                          </a:solidFill>
                          <a:effectLst/>
                        </a:rPr>
                        <a:t>Excel</a:t>
                      </a:r>
                      <a:r>
                        <a:rPr lang="pt-BR" sz="20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, sendo a inteligência desenvolvida totalmente através de FÓRMULAS (não são utilizadas macros nem código VBA).</a:t>
                      </a:r>
                    </a:p>
                    <a:p>
                      <a:pPr marL="0" indent="0" algn="just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20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Para transferir sua lógica de funcionamento para um software tradicional, usamos a decomposição em processos (DHP) para facilitar o entendimento do processo suportado pelo SW e o desenho de uma solução técnica em camadas (front, back, banco de dados).</a:t>
                      </a:r>
                    </a:p>
                    <a:p>
                      <a:pPr marL="0" indent="0" algn="just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20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Para quem não esta familiarizado, os DHPs são lidos da esquerda para a direita e de cima para baixo, ou seja, embutem o conceito de sequência do processo do software.</a:t>
                      </a:r>
                    </a:p>
                    <a:p>
                      <a:pPr marL="0" indent="0" algn="just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20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Também colocamos os principais fluxos de controle e de dados que transitam entre os micro processos.</a:t>
                      </a:r>
                    </a:p>
                    <a:p>
                      <a:pPr marL="0" indent="0" algn="l" fontAlgn="t">
                        <a:spcAft>
                          <a:spcPts val="600"/>
                        </a:spcAft>
                        <a:buFontTx/>
                        <a:buNone/>
                      </a:pPr>
                      <a:endParaRPr lang="pt-BR" sz="1000" u="none" strike="noStrike" dirty="0">
                        <a:solidFill>
                          <a:srgbClr val="6668B2"/>
                        </a:solidFill>
                        <a:effectLst/>
                      </a:endParaRPr>
                    </a:p>
                    <a:p>
                      <a:pPr marL="0" indent="0" algn="l" fontAlgn="t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1600" b="1" u="none" strike="noStrike" dirty="0">
                          <a:solidFill>
                            <a:srgbClr val="6668B2"/>
                          </a:solidFill>
                          <a:effectLst/>
                        </a:rPr>
                        <a:t>CONVENÇÕES</a:t>
                      </a:r>
                      <a:r>
                        <a:rPr lang="pt-BR" sz="1600" u="none" strike="noStrike" dirty="0">
                          <a:solidFill>
                            <a:srgbClr val="6668B2"/>
                          </a:solidFill>
                          <a:effectLst/>
                        </a:rPr>
                        <a:t>:</a:t>
                      </a:r>
                    </a:p>
                    <a:p>
                      <a:pPr marL="0" indent="0" algn="l" fontAlgn="t">
                        <a:spcAft>
                          <a:spcPts val="600"/>
                        </a:spcAft>
                        <a:buFontTx/>
                        <a:buNone/>
                      </a:pPr>
                      <a:endParaRPr lang="pt-BR" sz="1600" u="none" strike="noStrike" dirty="0">
                        <a:solidFill>
                          <a:srgbClr val="6668B2"/>
                        </a:solidFill>
                        <a:effectLst/>
                      </a:endParaRPr>
                    </a:p>
                    <a:p>
                      <a:pPr marL="0" indent="0" algn="l" fontAlgn="t">
                        <a:spcAft>
                          <a:spcPts val="600"/>
                        </a:spcAft>
                        <a:buFontTx/>
                        <a:buNone/>
                      </a:pPr>
                      <a:endParaRPr lang="pt-BR" sz="1600" u="none" strike="noStrike" dirty="0">
                        <a:solidFill>
                          <a:srgbClr val="6668B2"/>
                        </a:solidFill>
                        <a:effectLst/>
                      </a:endParaRPr>
                    </a:p>
                    <a:p>
                      <a:pPr marL="0" indent="0" algn="l" fontAlgn="t">
                        <a:spcAft>
                          <a:spcPts val="600"/>
                        </a:spcAft>
                        <a:buFontTx/>
                        <a:buNone/>
                      </a:pPr>
                      <a:endParaRPr lang="pt-BR" sz="1600" u="none" strike="noStrike" dirty="0">
                        <a:solidFill>
                          <a:srgbClr val="6668B2"/>
                        </a:solidFill>
                        <a:effectLst/>
                      </a:endParaRPr>
                    </a:p>
                    <a:p>
                      <a:pPr marL="0" indent="0" algn="l" fontAlgn="t">
                        <a:spcAft>
                          <a:spcPts val="600"/>
                        </a:spcAft>
                        <a:buFontTx/>
                        <a:buNone/>
                      </a:pPr>
                      <a:endParaRPr lang="pt-BR" sz="1600" u="none" strike="noStrike" dirty="0">
                        <a:solidFill>
                          <a:srgbClr val="6668B2"/>
                        </a:solidFill>
                        <a:effectLst/>
                      </a:endParaRPr>
                    </a:p>
                    <a:p>
                      <a:pPr marL="0" indent="0" algn="l" fontAlgn="t">
                        <a:spcAft>
                          <a:spcPts val="600"/>
                        </a:spcAft>
                        <a:buFontTx/>
                        <a:buNone/>
                      </a:pPr>
                      <a:endParaRPr lang="pt-BR" sz="1600" u="none" strike="noStrike" dirty="0">
                        <a:solidFill>
                          <a:srgbClr val="6668B2"/>
                        </a:solidFill>
                        <a:effectLst/>
                      </a:endParaRPr>
                    </a:p>
                    <a:p>
                      <a:pPr marL="0" indent="0" algn="l" fontAlgn="t">
                        <a:spcAft>
                          <a:spcPts val="600"/>
                        </a:spcAft>
                        <a:buFontTx/>
                        <a:buNone/>
                      </a:pPr>
                      <a:endParaRPr lang="pt-BR" sz="1200" b="0" i="0" u="none" strike="noStrike" dirty="0">
                        <a:solidFill>
                          <a:srgbClr val="6668B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24808"/>
                  </a:ext>
                </a:extLst>
              </a:tr>
            </a:tbl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63BDB8C3-4517-4694-9038-D437AEDA343D}"/>
              </a:ext>
            </a:extLst>
          </p:cNvPr>
          <p:cNvGrpSpPr/>
          <p:nvPr/>
        </p:nvGrpSpPr>
        <p:grpSpPr>
          <a:xfrm>
            <a:off x="1821373" y="4558001"/>
            <a:ext cx="907698" cy="307776"/>
            <a:chOff x="8819693" y="4412224"/>
            <a:chExt cx="336170" cy="10356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7384C31A-51D0-4D23-8EAB-3B1290196DF2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2B07F056-8AF7-438B-BA4D-486CAE1AB8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CB9CAF51-F119-42E2-81C9-6D1E0D8D42ED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941D200-B112-4D82-8570-82AF52815F89}"/>
                </a:ext>
              </a:extLst>
            </p:cNvPr>
            <p:cNvSpPr txBox="1"/>
            <p:nvPr/>
          </p:nvSpPr>
          <p:spPr>
            <a:xfrm>
              <a:off x="8819693" y="4412224"/>
              <a:ext cx="132425" cy="103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2000" dirty="0"/>
                <a:t>Dn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4FA41D9-DBF8-4A8D-8317-1C64E02F6587}"/>
              </a:ext>
            </a:extLst>
          </p:cNvPr>
          <p:cNvSpPr txBox="1"/>
          <p:nvPr/>
        </p:nvSpPr>
        <p:spPr>
          <a:xfrm>
            <a:off x="2899131" y="4694720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FLUXOS DE DADOS ex: D1 :</a:t>
            </a:r>
            <a:r>
              <a:rPr lang="pt-BR" sz="800" dirty="0"/>
              <a:t> Relação de notas do cliente a analisar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E02F875-1C31-4DF6-8032-14AC196C0E55}"/>
              </a:ext>
            </a:extLst>
          </p:cNvPr>
          <p:cNvGrpSpPr/>
          <p:nvPr/>
        </p:nvGrpSpPr>
        <p:grpSpPr>
          <a:xfrm>
            <a:off x="1821373" y="5017903"/>
            <a:ext cx="907698" cy="307776"/>
            <a:chOff x="8819693" y="4412224"/>
            <a:chExt cx="336170" cy="103564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FDE3E62A-A240-40A8-9DC1-A6CED42195C3}"/>
                </a:ext>
              </a:extLst>
            </p:cNvPr>
            <p:cNvGrpSpPr/>
            <p:nvPr/>
          </p:nvGrpSpPr>
          <p:grpSpPr>
            <a:xfrm rot="16200000">
              <a:off x="9022763" y="4374519"/>
              <a:ext cx="65410" cy="200790"/>
              <a:chOff x="4828109" y="2386200"/>
              <a:chExt cx="65410" cy="200790"/>
            </a:xfrm>
            <a:solidFill>
              <a:schemeClr val="tx1"/>
            </a:solidFill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C474113F-7164-4CB3-A19F-551498E83A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8109" y="2386200"/>
                <a:ext cx="65410" cy="65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C6B3396C-F57D-4EB7-817B-AACF3F23E70A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>
                <a:off x="4860814" y="2451610"/>
                <a:ext cx="0" cy="13538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BA77CB8-7B87-4F10-AEBD-E8C5A85FCFBA}"/>
                </a:ext>
              </a:extLst>
            </p:cNvPr>
            <p:cNvSpPr txBox="1"/>
            <p:nvPr/>
          </p:nvSpPr>
          <p:spPr>
            <a:xfrm>
              <a:off x="8819693" y="4412224"/>
              <a:ext cx="132425" cy="103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2000" dirty="0"/>
                <a:t>Cn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C334B47-382F-424B-9DEF-575A3B74DC60}"/>
              </a:ext>
            </a:extLst>
          </p:cNvPr>
          <p:cNvSpPr txBox="1"/>
          <p:nvPr/>
        </p:nvSpPr>
        <p:spPr>
          <a:xfrm>
            <a:off x="2899131" y="5154622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FLUXOS DE CONTROLE ex: </a:t>
            </a:r>
            <a:r>
              <a:rPr lang="pt-BR" sz="800" b="0" dirty="0"/>
              <a:t>C1 : Id Cliente, Local Origem, time </a:t>
            </a:r>
            <a:r>
              <a:rPr lang="pt-BR" sz="800" b="0" dirty="0" err="1"/>
              <a:t>stamp</a:t>
            </a:r>
            <a:endParaRPr lang="pt-BR" sz="800" b="0" dirty="0"/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182C7C1C-D399-4931-A26F-5C2E437B6C9F}"/>
              </a:ext>
            </a:extLst>
          </p:cNvPr>
          <p:cNvCxnSpPr>
            <a:cxnSpLocks/>
          </p:cNvCxnSpPr>
          <p:nvPr/>
        </p:nvCxnSpPr>
        <p:spPr>
          <a:xfrm>
            <a:off x="2328531" y="5582208"/>
            <a:ext cx="145103" cy="98384"/>
          </a:xfrm>
          <a:prstGeom prst="curvedConnector3">
            <a:avLst>
              <a:gd name="adj1" fmla="val -1390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AB51611-F20A-45D9-97D0-8AFE0F1EB474}"/>
              </a:ext>
            </a:extLst>
          </p:cNvPr>
          <p:cNvSpPr txBox="1"/>
          <p:nvPr/>
        </p:nvSpPr>
        <p:spPr>
          <a:xfrm>
            <a:off x="2899131" y="5569844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INDICA RECURSÃO (LOOPING)</a:t>
            </a:r>
            <a:endParaRPr lang="pt-BR" sz="800" b="0" dirty="0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CBF274B2-BBB7-4C9B-AFFF-29DD21B9B5CB}"/>
              </a:ext>
            </a:extLst>
          </p:cNvPr>
          <p:cNvSpPr/>
          <p:nvPr/>
        </p:nvSpPr>
        <p:spPr>
          <a:xfrm>
            <a:off x="6410946" y="4647112"/>
            <a:ext cx="194209" cy="1943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6689181-DEDE-4696-A0E6-DC5FA2C87D2B}"/>
              </a:ext>
            </a:extLst>
          </p:cNvPr>
          <p:cNvSpPr txBox="1"/>
          <p:nvPr/>
        </p:nvSpPr>
        <p:spPr>
          <a:xfrm>
            <a:off x="6765085" y="4694720"/>
            <a:ext cx="324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/>
            <a:r>
              <a:rPr lang="pt-BR" sz="800" b="1" dirty="0"/>
              <a:t>Regra de cálculo ou de negócio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422720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710A3A4-623B-490F-BCDE-65A8980E8321}"/>
              </a:ext>
            </a:extLst>
          </p:cNvPr>
          <p:cNvSpPr/>
          <p:nvPr/>
        </p:nvSpPr>
        <p:spPr>
          <a:xfrm>
            <a:off x="4382309" y="1141826"/>
            <a:ext cx="2766448" cy="379709"/>
          </a:xfrm>
          <a:prstGeom prst="rect">
            <a:avLst/>
          </a:prstGeom>
          <a:solidFill>
            <a:srgbClr val="6668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Identificar a melhor opção de Transporte</a:t>
            </a: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17BF4E0D-A750-475E-9089-F8A5DF48ACE6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rot="5400000">
            <a:off x="1027901" y="3164329"/>
            <a:ext cx="839985" cy="1116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25521791-95F3-4694-B774-41D6C79A9500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rot="16200000" flipH="1">
            <a:off x="1587226" y="3721908"/>
            <a:ext cx="840791" cy="2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: Angulado 112">
            <a:extLst>
              <a:ext uri="{FF2B5EF4-FFF2-40B4-BE49-F238E27FC236}">
                <a16:creationId xmlns:a16="http://schemas.microsoft.com/office/drawing/2014/main" id="{AF799A80-A51B-4729-A022-01B024F154CA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rot="16200000" flipH="1">
            <a:off x="2108340" y="3200793"/>
            <a:ext cx="840057" cy="1044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82B8001B-3FA6-44B5-B08F-5AC3B61A3006}"/>
              </a:ext>
            </a:extLst>
          </p:cNvPr>
          <p:cNvCxnSpPr>
            <a:cxnSpLocks/>
            <a:stCxn id="3" idx="2"/>
            <a:endCxn id="53" idx="0"/>
          </p:cNvCxnSpPr>
          <p:nvPr/>
        </p:nvCxnSpPr>
        <p:spPr>
          <a:xfrm rot="5400000">
            <a:off x="3185167" y="342713"/>
            <a:ext cx="1401545" cy="3759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0327750B-A0E7-477A-A8A2-23BBD64BF2F9}"/>
              </a:ext>
            </a:extLst>
          </p:cNvPr>
          <p:cNvCxnSpPr>
            <a:cxnSpLocks/>
            <a:stCxn id="3" idx="2"/>
            <a:endCxn id="79" idx="0"/>
          </p:cNvCxnSpPr>
          <p:nvPr/>
        </p:nvCxnSpPr>
        <p:spPr>
          <a:xfrm rot="5400000">
            <a:off x="4644703" y="1802249"/>
            <a:ext cx="1401545" cy="840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35E2EE20-B935-4DE3-9D05-F835072B4F89}"/>
              </a:ext>
            </a:extLst>
          </p:cNvPr>
          <p:cNvCxnSpPr>
            <a:cxnSpLocks/>
            <a:stCxn id="3" idx="2"/>
            <a:endCxn id="134" idx="0"/>
          </p:cNvCxnSpPr>
          <p:nvPr/>
        </p:nvCxnSpPr>
        <p:spPr>
          <a:xfrm rot="16200000" flipH="1">
            <a:off x="6446798" y="840269"/>
            <a:ext cx="1401545" cy="2764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15FBA95B-5DA9-4CFF-98F2-035B45582141}"/>
              </a:ext>
            </a:extLst>
          </p:cNvPr>
          <p:cNvCxnSpPr>
            <a:cxnSpLocks/>
            <a:stCxn id="79" idx="2"/>
            <a:endCxn id="90" idx="0"/>
          </p:cNvCxnSpPr>
          <p:nvPr/>
        </p:nvCxnSpPr>
        <p:spPr>
          <a:xfrm rot="16200000" flipH="1">
            <a:off x="4857234" y="3370970"/>
            <a:ext cx="835836" cy="6994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do 138">
            <a:extLst>
              <a:ext uri="{FF2B5EF4-FFF2-40B4-BE49-F238E27FC236}">
                <a16:creationId xmlns:a16="http://schemas.microsoft.com/office/drawing/2014/main" id="{52B95F71-911C-42AB-B1CB-5D3EABCF46D1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4155894" y="3370217"/>
            <a:ext cx="836950" cy="702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6" name="Agrupar 565">
            <a:extLst>
              <a:ext uri="{FF2B5EF4-FFF2-40B4-BE49-F238E27FC236}">
                <a16:creationId xmlns:a16="http://schemas.microsoft.com/office/drawing/2014/main" id="{7AC1BE4B-EEDC-400B-9AE6-3FF01679AE5C}"/>
              </a:ext>
            </a:extLst>
          </p:cNvPr>
          <p:cNvGrpSpPr/>
          <p:nvPr/>
        </p:nvGrpSpPr>
        <p:grpSpPr>
          <a:xfrm>
            <a:off x="1439733" y="2923080"/>
            <a:ext cx="962612" cy="379709"/>
            <a:chOff x="1365038" y="1676888"/>
            <a:chExt cx="962612" cy="379709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BD6CFEA4-201D-4EC1-A0C0-C35A925089F4}"/>
                </a:ext>
              </a:extLst>
            </p:cNvPr>
            <p:cNvSpPr/>
            <p:nvPr/>
          </p:nvSpPr>
          <p:spPr>
            <a:xfrm>
              <a:off x="1535650" y="1676888"/>
              <a:ext cx="792000" cy="379709"/>
            </a:xfrm>
            <a:prstGeom prst="rect">
              <a:avLst/>
            </a:prstGeom>
            <a:solidFill>
              <a:srgbClr val="6668B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TRATAMENTOPRÉ-OERACIONAL</a:t>
              </a:r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8ABE3EF2-E74B-4D3E-B361-A557111F6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5038" y="1679685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1</a:t>
              </a:r>
            </a:p>
          </p:txBody>
        </p:sp>
      </p:grpSp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0ECD7DED-3EDB-44B1-A894-0491DF1FCB66}"/>
              </a:ext>
            </a:extLst>
          </p:cNvPr>
          <p:cNvGrpSpPr/>
          <p:nvPr/>
        </p:nvGrpSpPr>
        <p:grpSpPr>
          <a:xfrm>
            <a:off x="4358804" y="2923080"/>
            <a:ext cx="962612" cy="379709"/>
            <a:chOff x="6831527" y="1676887"/>
            <a:chExt cx="962612" cy="379709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3F41391-EBDB-4FC6-90CA-1B61EA11FE76}"/>
                </a:ext>
              </a:extLst>
            </p:cNvPr>
            <p:cNvSpPr/>
            <p:nvPr/>
          </p:nvSpPr>
          <p:spPr>
            <a:xfrm>
              <a:off x="7002139" y="1676887"/>
              <a:ext cx="792000" cy="379709"/>
            </a:xfrm>
            <a:prstGeom prst="rect">
              <a:avLst/>
            </a:prstGeom>
            <a:solidFill>
              <a:srgbClr val="6668B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TRATAMENTO</a:t>
              </a:r>
            </a:p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OPERACIONAL</a:t>
              </a:r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D63580D1-0165-4E94-B0F5-F9BD79EC0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1527" y="1679685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2</a:t>
              </a:r>
            </a:p>
          </p:txBody>
        </p:sp>
      </p:grpSp>
      <p:grpSp>
        <p:nvGrpSpPr>
          <p:cNvPr id="730" name="Agrupar 729">
            <a:extLst>
              <a:ext uri="{FF2B5EF4-FFF2-40B4-BE49-F238E27FC236}">
                <a16:creationId xmlns:a16="http://schemas.microsoft.com/office/drawing/2014/main" id="{0819C68F-4D39-4112-B026-D72E35797F7B}"/>
              </a:ext>
            </a:extLst>
          </p:cNvPr>
          <p:cNvGrpSpPr/>
          <p:nvPr/>
        </p:nvGrpSpPr>
        <p:grpSpPr>
          <a:xfrm>
            <a:off x="7956395" y="2923080"/>
            <a:ext cx="969213" cy="379709"/>
            <a:chOff x="9835002" y="1537033"/>
            <a:chExt cx="969213" cy="379709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E814DF44-EA88-42E0-B1E8-452285816CFF}"/>
                </a:ext>
              </a:extLst>
            </p:cNvPr>
            <p:cNvSpPr/>
            <p:nvPr/>
          </p:nvSpPr>
          <p:spPr>
            <a:xfrm>
              <a:off x="10012215" y="1537033"/>
              <a:ext cx="792000" cy="379709"/>
            </a:xfrm>
            <a:prstGeom prst="rect">
              <a:avLst/>
            </a:prstGeom>
            <a:solidFill>
              <a:srgbClr val="6668B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APLICAR </a:t>
              </a:r>
            </a:p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INTELIGÊNCIA LOGISTICA</a:t>
              </a:r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id="{60545D45-738D-4577-BADA-0E113D946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5002" y="1540984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4</a:t>
              </a:r>
            </a:p>
          </p:txBody>
        </p:sp>
      </p:grpSp>
      <p:grpSp>
        <p:nvGrpSpPr>
          <p:cNvPr id="231" name="Agrupar 230">
            <a:extLst>
              <a:ext uri="{FF2B5EF4-FFF2-40B4-BE49-F238E27FC236}">
                <a16:creationId xmlns:a16="http://schemas.microsoft.com/office/drawing/2014/main" id="{C0D0BD93-69F6-496B-9FCC-06A042710D9B}"/>
              </a:ext>
            </a:extLst>
          </p:cNvPr>
          <p:cNvGrpSpPr/>
          <p:nvPr/>
        </p:nvGrpSpPr>
        <p:grpSpPr>
          <a:xfrm>
            <a:off x="493440" y="3969257"/>
            <a:ext cx="792000" cy="553226"/>
            <a:chOff x="355374" y="2543501"/>
            <a:chExt cx="792000" cy="553226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CFB16AF4-F902-44D8-852C-38922785024C}"/>
                </a:ext>
              </a:extLst>
            </p:cNvPr>
            <p:cNvSpPr/>
            <p:nvPr/>
          </p:nvSpPr>
          <p:spPr>
            <a:xfrm>
              <a:off x="355374" y="2717018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CADASTRAR ENTIDADES</a:t>
              </a:r>
            </a:p>
          </p:txBody>
        </p:sp>
        <p:sp>
          <p:nvSpPr>
            <p:cNvPr id="225" name="Retângulo 224">
              <a:extLst>
                <a:ext uri="{FF2B5EF4-FFF2-40B4-BE49-F238E27FC236}">
                  <a16:creationId xmlns:a16="http://schemas.microsoft.com/office/drawing/2014/main" id="{0BB4811F-F42A-4D62-A9AC-1B2FA1BA4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06" y="2543501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76" name="Agrupar 275">
            <a:extLst>
              <a:ext uri="{FF2B5EF4-FFF2-40B4-BE49-F238E27FC236}">
                <a16:creationId xmlns:a16="http://schemas.microsoft.com/office/drawing/2014/main" id="{6DE57CEA-B3E4-4AE5-9694-54A86C341FF1}"/>
              </a:ext>
            </a:extLst>
          </p:cNvPr>
          <p:cNvGrpSpPr/>
          <p:nvPr/>
        </p:nvGrpSpPr>
        <p:grpSpPr>
          <a:xfrm>
            <a:off x="1612488" y="3969257"/>
            <a:ext cx="792409" cy="554032"/>
            <a:chOff x="1537793" y="2542695"/>
            <a:chExt cx="792409" cy="554032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3088C87C-E85E-431F-967D-C314644526D8}"/>
                </a:ext>
              </a:extLst>
            </p:cNvPr>
            <p:cNvSpPr/>
            <p:nvPr/>
          </p:nvSpPr>
          <p:spPr>
            <a:xfrm>
              <a:off x="1538202" y="2717018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CADASTRAR TABELAS e DOMÍNIOS</a:t>
              </a:r>
            </a:p>
          </p:txBody>
        </p:sp>
        <p:sp>
          <p:nvSpPr>
            <p:cNvPr id="226" name="Retângulo 225">
              <a:extLst>
                <a:ext uri="{FF2B5EF4-FFF2-40B4-BE49-F238E27FC236}">
                  <a16:creationId xmlns:a16="http://schemas.microsoft.com/office/drawing/2014/main" id="{05B333E3-5174-476B-8D70-81E2EFE8E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793" y="2542695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77" name="Agrupar 276">
            <a:extLst>
              <a:ext uri="{FF2B5EF4-FFF2-40B4-BE49-F238E27FC236}">
                <a16:creationId xmlns:a16="http://schemas.microsoft.com/office/drawing/2014/main" id="{91C31586-08B4-4FCD-A3A5-66D51984331D}"/>
              </a:ext>
            </a:extLst>
          </p:cNvPr>
          <p:cNvGrpSpPr/>
          <p:nvPr/>
        </p:nvGrpSpPr>
        <p:grpSpPr>
          <a:xfrm>
            <a:off x="2653446" y="3969257"/>
            <a:ext cx="792946" cy="553298"/>
            <a:chOff x="2714546" y="2554701"/>
            <a:chExt cx="792946" cy="553298"/>
          </a:xfrm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D4C09E4-7238-44C6-AA45-B54248A9C351}"/>
                </a:ext>
              </a:extLst>
            </p:cNvPr>
            <p:cNvSpPr/>
            <p:nvPr/>
          </p:nvSpPr>
          <p:spPr>
            <a:xfrm>
              <a:off x="2715492" y="2728290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CADASTRAR PARÂMETROS</a:t>
              </a:r>
            </a:p>
          </p:txBody>
        </p:sp>
        <p:sp>
          <p:nvSpPr>
            <p:cNvPr id="227" name="Retângulo 226">
              <a:extLst>
                <a:ext uri="{FF2B5EF4-FFF2-40B4-BE49-F238E27FC236}">
                  <a16:creationId xmlns:a16="http://schemas.microsoft.com/office/drawing/2014/main" id="{C561C99C-BE4F-4C5B-9A40-8E552F0F1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4546" y="2554701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37" name="Elipse 236">
            <a:extLst>
              <a:ext uri="{FF2B5EF4-FFF2-40B4-BE49-F238E27FC236}">
                <a16:creationId xmlns:a16="http://schemas.microsoft.com/office/drawing/2014/main" id="{54B684DE-E3F8-4AA5-9B54-AF866012416E}"/>
              </a:ext>
            </a:extLst>
          </p:cNvPr>
          <p:cNvSpPr>
            <a:spLocks noChangeAspect="1"/>
          </p:cNvSpPr>
          <p:nvPr/>
        </p:nvSpPr>
        <p:spPr>
          <a:xfrm>
            <a:off x="1978316" y="3969257"/>
            <a:ext cx="55906" cy="559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800" dirty="0">
              <a:solidFill>
                <a:schemeClr val="bg1"/>
              </a:solidFill>
            </a:endParaRPr>
          </a:p>
        </p:txBody>
      </p:sp>
      <p:grpSp>
        <p:nvGrpSpPr>
          <p:cNvPr id="286" name="Agrupar 285">
            <a:extLst>
              <a:ext uri="{FF2B5EF4-FFF2-40B4-BE49-F238E27FC236}">
                <a16:creationId xmlns:a16="http://schemas.microsoft.com/office/drawing/2014/main" id="{D3E69AA3-13E6-4A38-80E4-9FA6C2B62027}"/>
              </a:ext>
            </a:extLst>
          </p:cNvPr>
          <p:cNvGrpSpPr/>
          <p:nvPr/>
        </p:nvGrpSpPr>
        <p:grpSpPr>
          <a:xfrm>
            <a:off x="3825024" y="3969257"/>
            <a:ext cx="794297" cy="550191"/>
            <a:chOff x="5690418" y="2199627"/>
            <a:chExt cx="794297" cy="550191"/>
          </a:xfrm>
        </p:grpSpPr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4617C0F4-DE47-4AF4-B7CC-CC91F6073CBB}"/>
                </a:ext>
              </a:extLst>
            </p:cNvPr>
            <p:cNvSpPr/>
            <p:nvPr/>
          </p:nvSpPr>
          <p:spPr>
            <a:xfrm>
              <a:off x="5692715" y="2370109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TRATAR DECK DE NOTAS</a:t>
              </a:r>
            </a:p>
          </p:txBody>
        </p:sp>
        <p:sp>
          <p:nvSpPr>
            <p:cNvPr id="284" name="Retângulo 283">
              <a:extLst>
                <a:ext uri="{FF2B5EF4-FFF2-40B4-BE49-F238E27FC236}">
                  <a16:creationId xmlns:a16="http://schemas.microsoft.com/office/drawing/2014/main" id="{ACAA46DB-03B5-4460-9D5D-87451468B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0418" y="2199627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87" name="Agrupar 286">
            <a:extLst>
              <a:ext uri="{FF2B5EF4-FFF2-40B4-BE49-F238E27FC236}">
                <a16:creationId xmlns:a16="http://schemas.microsoft.com/office/drawing/2014/main" id="{7F59B0E4-5D41-4C6C-8713-274DC26CC5E5}"/>
              </a:ext>
            </a:extLst>
          </p:cNvPr>
          <p:cNvGrpSpPr/>
          <p:nvPr/>
        </p:nvGrpSpPr>
        <p:grpSpPr>
          <a:xfrm>
            <a:off x="5228889" y="3969257"/>
            <a:ext cx="792000" cy="549077"/>
            <a:chOff x="8911252" y="2199775"/>
            <a:chExt cx="792000" cy="549077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8D959610-3AB9-48A6-9824-78F6C9349A2C}"/>
                </a:ext>
              </a:extLst>
            </p:cNvPr>
            <p:cNvSpPr/>
            <p:nvPr/>
          </p:nvSpPr>
          <p:spPr>
            <a:xfrm>
              <a:off x="8911252" y="2369143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ANALISAR CUSTO DECK DE NOTAS</a:t>
              </a:r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id="{85B0F407-2D34-4E43-B097-BB7700DC3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2915" y="2199775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720" name="Conector: Angulado 719">
            <a:extLst>
              <a:ext uri="{FF2B5EF4-FFF2-40B4-BE49-F238E27FC236}">
                <a16:creationId xmlns:a16="http://schemas.microsoft.com/office/drawing/2014/main" id="{506D4289-7474-4A8B-A231-9A43DB1590BB}"/>
              </a:ext>
            </a:extLst>
          </p:cNvPr>
          <p:cNvCxnSpPr>
            <a:cxnSpLocks/>
            <a:stCxn id="722" idx="2"/>
            <a:endCxn id="725" idx="0"/>
          </p:cNvCxnSpPr>
          <p:nvPr/>
        </p:nvCxnSpPr>
        <p:spPr>
          <a:xfrm rot="16200000" flipH="1">
            <a:off x="6457129" y="3720309"/>
            <a:ext cx="836950" cy="19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1" name="Agrupar 720">
            <a:extLst>
              <a:ext uri="{FF2B5EF4-FFF2-40B4-BE49-F238E27FC236}">
                <a16:creationId xmlns:a16="http://schemas.microsoft.com/office/drawing/2014/main" id="{4848B1A9-F815-468F-AC55-0BB6E5ED7109}"/>
              </a:ext>
            </a:extLst>
          </p:cNvPr>
          <p:cNvGrpSpPr/>
          <p:nvPr/>
        </p:nvGrpSpPr>
        <p:grpSpPr>
          <a:xfrm>
            <a:off x="6308038" y="2923080"/>
            <a:ext cx="962612" cy="379709"/>
            <a:chOff x="6831527" y="1676887"/>
            <a:chExt cx="962612" cy="379709"/>
          </a:xfrm>
        </p:grpSpPr>
        <p:sp>
          <p:nvSpPr>
            <p:cNvPr id="722" name="Retângulo 721">
              <a:extLst>
                <a:ext uri="{FF2B5EF4-FFF2-40B4-BE49-F238E27FC236}">
                  <a16:creationId xmlns:a16="http://schemas.microsoft.com/office/drawing/2014/main" id="{9FA3DFC6-F86A-464A-8BBD-E2558DCB9304}"/>
                </a:ext>
              </a:extLst>
            </p:cNvPr>
            <p:cNvSpPr/>
            <p:nvPr/>
          </p:nvSpPr>
          <p:spPr>
            <a:xfrm>
              <a:off x="7002139" y="1676887"/>
              <a:ext cx="792000" cy="379709"/>
            </a:xfrm>
            <a:prstGeom prst="rect">
              <a:avLst/>
            </a:prstGeom>
            <a:solidFill>
              <a:srgbClr val="6668B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APLICAR</a:t>
              </a:r>
            </a:p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ESTATÍSTICA</a:t>
              </a:r>
            </a:p>
          </p:txBody>
        </p:sp>
        <p:sp>
          <p:nvSpPr>
            <p:cNvPr id="723" name="Retângulo 722">
              <a:extLst>
                <a:ext uri="{FF2B5EF4-FFF2-40B4-BE49-F238E27FC236}">
                  <a16:creationId xmlns:a16="http://schemas.microsoft.com/office/drawing/2014/main" id="{09BF0F8D-55FA-430F-8F2A-4D2234823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1527" y="1679685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3</a:t>
              </a:r>
            </a:p>
          </p:txBody>
        </p:sp>
      </p:grpSp>
      <p:grpSp>
        <p:nvGrpSpPr>
          <p:cNvPr id="724" name="Agrupar 723">
            <a:extLst>
              <a:ext uri="{FF2B5EF4-FFF2-40B4-BE49-F238E27FC236}">
                <a16:creationId xmlns:a16="http://schemas.microsoft.com/office/drawing/2014/main" id="{66CAB293-D3C4-4B20-914E-95C7AD75B0E8}"/>
              </a:ext>
            </a:extLst>
          </p:cNvPr>
          <p:cNvGrpSpPr/>
          <p:nvPr/>
        </p:nvGrpSpPr>
        <p:grpSpPr>
          <a:xfrm>
            <a:off x="6478262" y="3969257"/>
            <a:ext cx="794297" cy="550191"/>
            <a:chOff x="5690418" y="2199627"/>
            <a:chExt cx="794297" cy="550191"/>
          </a:xfrm>
        </p:grpSpPr>
        <p:sp>
          <p:nvSpPr>
            <p:cNvPr id="725" name="Retângulo 724">
              <a:extLst>
                <a:ext uri="{FF2B5EF4-FFF2-40B4-BE49-F238E27FC236}">
                  <a16:creationId xmlns:a16="http://schemas.microsoft.com/office/drawing/2014/main" id="{5E909B26-82E4-4284-8F58-FDBA70DCAE0F}"/>
                </a:ext>
              </a:extLst>
            </p:cNvPr>
            <p:cNvSpPr/>
            <p:nvPr/>
          </p:nvSpPr>
          <p:spPr>
            <a:xfrm>
              <a:off x="5692715" y="2370109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ANALISAR NS ESTATÍSTICO</a:t>
              </a:r>
            </a:p>
          </p:txBody>
        </p:sp>
        <p:sp>
          <p:nvSpPr>
            <p:cNvPr id="726" name="Retângulo 725">
              <a:extLst>
                <a:ext uri="{FF2B5EF4-FFF2-40B4-BE49-F238E27FC236}">
                  <a16:creationId xmlns:a16="http://schemas.microsoft.com/office/drawing/2014/main" id="{AE2A3440-B7D3-4412-8990-137546937C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0418" y="2199627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731" name="Conector: Angulado 730">
            <a:extLst>
              <a:ext uri="{FF2B5EF4-FFF2-40B4-BE49-F238E27FC236}">
                <a16:creationId xmlns:a16="http://schemas.microsoft.com/office/drawing/2014/main" id="{97505AA4-57B9-4D2B-8864-5F79AA4AB888}"/>
              </a:ext>
            </a:extLst>
          </p:cNvPr>
          <p:cNvCxnSpPr>
            <a:cxnSpLocks/>
            <a:stCxn id="3" idx="2"/>
            <a:endCxn id="722" idx="0"/>
          </p:cNvCxnSpPr>
          <p:nvPr/>
        </p:nvCxnSpPr>
        <p:spPr>
          <a:xfrm rot="16200000" flipH="1">
            <a:off x="5619319" y="1667748"/>
            <a:ext cx="1401545" cy="1109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2" name="Agrupar 741">
            <a:extLst>
              <a:ext uri="{FF2B5EF4-FFF2-40B4-BE49-F238E27FC236}">
                <a16:creationId xmlns:a16="http://schemas.microsoft.com/office/drawing/2014/main" id="{E006789D-569B-42C7-9493-D1F717F8070A}"/>
              </a:ext>
            </a:extLst>
          </p:cNvPr>
          <p:cNvGrpSpPr/>
          <p:nvPr/>
        </p:nvGrpSpPr>
        <p:grpSpPr>
          <a:xfrm>
            <a:off x="8133057" y="3969257"/>
            <a:ext cx="794297" cy="550191"/>
            <a:chOff x="5690418" y="2199627"/>
            <a:chExt cx="794297" cy="550191"/>
          </a:xfrm>
        </p:grpSpPr>
        <p:sp>
          <p:nvSpPr>
            <p:cNvPr id="743" name="Retângulo 742">
              <a:extLst>
                <a:ext uri="{FF2B5EF4-FFF2-40B4-BE49-F238E27FC236}">
                  <a16:creationId xmlns:a16="http://schemas.microsoft.com/office/drawing/2014/main" id="{14969790-ECF2-44CE-8A67-9BD8DD346FE2}"/>
                </a:ext>
              </a:extLst>
            </p:cNvPr>
            <p:cNvSpPr/>
            <p:nvPr/>
          </p:nvSpPr>
          <p:spPr>
            <a:xfrm>
              <a:off x="5692715" y="2370109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OBTER DECISÃO</a:t>
              </a:r>
            </a:p>
          </p:txBody>
        </p:sp>
        <p:sp>
          <p:nvSpPr>
            <p:cNvPr id="744" name="Retângulo 743">
              <a:extLst>
                <a:ext uri="{FF2B5EF4-FFF2-40B4-BE49-F238E27FC236}">
                  <a16:creationId xmlns:a16="http://schemas.microsoft.com/office/drawing/2014/main" id="{54EB3344-6424-49E0-88A9-F8DB8443C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0418" y="2199627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748" name="Conector: Angulado 747">
            <a:extLst>
              <a:ext uri="{FF2B5EF4-FFF2-40B4-BE49-F238E27FC236}">
                <a16:creationId xmlns:a16="http://schemas.microsoft.com/office/drawing/2014/main" id="{C083AE0D-0290-4E5D-8AF1-F30EFA5DE172}"/>
              </a:ext>
            </a:extLst>
          </p:cNvPr>
          <p:cNvCxnSpPr>
            <a:cxnSpLocks/>
            <a:stCxn id="134" idx="2"/>
            <a:endCxn id="743" idx="0"/>
          </p:cNvCxnSpPr>
          <p:nvPr/>
        </p:nvCxnSpPr>
        <p:spPr>
          <a:xfrm rot="16200000" flipH="1">
            <a:off x="8112006" y="3720391"/>
            <a:ext cx="836950" cy="1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3" name="Agrupar 752">
            <a:extLst>
              <a:ext uri="{FF2B5EF4-FFF2-40B4-BE49-F238E27FC236}">
                <a16:creationId xmlns:a16="http://schemas.microsoft.com/office/drawing/2014/main" id="{FD8F7C01-B2AE-4A77-AACD-81A97AA8CF51}"/>
              </a:ext>
            </a:extLst>
          </p:cNvPr>
          <p:cNvGrpSpPr/>
          <p:nvPr/>
        </p:nvGrpSpPr>
        <p:grpSpPr>
          <a:xfrm>
            <a:off x="9916079" y="2923080"/>
            <a:ext cx="969213" cy="379709"/>
            <a:chOff x="9835002" y="1537033"/>
            <a:chExt cx="969213" cy="379709"/>
          </a:xfrm>
        </p:grpSpPr>
        <p:sp>
          <p:nvSpPr>
            <p:cNvPr id="754" name="Retângulo 753">
              <a:extLst>
                <a:ext uri="{FF2B5EF4-FFF2-40B4-BE49-F238E27FC236}">
                  <a16:creationId xmlns:a16="http://schemas.microsoft.com/office/drawing/2014/main" id="{A0EE7EBB-5DF6-4E20-BD4A-7DE1ACF868DD}"/>
                </a:ext>
              </a:extLst>
            </p:cNvPr>
            <p:cNvSpPr/>
            <p:nvPr/>
          </p:nvSpPr>
          <p:spPr>
            <a:xfrm>
              <a:off x="10012215" y="1537033"/>
              <a:ext cx="792000" cy="379709"/>
            </a:xfrm>
            <a:prstGeom prst="rect">
              <a:avLst/>
            </a:prstGeom>
            <a:solidFill>
              <a:srgbClr val="6668B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PUBLICAR RESULTADO</a:t>
              </a:r>
            </a:p>
          </p:txBody>
        </p:sp>
        <p:sp>
          <p:nvSpPr>
            <p:cNvPr id="755" name="Retângulo 754">
              <a:extLst>
                <a:ext uri="{FF2B5EF4-FFF2-40B4-BE49-F238E27FC236}">
                  <a16:creationId xmlns:a16="http://schemas.microsoft.com/office/drawing/2014/main" id="{5B0EEA0E-0216-484C-AEEA-B4024CE8D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5002" y="1540984"/>
              <a:ext cx="170612" cy="1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4</a:t>
              </a:r>
            </a:p>
          </p:txBody>
        </p:sp>
      </p:grpSp>
      <p:cxnSp>
        <p:nvCxnSpPr>
          <p:cNvPr id="764" name="Conector: Angulado 763">
            <a:extLst>
              <a:ext uri="{FF2B5EF4-FFF2-40B4-BE49-F238E27FC236}">
                <a16:creationId xmlns:a16="http://schemas.microsoft.com/office/drawing/2014/main" id="{62EDAF15-EB70-4715-B1A3-DBD949B36902}"/>
              </a:ext>
            </a:extLst>
          </p:cNvPr>
          <p:cNvCxnSpPr>
            <a:cxnSpLocks/>
            <a:stCxn id="3" idx="2"/>
            <a:endCxn id="754" idx="0"/>
          </p:cNvCxnSpPr>
          <p:nvPr/>
        </p:nvCxnSpPr>
        <p:spPr>
          <a:xfrm rot="16200000" flipH="1">
            <a:off x="7426640" y="-139573"/>
            <a:ext cx="1401545" cy="4723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7" name="Agrupar 766">
            <a:extLst>
              <a:ext uri="{FF2B5EF4-FFF2-40B4-BE49-F238E27FC236}">
                <a16:creationId xmlns:a16="http://schemas.microsoft.com/office/drawing/2014/main" id="{C024A91F-2D2F-4DB8-BC4E-B47C2165302C}"/>
              </a:ext>
            </a:extLst>
          </p:cNvPr>
          <p:cNvGrpSpPr/>
          <p:nvPr/>
        </p:nvGrpSpPr>
        <p:grpSpPr>
          <a:xfrm>
            <a:off x="9678043" y="3969257"/>
            <a:ext cx="794297" cy="550191"/>
            <a:chOff x="5690418" y="2199627"/>
            <a:chExt cx="794297" cy="550191"/>
          </a:xfrm>
        </p:grpSpPr>
        <p:sp>
          <p:nvSpPr>
            <p:cNvPr id="768" name="Retângulo 767">
              <a:extLst>
                <a:ext uri="{FF2B5EF4-FFF2-40B4-BE49-F238E27FC236}">
                  <a16:creationId xmlns:a16="http://schemas.microsoft.com/office/drawing/2014/main" id="{EDACE408-6A03-4842-8C04-E52BDD1C929D}"/>
                </a:ext>
              </a:extLst>
            </p:cNvPr>
            <p:cNvSpPr/>
            <p:nvPr/>
          </p:nvSpPr>
          <p:spPr>
            <a:xfrm>
              <a:off x="5692715" y="2370109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INTEGRAR c/ ROTEIRIZADOR</a:t>
              </a:r>
            </a:p>
          </p:txBody>
        </p:sp>
        <p:sp>
          <p:nvSpPr>
            <p:cNvPr id="769" name="Retângulo 768">
              <a:extLst>
                <a:ext uri="{FF2B5EF4-FFF2-40B4-BE49-F238E27FC236}">
                  <a16:creationId xmlns:a16="http://schemas.microsoft.com/office/drawing/2014/main" id="{498521AC-9A99-40F3-A416-0464A254F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0418" y="2199627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70" name="Agrupar 769">
            <a:extLst>
              <a:ext uri="{FF2B5EF4-FFF2-40B4-BE49-F238E27FC236}">
                <a16:creationId xmlns:a16="http://schemas.microsoft.com/office/drawing/2014/main" id="{C538F961-80EE-488D-90DF-30F890EF0472}"/>
              </a:ext>
            </a:extLst>
          </p:cNvPr>
          <p:cNvGrpSpPr/>
          <p:nvPr/>
        </p:nvGrpSpPr>
        <p:grpSpPr>
          <a:xfrm>
            <a:off x="10736430" y="3969257"/>
            <a:ext cx="794297" cy="550191"/>
            <a:chOff x="5690418" y="2199627"/>
            <a:chExt cx="794297" cy="550191"/>
          </a:xfrm>
        </p:grpSpPr>
        <p:sp>
          <p:nvSpPr>
            <p:cNvPr id="771" name="Retângulo 770">
              <a:extLst>
                <a:ext uri="{FF2B5EF4-FFF2-40B4-BE49-F238E27FC236}">
                  <a16:creationId xmlns:a16="http://schemas.microsoft.com/office/drawing/2014/main" id="{57023CE6-F550-45EA-AD69-A30672800A99}"/>
                </a:ext>
              </a:extLst>
            </p:cNvPr>
            <p:cNvSpPr/>
            <p:nvPr/>
          </p:nvSpPr>
          <p:spPr>
            <a:xfrm>
              <a:off x="5692715" y="2370109"/>
              <a:ext cx="792000" cy="379709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DIVULGAR RESULTADO</a:t>
              </a:r>
            </a:p>
          </p:txBody>
        </p:sp>
        <p:sp>
          <p:nvSpPr>
            <p:cNvPr id="772" name="Retângulo 771">
              <a:extLst>
                <a:ext uri="{FF2B5EF4-FFF2-40B4-BE49-F238E27FC236}">
                  <a16:creationId xmlns:a16="http://schemas.microsoft.com/office/drawing/2014/main" id="{D4345ED2-362E-4B40-BEAB-589A32BDDF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0418" y="2199627"/>
              <a:ext cx="170612" cy="170612"/>
            </a:xfrm>
            <a:prstGeom prst="rect">
              <a:avLst/>
            </a:prstGeom>
            <a:solidFill>
              <a:srgbClr val="A5A6D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369815B7-C519-4CCA-A4D6-5461FEFB8EDB}"/>
              </a:ext>
            </a:extLst>
          </p:cNvPr>
          <p:cNvCxnSpPr>
            <a:cxnSpLocks/>
            <a:stCxn id="754" idx="2"/>
            <a:endCxn id="768" idx="0"/>
          </p:cNvCxnSpPr>
          <p:nvPr/>
        </p:nvCxnSpPr>
        <p:spPr>
          <a:xfrm rot="5400000">
            <a:off x="9864341" y="3514788"/>
            <a:ext cx="836950" cy="412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C1746022-C470-48A7-9AEB-2582BD053DC0}"/>
              </a:ext>
            </a:extLst>
          </p:cNvPr>
          <p:cNvCxnSpPr>
            <a:cxnSpLocks/>
            <a:stCxn id="754" idx="2"/>
            <a:endCxn id="771" idx="0"/>
          </p:cNvCxnSpPr>
          <p:nvPr/>
        </p:nvCxnSpPr>
        <p:spPr>
          <a:xfrm rot="16200000" flipH="1">
            <a:off x="10393534" y="3398546"/>
            <a:ext cx="836950" cy="6454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9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32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A jornada do software – Hierarquia de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" y="67843"/>
            <a:ext cx="578001" cy="563934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5" y="104174"/>
            <a:ext cx="1678494" cy="473467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5E49DB77-9621-4179-B062-1AF082579FC5}"/>
              </a:ext>
            </a:extLst>
          </p:cNvPr>
          <p:cNvGrpSpPr/>
          <p:nvPr/>
        </p:nvGrpSpPr>
        <p:grpSpPr>
          <a:xfrm>
            <a:off x="349977" y="1342246"/>
            <a:ext cx="2766448" cy="1165442"/>
            <a:chOff x="4487511" y="1180177"/>
            <a:chExt cx="2766448" cy="116544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7710A3A4-623B-490F-BCDE-65A8980E8321}"/>
                </a:ext>
              </a:extLst>
            </p:cNvPr>
            <p:cNvSpPr/>
            <p:nvPr/>
          </p:nvSpPr>
          <p:spPr>
            <a:xfrm>
              <a:off x="4487511" y="1180177"/>
              <a:ext cx="2766448" cy="379709"/>
            </a:xfrm>
            <a:prstGeom prst="rect">
              <a:avLst/>
            </a:prstGeom>
            <a:solidFill>
              <a:srgbClr val="6668B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Identificar a melhor opção de Transporte</a:t>
              </a:r>
            </a:p>
          </p:txBody>
        </p:sp>
        <p:cxnSp>
          <p:nvCxnSpPr>
            <p:cNvPr id="42" name="Conector: Angulado 41">
              <a:extLst>
                <a:ext uri="{FF2B5EF4-FFF2-40B4-BE49-F238E27FC236}">
                  <a16:creationId xmlns:a16="http://schemas.microsoft.com/office/drawing/2014/main" id="{82B8001B-3FA6-44B5-B08F-5AC3B61A3006}"/>
                </a:ext>
              </a:extLst>
            </p:cNvPr>
            <p:cNvCxnSpPr>
              <a:stCxn id="3" idx="2"/>
              <a:endCxn id="53" idx="0"/>
            </p:cNvCxnSpPr>
            <p:nvPr/>
          </p:nvCxnSpPr>
          <p:spPr>
            <a:xfrm rot="16200000" flipH="1">
              <a:off x="5669662" y="1760959"/>
              <a:ext cx="406024" cy="38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Agrupar 565">
              <a:extLst>
                <a:ext uri="{FF2B5EF4-FFF2-40B4-BE49-F238E27FC236}">
                  <a16:creationId xmlns:a16="http://schemas.microsoft.com/office/drawing/2014/main" id="{7AC1BE4B-EEDC-400B-9AE6-3FF01679AE5C}"/>
                </a:ext>
              </a:extLst>
            </p:cNvPr>
            <p:cNvGrpSpPr/>
            <p:nvPr/>
          </p:nvGrpSpPr>
          <p:grpSpPr>
            <a:xfrm>
              <a:off x="5308001" y="1965910"/>
              <a:ext cx="962612" cy="379709"/>
              <a:chOff x="1365038" y="1676888"/>
              <a:chExt cx="962612" cy="379709"/>
            </a:xfrm>
          </p:grpSpPr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BD6CFEA4-201D-4EC1-A0C0-C35A925089F4}"/>
                  </a:ext>
                </a:extLst>
              </p:cNvPr>
              <p:cNvSpPr/>
              <p:nvPr/>
            </p:nvSpPr>
            <p:spPr>
              <a:xfrm>
                <a:off x="1535650" y="1676888"/>
                <a:ext cx="792000" cy="379709"/>
              </a:xfrm>
              <a:prstGeom prst="rect">
                <a:avLst/>
              </a:prstGeom>
              <a:solidFill>
                <a:srgbClr val="6668B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/>
                    </a:solidFill>
                  </a:rPr>
                  <a:t>TRATAMENTO PRÉ-OERACIONAL</a:t>
                </a:r>
              </a:p>
            </p:txBody>
          </p:sp>
          <p:sp>
            <p:nvSpPr>
              <p:cNvPr id="219" name="Retângulo 218">
                <a:extLst>
                  <a:ext uri="{FF2B5EF4-FFF2-40B4-BE49-F238E27FC236}">
                    <a16:creationId xmlns:a16="http://schemas.microsoft.com/office/drawing/2014/main" id="{8ABE3EF2-E74B-4D3E-B361-A557111F67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5038" y="1679685"/>
                <a:ext cx="170612" cy="170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/>
                  <a:t>1</a:t>
                </a:r>
              </a:p>
            </p:txBody>
          </p:sp>
        </p:grpSp>
      </p:grpSp>
      <p:sp>
        <p:nvSpPr>
          <p:cNvPr id="73" name="Retângulo 72">
            <a:extLst>
              <a:ext uri="{FF2B5EF4-FFF2-40B4-BE49-F238E27FC236}">
                <a16:creationId xmlns:a16="http://schemas.microsoft.com/office/drawing/2014/main" id="{F5B8B3EF-5CD6-4FBA-9672-57BF4F62680E}"/>
              </a:ext>
            </a:extLst>
          </p:cNvPr>
          <p:cNvSpPr/>
          <p:nvPr/>
        </p:nvSpPr>
        <p:spPr>
          <a:xfrm>
            <a:off x="3427474" y="1271263"/>
            <a:ext cx="8297885" cy="297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pt-BR" sz="1000" b="1" i="1" dirty="0">
                <a:solidFill>
                  <a:schemeClr val="tx1"/>
                </a:solidFill>
              </a:rPr>
              <a:t>TRATAMENTO PRÉ-OPERACIONAL</a:t>
            </a:r>
            <a:r>
              <a:rPr lang="pt-BR" sz="1000" dirty="0">
                <a:solidFill>
                  <a:schemeClr val="tx1"/>
                </a:solidFill>
              </a:rPr>
              <a:t>: </a:t>
            </a:r>
          </a:p>
          <a:p>
            <a:r>
              <a:rPr lang="pt-BR" sz="1000" dirty="0">
                <a:solidFill>
                  <a:schemeClr val="tx1"/>
                </a:solidFill>
              </a:rPr>
              <a:t>A etapa pré-operacional corresponde ao preenchimento de cadastros básicos, parâmetros e domínios necessários para a etapa de cálculos.</a:t>
            </a:r>
          </a:p>
          <a:p>
            <a:pPr>
              <a:spcAft>
                <a:spcPts val="600"/>
              </a:spcAft>
            </a:pP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06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5748</TotalTime>
  <Words>4698</Words>
  <Application>Microsoft Office PowerPoint</Application>
  <PresentationFormat>Widescreen</PresentationFormat>
  <Paragraphs>867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Tema do Office</vt:lpstr>
      <vt:lpstr>PowerPoint Presentation</vt:lpstr>
      <vt:lpstr>            PECHINCHADOR – O que é?</vt:lpstr>
      <vt:lpstr>            PECHINCHADOR – O que é?</vt:lpstr>
      <vt:lpstr>            PECHINCHADOR – O que é?</vt:lpstr>
      <vt:lpstr>            PECHINCHADOR – O que é?</vt:lpstr>
      <vt:lpstr>            PECHINCHADOR – O que é?</vt:lpstr>
      <vt:lpstr>            PECHINCHADOR – O que é?</vt:lpstr>
      <vt:lpstr>            A jornada do software – Hierarquia de processos</vt:lpstr>
      <vt:lpstr>            A jornada do software – Hierarquia de processos</vt:lpstr>
      <vt:lpstr>            A jornada do software – Hierarquia de processos</vt:lpstr>
      <vt:lpstr>            A jornada do software – ETAPA Pré-operacional</vt:lpstr>
      <vt:lpstr>            A jornada do software – ETAPA Pré-operacional</vt:lpstr>
      <vt:lpstr>            A jornada do software – ETAPA Pré-operacional</vt:lpstr>
      <vt:lpstr>            A jornada do software – ETAPA Pré-operacional</vt:lpstr>
      <vt:lpstr>            A jornada do software – ETAPA Pré-operacional</vt:lpstr>
      <vt:lpstr>            A jornada do software – ETAPA Pré-operacional</vt:lpstr>
      <vt:lpstr>            A jornada do software – ETAPA Pré-operacional</vt:lpstr>
      <vt:lpstr>            A jornada do software – ETAPA Pré-operacional</vt:lpstr>
      <vt:lpstr>            A jornada do software – ETAPA Pré-operacional</vt:lpstr>
      <vt:lpstr>            A jornada do software – Hierarquia de processos</vt:lpstr>
      <vt:lpstr>            A jornada do software – Hierarquia de processos</vt:lpstr>
      <vt:lpstr>            A jornada do software – Hierarquia de processos</vt:lpstr>
      <vt:lpstr>            A jornada do software – Hierarquia de processos</vt:lpstr>
      <vt:lpstr>            A jornada do software – Hierarquia de processos</vt:lpstr>
      <vt:lpstr>            A jornada do software – Hierarquia de processos</vt:lpstr>
      <vt:lpstr>            A jornada do software – Hierarquia de processos</vt:lpstr>
      <vt:lpstr>            A jornada do software – Hierarquia de processos</vt:lpstr>
      <vt:lpstr>            A jornada do software – Hierarquia de processos</vt:lpstr>
      <vt:lpstr>            A jornada do software – Hierarquia de processos</vt:lpstr>
      <vt:lpstr>            A jornada do software – Hierarquia de processos</vt:lpstr>
      <vt:lpstr>            A jornada do software – Hierarquia de processos</vt:lpstr>
      <vt:lpstr>            A jornada do software – Hierarquia de processos</vt:lpstr>
      <vt:lpstr>            A jornada do software – Hierarquia de processos</vt:lpstr>
      <vt:lpstr>            A jornada do software – Hierarquia de processos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Last Mile</dc:title>
  <dc:creator>Genaro Luiz Mario Troiano</dc:creator>
  <cp:lastModifiedBy>Genaro Troiano</cp:lastModifiedBy>
  <cp:revision>146</cp:revision>
  <cp:lastPrinted>2021-06-15T20:16:28Z</cp:lastPrinted>
  <dcterms:created xsi:type="dcterms:W3CDTF">2020-09-28T14:37:22Z</dcterms:created>
  <dcterms:modified xsi:type="dcterms:W3CDTF">2021-06-21T16:41:35Z</dcterms:modified>
</cp:coreProperties>
</file>