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732" r:id="rId1"/>
  </p:sldMasterIdLst>
  <p:notesMasterIdLst>
    <p:notesMasterId r:id="rId60"/>
  </p:notesMasterIdLst>
  <p:sldIdLst>
    <p:sldId id="256" r:id="rId2"/>
    <p:sldId id="359" r:id="rId3"/>
    <p:sldId id="258" r:id="rId4"/>
    <p:sldId id="356" r:id="rId5"/>
    <p:sldId id="259" r:id="rId6"/>
    <p:sldId id="260" r:id="rId7"/>
    <p:sldId id="261" r:id="rId8"/>
    <p:sldId id="360" r:id="rId9"/>
    <p:sldId id="262" r:id="rId10"/>
    <p:sldId id="311" r:id="rId11"/>
    <p:sldId id="312" r:id="rId12"/>
    <p:sldId id="326" r:id="rId13"/>
    <p:sldId id="325" r:id="rId14"/>
    <p:sldId id="276" r:id="rId15"/>
    <p:sldId id="277" r:id="rId16"/>
    <p:sldId id="263" r:id="rId17"/>
    <p:sldId id="357" r:id="rId18"/>
    <p:sldId id="268" r:id="rId19"/>
    <p:sldId id="269" r:id="rId20"/>
    <p:sldId id="270" r:id="rId21"/>
    <p:sldId id="271" r:id="rId22"/>
    <p:sldId id="272" r:id="rId23"/>
    <p:sldId id="273" r:id="rId24"/>
    <p:sldId id="274" r:id="rId25"/>
    <p:sldId id="275" r:id="rId26"/>
    <p:sldId id="264" r:id="rId27"/>
    <p:sldId id="358" r:id="rId28"/>
    <p:sldId id="265" r:id="rId29"/>
    <p:sldId id="282" r:id="rId30"/>
    <p:sldId id="283" r:id="rId31"/>
    <p:sldId id="284" r:id="rId32"/>
    <p:sldId id="328" r:id="rId33"/>
    <p:sldId id="330" r:id="rId34"/>
    <p:sldId id="331"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9970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6" autoAdjust="0"/>
    <p:restoredTop sz="94667" autoAdjust="0"/>
  </p:normalViewPr>
  <p:slideViewPr>
    <p:cSldViewPr>
      <p:cViewPr>
        <p:scale>
          <a:sx n="69" d="100"/>
          <a:sy n="69" d="100"/>
        </p:scale>
        <p:origin x="-1116" y="-1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package" Target="../embeddings/Hoja_de_c_lculo_de_Microsoft_Office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VE"/>
  <c:chart>
    <c:title>
      <c:tx>
        <c:rich>
          <a:bodyPr/>
          <a:lstStyle/>
          <a:p>
            <a:pPr>
              <a:defRPr/>
            </a:pPr>
            <a:r>
              <a:rPr lang="en-US" dirty="0" err="1" smtClean="0"/>
              <a:t>Producción</a:t>
            </a:r>
            <a:endParaRPr lang="en-US" dirty="0"/>
          </a:p>
        </c:rich>
      </c:tx>
      <c:layout/>
    </c:title>
    <c:view3D>
      <c:rotX val="30"/>
      <c:perspective val="30"/>
    </c:view3D>
    <c:plotArea>
      <c:layout/>
      <c:pie3DChart>
        <c:varyColors val="1"/>
        <c:ser>
          <c:idx val="0"/>
          <c:order val="0"/>
          <c:tx>
            <c:strRef>
              <c:f>Hoja1!$B$1</c:f>
              <c:strCache>
                <c:ptCount val="1"/>
                <c:pt idx="0">
                  <c:v>Ventas</c:v>
                </c:pt>
              </c:strCache>
            </c:strRef>
          </c:tx>
          <c:dLbls>
            <c:showPercent val="1"/>
            <c:showLeaderLines val="1"/>
          </c:dLbls>
          <c:cat>
            <c:strRef>
              <c:f>Hoja1!$A$2:$A$5</c:f>
              <c:strCache>
                <c:ptCount val="4"/>
                <c:pt idx="0">
                  <c:v>Aves</c:v>
                </c:pt>
                <c:pt idx="1">
                  <c:v>Porcino</c:v>
                </c:pt>
                <c:pt idx="2">
                  <c:v>Ganaderia</c:v>
                </c:pt>
                <c:pt idx="3">
                  <c:v>Demas categorías, como acuáticas, equino.</c:v>
                </c:pt>
              </c:strCache>
            </c:strRef>
          </c:cat>
          <c:val>
            <c:numRef>
              <c:f>Hoja1!$B$2:$B$5</c:f>
              <c:numCache>
                <c:formatCode>General</c:formatCode>
                <c:ptCount val="4"/>
                <c:pt idx="0">
                  <c:v>67.540000000000006</c:v>
                </c:pt>
                <c:pt idx="1">
                  <c:v>22.69</c:v>
                </c:pt>
                <c:pt idx="2">
                  <c:v>8.48</c:v>
                </c:pt>
                <c:pt idx="3">
                  <c:v>1.29</c:v>
                </c:pt>
              </c:numCache>
            </c:numRef>
          </c:val>
        </c:ser>
        <c:dLbls>
          <c:showPercent val="1"/>
        </c:dLbls>
      </c:pie3DChart>
    </c:plotArea>
    <c:legend>
      <c:legendPos val="r"/>
      <c:layout>
        <c:manualLayout>
          <c:xMode val="edge"/>
          <c:yMode val="edge"/>
          <c:x val="0.61978761619079437"/>
          <c:y val="0.17654563954975028"/>
          <c:w val="0.37684518757644236"/>
          <c:h val="0.77652996587224998"/>
        </c:manualLayout>
      </c:layout>
    </c:legend>
    <c:plotVisOnly val="1"/>
    <c:dispBlanksAs val="zero"/>
  </c:chart>
  <c:txPr>
    <a:bodyPr/>
    <a:lstStyle/>
    <a:p>
      <a:pPr>
        <a:defRPr sz="1800"/>
      </a:pPr>
      <a:endParaRPr lang="es-VE"/>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BA29F-7F7C-4A03-ADEB-6097BFEC124E}" type="datetimeFigureOut">
              <a:rPr lang="es-VE" smtClean="0"/>
              <a:pPr/>
              <a:t>04/12/2016</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CF52FE-F82A-4C77-B09A-CB39B4EECC54}" type="slidenum">
              <a:rPr lang="es-VE" smtClean="0"/>
              <a:pPr/>
              <a:t>‹Nº›</a:t>
            </a:fld>
            <a:endParaRPr lang="es-VE"/>
          </a:p>
        </p:txBody>
      </p:sp>
    </p:spTree>
    <p:extLst>
      <p:ext uri="{BB962C8B-B14F-4D97-AF65-F5344CB8AC3E}">
        <p14:creationId xmlns:p14="http://schemas.microsoft.com/office/powerpoint/2010/main" xmlns="" val="3925621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fld id="{DFCF52FE-F82A-4C77-B09A-CB39B4EECC54}" type="slidenum">
              <a:rPr lang="es-VE" smtClean="0"/>
              <a:pPr/>
              <a:t>30</a:t>
            </a:fld>
            <a:endParaRPr lang="es-V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20586BCC-4894-4876-B387-74080C3A1F0F}" type="datetimeFigureOut">
              <a:rPr lang="es-VE" smtClean="0"/>
              <a:pPr/>
              <a:t>04/12/2016</a:t>
            </a:fld>
            <a:endParaRPr lang="es-VE"/>
          </a:p>
        </p:txBody>
      </p:sp>
      <p:sp>
        <p:nvSpPr>
          <p:cNvPr id="17" name="16 Marcador de pie de página"/>
          <p:cNvSpPr>
            <a:spLocks noGrp="1"/>
          </p:cNvSpPr>
          <p:nvPr>
            <p:ph type="ftr" sz="quarter" idx="11"/>
          </p:nvPr>
        </p:nvSpPr>
        <p:spPr>
          <a:xfrm>
            <a:off x="5410200" y="4205288"/>
            <a:ext cx="1295400" cy="457200"/>
          </a:xfrm>
        </p:spPr>
        <p:txBody>
          <a:bodyPr/>
          <a:lstStyle/>
          <a:p>
            <a:endParaRPr lang="es-VE"/>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4CC5EF5B-F597-4DDD-9040-DFFCB5B9FA9B}" type="slidenum">
              <a:rPr lang="es-VE" smtClean="0"/>
              <a:pPr/>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5" name="4 Marcador de pie de página"/>
          <p:cNvSpPr>
            <a:spLocks noGrp="1"/>
          </p:cNvSpPr>
          <p:nvPr>
            <p:ph type="ftr" sz="quarter" idx="11"/>
          </p:nvPr>
        </p:nvSpPr>
        <p:spPr/>
        <p:txBody>
          <a:bodyPr/>
          <a:lstStyle/>
          <a:p>
            <a:endParaRPr lang="es-VE"/>
          </a:p>
        </p:txBody>
      </p:sp>
      <p:sp>
        <p:nvSpPr>
          <p:cNvPr id="6" name="5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20586BCC-4894-4876-B387-74080C3A1F0F}" type="datetimeFigureOut">
              <a:rPr lang="es-VE" smtClean="0"/>
              <a:pPr/>
              <a:t>04/12/2016</a:t>
            </a:fld>
            <a:endParaRPr lang="es-VE"/>
          </a:p>
        </p:txBody>
      </p:sp>
      <p:sp>
        <p:nvSpPr>
          <p:cNvPr id="27" name="26 Marcador de número de diapositiva"/>
          <p:cNvSpPr>
            <a:spLocks noGrp="1"/>
          </p:cNvSpPr>
          <p:nvPr>
            <p:ph type="sldNum" sz="quarter" idx="11"/>
          </p:nvPr>
        </p:nvSpPr>
        <p:spPr/>
        <p:txBody>
          <a:bodyPr rtlCol="0"/>
          <a:lstStyle/>
          <a:p>
            <a:fld id="{4CC5EF5B-F597-4DDD-9040-DFFCB5B9FA9B}" type="slidenum">
              <a:rPr lang="es-VE" smtClean="0"/>
              <a:pPr/>
              <a:t>‹Nº›</a:t>
            </a:fld>
            <a:endParaRPr lang="es-VE"/>
          </a:p>
        </p:txBody>
      </p:sp>
      <p:sp>
        <p:nvSpPr>
          <p:cNvPr id="28" name="27 Marcador de pie de página"/>
          <p:cNvSpPr>
            <a:spLocks noGrp="1"/>
          </p:cNvSpPr>
          <p:nvPr>
            <p:ph type="ftr" sz="quarter" idx="12"/>
          </p:nvPr>
        </p:nvSpPr>
        <p:spPr/>
        <p:txBody>
          <a:bodyPr rtlCol="0"/>
          <a:lstStyle/>
          <a:p>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20586BCC-4894-4876-B387-74080C3A1F0F}" type="datetimeFigureOut">
              <a:rPr lang="es-VE" smtClean="0"/>
              <a:pPr/>
              <a:t>04/12/2016</a:t>
            </a:fld>
            <a:endParaRPr lang="es-VE"/>
          </a:p>
        </p:txBody>
      </p:sp>
      <p:sp>
        <p:nvSpPr>
          <p:cNvPr id="4" name="3 Marcador de pie de página"/>
          <p:cNvSpPr>
            <a:spLocks noGrp="1"/>
          </p:cNvSpPr>
          <p:nvPr>
            <p:ph type="ftr" sz="quarter" idx="11"/>
          </p:nvPr>
        </p:nvSpPr>
        <p:spPr>
          <a:xfrm>
            <a:off x="5257800" y="612648"/>
            <a:ext cx="1325880" cy="457200"/>
          </a:xfrm>
        </p:spPr>
        <p:txBody>
          <a:bodyPr/>
          <a:lstStyle/>
          <a:p>
            <a:endParaRPr lang="es-VE"/>
          </a:p>
        </p:txBody>
      </p:sp>
      <p:sp>
        <p:nvSpPr>
          <p:cNvPr id="5" name="4 Marcador de número de diapositiva"/>
          <p:cNvSpPr>
            <a:spLocks noGrp="1"/>
          </p:cNvSpPr>
          <p:nvPr>
            <p:ph type="sldNum" sz="quarter" idx="12"/>
          </p:nvPr>
        </p:nvSpPr>
        <p:spPr>
          <a:xfrm>
            <a:off x="8174736" y="2272"/>
            <a:ext cx="762000" cy="365760"/>
          </a:xfrm>
        </p:spPr>
        <p:txBody>
          <a:bodyPr/>
          <a:lstStyle/>
          <a:p>
            <a:fld id="{4CC5EF5B-F597-4DDD-9040-DFFCB5B9FA9B}" type="slidenum">
              <a:rPr lang="es-VE" smtClean="0"/>
              <a:pPr/>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3" name="2 Marcador de pie de página"/>
          <p:cNvSpPr>
            <a:spLocks noGrp="1"/>
          </p:cNvSpPr>
          <p:nvPr>
            <p:ph type="ftr" sz="quarter" idx="11"/>
          </p:nvPr>
        </p:nvSpPr>
        <p:spPr/>
        <p:txBody>
          <a:bodyPr/>
          <a:lstStyle/>
          <a:p>
            <a:endParaRPr lang="es-VE"/>
          </a:p>
        </p:txBody>
      </p:sp>
      <p:sp>
        <p:nvSpPr>
          <p:cNvPr id="4" name="3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20586BCC-4894-4876-B387-74080C3A1F0F}" type="datetimeFigureOut">
              <a:rPr lang="es-VE" smtClean="0"/>
              <a:pPr/>
              <a:t>04/12/2016</a:t>
            </a:fld>
            <a:endParaRPr lang="es-VE"/>
          </a:p>
        </p:txBody>
      </p:sp>
      <p:sp>
        <p:nvSpPr>
          <p:cNvPr id="6" name="5 Marcador de pie de página"/>
          <p:cNvSpPr>
            <a:spLocks noGrp="1"/>
          </p:cNvSpPr>
          <p:nvPr>
            <p:ph type="ftr" sz="quarter" idx="11"/>
          </p:nvPr>
        </p:nvSpPr>
        <p:spPr/>
        <p:txBody>
          <a:bodyPr/>
          <a:lstStyle/>
          <a:p>
            <a:endParaRPr lang="es-VE"/>
          </a:p>
        </p:txBody>
      </p:sp>
      <p:sp>
        <p:nvSpPr>
          <p:cNvPr id="7" name="6 Marcador de número de diapositiva"/>
          <p:cNvSpPr>
            <a:spLocks noGrp="1"/>
          </p:cNvSpPr>
          <p:nvPr>
            <p:ph type="sldNum" sz="quarter" idx="12"/>
          </p:nvPr>
        </p:nvSpPr>
        <p:spPr/>
        <p:txBody>
          <a:bodyPr/>
          <a:lstStyle/>
          <a:p>
            <a:fld id="{4CC5EF5B-F597-4DDD-9040-DFFCB5B9FA9B}" type="slidenum">
              <a:rPr lang="es-VE" smtClean="0"/>
              <a:pPr/>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0586BCC-4894-4876-B387-74080C3A1F0F}" type="datetimeFigureOut">
              <a:rPr lang="es-VE" smtClean="0"/>
              <a:pPr/>
              <a:t>04/12/2016</a:t>
            </a:fld>
            <a:endParaRPr lang="es-VE"/>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VE"/>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4CC5EF5B-F597-4DDD-9040-DFFCB5B9FA9B}" type="slidenum">
              <a:rPr lang="es-VE" smtClean="0"/>
              <a:pPr/>
              <a:t>‹Nº›</a:t>
            </a:fld>
            <a:endParaRPr lang="es-VE"/>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file:///C:\Users\ORLANDO%20MARTIN\Videos\Mi%20pel&#237;cula2323.wmv"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052736"/>
            <a:ext cx="8229600" cy="1069848"/>
          </a:xfrm>
        </p:spPr>
        <p:txBody>
          <a:bodyPr>
            <a:noAutofit/>
          </a:bodyPr>
          <a:lstStyle/>
          <a:p>
            <a:pPr algn="ctr"/>
            <a:r>
              <a:rPr lang="es-ES" sz="1800" cap="all" dirty="0" smtClean="0">
                <a:latin typeface="Arial" pitchFamily="34" charset="0"/>
                <a:cs typeface="Arial" pitchFamily="34" charset="0"/>
              </a:rPr>
              <a:t>REPÚBLICA BOLIVARIANA DE VENEZUELA</a:t>
            </a:r>
            <a:r>
              <a:rPr lang="es-VE" sz="1800" dirty="0" smtClean="0">
                <a:latin typeface="Arial" pitchFamily="34" charset="0"/>
                <a:cs typeface="Arial" pitchFamily="34" charset="0"/>
              </a:rPr>
              <a:t/>
            </a:r>
            <a:br>
              <a:rPr lang="es-VE" sz="1800" dirty="0" smtClean="0">
                <a:latin typeface="Arial" pitchFamily="34" charset="0"/>
                <a:cs typeface="Arial" pitchFamily="34" charset="0"/>
              </a:rPr>
            </a:br>
            <a:r>
              <a:rPr lang="es-ES" sz="1800" cap="all" dirty="0" smtClean="0">
                <a:latin typeface="Arial" pitchFamily="34" charset="0"/>
                <a:cs typeface="Arial" pitchFamily="34" charset="0"/>
              </a:rPr>
              <a:t>UNIVERSIDAD DE CARABOBO</a:t>
            </a:r>
            <a:r>
              <a:rPr lang="es-VE" sz="1800" dirty="0" smtClean="0">
                <a:latin typeface="Arial" pitchFamily="34" charset="0"/>
                <a:cs typeface="Arial" pitchFamily="34" charset="0"/>
              </a:rPr>
              <a:t/>
            </a:r>
            <a:br>
              <a:rPr lang="es-VE" sz="1800" dirty="0" smtClean="0">
                <a:latin typeface="Arial" pitchFamily="34" charset="0"/>
                <a:cs typeface="Arial" pitchFamily="34" charset="0"/>
              </a:rPr>
            </a:br>
            <a:r>
              <a:rPr lang="es-ES" sz="1800" cap="all" dirty="0" smtClean="0">
                <a:latin typeface="Arial" pitchFamily="34" charset="0"/>
                <a:cs typeface="Arial" pitchFamily="34" charset="0"/>
              </a:rPr>
              <a:t>FACULTAD DE INGENIERÍA</a:t>
            </a:r>
            <a:r>
              <a:rPr lang="es-VE" sz="1800" dirty="0" smtClean="0">
                <a:latin typeface="Arial" pitchFamily="34" charset="0"/>
                <a:cs typeface="Arial" pitchFamily="34" charset="0"/>
              </a:rPr>
              <a:t/>
            </a:r>
            <a:br>
              <a:rPr lang="es-VE" sz="1800" dirty="0" smtClean="0">
                <a:latin typeface="Arial" pitchFamily="34" charset="0"/>
                <a:cs typeface="Arial" pitchFamily="34" charset="0"/>
              </a:rPr>
            </a:br>
            <a:r>
              <a:rPr lang="es-ES" sz="1800" cap="all" dirty="0" smtClean="0">
                <a:latin typeface="Arial" pitchFamily="34" charset="0"/>
                <a:cs typeface="Arial" pitchFamily="34" charset="0"/>
              </a:rPr>
              <a:t>ESCUELA DE INGENIERÍA INDUSTRIAL</a:t>
            </a:r>
            <a:r>
              <a:rPr lang="es-VE" sz="1800" dirty="0" smtClean="0"/>
              <a:t/>
            </a:r>
            <a:br>
              <a:rPr lang="es-VE" sz="1800" dirty="0" smtClean="0"/>
            </a:br>
            <a:endParaRPr lang="es-VE" sz="1800" dirty="0"/>
          </a:p>
        </p:txBody>
      </p:sp>
      <p:sp>
        <p:nvSpPr>
          <p:cNvPr id="5" name="4 CuadroTexto"/>
          <p:cNvSpPr txBox="1"/>
          <p:nvPr/>
        </p:nvSpPr>
        <p:spPr>
          <a:xfrm>
            <a:off x="1331640" y="2996952"/>
            <a:ext cx="6840760" cy="1477328"/>
          </a:xfrm>
          <a:prstGeom prst="rect">
            <a:avLst/>
          </a:prstGeom>
          <a:noFill/>
        </p:spPr>
        <p:txBody>
          <a:bodyPr wrap="square" rtlCol="0">
            <a:spAutoFit/>
          </a:bodyPr>
          <a:lstStyle/>
          <a:p>
            <a:pPr algn="ctr"/>
            <a:r>
              <a:rPr lang="es-ES" b="1" dirty="0"/>
              <a:t>PROPUESTAS DE MEJORAS EN EL CUMPLIMIENTO DEL PLAN DE PRODUCCIÓN MEDIANTE LA CONSTRUCCIÓN DE UN MODELO DE SIMULACIÓN                                                      </a:t>
            </a:r>
            <a:endParaRPr lang="es-VE" b="1" dirty="0"/>
          </a:p>
          <a:p>
            <a:pPr algn="ctr"/>
            <a:r>
              <a:rPr lang="es-VE" b="1" dirty="0"/>
              <a:t>       (CASO: ALIMENTOS SÚPER S C.A. PLANTA VALENCIA)</a:t>
            </a:r>
          </a:p>
        </p:txBody>
      </p:sp>
      <p:sp>
        <p:nvSpPr>
          <p:cNvPr id="7" name="6 CuadroTexto"/>
          <p:cNvSpPr txBox="1"/>
          <p:nvPr/>
        </p:nvSpPr>
        <p:spPr>
          <a:xfrm>
            <a:off x="755576" y="5013176"/>
            <a:ext cx="2088232" cy="646331"/>
          </a:xfrm>
          <a:prstGeom prst="rect">
            <a:avLst/>
          </a:prstGeom>
          <a:noFill/>
        </p:spPr>
        <p:txBody>
          <a:bodyPr wrap="square" rtlCol="0">
            <a:spAutoFit/>
          </a:bodyPr>
          <a:lstStyle/>
          <a:p>
            <a:r>
              <a:rPr lang="es-VE" b="1" dirty="0" smtClean="0"/>
              <a:t>Tutor académico:</a:t>
            </a:r>
          </a:p>
          <a:p>
            <a:r>
              <a:rPr lang="es-VE" dirty="0" smtClean="0"/>
              <a:t>Jiménez Manuel</a:t>
            </a:r>
            <a:endParaRPr lang="es-VE" dirty="0"/>
          </a:p>
        </p:txBody>
      </p:sp>
      <p:sp>
        <p:nvSpPr>
          <p:cNvPr id="8" name="7 CuadroTexto"/>
          <p:cNvSpPr txBox="1"/>
          <p:nvPr/>
        </p:nvSpPr>
        <p:spPr>
          <a:xfrm>
            <a:off x="6012160" y="4941168"/>
            <a:ext cx="2592288" cy="923330"/>
          </a:xfrm>
          <a:prstGeom prst="rect">
            <a:avLst/>
          </a:prstGeom>
          <a:noFill/>
        </p:spPr>
        <p:txBody>
          <a:bodyPr wrap="square" rtlCol="0">
            <a:spAutoFit/>
          </a:bodyPr>
          <a:lstStyle/>
          <a:p>
            <a:pPr algn="r"/>
            <a:r>
              <a:rPr lang="es-VE" b="1" dirty="0" smtClean="0"/>
              <a:t>Autores:</a:t>
            </a:r>
          </a:p>
          <a:p>
            <a:pPr algn="r"/>
            <a:r>
              <a:rPr lang="es-VE" dirty="0" smtClean="0"/>
              <a:t>Flete Regulo</a:t>
            </a:r>
          </a:p>
          <a:p>
            <a:pPr algn="r"/>
            <a:r>
              <a:rPr lang="es-VE" dirty="0" smtClean="0"/>
              <a:t>Martín Cristina</a:t>
            </a:r>
            <a:endParaRPr lang="es-VE" dirty="0"/>
          </a:p>
        </p:txBody>
      </p:sp>
      <p:sp>
        <p:nvSpPr>
          <p:cNvPr id="9" name="8 CuadroTexto"/>
          <p:cNvSpPr txBox="1"/>
          <p:nvPr/>
        </p:nvSpPr>
        <p:spPr>
          <a:xfrm>
            <a:off x="3275856" y="5934670"/>
            <a:ext cx="3456384" cy="923330"/>
          </a:xfrm>
          <a:prstGeom prst="rect">
            <a:avLst/>
          </a:prstGeom>
          <a:noFill/>
        </p:spPr>
        <p:txBody>
          <a:bodyPr wrap="square" rtlCol="0">
            <a:spAutoFit/>
          </a:bodyPr>
          <a:lstStyle/>
          <a:p>
            <a:pPr algn="ctr"/>
            <a:r>
              <a:rPr lang="es-VE" dirty="0"/>
              <a:t>Bárbula, </a:t>
            </a:r>
            <a:r>
              <a:rPr lang="es-VE" dirty="0" smtClean="0"/>
              <a:t>Diciembre </a:t>
            </a:r>
            <a:r>
              <a:rPr lang="es-VE" dirty="0"/>
              <a:t>de 2016.</a:t>
            </a:r>
          </a:p>
          <a:p>
            <a:r>
              <a:rPr lang="es-VE" dirty="0"/>
              <a:t/>
            </a:r>
            <a:br>
              <a:rPr lang="es-VE" dirty="0"/>
            </a:br>
            <a:endParaRPr lang="es-VE" dirty="0"/>
          </a:p>
        </p:txBody>
      </p:sp>
      <p:pic>
        <p:nvPicPr>
          <p:cNvPr id="1026" name="Imagen 1" descr="C:\Users\Arcadio Andres\Desktop\UC.jpg"/>
          <p:cNvPicPr>
            <a:picLocks noChangeAspect="1" noChangeArrowheads="1"/>
          </p:cNvPicPr>
          <p:nvPr/>
        </p:nvPicPr>
        <p:blipFill>
          <a:blip r:embed="rId2" cstate="print"/>
          <a:srcRect/>
          <a:stretch>
            <a:fillRect/>
          </a:stretch>
        </p:blipFill>
        <p:spPr bwMode="auto">
          <a:xfrm>
            <a:off x="755576" y="836712"/>
            <a:ext cx="931863" cy="1211263"/>
          </a:xfrm>
          <a:prstGeom prst="rect">
            <a:avLst/>
          </a:prstGeom>
          <a:noFill/>
          <a:ln w="9525">
            <a:noFill/>
            <a:miter lim="800000"/>
            <a:headEnd/>
            <a:tailEnd/>
          </a:ln>
        </p:spPr>
      </p:pic>
      <p:pic>
        <p:nvPicPr>
          <p:cNvPr id="11" name="10 Imagen" descr="logo_ing.png"/>
          <p:cNvPicPr>
            <a:picLocks noChangeAspect="1"/>
          </p:cNvPicPr>
          <p:nvPr/>
        </p:nvPicPr>
        <p:blipFill>
          <a:blip r:embed="rId3" cstate="print"/>
          <a:srcRect/>
          <a:stretch>
            <a:fillRect/>
          </a:stretch>
        </p:blipFill>
        <p:spPr bwMode="auto">
          <a:xfrm>
            <a:off x="6948264" y="692696"/>
            <a:ext cx="1896259" cy="13681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Imagen 1"/>
          <p:cNvPicPr>
            <a:picLocks noChangeAspect="1" noChangeArrowheads="1"/>
          </p:cNvPicPr>
          <p:nvPr/>
        </p:nvPicPr>
        <p:blipFill>
          <a:blip r:embed="rId2" cstate="print"/>
          <a:srcRect l="24019" t="29805" r="22913" b="9396"/>
          <a:stretch>
            <a:fillRect/>
          </a:stretch>
        </p:blipFill>
        <p:spPr bwMode="auto">
          <a:xfrm>
            <a:off x="827584" y="980728"/>
            <a:ext cx="8020706" cy="5738391"/>
          </a:xfrm>
          <a:prstGeom prst="rect">
            <a:avLst/>
          </a:prstGeom>
          <a:noFill/>
          <a:ln w="9525">
            <a:noFill/>
            <a:miter lim="800000"/>
            <a:headEnd/>
            <a:tailEnd/>
          </a:ln>
        </p:spPr>
      </p:pic>
      <p:sp>
        <p:nvSpPr>
          <p:cNvPr id="5" name="4 CuadroTexto"/>
          <p:cNvSpPr txBox="1"/>
          <p:nvPr/>
        </p:nvSpPr>
        <p:spPr>
          <a:xfrm>
            <a:off x="2411760" y="6453336"/>
            <a:ext cx="5112568" cy="338554"/>
          </a:xfrm>
          <a:prstGeom prst="rect">
            <a:avLst/>
          </a:prstGeom>
          <a:noFill/>
        </p:spPr>
        <p:txBody>
          <a:bodyPr wrap="square" rtlCol="0">
            <a:spAutoFit/>
          </a:bodyPr>
          <a:lstStyle/>
          <a:p>
            <a:r>
              <a:rPr lang="es-VE" sz="1600" i="1" dirty="0" smtClean="0"/>
              <a:t>Figura 1.</a:t>
            </a:r>
            <a:r>
              <a:rPr lang="es-VE" sz="1600" dirty="0" smtClean="0"/>
              <a:t> Diagrama representativo maquinaria</a:t>
            </a:r>
            <a:endParaRPr lang="es-VE" sz="1600" dirty="0"/>
          </a:p>
        </p:txBody>
      </p:sp>
      <p:sp>
        <p:nvSpPr>
          <p:cNvPr id="6" name="5 CuadroTexto"/>
          <p:cNvSpPr txBox="1"/>
          <p:nvPr/>
        </p:nvSpPr>
        <p:spPr>
          <a:xfrm>
            <a:off x="251520" y="652626"/>
            <a:ext cx="2592288" cy="430887"/>
          </a:xfrm>
          <a:prstGeom prst="rect">
            <a:avLst/>
          </a:prstGeom>
          <a:noFill/>
        </p:spPr>
        <p:txBody>
          <a:bodyPr wrap="square" rtlCol="0">
            <a:spAutoFit/>
          </a:bodyPr>
          <a:lstStyle/>
          <a:p>
            <a:r>
              <a:rPr lang="es-ES" sz="2200" b="1" dirty="0" smtClean="0"/>
              <a:t>Maquinaria.</a:t>
            </a:r>
            <a:endParaRPr lang="es-VE" sz="2200" b="1" dirty="0" smtClean="0"/>
          </a:p>
        </p:txBody>
      </p:sp>
      <p:sp>
        <p:nvSpPr>
          <p:cNvPr id="9" name="2 Marcador de contenido"/>
          <p:cNvSpPr>
            <a:spLocks noGrp="1"/>
          </p:cNvSpPr>
          <p:nvPr>
            <p:ph idx="1"/>
          </p:nvPr>
        </p:nvSpPr>
        <p:spPr>
          <a:xfrm>
            <a:off x="5796136" y="980728"/>
            <a:ext cx="3168352" cy="1512168"/>
          </a:xfrm>
        </p:spPr>
        <p:txBody>
          <a:bodyPr>
            <a:normAutofit fontScale="70000" lnSpcReduction="20000"/>
          </a:bodyPr>
          <a:lstStyle/>
          <a:p>
            <a:r>
              <a:rPr lang="es-VE" dirty="0" smtClean="0"/>
              <a:t>Molinos.</a:t>
            </a:r>
          </a:p>
          <a:p>
            <a:r>
              <a:rPr lang="es-VE" dirty="0" smtClean="0"/>
              <a:t>Balanzas.</a:t>
            </a:r>
          </a:p>
          <a:p>
            <a:r>
              <a:rPr lang="es-VE" dirty="0" smtClean="0"/>
              <a:t>Mezcladora.</a:t>
            </a:r>
          </a:p>
          <a:p>
            <a:r>
              <a:rPr lang="es-VE" dirty="0" err="1" smtClean="0"/>
              <a:t>Pelletizadora</a:t>
            </a:r>
            <a:r>
              <a:rPr lang="es-VE" dirty="0" smtClean="0"/>
              <a:t>.</a:t>
            </a:r>
          </a:p>
          <a:p>
            <a:r>
              <a:rPr lang="es-VE" dirty="0" smtClean="0"/>
              <a:t>Empaquetadora.</a:t>
            </a:r>
          </a:p>
          <a:p>
            <a:endParaRPr lang="es-VE" dirty="0" smtClean="0"/>
          </a:p>
          <a:p>
            <a:endParaRPr lang="es-VE" dirty="0" smtClean="0"/>
          </a:p>
          <a:p>
            <a:endParaRPr lang="es-V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827584" y="836712"/>
            <a:ext cx="5256584" cy="430887"/>
          </a:xfrm>
          <a:prstGeom prst="rect">
            <a:avLst/>
          </a:prstGeom>
          <a:noFill/>
        </p:spPr>
        <p:txBody>
          <a:bodyPr wrap="square" rtlCol="0">
            <a:spAutoFit/>
          </a:bodyPr>
          <a:lstStyle/>
          <a:p>
            <a:r>
              <a:rPr lang="es-ES" sz="2200" b="1" dirty="0" smtClean="0"/>
              <a:t>Productos elaborados.</a:t>
            </a:r>
            <a:endParaRPr lang="es-VE" sz="2200" b="1" dirty="0" smtClean="0"/>
          </a:p>
        </p:txBody>
      </p:sp>
      <p:graphicFrame>
        <p:nvGraphicFramePr>
          <p:cNvPr id="15" name="14 Gráfico"/>
          <p:cNvGraphicFramePr/>
          <p:nvPr/>
        </p:nvGraphicFramePr>
        <p:xfrm>
          <a:off x="971600" y="1556792"/>
          <a:ext cx="7344816" cy="410445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3934217"/>
            <a:ext cx="3168352" cy="430887"/>
          </a:xfrm>
          <a:prstGeom prst="rect">
            <a:avLst/>
          </a:prstGeom>
          <a:noFill/>
        </p:spPr>
        <p:txBody>
          <a:bodyPr wrap="square" rtlCol="0">
            <a:spAutoFit/>
          </a:bodyPr>
          <a:lstStyle/>
          <a:p>
            <a:r>
              <a:rPr lang="es-ES" sz="2200" b="1" dirty="0" smtClean="0"/>
              <a:t>Ruta de producción. </a:t>
            </a:r>
            <a:endParaRPr lang="es-VE" sz="2200" b="1" dirty="0" smtClean="0"/>
          </a:p>
        </p:txBody>
      </p:sp>
      <p:sp>
        <p:nvSpPr>
          <p:cNvPr id="5" name="2 Marcador de contenido"/>
          <p:cNvSpPr txBox="1">
            <a:spLocks/>
          </p:cNvSpPr>
          <p:nvPr/>
        </p:nvSpPr>
        <p:spPr>
          <a:xfrm>
            <a:off x="539552" y="4437112"/>
            <a:ext cx="8157592" cy="2304256"/>
          </a:xfrm>
          <a:prstGeom prst="rect">
            <a:avLst/>
          </a:prstGeom>
        </p:spPr>
        <p:txBody>
          <a:bodyPr vert="horz">
            <a:normAutofit/>
          </a:bodyPr>
          <a:lstStyle/>
          <a:p>
            <a:pPr marL="365760" indent="-256032">
              <a:spcBef>
                <a:spcPts val="300"/>
              </a:spcBef>
              <a:buClr>
                <a:schemeClr val="accent3"/>
              </a:buClr>
              <a:buFont typeface="Georgia"/>
              <a:buChar char="•"/>
            </a:pPr>
            <a:r>
              <a:rPr lang="es-ES" sz="2000" dirty="0" smtClean="0"/>
              <a:t>Etapa I. Preparación de la materia prima. </a:t>
            </a:r>
            <a:endParaRPr lang="es-VE" sz="2000" dirty="0" smtClean="0"/>
          </a:p>
          <a:p>
            <a:pPr marL="365760" indent="-256032">
              <a:spcBef>
                <a:spcPts val="300"/>
              </a:spcBef>
              <a:buClr>
                <a:schemeClr val="accent3"/>
              </a:buClr>
              <a:buFont typeface="Georgia"/>
              <a:buChar char="•"/>
            </a:pPr>
            <a:r>
              <a:rPr lang="es-VE" sz="2000" dirty="0" smtClean="0"/>
              <a:t>Etapa II. Pesado, dosificado, mezclado, cernido.</a:t>
            </a:r>
          </a:p>
          <a:p>
            <a:pPr marL="365760" lvl="0" indent="-256032">
              <a:spcBef>
                <a:spcPts val="300"/>
              </a:spcBef>
              <a:buClr>
                <a:schemeClr val="accent3"/>
              </a:buClr>
              <a:buFont typeface="Georgia"/>
              <a:buChar char="•"/>
            </a:pPr>
            <a:r>
              <a:rPr lang="es-VE" sz="2000" dirty="0" smtClean="0"/>
              <a:t>Etapa III. Actividades de la </a:t>
            </a:r>
            <a:r>
              <a:rPr lang="es-VE" sz="2000" dirty="0" err="1" smtClean="0"/>
              <a:t>pelletizadora</a:t>
            </a:r>
            <a:r>
              <a:rPr lang="es-VE" sz="2000" dirty="0" smtClean="0"/>
              <a:t>, como acondicionamiento, </a:t>
            </a:r>
            <a:r>
              <a:rPr lang="es-VE" sz="2000" dirty="0" err="1" smtClean="0"/>
              <a:t>pelletizado</a:t>
            </a:r>
            <a:r>
              <a:rPr lang="es-VE" sz="2000" dirty="0" smtClean="0"/>
              <a:t>, enfriado. Trabajos post-pellet, como </a:t>
            </a:r>
            <a:r>
              <a:rPr lang="es-ES" sz="2000" dirty="0" err="1" smtClean="0"/>
              <a:t>crumber</a:t>
            </a:r>
            <a:r>
              <a:rPr lang="es-ES" sz="2000" dirty="0" smtClean="0"/>
              <a:t>, zarandas y </a:t>
            </a:r>
            <a:r>
              <a:rPr lang="es-ES" sz="2000" dirty="0" err="1" smtClean="0"/>
              <a:t>coater</a:t>
            </a:r>
            <a:r>
              <a:rPr lang="es-VE" sz="2000" dirty="0" smtClean="0"/>
              <a:t>.</a:t>
            </a:r>
          </a:p>
          <a:p>
            <a:pPr marL="365760" lvl="0" indent="-256032">
              <a:spcBef>
                <a:spcPts val="300"/>
              </a:spcBef>
              <a:buClr>
                <a:schemeClr val="accent3"/>
              </a:buClr>
              <a:buFont typeface="Georgia"/>
              <a:buChar char="•"/>
            </a:pPr>
            <a:r>
              <a:rPr lang="es-VE" sz="2000" dirty="0" smtClean="0"/>
              <a:t>Etapa IV. Almacenamiento a bines a granel o empaque, despacho.</a:t>
            </a:r>
          </a:p>
          <a:p>
            <a:pPr marL="365760" indent="-256032">
              <a:spcBef>
                <a:spcPts val="300"/>
              </a:spcBef>
              <a:buClr>
                <a:schemeClr val="accent3"/>
              </a:buClr>
              <a:buFont typeface="Georgia"/>
              <a:buChar char="•"/>
            </a:pPr>
            <a:endParaRPr lang="es-VE" sz="2800" dirty="0" smtClean="0"/>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s-VE"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5 CuadroTexto"/>
          <p:cNvSpPr txBox="1"/>
          <p:nvPr/>
        </p:nvSpPr>
        <p:spPr>
          <a:xfrm>
            <a:off x="827584" y="765865"/>
            <a:ext cx="5256584" cy="430887"/>
          </a:xfrm>
          <a:prstGeom prst="rect">
            <a:avLst/>
          </a:prstGeom>
          <a:noFill/>
        </p:spPr>
        <p:txBody>
          <a:bodyPr wrap="square" rtlCol="0">
            <a:spAutoFit/>
          </a:bodyPr>
          <a:lstStyle/>
          <a:p>
            <a:r>
              <a:rPr lang="es-ES" sz="2200" b="1" dirty="0" smtClean="0"/>
              <a:t>Requerimientos de materia prima.</a:t>
            </a:r>
            <a:endParaRPr lang="es-VE" sz="2200" b="1" dirty="0" smtClean="0"/>
          </a:p>
        </p:txBody>
      </p:sp>
      <p:sp>
        <p:nvSpPr>
          <p:cNvPr id="7" name="2 Marcador de contenido"/>
          <p:cNvSpPr txBox="1">
            <a:spLocks/>
          </p:cNvSpPr>
          <p:nvPr/>
        </p:nvSpPr>
        <p:spPr>
          <a:xfrm>
            <a:off x="323528" y="1412776"/>
            <a:ext cx="8568952" cy="936104"/>
          </a:xfrm>
          <a:prstGeom prst="rect">
            <a:avLst/>
          </a:prstGeom>
        </p:spPr>
        <p:txBody>
          <a:bodyPr vert="horz">
            <a:normAutofit fontScale="85000" lnSpcReduction="20000"/>
          </a:bodyPr>
          <a:lstStyle/>
          <a:p>
            <a:pPr marL="365760" lvl="0" indent="-256032">
              <a:spcBef>
                <a:spcPts val="300"/>
              </a:spcBef>
              <a:buClr>
                <a:schemeClr val="accent3"/>
              </a:buClr>
              <a:buFont typeface="Georgia"/>
              <a:buChar char="•"/>
            </a:pPr>
            <a:r>
              <a:rPr lang="es-ES" sz="2400" dirty="0" smtClean="0"/>
              <a:t>El alimento esta compuesto entre un 72.378% - 89% de materia prima macro.</a:t>
            </a:r>
          </a:p>
          <a:p>
            <a:pPr marL="365760" lvl="0" indent="-256032">
              <a:spcBef>
                <a:spcPts val="300"/>
              </a:spcBef>
              <a:buClr>
                <a:schemeClr val="accent3"/>
              </a:buClr>
              <a:buFont typeface="Georgia"/>
              <a:buChar char="•"/>
            </a:pPr>
            <a:r>
              <a:rPr lang="es-ES" sz="2400" dirty="0" smtClean="0"/>
              <a:t>El 81,66% de este tipo de insumo debe ser procesado por molinos.</a:t>
            </a:r>
            <a:endParaRPr kumimoji="0" lang="es-VE"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s-VE"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7 CuadroTexto"/>
          <p:cNvSpPr txBox="1"/>
          <p:nvPr/>
        </p:nvSpPr>
        <p:spPr>
          <a:xfrm>
            <a:off x="899592" y="2736304"/>
            <a:ext cx="3096344" cy="707886"/>
          </a:xfrm>
          <a:prstGeom prst="rect">
            <a:avLst/>
          </a:prstGeom>
          <a:noFill/>
        </p:spPr>
        <p:txBody>
          <a:bodyPr wrap="square" rtlCol="0">
            <a:spAutoFit/>
          </a:bodyPr>
          <a:lstStyle/>
          <a:p>
            <a:r>
              <a:rPr lang="es-ES" sz="2000" dirty="0" smtClean="0"/>
              <a:t>Las principales macros son:</a:t>
            </a:r>
            <a:endParaRPr lang="es-VE" sz="2000" dirty="0" smtClean="0"/>
          </a:p>
        </p:txBody>
      </p:sp>
      <p:sp>
        <p:nvSpPr>
          <p:cNvPr id="9" name="8 Abrir llave"/>
          <p:cNvSpPr/>
          <p:nvPr/>
        </p:nvSpPr>
        <p:spPr>
          <a:xfrm>
            <a:off x="3707904" y="2636912"/>
            <a:ext cx="288032" cy="9361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10" name="2 Marcador de contenido"/>
          <p:cNvSpPr>
            <a:spLocks noGrp="1"/>
          </p:cNvSpPr>
          <p:nvPr>
            <p:ph idx="1"/>
          </p:nvPr>
        </p:nvSpPr>
        <p:spPr>
          <a:xfrm>
            <a:off x="3831232" y="2376264"/>
            <a:ext cx="4845224" cy="1196752"/>
          </a:xfrm>
        </p:spPr>
        <p:txBody>
          <a:bodyPr>
            <a:normAutofit fontScale="92500" lnSpcReduction="20000"/>
          </a:bodyPr>
          <a:lstStyle/>
          <a:p>
            <a:pPr>
              <a:buNone/>
            </a:pPr>
            <a:endParaRPr lang="es-ES" sz="2200" dirty="0" smtClean="0"/>
          </a:p>
          <a:p>
            <a:pPr lvl="0"/>
            <a:r>
              <a:rPr lang="es-ES" sz="2200" dirty="0" smtClean="0"/>
              <a:t>Maíz amarillo Usa </a:t>
            </a:r>
            <a:r>
              <a:rPr lang="es-ES" sz="2200" dirty="0" err="1" smtClean="0"/>
              <a:t>Wester</a:t>
            </a:r>
            <a:r>
              <a:rPr lang="es-ES" sz="2200" dirty="0" smtClean="0"/>
              <a:t> London.</a:t>
            </a:r>
            <a:endParaRPr lang="es-VE" sz="2200" dirty="0" smtClean="0"/>
          </a:p>
          <a:p>
            <a:pPr lvl="0"/>
            <a:r>
              <a:rPr lang="es-ES" sz="2200" dirty="0" smtClean="0"/>
              <a:t> Harina de soya Usa </a:t>
            </a:r>
            <a:r>
              <a:rPr lang="es-ES" sz="2200" dirty="0" err="1" smtClean="0"/>
              <a:t>Last</a:t>
            </a:r>
            <a:r>
              <a:rPr lang="es-ES" sz="2200" dirty="0" smtClean="0"/>
              <a:t> </a:t>
            </a:r>
            <a:r>
              <a:rPr lang="es-ES" sz="2200" dirty="0" err="1" smtClean="0"/>
              <a:t>Tycoon</a:t>
            </a:r>
            <a:r>
              <a:rPr lang="es-ES" sz="2200" dirty="0" smtClean="0"/>
              <a:t>.</a:t>
            </a:r>
            <a:endParaRPr lang="es-VE" sz="2200" dirty="0" smtClean="0"/>
          </a:p>
          <a:p>
            <a:pPr lvl="0"/>
            <a:r>
              <a:rPr lang="es-ES" sz="2200" dirty="0" smtClean="0"/>
              <a:t>Soya desactivada.   </a:t>
            </a:r>
            <a:endParaRPr lang="es-VE" sz="2200" dirty="0" smtClean="0"/>
          </a:p>
          <a:p>
            <a:endParaRPr lang="es-V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ORLANDO MARTIN\Pictures\Dibujoereetert.jpg"/>
          <p:cNvPicPr>
            <a:picLocks noChangeAspect="1" noChangeArrowheads="1"/>
          </p:cNvPicPr>
          <p:nvPr/>
        </p:nvPicPr>
        <p:blipFill>
          <a:blip r:embed="rId2" cstate="print"/>
          <a:srcRect/>
          <a:stretch>
            <a:fillRect/>
          </a:stretch>
        </p:blipFill>
        <p:spPr bwMode="auto">
          <a:xfrm>
            <a:off x="539552" y="404664"/>
            <a:ext cx="8208912" cy="5599457"/>
          </a:xfrm>
          <a:prstGeom prst="rect">
            <a:avLst/>
          </a:prstGeom>
          <a:noFill/>
        </p:spPr>
      </p:pic>
      <p:sp>
        <p:nvSpPr>
          <p:cNvPr id="10" name="9 CuadroTexto"/>
          <p:cNvSpPr txBox="1"/>
          <p:nvPr/>
        </p:nvSpPr>
        <p:spPr>
          <a:xfrm>
            <a:off x="611560" y="5805264"/>
            <a:ext cx="5904656" cy="1069524"/>
          </a:xfrm>
          <a:prstGeom prst="rect">
            <a:avLst/>
          </a:prstGeom>
          <a:noFill/>
        </p:spPr>
        <p:txBody>
          <a:bodyPr wrap="square" rtlCol="0">
            <a:spAutoFit/>
          </a:bodyPr>
          <a:lstStyle/>
          <a:p>
            <a:pPr marL="365760" indent="-256032">
              <a:spcBef>
                <a:spcPts val="300"/>
              </a:spcBef>
              <a:buClr>
                <a:schemeClr val="accent3"/>
              </a:buClr>
            </a:pPr>
            <a:r>
              <a:rPr lang="es-ES" sz="1400" dirty="0" smtClean="0"/>
              <a:t>Etapa I. Preparación de la materia prima.        </a:t>
            </a:r>
          </a:p>
          <a:p>
            <a:pPr marL="365760" indent="-256032">
              <a:spcBef>
                <a:spcPts val="300"/>
              </a:spcBef>
              <a:buClr>
                <a:schemeClr val="accent3"/>
              </a:buClr>
            </a:pPr>
            <a:r>
              <a:rPr lang="es-VE" sz="1400" dirty="0" smtClean="0"/>
              <a:t>Etapa II. Pesado, dosificado, mezclado, cernido.</a:t>
            </a:r>
          </a:p>
          <a:p>
            <a:pPr marL="365760" lvl="0" indent="-256032">
              <a:spcBef>
                <a:spcPts val="300"/>
              </a:spcBef>
              <a:buClr>
                <a:schemeClr val="accent3"/>
              </a:buClr>
            </a:pPr>
            <a:r>
              <a:rPr lang="es-VE" sz="1400" dirty="0" smtClean="0"/>
              <a:t>Etapa III. Actividades de la </a:t>
            </a:r>
            <a:r>
              <a:rPr lang="es-VE" sz="1400" dirty="0" err="1" smtClean="0"/>
              <a:t>pelletizadora</a:t>
            </a:r>
            <a:r>
              <a:rPr lang="es-VE" sz="1400" dirty="0" smtClean="0"/>
              <a:t>.</a:t>
            </a:r>
          </a:p>
          <a:p>
            <a:pPr marL="365760" lvl="0" indent="-256032">
              <a:spcBef>
                <a:spcPts val="300"/>
              </a:spcBef>
              <a:buClr>
                <a:schemeClr val="accent3"/>
              </a:buClr>
            </a:pPr>
            <a:r>
              <a:rPr lang="es-VE" sz="1400" dirty="0" smtClean="0"/>
              <a:t>Etapa IV. Almacenamiento a bines a granel o empaque, despacho  </a:t>
            </a:r>
            <a:endParaRPr lang="es-VE" sz="1400" dirty="0"/>
          </a:p>
        </p:txBody>
      </p:sp>
      <p:sp>
        <p:nvSpPr>
          <p:cNvPr id="11" name="10 Rectángulo"/>
          <p:cNvSpPr/>
          <p:nvPr/>
        </p:nvSpPr>
        <p:spPr>
          <a:xfrm>
            <a:off x="539552" y="5949280"/>
            <a:ext cx="216024" cy="14401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11 Rectángulo"/>
          <p:cNvSpPr/>
          <p:nvPr/>
        </p:nvSpPr>
        <p:spPr>
          <a:xfrm>
            <a:off x="539552" y="6165304"/>
            <a:ext cx="216024" cy="14401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12 Rectángulo"/>
          <p:cNvSpPr/>
          <p:nvPr/>
        </p:nvSpPr>
        <p:spPr>
          <a:xfrm>
            <a:off x="539552" y="6381328"/>
            <a:ext cx="216024" cy="14401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13 Rectángulo"/>
          <p:cNvSpPr/>
          <p:nvPr/>
        </p:nvSpPr>
        <p:spPr>
          <a:xfrm>
            <a:off x="539552" y="6597352"/>
            <a:ext cx="216024" cy="1440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15" name="14 Conector recto"/>
          <p:cNvCxnSpPr/>
          <p:nvPr/>
        </p:nvCxnSpPr>
        <p:spPr>
          <a:xfrm flipV="1">
            <a:off x="7020272" y="1196752"/>
            <a:ext cx="0" cy="936104"/>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3" name="AutoShape 19"/>
          <p:cNvSpPr>
            <a:spLocks noChangeArrowheads="1"/>
          </p:cNvSpPr>
          <p:nvPr/>
        </p:nvSpPr>
        <p:spPr bwMode="auto">
          <a:xfrm>
            <a:off x="156556" y="3429000"/>
            <a:ext cx="527012" cy="219750"/>
          </a:xfrm>
          <a:prstGeom prst="roundRect">
            <a:avLst>
              <a:gd name="adj" fmla="val 16667"/>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dirty="0" smtClean="0">
                <a:ln>
                  <a:noFill/>
                </a:ln>
                <a:solidFill>
                  <a:schemeClr val="tx1"/>
                </a:solidFill>
                <a:effectLst/>
                <a:latin typeface="Calibri" pitchFamily="34" charset="0"/>
                <a:cs typeface="Arial" pitchFamily="34" charset="0"/>
              </a:rPr>
              <a:t>Inicio</a:t>
            </a: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4" name="Rectangle 20"/>
          <p:cNvSpPr>
            <a:spLocks noChangeArrowheads="1"/>
          </p:cNvSpPr>
          <p:nvPr/>
        </p:nvSpPr>
        <p:spPr bwMode="auto">
          <a:xfrm>
            <a:off x="971600" y="1916643"/>
            <a:ext cx="1894703" cy="3324825"/>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ts val="1000"/>
              </a:spcAft>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Llegada de pedidos:</a:t>
            </a:r>
          </a:p>
          <a:p>
            <a:pPr marL="0" lvl="0" indent="0" eaLnBrk="1" fontAlgn="base" latinLnBrk="0" hangingPunct="1">
              <a:lnSpc>
                <a:spcPct val="100000"/>
              </a:lnSpc>
              <a:spcBef>
                <a:spcPct val="0"/>
              </a:spcBef>
              <a:spcAft>
                <a:spcPts val="1000"/>
              </a:spcAft>
              <a:tabLst/>
            </a:pPr>
            <a:r>
              <a:rPr lang="es-VE" sz="1200" dirty="0">
                <a:latin typeface="Arial" pitchFamily="34" charset="0"/>
                <a:cs typeface="Arial" pitchFamily="34" charset="0"/>
              </a:rPr>
              <a:t>-</a:t>
            </a:r>
            <a:r>
              <a:rPr kumimoji="0" lang="es-VE" sz="1200" b="0" i="0" u="none" strike="noStrike" cap="none" normalizeH="0" baseline="0" dirty="0" smtClean="0">
                <a:ln>
                  <a:noFill/>
                </a:ln>
                <a:solidFill>
                  <a:schemeClr val="tx1"/>
                </a:solidFill>
                <a:effectLst/>
                <a:latin typeface="Arial" pitchFamily="34" charset="0"/>
                <a:cs typeface="Arial" pitchFamily="34" charset="0"/>
              </a:rPr>
              <a:t>Cantidad de pedidos a realizar.</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Fecha de entrega.</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Alimento.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Medicamento.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Presentación.</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Estatus del pedido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Nº de pedido.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Cliente</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200" b="0" i="0" u="none" strike="noStrike" cap="none" normalizeH="0" baseline="0" dirty="0" smtClean="0">
                <a:ln>
                  <a:noFill/>
                </a:ln>
                <a:solidFill>
                  <a:schemeClr val="tx1"/>
                </a:solidFill>
                <a:effectLst/>
                <a:latin typeface="Arial" pitchFamily="34" charset="0"/>
                <a:cs typeface="Arial" pitchFamily="34" charset="0"/>
              </a:rPr>
              <a:t>Código.</a:t>
            </a:r>
          </a:p>
        </p:txBody>
      </p:sp>
      <p:sp>
        <p:nvSpPr>
          <p:cNvPr id="21525" name="Rectangle 21"/>
          <p:cNvSpPr>
            <a:spLocks noChangeArrowheads="1"/>
          </p:cNvSpPr>
          <p:nvPr/>
        </p:nvSpPr>
        <p:spPr bwMode="auto">
          <a:xfrm>
            <a:off x="3419872" y="1268571"/>
            <a:ext cx="2087729" cy="4896733"/>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ts val="1000"/>
              </a:spcAft>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Condiciones iniciales:</a:t>
            </a:r>
          </a:p>
          <a:p>
            <a:pPr marL="914400" lvl="2" indent="-914400" eaLnBrk="1" fontAlgn="base" latinLnBrk="0" hangingPunct="1">
              <a:lnSpc>
                <a:spcPct val="100000"/>
              </a:lnSpc>
              <a:spcBef>
                <a:spcPct val="0"/>
              </a:spcBef>
              <a:spcAft>
                <a:spcPts val="1000"/>
              </a:spcAft>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Día de la semana.</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Fecha de entrega del pedido.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Nº de pedido.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Cliente.</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Código.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Peso </a:t>
            </a:r>
            <a:r>
              <a:rPr kumimoji="0" lang="es-VE" sz="1100" b="0" i="0" u="none" strike="noStrike" cap="none" normalizeH="0" baseline="0" dirty="0" err="1" smtClean="0">
                <a:ln>
                  <a:noFill/>
                </a:ln>
                <a:solidFill>
                  <a:schemeClr val="tx1"/>
                </a:solidFill>
                <a:effectLst/>
                <a:latin typeface="Arial" pitchFamily="34" charset="0"/>
                <a:cs typeface="Arial" pitchFamily="34" charset="0"/>
              </a:rPr>
              <a:t>Batch</a:t>
            </a:r>
            <a:r>
              <a:rPr kumimoji="0" lang="es-VE" sz="11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Alimento.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Requerimientos de materia prima.</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Medicación.</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Núcleo.</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Presentación.</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Toneladas pedidas.</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Cantidad de </a:t>
            </a:r>
            <a:r>
              <a:rPr kumimoji="0" lang="es-VE" sz="1100" b="0" i="0" u="none" strike="noStrike" cap="none" normalizeH="0" baseline="0" dirty="0" err="1" smtClean="0">
                <a:ln>
                  <a:noFill/>
                </a:ln>
                <a:solidFill>
                  <a:schemeClr val="tx1"/>
                </a:solidFill>
                <a:effectLst/>
                <a:latin typeface="Arial" pitchFamily="34" charset="0"/>
                <a:cs typeface="Arial" pitchFamily="34" charset="0"/>
              </a:rPr>
              <a:t>batches</a:t>
            </a:r>
            <a:r>
              <a:rPr kumimoji="0" lang="es-VE" sz="11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Toneladas despachadas.</a:t>
            </a:r>
          </a:p>
          <a:p>
            <a:pPr marL="0" marR="0" lvl="0" indent="0" algn="l" defTabSz="914400" rtl="0" eaLnBrk="1" fontAlgn="base" latinLnBrk="0" hangingPunct="1">
              <a:lnSpc>
                <a:spcPct val="100000"/>
              </a:lnSpc>
              <a:spcBef>
                <a:spcPct val="0"/>
              </a:spcBef>
              <a:spcAft>
                <a:spcPts val="1000"/>
              </a:spcAft>
              <a:buClrTx/>
              <a:buSzTx/>
              <a:buFont typeface="Times New Roman" pitchFamily="18" charset="0"/>
              <a:buChar char="-"/>
              <a:tabLst/>
            </a:pPr>
            <a:r>
              <a:rPr kumimoji="0" lang="es-VE" sz="1100" b="0" i="0" u="none" strike="noStrike" cap="none" normalizeH="0" baseline="0" dirty="0" smtClean="0">
                <a:ln>
                  <a:noFill/>
                </a:ln>
                <a:solidFill>
                  <a:schemeClr val="tx1"/>
                </a:solidFill>
                <a:effectLst/>
                <a:latin typeface="Arial" pitchFamily="34" charset="0"/>
                <a:cs typeface="Arial" pitchFamily="34" charset="0"/>
              </a:rPr>
              <a:t>Toneladas pendientes.</a:t>
            </a:r>
          </a:p>
          <a:p>
            <a:pPr marL="914400" lvl="2" indent="-914400" eaLnBrk="1" fontAlgn="base" latinLnBrk="0" hangingPunct="1">
              <a:lnSpc>
                <a:spcPct val="100000"/>
              </a:lnSpc>
              <a:spcBef>
                <a:spcPct val="0"/>
              </a:spcBef>
              <a:spcAft>
                <a:spcPts val="1000"/>
              </a:spcAft>
              <a:tabLst/>
            </a:pPr>
            <a:endParaRPr kumimoji="0" lang="es-VE" sz="800" b="0" i="0" u="none" strike="noStrike" cap="none" normalizeH="0" baseline="0" dirty="0" smtClean="0">
              <a:ln>
                <a:noFill/>
              </a:ln>
              <a:solidFill>
                <a:schemeClr val="tx1"/>
              </a:solidFill>
              <a:effectLst/>
              <a:latin typeface="Times New Roman" pitchFamily="18" charset="0"/>
              <a:cs typeface="Arial" pitchFamily="34" charset="0"/>
            </a:endParaRPr>
          </a:p>
          <a:p>
            <a:pPr marL="0" lvl="0" indent="0" eaLnBrk="1" fontAlgn="base" latinLnBrk="0" hangingPunct="1">
              <a:lnSpc>
                <a:spcPct val="100000"/>
              </a:lnSpc>
              <a:spcBef>
                <a:spcPct val="0"/>
              </a:spcBef>
              <a:spcAft>
                <a:spcPts val="1000"/>
              </a:spcAft>
              <a:tabLst/>
            </a:pPr>
            <a:endParaRPr kumimoji="0" lang="es-VE" sz="11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6" name="Rectangle 22"/>
          <p:cNvSpPr>
            <a:spLocks noChangeArrowheads="1"/>
          </p:cNvSpPr>
          <p:nvPr/>
        </p:nvSpPr>
        <p:spPr bwMode="auto">
          <a:xfrm>
            <a:off x="5796136" y="3428811"/>
            <a:ext cx="942373" cy="384879"/>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smtClean="0">
                <a:ln>
                  <a:noFill/>
                </a:ln>
                <a:solidFill>
                  <a:schemeClr val="tx1"/>
                </a:solidFill>
                <a:effectLst/>
                <a:latin typeface="Calibri" pitchFamily="34" charset="0"/>
                <a:cs typeface="Arial" pitchFamily="34" charset="0"/>
              </a:rPr>
              <a:t>Planificación del pedido</a:t>
            </a:r>
            <a:endParaRPr kumimoji="0" lang="es-VE" sz="1800" b="0" i="0" u="none" strike="noStrike" cap="none" normalizeH="0" baseline="0" smtClean="0">
              <a:ln>
                <a:noFill/>
              </a:ln>
              <a:solidFill>
                <a:schemeClr val="tx1"/>
              </a:solidFill>
              <a:effectLst/>
              <a:latin typeface="Arial" pitchFamily="34" charset="0"/>
              <a:cs typeface="Arial" pitchFamily="34" charset="0"/>
            </a:endParaRPr>
          </a:p>
        </p:txBody>
      </p:sp>
      <p:sp>
        <p:nvSpPr>
          <p:cNvPr id="21527" name="Rectangle 23"/>
          <p:cNvSpPr>
            <a:spLocks noChangeArrowheads="1"/>
          </p:cNvSpPr>
          <p:nvPr/>
        </p:nvSpPr>
        <p:spPr bwMode="auto">
          <a:xfrm>
            <a:off x="7020272" y="3428811"/>
            <a:ext cx="959829" cy="384879"/>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VE" sz="1100" b="0" i="0" u="none" strike="noStrike" cap="none" normalizeH="0" baseline="0" dirty="0" err="1" smtClean="0">
                <a:ln>
                  <a:noFill/>
                </a:ln>
                <a:solidFill>
                  <a:schemeClr val="tx1"/>
                </a:solidFill>
                <a:effectLst/>
                <a:latin typeface="Calibri" pitchFamily="34" charset="0"/>
                <a:cs typeface="Arial" pitchFamily="34" charset="0"/>
              </a:rPr>
              <a:t>Procesamien-to</a:t>
            </a:r>
            <a:r>
              <a:rPr kumimoji="0" lang="es-VE" sz="1100" b="0" i="0" u="none" strike="noStrike" cap="none" normalizeH="0" baseline="0" dirty="0" smtClean="0">
                <a:ln>
                  <a:noFill/>
                </a:ln>
                <a:solidFill>
                  <a:schemeClr val="tx1"/>
                </a:solidFill>
                <a:effectLst/>
                <a:latin typeface="Calibri" pitchFamily="34" charset="0"/>
                <a:cs typeface="Arial" pitchFamily="34" charset="0"/>
              </a:rPr>
              <a:t> del pedido</a:t>
            </a:r>
            <a:endParaRPr kumimoji="0" lang="es-V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528" name="Oval 24"/>
          <p:cNvSpPr>
            <a:spLocks noChangeArrowheads="1"/>
          </p:cNvSpPr>
          <p:nvPr/>
        </p:nvSpPr>
        <p:spPr bwMode="auto">
          <a:xfrm>
            <a:off x="8274085" y="3420725"/>
            <a:ext cx="488915" cy="440134"/>
          </a:xfrm>
          <a:prstGeom prst="ellipse">
            <a:avLst/>
          </a:prstGeom>
          <a:solidFill>
            <a:srgbClr val="D8D8D8"/>
          </a:solidFill>
          <a:ln w="63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VE" sz="2200" b="0" i="0" u="none" strike="noStrike" cap="none" normalizeH="0" baseline="0" smtClean="0">
                <a:ln>
                  <a:noFill/>
                </a:ln>
                <a:solidFill>
                  <a:schemeClr val="tx1"/>
                </a:solidFill>
                <a:effectLst/>
                <a:latin typeface="Calibri" pitchFamily="34" charset="0"/>
                <a:cs typeface="Arial" pitchFamily="34" charset="0"/>
              </a:rPr>
              <a:t>A</a:t>
            </a:r>
            <a:endParaRPr kumimoji="0" lang="es-VE"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21529" name="AutoShape 25"/>
          <p:cNvCxnSpPr>
            <a:cxnSpLocks noChangeShapeType="1"/>
          </p:cNvCxnSpPr>
          <p:nvPr/>
        </p:nvCxnSpPr>
        <p:spPr bwMode="auto">
          <a:xfrm>
            <a:off x="683568" y="3572827"/>
            <a:ext cx="288032" cy="0"/>
          </a:xfrm>
          <a:prstGeom prst="straightConnector1">
            <a:avLst/>
          </a:prstGeom>
          <a:noFill/>
          <a:ln w="9525" cap="rnd" cmpd="sng">
            <a:solidFill>
              <a:srgbClr val="000000"/>
            </a:solidFill>
            <a:prstDash val="solid"/>
            <a:round/>
            <a:headEnd/>
            <a:tailEnd type="triangle" w="sm" len="med"/>
          </a:ln>
        </p:spPr>
      </p:cxnSp>
      <p:cxnSp>
        <p:nvCxnSpPr>
          <p:cNvPr id="21530" name="AutoShape 26"/>
          <p:cNvCxnSpPr>
            <a:cxnSpLocks noChangeShapeType="1"/>
          </p:cNvCxnSpPr>
          <p:nvPr/>
        </p:nvCxnSpPr>
        <p:spPr bwMode="auto">
          <a:xfrm>
            <a:off x="2843808" y="3644835"/>
            <a:ext cx="576064" cy="0"/>
          </a:xfrm>
          <a:prstGeom prst="straightConnector1">
            <a:avLst/>
          </a:prstGeom>
          <a:noFill/>
          <a:ln w="9525" cap="rnd">
            <a:solidFill>
              <a:srgbClr val="000000"/>
            </a:solidFill>
            <a:prstDash val="solid"/>
            <a:round/>
            <a:headEnd/>
            <a:tailEnd type="triangle" w="sm" len="med"/>
          </a:ln>
        </p:spPr>
      </p:cxnSp>
      <p:cxnSp>
        <p:nvCxnSpPr>
          <p:cNvPr id="21531" name="AutoShape 27"/>
          <p:cNvCxnSpPr>
            <a:cxnSpLocks noChangeShapeType="1"/>
          </p:cNvCxnSpPr>
          <p:nvPr/>
        </p:nvCxnSpPr>
        <p:spPr bwMode="auto">
          <a:xfrm>
            <a:off x="5508104" y="3644710"/>
            <a:ext cx="264500" cy="125"/>
          </a:xfrm>
          <a:prstGeom prst="straightConnector1">
            <a:avLst/>
          </a:prstGeom>
          <a:noFill/>
          <a:ln w="9525" cap="rnd">
            <a:solidFill>
              <a:srgbClr val="000000"/>
            </a:solidFill>
            <a:prstDash val="solid"/>
            <a:round/>
            <a:headEnd/>
            <a:tailEnd type="triangle" w="sm" len="med"/>
          </a:ln>
        </p:spPr>
      </p:cxnSp>
      <p:cxnSp>
        <p:nvCxnSpPr>
          <p:cNvPr id="21532" name="AutoShape 28"/>
          <p:cNvCxnSpPr>
            <a:cxnSpLocks noChangeShapeType="1"/>
          </p:cNvCxnSpPr>
          <p:nvPr/>
        </p:nvCxnSpPr>
        <p:spPr bwMode="auto">
          <a:xfrm>
            <a:off x="6732240" y="3644835"/>
            <a:ext cx="279675" cy="0"/>
          </a:xfrm>
          <a:prstGeom prst="straightConnector1">
            <a:avLst/>
          </a:prstGeom>
          <a:noFill/>
          <a:ln w="9525" cap="rnd">
            <a:solidFill>
              <a:srgbClr val="000000"/>
            </a:solidFill>
            <a:prstDash val="solid"/>
            <a:round/>
            <a:headEnd/>
            <a:tailEnd type="triangle" w="sm" len="med"/>
          </a:ln>
        </p:spPr>
      </p:cxnSp>
      <p:cxnSp>
        <p:nvCxnSpPr>
          <p:cNvPr id="21533" name="AutoShape 29"/>
          <p:cNvCxnSpPr>
            <a:cxnSpLocks noChangeShapeType="1"/>
          </p:cNvCxnSpPr>
          <p:nvPr/>
        </p:nvCxnSpPr>
        <p:spPr bwMode="auto">
          <a:xfrm>
            <a:off x="7956376" y="3644835"/>
            <a:ext cx="293984" cy="0"/>
          </a:xfrm>
          <a:prstGeom prst="straightConnector1">
            <a:avLst/>
          </a:prstGeom>
          <a:noFill/>
          <a:ln w="9525" cap="rnd">
            <a:solidFill>
              <a:srgbClr val="000000"/>
            </a:solidFill>
            <a:prstDash val="solid"/>
            <a:round/>
            <a:headEnd/>
            <a:tailEnd type="triangle" w="sm" len="med"/>
          </a:ln>
        </p:spPr>
      </p:cxnSp>
      <p:sp>
        <p:nvSpPr>
          <p:cNvPr id="21534" name="Text Box 30"/>
          <p:cNvSpPr txBox="1">
            <a:spLocks noChangeArrowheads="1"/>
          </p:cNvSpPr>
          <p:nvPr/>
        </p:nvSpPr>
        <p:spPr bwMode="auto">
          <a:xfrm>
            <a:off x="201488" y="6525924"/>
            <a:ext cx="8763000" cy="2154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VE" sz="1400" b="0" i="1" u="none" strike="noStrike" cap="none" normalizeH="0" baseline="0" dirty="0" smtClean="0">
                <a:ln>
                  <a:noFill/>
                </a:ln>
                <a:effectLst/>
                <a:latin typeface="Arial" pitchFamily="34" charset="0"/>
                <a:cs typeface="Arial" pitchFamily="34" charset="0"/>
              </a:rPr>
              <a:t>Figura 3 </a:t>
            </a:r>
            <a:r>
              <a:rPr kumimoji="0" lang="es-VE" sz="1400" b="0" i="0" u="none" strike="noStrike" cap="none" normalizeH="0" baseline="0" dirty="0" smtClean="0">
                <a:ln>
                  <a:noFill/>
                </a:ln>
                <a:effectLst/>
                <a:latin typeface="Arial" pitchFamily="34" charset="0"/>
                <a:cs typeface="Arial" pitchFamily="34" charset="0"/>
              </a:rPr>
              <a:t>. Diagrama de flujo del modelo.</a:t>
            </a:r>
          </a:p>
        </p:txBody>
      </p:sp>
      <p:sp>
        <p:nvSpPr>
          <p:cNvPr id="41" name="40 CuadroTexto"/>
          <p:cNvSpPr txBox="1"/>
          <p:nvPr/>
        </p:nvSpPr>
        <p:spPr>
          <a:xfrm>
            <a:off x="467544" y="620688"/>
            <a:ext cx="4536504" cy="430887"/>
          </a:xfrm>
          <a:prstGeom prst="rect">
            <a:avLst/>
          </a:prstGeom>
          <a:noFill/>
        </p:spPr>
        <p:txBody>
          <a:bodyPr wrap="square" rtlCol="0">
            <a:spAutoFit/>
          </a:bodyPr>
          <a:lstStyle/>
          <a:p>
            <a:r>
              <a:rPr lang="es-VE" sz="2200" b="1" dirty="0"/>
              <a:t>Diagrama de flujo del modelo</a:t>
            </a:r>
            <a:r>
              <a:rPr lang="es-VE" sz="2200" b="1" dirty="0" smtClean="0"/>
              <a:t>.</a:t>
            </a:r>
            <a:endParaRPr lang="es-VE"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67544" y="620688"/>
            <a:ext cx="4752528" cy="430887"/>
          </a:xfrm>
          <a:prstGeom prst="rect">
            <a:avLst/>
          </a:prstGeom>
          <a:noFill/>
        </p:spPr>
        <p:txBody>
          <a:bodyPr wrap="square" rtlCol="0">
            <a:spAutoFit/>
          </a:bodyPr>
          <a:lstStyle/>
          <a:p>
            <a:r>
              <a:rPr lang="es-VE" sz="2200" b="1" dirty="0"/>
              <a:t>Diagrama</a:t>
            </a:r>
            <a:r>
              <a:rPr lang="es-VE" sz="2000" b="1" dirty="0"/>
              <a:t> de flujo del modelo</a:t>
            </a:r>
            <a:r>
              <a:rPr lang="es-VE" sz="2000" b="1" dirty="0" smtClean="0"/>
              <a:t>.</a:t>
            </a:r>
            <a:endParaRPr lang="es-VE" sz="2000" dirty="0"/>
          </a:p>
        </p:txBody>
      </p:sp>
      <p:sp>
        <p:nvSpPr>
          <p:cNvPr id="6" name="Text Box 30"/>
          <p:cNvSpPr txBox="1">
            <a:spLocks noChangeArrowheads="1"/>
          </p:cNvSpPr>
          <p:nvPr/>
        </p:nvSpPr>
        <p:spPr bwMode="auto">
          <a:xfrm>
            <a:off x="345504" y="6525924"/>
            <a:ext cx="8763000" cy="2154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VE" sz="1400" b="0" i="1" u="none" strike="noStrike" cap="none" normalizeH="0" baseline="0" dirty="0" smtClean="0">
                <a:ln>
                  <a:noFill/>
                </a:ln>
                <a:effectLst/>
                <a:latin typeface="Arial" pitchFamily="34" charset="0"/>
                <a:cs typeface="Arial" pitchFamily="34" charset="0"/>
              </a:rPr>
              <a:t>Figura 4</a:t>
            </a:r>
            <a:r>
              <a:rPr kumimoji="0" lang="es-VE" sz="1400" b="0" i="0" u="none" strike="noStrike" cap="none" normalizeH="0" baseline="0" dirty="0" smtClean="0">
                <a:ln>
                  <a:noFill/>
                </a:ln>
                <a:effectLst/>
                <a:latin typeface="Arial" pitchFamily="34" charset="0"/>
                <a:cs typeface="Arial" pitchFamily="34" charset="0"/>
              </a:rPr>
              <a:t>. Continuación del Diagrama de flujo del modelo.</a:t>
            </a:r>
          </a:p>
        </p:txBody>
      </p:sp>
      <p:pic>
        <p:nvPicPr>
          <p:cNvPr id="1027" name="Picture 3"/>
          <p:cNvPicPr>
            <a:picLocks noChangeAspect="1" noChangeArrowheads="1"/>
          </p:cNvPicPr>
          <p:nvPr/>
        </p:nvPicPr>
        <p:blipFill>
          <a:blip r:embed="rId2" cstate="print"/>
          <a:srcRect l="18107" t="32990" r="19878" b="7476"/>
          <a:stretch>
            <a:fillRect/>
          </a:stretch>
        </p:blipFill>
        <p:spPr bwMode="auto">
          <a:xfrm>
            <a:off x="72008" y="1052736"/>
            <a:ext cx="8964488" cy="53786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3789040"/>
            <a:ext cx="8229600" cy="2520280"/>
          </a:xfrm>
        </p:spPr>
        <p:txBody>
          <a:bodyPr>
            <a:noAutofit/>
          </a:bodyPr>
          <a:lstStyle/>
          <a:p>
            <a:r>
              <a:rPr lang="es-VE" sz="2400" dirty="0" smtClean="0"/>
              <a:t>Tiempo de llegada entre camiones de producto terminado a granel.</a:t>
            </a:r>
          </a:p>
          <a:p>
            <a:r>
              <a:rPr lang="es-VE" sz="2400" dirty="0" smtClean="0"/>
              <a:t>Tiempo de inspecciones.</a:t>
            </a:r>
          </a:p>
          <a:p>
            <a:r>
              <a:rPr lang="es-VE" sz="2400" dirty="0" smtClean="0"/>
              <a:t>Tiempo de maquinado.</a:t>
            </a:r>
          </a:p>
          <a:p>
            <a:r>
              <a:rPr lang="es-VE" sz="2400" dirty="0" smtClean="0"/>
              <a:t>Tiempo de carga de producto terminado.</a:t>
            </a:r>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Fases de la investigación</a:t>
            </a:r>
            <a:endParaRPr lang="es-VE" sz="2800" dirty="0"/>
          </a:p>
        </p:txBody>
      </p:sp>
      <p:sp>
        <p:nvSpPr>
          <p:cNvPr id="5" name="4 Rectángulo redondeado"/>
          <p:cNvSpPr/>
          <p:nvPr/>
        </p:nvSpPr>
        <p:spPr>
          <a:xfrm>
            <a:off x="1259632" y="1988840"/>
            <a:ext cx="5184576" cy="64807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000" b="1" dirty="0">
                <a:solidFill>
                  <a:schemeClr val="tx1"/>
                </a:solidFill>
              </a:rPr>
              <a:t>FASE II.</a:t>
            </a:r>
            <a:r>
              <a:rPr lang="es-VE" sz="2000" dirty="0">
                <a:solidFill>
                  <a:schemeClr val="tx1"/>
                </a:solidFill>
              </a:rPr>
              <a:t> Análisis de variables influyentes detectadas en el diagnóstico. </a:t>
            </a:r>
          </a:p>
        </p:txBody>
      </p:sp>
      <p:sp>
        <p:nvSpPr>
          <p:cNvPr id="6" name="5 CuadroTexto"/>
          <p:cNvSpPr txBox="1"/>
          <p:nvPr/>
        </p:nvSpPr>
        <p:spPr>
          <a:xfrm>
            <a:off x="899592" y="3212976"/>
            <a:ext cx="3168352" cy="430887"/>
          </a:xfrm>
          <a:prstGeom prst="rect">
            <a:avLst/>
          </a:prstGeom>
          <a:noFill/>
        </p:spPr>
        <p:txBody>
          <a:bodyPr wrap="square" rtlCol="0">
            <a:spAutoFit/>
          </a:bodyPr>
          <a:lstStyle/>
          <a:p>
            <a:r>
              <a:rPr lang="es-VE" sz="2200" b="1" dirty="0" smtClean="0"/>
              <a:t>Variables de interés:</a:t>
            </a:r>
            <a:endParaRPr lang="es-VE" sz="22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916832"/>
            <a:ext cx="8229600" cy="4941168"/>
          </a:xfrm>
        </p:spPr>
        <p:txBody>
          <a:bodyPr/>
          <a:lstStyle/>
          <a:p>
            <a:r>
              <a:rPr lang="es-VE" sz="2400" dirty="0" smtClean="0"/>
              <a:t>Tiempo en puesta a punto.</a:t>
            </a:r>
          </a:p>
          <a:p>
            <a:r>
              <a:rPr lang="es-VE" sz="2400" dirty="0" smtClean="0"/>
              <a:t>Tiempo entre fallas y duración de las mismas.</a:t>
            </a:r>
          </a:p>
          <a:p>
            <a:r>
              <a:rPr lang="es-VE" sz="2400" dirty="0" smtClean="0"/>
              <a:t>Cantidad de pedidos.</a:t>
            </a:r>
          </a:p>
          <a:p>
            <a:r>
              <a:rPr lang="es-VE" sz="2400" dirty="0" smtClean="0"/>
              <a:t>Características de los pedidos:</a:t>
            </a:r>
          </a:p>
          <a:p>
            <a:pPr>
              <a:buNone/>
            </a:pPr>
            <a:r>
              <a:rPr lang="es-VE" sz="2400" dirty="0" smtClean="0"/>
              <a:t>        - Número de pedido.</a:t>
            </a:r>
          </a:p>
          <a:p>
            <a:pPr>
              <a:buNone/>
            </a:pPr>
            <a:r>
              <a:rPr lang="es-VE" sz="2400" dirty="0" smtClean="0"/>
              <a:t>        - Tipo de producto.</a:t>
            </a:r>
          </a:p>
          <a:p>
            <a:pPr>
              <a:buNone/>
            </a:pPr>
            <a:r>
              <a:rPr lang="es-VE" sz="2400" dirty="0" smtClean="0"/>
              <a:t>        - Peso de </a:t>
            </a:r>
            <a:r>
              <a:rPr lang="es-VE" sz="2400" dirty="0" err="1" smtClean="0"/>
              <a:t>batch</a:t>
            </a:r>
            <a:r>
              <a:rPr lang="es-VE" sz="2400" dirty="0" smtClean="0"/>
              <a:t>.</a:t>
            </a:r>
          </a:p>
          <a:p>
            <a:pPr>
              <a:buNone/>
            </a:pPr>
            <a:r>
              <a:rPr lang="es-VE" sz="2400" dirty="0" smtClean="0"/>
              <a:t>        - Cantidad pedida.</a:t>
            </a:r>
          </a:p>
          <a:p>
            <a:pPr>
              <a:buNone/>
            </a:pPr>
            <a:r>
              <a:rPr lang="es-VE" sz="2400" dirty="0" smtClean="0"/>
              <a:t>        - Fecha de entrega.</a:t>
            </a:r>
          </a:p>
          <a:p>
            <a:pPr>
              <a:buNone/>
            </a:pPr>
            <a:r>
              <a:rPr lang="es-VE" sz="2400" dirty="0" smtClean="0"/>
              <a:t>        - Línea de producción</a:t>
            </a:r>
          </a:p>
          <a:p>
            <a:endParaRPr lang="es-VE" dirty="0"/>
          </a:p>
        </p:txBody>
      </p:sp>
      <p:sp>
        <p:nvSpPr>
          <p:cNvPr id="4" name="3 CuadroTexto"/>
          <p:cNvSpPr txBox="1"/>
          <p:nvPr/>
        </p:nvSpPr>
        <p:spPr>
          <a:xfrm>
            <a:off x="971600" y="1412776"/>
            <a:ext cx="3168352" cy="430887"/>
          </a:xfrm>
          <a:prstGeom prst="rect">
            <a:avLst/>
          </a:prstGeom>
          <a:noFill/>
        </p:spPr>
        <p:txBody>
          <a:bodyPr wrap="square" rtlCol="0">
            <a:spAutoFit/>
          </a:bodyPr>
          <a:lstStyle/>
          <a:p>
            <a:r>
              <a:rPr lang="es-VE" sz="2200" b="1" dirty="0" smtClean="0"/>
              <a:t>Variables de interés:</a:t>
            </a:r>
            <a:endParaRPr lang="es-VE" sz="22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83568" y="980728"/>
            <a:ext cx="5688632" cy="430887"/>
          </a:xfrm>
          <a:prstGeom prst="rect">
            <a:avLst/>
          </a:prstGeom>
          <a:noFill/>
        </p:spPr>
        <p:txBody>
          <a:bodyPr wrap="square" rtlCol="0">
            <a:spAutoFit/>
          </a:bodyPr>
          <a:lstStyle/>
          <a:p>
            <a:r>
              <a:rPr lang="es-VE" sz="2200" b="1" dirty="0" smtClean="0"/>
              <a:t>Análisis de las variables de interés:</a:t>
            </a:r>
            <a:endParaRPr lang="es-VE" sz="2200" b="1" dirty="0"/>
          </a:p>
        </p:txBody>
      </p:sp>
      <p:pic>
        <p:nvPicPr>
          <p:cNvPr id="18434" name="Imagen 23"/>
          <p:cNvPicPr>
            <a:picLocks noChangeAspect="1" noChangeArrowheads="1"/>
          </p:cNvPicPr>
          <p:nvPr/>
        </p:nvPicPr>
        <p:blipFill>
          <a:blip r:embed="rId2" cstate="print"/>
          <a:srcRect/>
          <a:stretch>
            <a:fillRect/>
          </a:stretch>
        </p:blipFill>
        <p:spPr bwMode="auto">
          <a:xfrm>
            <a:off x="292232" y="2204864"/>
            <a:ext cx="8456232" cy="4032448"/>
          </a:xfrm>
          <a:prstGeom prst="rect">
            <a:avLst/>
          </a:prstGeom>
          <a:noFill/>
          <a:ln w="9525">
            <a:noFill/>
            <a:miter lim="800000"/>
            <a:headEnd/>
            <a:tailEnd/>
          </a:ln>
        </p:spPr>
      </p:pic>
      <p:sp>
        <p:nvSpPr>
          <p:cNvPr id="7" name="6 CuadroTexto"/>
          <p:cNvSpPr txBox="1"/>
          <p:nvPr/>
        </p:nvSpPr>
        <p:spPr>
          <a:xfrm>
            <a:off x="971600" y="1732746"/>
            <a:ext cx="7560840" cy="430887"/>
          </a:xfrm>
          <a:prstGeom prst="rect">
            <a:avLst/>
          </a:prstGeom>
          <a:noFill/>
        </p:spPr>
        <p:txBody>
          <a:bodyPr wrap="square" rtlCol="0">
            <a:spAutoFit/>
          </a:bodyPr>
          <a:lstStyle/>
          <a:p>
            <a:r>
              <a:rPr lang="es-VE" sz="2200" dirty="0"/>
              <a:t>Tiempo de cambio de producto en la </a:t>
            </a:r>
            <a:r>
              <a:rPr lang="es-VE" sz="2200" dirty="0" err="1" smtClean="0"/>
              <a:t>pelletizadora</a:t>
            </a:r>
            <a:r>
              <a:rPr lang="es-VE" sz="2200" dirty="0" smtClean="0"/>
              <a:t> </a:t>
            </a:r>
            <a:r>
              <a:rPr lang="es-VE" sz="2200" dirty="0"/>
              <a:t>67:</a:t>
            </a:r>
          </a:p>
        </p:txBody>
      </p:sp>
      <p:sp>
        <p:nvSpPr>
          <p:cNvPr id="6" name="5 CuadroTexto"/>
          <p:cNvSpPr txBox="1"/>
          <p:nvPr/>
        </p:nvSpPr>
        <p:spPr>
          <a:xfrm>
            <a:off x="2267744" y="5877272"/>
            <a:ext cx="4536504" cy="338554"/>
          </a:xfrm>
          <a:prstGeom prst="rect">
            <a:avLst/>
          </a:prstGeom>
          <a:noFill/>
        </p:spPr>
        <p:txBody>
          <a:bodyPr wrap="square" rtlCol="0">
            <a:spAutoFit/>
          </a:bodyPr>
          <a:lstStyle/>
          <a:p>
            <a:pPr algn="ctr"/>
            <a:r>
              <a:rPr lang="es-VE" sz="1600" i="1" dirty="0" smtClean="0"/>
              <a:t>Figura 5</a:t>
            </a:r>
            <a:r>
              <a:rPr lang="es-VE" sz="1600" dirty="0" smtClean="0"/>
              <a:t>. Histograma para Cambio de producto.</a:t>
            </a:r>
            <a:endParaRPr lang="es-VE"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764704"/>
            <a:ext cx="8229600" cy="1944216"/>
          </a:xfrm>
        </p:spPr>
        <p:txBody>
          <a:bodyPr/>
          <a:lstStyle/>
          <a:p>
            <a:r>
              <a:rPr lang="es-ES" sz="2000" dirty="0" smtClean="0"/>
              <a:t>Se obtuvieron 52 datos sobre esta variable con valores desde 5.0 a 20.0 minutos</a:t>
            </a:r>
            <a:endParaRPr lang="es-VE" sz="2000" dirty="0" smtClean="0"/>
          </a:p>
          <a:p>
            <a:r>
              <a:rPr lang="es-ES" sz="2000" dirty="0" smtClean="0"/>
              <a:t>Ho: Sigue una distribución normal (µ=12.90; σ=3.243)</a:t>
            </a:r>
            <a:endParaRPr lang="es-VE" sz="2000" dirty="0" smtClean="0"/>
          </a:p>
          <a:p>
            <a:r>
              <a:rPr lang="es-ES" sz="2000" dirty="0" smtClean="0"/>
              <a:t>H1: No sigue una distribución normal (µ=12.90; σ=3.24)</a:t>
            </a:r>
            <a:endParaRPr lang="es-VE" sz="2000" dirty="0" smtClean="0"/>
          </a:p>
          <a:p>
            <a:r>
              <a:rPr lang="es-ES" sz="2000" dirty="0" smtClean="0"/>
              <a:t>Nivel de significancia (α) = 0.05</a:t>
            </a:r>
            <a:endParaRPr lang="es-VE" sz="2000" dirty="0" smtClean="0"/>
          </a:p>
          <a:p>
            <a:endParaRPr lang="es-VE" dirty="0"/>
          </a:p>
        </p:txBody>
      </p:sp>
      <p:sp>
        <p:nvSpPr>
          <p:cNvPr id="4" name="3 CuadroTexto"/>
          <p:cNvSpPr txBox="1"/>
          <p:nvPr/>
        </p:nvSpPr>
        <p:spPr>
          <a:xfrm>
            <a:off x="899592" y="2708920"/>
            <a:ext cx="6192688" cy="1200329"/>
          </a:xfrm>
          <a:prstGeom prst="rect">
            <a:avLst/>
          </a:prstGeom>
          <a:noFill/>
        </p:spPr>
        <p:txBody>
          <a:bodyPr wrap="square" rtlCol="0">
            <a:spAutoFit/>
          </a:bodyPr>
          <a:lstStyle/>
          <a:p>
            <a:r>
              <a:rPr lang="es-ES" b="1" dirty="0"/>
              <a:t>Prueba de Bondad-de-Ajuste 	</a:t>
            </a:r>
            <a:endParaRPr lang="es-VE" dirty="0"/>
          </a:p>
          <a:p>
            <a:r>
              <a:rPr lang="es-VE" dirty="0"/>
              <a:t>Tabla </a:t>
            </a:r>
            <a:r>
              <a:rPr lang="es-VE" dirty="0" smtClean="0"/>
              <a:t>1. </a:t>
            </a:r>
            <a:r>
              <a:rPr lang="es-VE" i="1" dirty="0"/>
              <a:t>Prueba </a:t>
            </a:r>
            <a:r>
              <a:rPr lang="es-VE" i="1" dirty="0" smtClean="0"/>
              <a:t>Chi-Cuadrada</a:t>
            </a:r>
          </a:p>
          <a:p>
            <a:endParaRPr lang="es-VE" b="1" dirty="0" smtClean="0"/>
          </a:p>
          <a:p>
            <a:endParaRPr lang="es-VE" dirty="0"/>
          </a:p>
        </p:txBody>
      </p:sp>
      <p:pic>
        <p:nvPicPr>
          <p:cNvPr id="19458" name="Picture 2" descr="C:\Users\ORLANDO MARTIN\Pictures\2.jpg"/>
          <p:cNvPicPr>
            <a:picLocks noChangeAspect="1" noChangeArrowheads="1"/>
          </p:cNvPicPr>
          <p:nvPr/>
        </p:nvPicPr>
        <p:blipFill>
          <a:blip r:embed="rId2" cstate="print"/>
          <a:srcRect/>
          <a:stretch>
            <a:fillRect/>
          </a:stretch>
        </p:blipFill>
        <p:spPr bwMode="auto">
          <a:xfrm>
            <a:off x="1475656" y="3284984"/>
            <a:ext cx="6462055" cy="357301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Pentágono"/>
          <p:cNvSpPr/>
          <p:nvPr/>
        </p:nvSpPr>
        <p:spPr>
          <a:xfrm>
            <a:off x="755576" y="692696"/>
            <a:ext cx="7848872" cy="648072"/>
          </a:xfrm>
          <a:prstGeom prst="homePlate">
            <a:avLst>
              <a:gd name="adj" fmla="val 35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200" dirty="0" smtClean="0"/>
              <a:t>Planteamiento del problema</a:t>
            </a:r>
            <a:endParaRPr lang="es-VE" sz="2200" dirty="0"/>
          </a:p>
        </p:txBody>
      </p:sp>
      <p:sp>
        <p:nvSpPr>
          <p:cNvPr id="6" name="5 Pentágono"/>
          <p:cNvSpPr/>
          <p:nvPr/>
        </p:nvSpPr>
        <p:spPr>
          <a:xfrm>
            <a:off x="755576" y="2636912"/>
            <a:ext cx="8136904" cy="2880320"/>
          </a:xfrm>
          <a:prstGeom prst="homePlate">
            <a:avLst>
              <a:gd name="adj" fmla="val 204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000" dirty="0" smtClean="0">
                <a:solidFill>
                  <a:schemeClr val="bg1"/>
                </a:solidFill>
              </a:rPr>
              <a:t>Fases metodológicas:</a:t>
            </a:r>
          </a:p>
          <a:p>
            <a:pPr algn="ctr"/>
            <a:r>
              <a:rPr lang="es-VE" sz="2000" b="1" dirty="0" smtClean="0">
                <a:solidFill>
                  <a:schemeClr val="bg1"/>
                </a:solidFill>
              </a:rPr>
              <a:t>FASE I.</a:t>
            </a:r>
            <a:r>
              <a:rPr lang="es-VE" sz="2000" dirty="0" smtClean="0">
                <a:solidFill>
                  <a:schemeClr val="bg1"/>
                </a:solidFill>
              </a:rPr>
              <a:t> Diagnóstico de la situación actual.</a:t>
            </a:r>
          </a:p>
          <a:p>
            <a:pPr algn="ctr"/>
            <a:r>
              <a:rPr lang="es-VE" sz="2000" b="1" dirty="0" smtClean="0">
                <a:solidFill>
                  <a:schemeClr val="bg1"/>
                </a:solidFill>
              </a:rPr>
              <a:t>FASE II.</a:t>
            </a:r>
            <a:r>
              <a:rPr lang="es-VE" sz="2000" dirty="0" smtClean="0">
                <a:solidFill>
                  <a:schemeClr val="bg1"/>
                </a:solidFill>
              </a:rPr>
              <a:t> Análisis de variables influyentes detectadas en el diagnóstico.</a:t>
            </a:r>
          </a:p>
          <a:p>
            <a:pPr algn="ctr"/>
            <a:r>
              <a:rPr lang="es-VE" sz="2000" b="1" dirty="0" smtClean="0">
                <a:solidFill>
                  <a:schemeClr val="bg1"/>
                </a:solidFill>
              </a:rPr>
              <a:t>FASE III.</a:t>
            </a:r>
            <a:r>
              <a:rPr lang="es-VE" sz="2000" dirty="0" smtClean="0">
                <a:solidFill>
                  <a:schemeClr val="bg1"/>
                </a:solidFill>
              </a:rPr>
              <a:t> Construcción del modelo mediante el programa de simulación Arena.</a:t>
            </a:r>
          </a:p>
          <a:p>
            <a:pPr algn="ctr"/>
            <a:r>
              <a:rPr lang="es-VE" sz="2000" b="1" dirty="0" smtClean="0">
                <a:solidFill>
                  <a:schemeClr val="bg1"/>
                </a:solidFill>
              </a:rPr>
              <a:t>FASE IV.</a:t>
            </a:r>
            <a:r>
              <a:rPr lang="es-VE" sz="2000" dirty="0" smtClean="0">
                <a:solidFill>
                  <a:schemeClr val="bg1"/>
                </a:solidFill>
              </a:rPr>
              <a:t> Verificación y validación del modelo.</a:t>
            </a:r>
          </a:p>
          <a:p>
            <a:pPr algn="ctr"/>
            <a:r>
              <a:rPr lang="es-VE" sz="2000" b="1" dirty="0" smtClean="0">
                <a:solidFill>
                  <a:schemeClr val="bg1"/>
                </a:solidFill>
              </a:rPr>
              <a:t>FASE V.</a:t>
            </a:r>
            <a:r>
              <a:rPr lang="es-VE" sz="2000" dirty="0" smtClean="0">
                <a:solidFill>
                  <a:schemeClr val="bg1"/>
                </a:solidFill>
              </a:rPr>
              <a:t> Experimentación con el modelo y evaluación de los resultados obtenidos.</a:t>
            </a:r>
            <a:endParaRPr lang="es-VE" sz="2000" dirty="0">
              <a:solidFill>
                <a:schemeClr val="bg1"/>
              </a:solidFill>
            </a:endParaRPr>
          </a:p>
        </p:txBody>
      </p:sp>
      <p:sp>
        <p:nvSpPr>
          <p:cNvPr id="7" name="6 Pentágono"/>
          <p:cNvSpPr/>
          <p:nvPr/>
        </p:nvSpPr>
        <p:spPr>
          <a:xfrm>
            <a:off x="755576" y="5589240"/>
            <a:ext cx="7848872" cy="504056"/>
          </a:xfrm>
          <a:prstGeom prst="homePlate">
            <a:avLst>
              <a:gd name="adj" fmla="val 39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200" dirty="0" smtClean="0"/>
              <a:t>Conclusiones</a:t>
            </a:r>
            <a:endParaRPr lang="es-VE" sz="2200" dirty="0"/>
          </a:p>
        </p:txBody>
      </p:sp>
      <p:sp>
        <p:nvSpPr>
          <p:cNvPr id="8" name="7 Pentágono"/>
          <p:cNvSpPr/>
          <p:nvPr/>
        </p:nvSpPr>
        <p:spPr>
          <a:xfrm>
            <a:off x="755576" y="6237312"/>
            <a:ext cx="7848872" cy="504056"/>
          </a:xfrm>
          <a:prstGeom prst="homePlate">
            <a:avLst>
              <a:gd name="adj" fmla="val 335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200" dirty="0" smtClean="0"/>
              <a:t>Recomendaciones</a:t>
            </a:r>
            <a:endParaRPr lang="es-VE" sz="2200" dirty="0"/>
          </a:p>
        </p:txBody>
      </p:sp>
      <p:sp>
        <p:nvSpPr>
          <p:cNvPr id="9" name="8 Pentágono"/>
          <p:cNvSpPr/>
          <p:nvPr/>
        </p:nvSpPr>
        <p:spPr>
          <a:xfrm>
            <a:off x="755576" y="1484784"/>
            <a:ext cx="7992888" cy="1080120"/>
          </a:xfrm>
          <a:prstGeom prst="homePlate">
            <a:avLst>
              <a:gd name="adj" fmla="val 32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200" dirty="0" smtClean="0"/>
              <a:t>Objetivos de la investigación:</a:t>
            </a:r>
          </a:p>
          <a:p>
            <a:pPr algn="ctr">
              <a:buFont typeface="Arial" pitchFamily="34" charset="0"/>
              <a:buChar char="•"/>
            </a:pPr>
            <a:r>
              <a:rPr lang="es-VE" sz="2200" dirty="0" smtClean="0"/>
              <a:t> Objetivo general</a:t>
            </a:r>
          </a:p>
          <a:p>
            <a:pPr algn="ctr">
              <a:buFont typeface="Arial" pitchFamily="34" charset="0"/>
              <a:buChar char="•"/>
            </a:pPr>
            <a:r>
              <a:rPr lang="es-VE" sz="2200" dirty="0" smtClean="0"/>
              <a:t> Objetivos específicos</a:t>
            </a:r>
            <a:endParaRPr lang="es-VE" sz="2200" dirty="0"/>
          </a:p>
        </p:txBody>
      </p:sp>
      <p:sp>
        <p:nvSpPr>
          <p:cNvPr id="18" name="17 Conector"/>
          <p:cNvSpPr/>
          <p:nvPr/>
        </p:nvSpPr>
        <p:spPr>
          <a:xfrm>
            <a:off x="395536" y="6237312"/>
            <a:ext cx="432048" cy="432048"/>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VE"/>
          </a:p>
        </p:txBody>
      </p:sp>
      <p:sp>
        <p:nvSpPr>
          <p:cNvPr id="20" name="19 Conector"/>
          <p:cNvSpPr/>
          <p:nvPr/>
        </p:nvSpPr>
        <p:spPr>
          <a:xfrm>
            <a:off x="395536" y="5589240"/>
            <a:ext cx="432048" cy="432048"/>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VE"/>
          </a:p>
        </p:txBody>
      </p:sp>
      <p:sp>
        <p:nvSpPr>
          <p:cNvPr id="21" name="20 Conector"/>
          <p:cNvSpPr/>
          <p:nvPr/>
        </p:nvSpPr>
        <p:spPr>
          <a:xfrm>
            <a:off x="395536" y="3789040"/>
            <a:ext cx="432048" cy="432048"/>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VE"/>
          </a:p>
        </p:txBody>
      </p:sp>
      <p:sp>
        <p:nvSpPr>
          <p:cNvPr id="22" name="21 Conector"/>
          <p:cNvSpPr/>
          <p:nvPr/>
        </p:nvSpPr>
        <p:spPr>
          <a:xfrm>
            <a:off x="395536" y="1772816"/>
            <a:ext cx="432048" cy="432048"/>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VE"/>
          </a:p>
        </p:txBody>
      </p:sp>
      <p:sp>
        <p:nvSpPr>
          <p:cNvPr id="23" name="22 Conector"/>
          <p:cNvSpPr/>
          <p:nvPr/>
        </p:nvSpPr>
        <p:spPr>
          <a:xfrm>
            <a:off x="395536" y="764704"/>
            <a:ext cx="432048" cy="432048"/>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VE"/>
          </a:p>
        </p:txBody>
      </p:sp>
      <p:sp>
        <p:nvSpPr>
          <p:cNvPr id="25" name="24 Cheurón"/>
          <p:cNvSpPr/>
          <p:nvPr/>
        </p:nvSpPr>
        <p:spPr>
          <a:xfrm>
            <a:off x="251520" y="836712"/>
            <a:ext cx="360040" cy="288032"/>
          </a:xfrm>
          <a:prstGeom prst="chevro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6" name="25 Cheurón"/>
          <p:cNvSpPr/>
          <p:nvPr/>
        </p:nvSpPr>
        <p:spPr>
          <a:xfrm>
            <a:off x="251520" y="1844824"/>
            <a:ext cx="360040" cy="288032"/>
          </a:xfrm>
          <a:prstGeom prst="chevro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7" name="26 Cheurón"/>
          <p:cNvSpPr/>
          <p:nvPr/>
        </p:nvSpPr>
        <p:spPr>
          <a:xfrm>
            <a:off x="251520" y="3861048"/>
            <a:ext cx="360040" cy="288032"/>
          </a:xfrm>
          <a:prstGeom prst="chevro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8" name="27 Cheurón"/>
          <p:cNvSpPr/>
          <p:nvPr/>
        </p:nvSpPr>
        <p:spPr>
          <a:xfrm>
            <a:off x="251520" y="5661248"/>
            <a:ext cx="360040" cy="288032"/>
          </a:xfrm>
          <a:prstGeom prst="chevro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9" name="28 Cheurón"/>
          <p:cNvSpPr/>
          <p:nvPr/>
        </p:nvSpPr>
        <p:spPr>
          <a:xfrm>
            <a:off x="251520" y="6309320"/>
            <a:ext cx="360040" cy="288032"/>
          </a:xfrm>
          <a:prstGeom prst="chevron">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467544" y="1737952"/>
          <a:ext cx="8229600" cy="4787392"/>
        </p:xfrm>
        <a:graphic>
          <a:graphicData uri="http://schemas.openxmlformats.org/drawingml/2006/table">
            <a:tbl>
              <a:tblPr firstRow="1" bandRow="1">
                <a:tableStyleId>{5C22544A-7EE6-4342-B048-85BDC9FD1C3A}</a:tableStyleId>
              </a:tblPr>
              <a:tblGrid>
                <a:gridCol w="3240360"/>
                <a:gridCol w="2376264"/>
                <a:gridCol w="1800200"/>
                <a:gridCol w="812776"/>
              </a:tblGrid>
              <a:tr h="370840">
                <a:tc>
                  <a:txBody>
                    <a:bodyPr/>
                    <a:lstStyle/>
                    <a:p>
                      <a:pPr algn="ctr">
                        <a:lnSpc>
                          <a:spcPct val="115000"/>
                        </a:lnSpc>
                        <a:spcAft>
                          <a:spcPts val="1000"/>
                        </a:spcAft>
                      </a:pPr>
                      <a:r>
                        <a:rPr lang="es-VE" sz="1400" dirty="0">
                          <a:latin typeface="+mn-lt"/>
                          <a:ea typeface="Calibri"/>
                        </a:rPr>
                        <a:t>Variable</a:t>
                      </a:r>
                    </a:p>
                  </a:txBody>
                  <a:tcPr marL="68580" marR="68580" marT="0" marB="0"/>
                </a:tc>
                <a:tc>
                  <a:txBody>
                    <a:bodyPr/>
                    <a:lstStyle/>
                    <a:p>
                      <a:pPr algn="ctr">
                        <a:lnSpc>
                          <a:spcPct val="115000"/>
                        </a:lnSpc>
                        <a:spcAft>
                          <a:spcPts val="1000"/>
                        </a:spcAft>
                      </a:pPr>
                      <a:r>
                        <a:rPr lang="es-VE" sz="1400" dirty="0">
                          <a:latin typeface="+mn-lt"/>
                          <a:ea typeface="Calibri"/>
                        </a:rPr>
                        <a:t>Distribución ajustada</a:t>
                      </a:r>
                    </a:p>
                  </a:txBody>
                  <a:tcPr marL="68580" marR="68580" marT="0" marB="0"/>
                </a:tc>
                <a:tc>
                  <a:txBody>
                    <a:bodyPr/>
                    <a:lstStyle/>
                    <a:p>
                      <a:pPr>
                        <a:lnSpc>
                          <a:spcPct val="115000"/>
                        </a:lnSpc>
                        <a:spcAft>
                          <a:spcPts val="1000"/>
                        </a:spcAft>
                      </a:pPr>
                      <a:r>
                        <a:rPr lang="es-VE" sz="1400">
                          <a:latin typeface="+mn-lt"/>
                          <a:ea typeface="Calibri"/>
                        </a:rPr>
                        <a:t>Prueba aplicada</a:t>
                      </a:r>
                    </a:p>
                  </a:txBody>
                  <a:tcPr marL="68580" marR="68580" marT="0" marB="0"/>
                </a:tc>
                <a:tc>
                  <a:txBody>
                    <a:bodyPr/>
                    <a:lstStyle/>
                    <a:p>
                      <a:pPr algn="ctr">
                        <a:lnSpc>
                          <a:spcPct val="115000"/>
                        </a:lnSpc>
                        <a:spcAft>
                          <a:spcPts val="1000"/>
                        </a:spcAft>
                      </a:pPr>
                      <a:r>
                        <a:rPr lang="es-VE" sz="1400">
                          <a:latin typeface="+mn-lt"/>
                          <a:ea typeface="Calibri"/>
                        </a:rPr>
                        <a:t>P-valor</a:t>
                      </a:r>
                    </a:p>
                  </a:txBody>
                  <a:tcPr marL="68580" marR="68580" marT="0" marB="0"/>
                </a:tc>
              </a:tr>
              <a:tr h="370840">
                <a:tc>
                  <a:txBody>
                    <a:bodyPr/>
                    <a:lstStyle/>
                    <a:p>
                      <a:pPr algn="just">
                        <a:lnSpc>
                          <a:spcPct val="115000"/>
                        </a:lnSpc>
                        <a:spcAft>
                          <a:spcPts val="1000"/>
                        </a:spcAft>
                      </a:pPr>
                      <a:r>
                        <a:rPr lang="es-VE" sz="1400">
                          <a:latin typeface="+mn-lt"/>
                          <a:ea typeface="Calibri"/>
                        </a:rPr>
                        <a:t>Tiempo entre fallas en mezcladora 01 (minutos)</a:t>
                      </a:r>
                    </a:p>
                  </a:txBody>
                  <a:tcPr marL="68580" marR="68580" marT="0" marB="0"/>
                </a:tc>
                <a:tc>
                  <a:txBody>
                    <a:bodyPr/>
                    <a:lstStyle/>
                    <a:p>
                      <a:pPr algn="ctr">
                        <a:lnSpc>
                          <a:spcPct val="115000"/>
                        </a:lnSpc>
                        <a:spcAft>
                          <a:spcPts val="1000"/>
                        </a:spcAft>
                      </a:pPr>
                      <a:r>
                        <a:rPr lang="en-US" sz="1400">
                          <a:latin typeface="+mn-lt"/>
                          <a:ea typeface="Times New Roman"/>
                        </a:rPr>
                        <a:t>LogN(µ=</a:t>
                      </a:r>
                      <a:r>
                        <a:rPr lang="es-VE" sz="1400">
                          <a:latin typeface="+mn-lt"/>
                          <a:ea typeface="Calibri"/>
                        </a:rPr>
                        <a:t>342.88</a:t>
                      </a:r>
                      <a:r>
                        <a:rPr lang="en-US" sz="1400">
                          <a:latin typeface="+mn-lt"/>
                          <a:ea typeface="Times New Roman"/>
                        </a:rPr>
                        <a:t>; σ=</a:t>
                      </a:r>
                      <a:r>
                        <a:rPr lang="es-VE" sz="1400">
                          <a:latin typeface="+mn-lt"/>
                          <a:ea typeface="Calibri"/>
                        </a:rPr>
                        <a:t>658.56</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Calibri"/>
                        </a:rPr>
                        <a:t>0.83</a:t>
                      </a:r>
                    </a:p>
                  </a:txBody>
                  <a:tcPr marL="68580" marR="68580" marT="0" marB="0" anchor="ctr"/>
                </a:tc>
              </a:tr>
              <a:tr h="370840">
                <a:tc>
                  <a:txBody>
                    <a:bodyPr/>
                    <a:lstStyle/>
                    <a:p>
                      <a:pPr algn="just">
                        <a:lnSpc>
                          <a:spcPct val="115000"/>
                        </a:lnSpc>
                        <a:spcAft>
                          <a:spcPts val="1000"/>
                        </a:spcAft>
                      </a:pPr>
                      <a:r>
                        <a:rPr lang="es-VE" sz="1400">
                          <a:latin typeface="+mn-lt"/>
                          <a:ea typeface="Calibri"/>
                        </a:rPr>
                        <a:t>Tiempo entre fallas en mezcladora 045 (minutos)</a:t>
                      </a:r>
                    </a:p>
                  </a:txBody>
                  <a:tcPr marL="68580" marR="68580" marT="0" marB="0"/>
                </a:tc>
                <a:tc>
                  <a:txBody>
                    <a:bodyPr/>
                    <a:lstStyle/>
                    <a:p>
                      <a:pPr algn="ctr">
                        <a:lnSpc>
                          <a:spcPct val="115000"/>
                        </a:lnSpc>
                        <a:spcAft>
                          <a:spcPts val="1000"/>
                        </a:spcAft>
                      </a:pPr>
                      <a:r>
                        <a:rPr lang="es-VE" sz="1400">
                          <a:latin typeface="+mn-lt"/>
                          <a:ea typeface="Calibri"/>
                        </a:rPr>
                        <a:t>Gamma(0.61; 0.0006)</a:t>
                      </a: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dirty="0">
                          <a:latin typeface="+mn-lt"/>
                          <a:ea typeface="Calibri"/>
                        </a:rPr>
                        <a:t>0.46</a:t>
                      </a:r>
                    </a:p>
                  </a:txBody>
                  <a:tcPr marL="68580" marR="68580" marT="0" marB="0" anchor="ctr"/>
                </a:tc>
              </a:tr>
              <a:tr h="370840">
                <a:tc>
                  <a:txBody>
                    <a:bodyPr/>
                    <a:lstStyle/>
                    <a:p>
                      <a:pPr algn="just">
                        <a:lnSpc>
                          <a:spcPct val="115000"/>
                        </a:lnSpc>
                        <a:spcAft>
                          <a:spcPts val="1000"/>
                        </a:spcAft>
                      </a:pPr>
                      <a:r>
                        <a:rPr lang="es-VE" sz="1400" dirty="0">
                          <a:latin typeface="+mn-lt"/>
                          <a:ea typeface="Calibri"/>
                        </a:rPr>
                        <a:t>Tiempo entre fallas en molinos (minutos)</a:t>
                      </a:r>
                    </a:p>
                  </a:txBody>
                  <a:tcPr marL="68580" marR="68580" marT="0" marB="0"/>
                </a:tc>
                <a:tc>
                  <a:txBody>
                    <a:bodyPr/>
                    <a:lstStyle/>
                    <a:p>
                      <a:pPr algn="ctr">
                        <a:lnSpc>
                          <a:spcPct val="115000"/>
                        </a:lnSpc>
                        <a:spcAft>
                          <a:spcPts val="1000"/>
                        </a:spcAft>
                      </a:pPr>
                      <a:r>
                        <a:rPr lang="en-US" sz="1400">
                          <a:latin typeface="+mn-lt"/>
                          <a:ea typeface="Times New Roman"/>
                        </a:rPr>
                        <a:t>LogN(µ=</a:t>
                      </a:r>
                      <a:r>
                        <a:rPr lang="es-VE" sz="1400">
                          <a:latin typeface="+mn-lt"/>
                          <a:ea typeface="Calibri"/>
                        </a:rPr>
                        <a:t>2074.63</a:t>
                      </a:r>
                      <a:r>
                        <a:rPr lang="en-US" sz="1400">
                          <a:latin typeface="+mn-lt"/>
                          <a:ea typeface="Times New Roman"/>
                        </a:rPr>
                        <a:t>; σ=</a:t>
                      </a:r>
                      <a:r>
                        <a:rPr lang="es-VE" sz="1400">
                          <a:latin typeface="+mn-lt"/>
                          <a:ea typeface="Calibri"/>
                        </a:rPr>
                        <a:t>12036.20</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Calibri"/>
                        </a:rPr>
                        <a:t>0.40</a:t>
                      </a:r>
                    </a:p>
                  </a:txBody>
                  <a:tcPr marL="68580" marR="68580" marT="0" marB="0" anchor="ctr"/>
                </a:tc>
              </a:tr>
              <a:tr h="370840">
                <a:tc>
                  <a:txBody>
                    <a:bodyPr/>
                    <a:lstStyle/>
                    <a:p>
                      <a:pPr algn="just">
                        <a:lnSpc>
                          <a:spcPct val="115000"/>
                        </a:lnSpc>
                        <a:spcAft>
                          <a:spcPts val="1000"/>
                        </a:spcAft>
                      </a:pPr>
                      <a:r>
                        <a:rPr lang="es-VE" sz="1400">
                          <a:latin typeface="+mn-lt"/>
                          <a:ea typeface="Calibri"/>
                        </a:rPr>
                        <a:t>Tiempo entre fallas en pellet 16 (minutos)</a:t>
                      </a:r>
                    </a:p>
                  </a:txBody>
                  <a:tcPr marL="68580" marR="68580" marT="0" marB="0"/>
                </a:tc>
                <a:tc>
                  <a:txBody>
                    <a:bodyPr/>
                    <a:lstStyle/>
                    <a:p>
                      <a:pPr algn="ctr">
                        <a:lnSpc>
                          <a:spcPct val="115000"/>
                        </a:lnSpc>
                        <a:spcAft>
                          <a:spcPts val="1000"/>
                        </a:spcAft>
                      </a:pPr>
                      <a:r>
                        <a:rPr lang="es-VE" sz="1400">
                          <a:latin typeface="+mn-lt"/>
                          <a:ea typeface="Calibri"/>
                        </a:rPr>
                        <a:t>Exp(λ=1/ 155.38)</a:t>
                      </a: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Calibri"/>
                        </a:rPr>
                        <a:t>0.96</a:t>
                      </a:r>
                    </a:p>
                  </a:txBody>
                  <a:tcPr marL="68580" marR="68580" marT="0" marB="0" anchor="ctr"/>
                </a:tc>
              </a:tr>
              <a:tr h="370840">
                <a:tc>
                  <a:txBody>
                    <a:bodyPr/>
                    <a:lstStyle/>
                    <a:p>
                      <a:pPr algn="just">
                        <a:lnSpc>
                          <a:spcPct val="115000"/>
                        </a:lnSpc>
                        <a:spcAft>
                          <a:spcPts val="1000"/>
                        </a:spcAft>
                      </a:pPr>
                      <a:r>
                        <a:rPr lang="es-VE" sz="1400">
                          <a:latin typeface="+mn-lt"/>
                          <a:ea typeface="Calibri"/>
                        </a:rPr>
                        <a:t>Tiempo entre fallas en pellet 17 (minutos)</a:t>
                      </a:r>
                    </a:p>
                  </a:txBody>
                  <a:tcPr marL="68580" marR="68580" marT="0" marB="0"/>
                </a:tc>
                <a:tc>
                  <a:txBody>
                    <a:bodyPr/>
                    <a:lstStyle/>
                    <a:p>
                      <a:pPr algn="ctr">
                        <a:lnSpc>
                          <a:spcPct val="115000"/>
                        </a:lnSpc>
                        <a:spcAft>
                          <a:spcPts val="1000"/>
                        </a:spcAft>
                      </a:pPr>
                      <a:r>
                        <a:rPr lang="es-VE" sz="1400">
                          <a:latin typeface="+mn-lt"/>
                          <a:ea typeface="Calibri"/>
                        </a:rPr>
                        <a:t>N(</a:t>
                      </a:r>
                      <a:r>
                        <a:rPr lang="en-US" sz="1400">
                          <a:latin typeface="+mn-lt"/>
                          <a:ea typeface="Times New Roman"/>
                        </a:rPr>
                        <a:t>µ=</a:t>
                      </a:r>
                      <a:r>
                        <a:rPr lang="es-VE" sz="1400">
                          <a:latin typeface="+mn-lt"/>
                          <a:ea typeface="Calibri"/>
                        </a:rPr>
                        <a:t>166.38</a:t>
                      </a:r>
                      <a:r>
                        <a:rPr lang="en-US" sz="1400">
                          <a:latin typeface="+mn-lt"/>
                          <a:ea typeface="Times New Roman"/>
                        </a:rPr>
                        <a:t>; σ=</a:t>
                      </a:r>
                      <a:r>
                        <a:rPr lang="es-VE" sz="1400">
                          <a:latin typeface="+mn-lt"/>
                          <a:ea typeface="Calibri"/>
                        </a:rPr>
                        <a:t>107.38</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a:latin typeface="+mn-lt"/>
                          <a:ea typeface="Calibri"/>
                        </a:rPr>
                        <a:t>0.28</a:t>
                      </a:r>
                      <a:endParaRPr lang="es-VE" sz="1400">
                        <a:latin typeface="+mn-lt"/>
                        <a:ea typeface="Calibri"/>
                      </a:endParaRPr>
                    </a:p>
                  </a:txBody>
                  <a:tcPr marL="68580" marR="68580" marT="0" marB="0" anchor="ctr"/>
                </a:tc>
              </a:tr>
              <a:tr h="370840">
                <a:tc>
                  <a:txBody>
                    <a:bodyPr/>
                    <a:lstStyle/>
                    <a:p>
                      <a:pPr algn="just">
                        <a:lnSpc>
                          <a:spcPct val="115000"/>
                        </a:lnSpc>
                        <a:spcAft>
                          <a:spcPts val="1000"/>
                        </a:spcAft>
                      </a:pPr>
                      <a:r>
                        <a:rPr lang="es-VE" sz="1400">
                          <a:latin typeface="+mn-lt"/>
                          <a:ea typeface="Calibri"/>
                        </a:rPr>
                        <a:t>Tiempo entre fallas en pellet 67 (minutos)</a:t>
                      </a:r>
                    </a:p>
                  </a:txBody>
                  <a:tcPr marL="68580" marR="68580" marT="0" marB="0"/>
                </a:tc>
                <a:tc>
                  <a:txBody>
                    <a:bodyPr/>
                    <a:lstStyle/>
                    <a:p>
                      <a:pPr algn="ctr">
                        <a:lnSpc>
                          <a:spcPct val="115000"/>
                        </a:lnSpc>
                        <a:spcAft>
                          <a:spcPts val="1000"/>
                        </a:spcAft>
                      </a:pPr>
                      <a:r>
                        <a:rPr lang="es-VE" sz="1400">
                          <a:latin typeface="+mn-lt"/>
                          <a:ea typeface="Calibri"/>
                        </a:rPr>
                        <a:t>Exp(λ=1/ 169.81)</a:t>
                      </a: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Calibri"/>
                        </a:rPr>
                        <a:t>0.25</a:t>
                      </a:r>
                    </a:p>
                  </a:txBody>
                  <a:tcPr marL="68580" marR="68580" marT="0" marB="0" anchor="ctr"/>
                </a:tc>
              </a:tr>
              <a:tr h="370840">
                <a:tc>
                  <a:txBody>
                    <a:bodyPr/>
                    <a:lstStyle/>
                    <a:p>
                      <a:pPr algn="just">
                        <a:lnSpc>
                          <a:spcPct val="115000"/>
                        </a:lnSpc>
                        <a:spcAft>
                          <a:spcPts val="1000"/>
                        </a:spcAft>
                      </a:pPr>
                      <a:r>
                        <a:rPr lang="es-VE" sz="1400" dirty="0">
                          <a:latin typeface="+mn-lt"/>
                          <a:ea typeface="Calibri"/>
                        </a:rPr>
                        <a:t>Duración de las fallas en mezcladora 01 (minutos)</a:t>
                      </a:r>
                    </a:p>
                  </a:txBody>
                  <a:tcPr marL="68580" marR="68580" marT="0" marB="0"/>
                </a:tc>
                <a:tc>
                  <a:txBody>
                    <a:bodyPr/>
                    <a:lstStyle/>
                    <a:p>
                      <a:pPr algn="ctr">
                        <a:lnSpc>
                          <a:spcPct val="115000"/>
                        </a:lnSpc>
                        <a:spcAft>
                          <a:spcPts val="1000"/>
                        </a:spcAft>
                      </a:pPr>
                      <a:r>
                        <a:rPr lang="es-VE" sz="1400">
                          <a:latin typeface="+mn-lt"/>
                          <a:ea typeface="Calibri"/>
                        </a:rPr>
                        <a:t>N</a:t>
                      </a:r>
                      <a:r>
                        <a:rPr lang="en-US" sz="1400">
                          <a:latin typeface="+mn-lt"/>
                          <a:ea typeface="Times New Roman"/>
                        </a:rPr>
                        <a:t>(µ=</a:t>
                      </a:r>
                      <a:r>
                        <a:rPr lang="es-VE" sz="1400">
                          <a:latin typeface="+mn-lt"/>
                          <a:ea typeface="Calibri"/>
                        </a:rPr>
                        <a:t>18.66</a:t>
                      </a:r>
                      <a:r>
                        <a:rPr lang="en-US" sz="1400">
                          <a:latin typeface="+mn-lt"/>
                          <a:ea typeface="Times New Roman"/>
                        </a:rPr>
                        <a:t>; σ=</a:t>
                      </a:r>
                      <a:r>
                        <a:rPr lang="es-VE" sz="1400">
                          <a:latin typeface="+mn-lt"/>
                          <a:ea typeface="Calibri"/>
                        </a:rPr>
                        <a:t>7.02</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Calibri"/>
                        </a:rPr>
                        <a:t>0.92</a:t>
                      </a:r>
                    </a:p>
                  </a:txBody>
                  <a:tcPr marL="68580" marR="68580" marT="0" marB="0" anchor="ctr"/>
                </a:tc>
              </a:tr>
              <a:tr h="370840">
                <a:tc>
                  <a:txBody>
                    <a:bodyPr/>
                    <a:lstStyle/>
                    <a:p>
                      <a:pPr algn="just">
                        <a:lnSpc>
                          <a:spcPct val="115000"/>
                        </a:lnSpc>
                        <a:spcAft>
                          <a:spcPts val="1000"/>
                        </a:spcAft>
                      </a:pPr>
                      <a:r>
                        <a:rPr lang="es-VE" sz="1400">
                          <a:latin typeface="+mn-lt"/>
                          <a:ea typeface="Calibri"/>
                        </a:rPr>
                        <a:t>Duración de las fallas en mezcladora 45 (minutos)</a:t>
                      </a:r>
                    </a:p>
                  </a:txBody>
                  <a:tcPr marL="68580" marR="68580" marT="0" marB="0"/>
                </a:tc>
                <a:tc>
                  <a:txBody>
                    <a:bodyPr/>
                    <a:lstStyle/>
                    <a:p>
                      <a:pPr algn="ctr">
                        <a:lnSpc>
                          <a:spcPct val="115000"/>
                        </a:lnSpc>
                        <a:spcAft>
                          <a:spcPts val="1000"/>
                        </a:spcAft>
                      </a:pPr>
                      <a:r>
                        <a:rPr lang="es-VE" sz="1400">
                          <a:latin typeface="+mn-lt"/>
                          <a:ea typeface="Calibri"/>
                        </a:rPr>
                        <a:t>N</a:t>
                      </a:r>
                      <a:r>
                        <a:rPr lang="en-US" sz="1400">
                          <a:latin typeface="+mn-lt"/>
                          <a:ea typeface="Times New Roman"/>
                        </a:rPr>
                        <a:t>(µ=</a:t>
                      </a:r>
                      <a:r>
                        <a:rPr lang="es-VE" sz="1400">
                          <a:latin typeface="+mn-lt"/>
                          <a:ea typeface="Calibri"/>
                        </a:rPr>
                        <a:t>16.35</a:t>
                      </a:r>
                      <a:r>
                        <a:rPr lang="en-US" sz="1400">
                          <a:latin typeface="+mn-lt"/>
                          <a:ea typeface="Times New Roman"/>
                        </a:rPr>
                        <a:t>; σ=</a:t>
                      </a:r>
                      <a:r>
                        <a:rPr lang="es-VE" sz="1400">
                          <a:latin typeface="+mn-lt"/>
                          <a:ea typeface="Calibri"/>
                        </a:rPr>
                        <a:t>6.76</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Calibri"/>
                        </a:rPr>
                        <a:t>0.91</a:t>
                      </a:r>
                    </a:p>
                  </a:txBody>
                  <a:tcPr marL="68580" marR="68580" marT="0" marB="0" anchor="ctr"/>
                </a:tc>
              </a:tr>
              <a:tr h="370840">
                <a:tc>
                  <a:txBody>
                    <a:bodyPr/>
                    <a:lstStyle/>
                    <a:p>
                      <a:pPr algn="just">
                        <a:lnSpc>
                          <a:spcPct val="115000"/>
                        </a:lnSpc>
                        <a:spcAft>
                          <a:spcPts val="1000"/>
                        </a:spcAft>
                      </a:pPr>
                      <a:r>
                        <a:rPr lang="es-VE" sz="1400">
                          <a:latin typeface="+mn-lt"/>
                          <a:ea typeface="Calibri"/>
                        </a:rPr>
                        <a:t>Duración de las fallas en los molinos (minutos)</a:t>
                      </a:r>
                    </a:p>
                  </a:txBody>
                  <a:tcPr marL="68580" marR="68580" marT="0" marB="0"/>
                </a:tc>
                <a:tc>
                  <a:txBody>
                    <a:bodyPr/>
                    <a:lstStyle/>
                    <a:p>
                      <a:pPr algn="ctr">
                        <a:lnSpc>
                          <a:spcPct val="115000"/>
                        </a:lnSpc>
                        <a:spcAft>
                          <a:spcPts val="1000"/>
                        </a:spcAft>
                      </a:pPr>
                      <a:r>
                        <a:rPr lang="en-US" sz="1400">
                          <a:latin typeface="+mn-lt"/>
                          <a:ea typeface="Times New Roman"/>
                        </a:rPr>
                        <a:t>LogN(µ=</a:t>
                      </a:r>
                      <a:r>
                        <a:rPr lang="es-VE" sz="1400">
                          <a:latin typeface="+mn-lt"/>
                          <a:ea typeface="Calibri"/>
                        </a:rPr>
                        <a:t>27.95</a:t>
                      </a:r>
                      <a:r>
                        <a:rPr lang="en-US" sz="1400">
                          <a:latin typeface="+mn-lt"/>
                          <a:ea typeface="Times New Roman"/>
                        </a:rPr>
                        <a:t>; σ=</a:t>
                      </a:r>
                      <a:r>
                        <a:rPr lang="es-VE" sz="1400">
                          <a:latin typeface="+mn-lt"/>
                          <a:ea typeface="Calibri"/>
                        </a:rPr>
                        <a:t>24.17</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dirty="0">
                          <a:latin typeface="+mn-lt"/>
                          <a:ea typeface="Calibri"/>
                        </a:rPr>
                        <a:t>0.62</a:t>
                      </a:r>
                    </a:p>
                  </a:txBody>
                  <a:tcPr marL="68580" marR="68580" marT="0" marB="0" anchor="ctr"/>
                </a:tc>
              </a:tr>
            </a:tbl>
          </a:graphicData>
        </a:graphic>
      </p:graphicFrame>
      <p:sp>
        <p:nvSpPr>
          <p:cNvPr id="4" name="3 CuadroTexto"/>
          <p:cNvSpPr txBox="1"/>
          <p:nvPr/>
        </p:nvSpPr>
        <p:spPr>
          <a:xfrm>
            <a:off x="395536" y="692696"/>
            <a:ext cx="8280920" cy="769441"/>
          </a:xfrm>
          <a:prstGeom prst="rect">
            <a:avLst/>
          </a:prstGeom>
          <a:noFill/>
        </p:spPr>
        <p:txBody>
          <a:bodyPr wrap="square" rtlCol="0">
            <a:spAutoFit/>
          </a:bodyPr>
          <a:lstStyle/>
          <a:p>
            <a:r>
              <a:rPr lang="es-VE" sz="2200" b="1" dirty="0" smtClean="0"/>
              <a:t>Ajuste de distribución de probabilidad de las variables de interés. 22 variables.</a:t>
            </a:r>
            <a:endParaRPr lang="es-VE" sz="2200" b="1" dirty="0"/>
          </a:p>
        </p:txBody>
      </p:sp>
      <p:sp>
        <p:nvSpPr>
          <p:cNvPr id="7" name="6 CuadroTexto"/>
          <p:cNvSpPr txBox="1"/>
          <p:nvPr/>
        </p:nvSpPr>
        <p:spPr>
          <a:xfrm>
            <a:off x="539552" y="6516633"/>
            <a:ext cx="3672408" cy="584775"/>
          </a:xfrm>
          <a:prstGeom prst="rect">
            <a:avLst/>
          </a:prstGeom>
          <a:noFill/>
        </p:spPr>
        <p:txBody>
          <a:bodyPr wrap="square" rtlCol="0">
            <a:spAutoFit/>
          </a:bodyPr>
          <a:lstStyle/>
          <a:p>
            <a:r>
              <a:rPr lang="es-VE" sz="1400" dirty="0"/>
              <a:t>Fuente: STATGRAPHICS.</a:t>
            </a:r>
          </a:p>
          <a:p>
            <a:endParaRPr lang="es-VE" dirty="0"/>
          </a:p>
        </p:txBody>
      </p:sp>
      <p:sp>
        <p:nvSpPr>
          <p:cNvPr id="5" name="4 CuadroTexto"/>
          <p:cNvSpPr txBox="1"/>
          <p:nvPr/>
        </p:nvSpPr>
        <p:spPr>
          <a:xfrm>
            <a:off x="539552" y="1414517"/>
            <a:ext cx="8064896" cy="646331"/>
          </a:xfrm>
          <a:prstGeom prst="rect">
            <a:avLst/>
          </a:prstGeom>
          <a:noFill/>
        </p:spPr>
        <p:txBody>
          <a:bodyPr wrap="square" rtlCol="0">
            <a:spAutoFit/>
          </a:bodyPr>
          <a:lstStyle/>
          <a:p>
            <a:r>
              <a:rPr lang="es-VE" dirty="0" smtClean="0"/>
              <a:t>Tabla 2. </a:t>
            </a:r>
            <a:r>
              <a:rPr lang="es-VE" i="1" dirty="0" smtClean="0"/>
              <a:t>Ajuste de distribución de probabilidad de las variables de interés.</a:t>
            </a:r>
            <a:endParaRPr lang="es-VE" b="1" dirty="0" smtClean="0"/>
          </a:p>
          <a:p>
            <a:endParaRPr lang="es-V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67544" y="2088352"/>
          <a:ext cx="8229600" cy="3932936"/>
        </p:xfrm>
        <a:graphic>
          <a:graphicData uri="http://schemas.openxmlformats.org/drawingml/2006/table">
            <a:tbl>
              <a:tblPr firstRow="1" bandRow="1">
                <a:tableStyleId>{5C22544A-7EE6-4342-B048-85BDC9FD1C3A}</a:tableStyleId>
              </a:tblPr>
              <a:tblGrid>
                <a:gridCol w="3528392"/>
                <a:gridCol w="2160240"/>
                <a:gridCol w="1800200"/>
                <a:gridCol w="740768"/>
              </a:tblGrid>
              <a:tr h="370840">
                <a:tc>
                  <a:txBody>
                    <a:bodyPr/>
                    <a:lstStyle/>
                    <a:p>
                      <a:pPr algn="ctr">
                        <a:lnSpc>
                          <a:spcPct val="115000"/>
                        </a:lnSpc>
                        <a:spcAft>
                          <a:spcPts val="1000"/>
                        </a:spcAft>
                      </a:pPr>
                      <a:r>
                        <a:rPr lang="es-VE" sz="1400" dirty="0">
                          <a:latin typeface="+mn-lt"/>
                          <a:ea typeface="Calibri"/>
                        </a:rPr>
                        <a:t>Variable</a:t>
                      </a:r>
                    </a:p>
                  </a:txBody>
                  <a:tcPr marL="68580" marR="68580" marT="0" marB="0"/>
                </a:tc>
                <a:tc>
                  <a:txBody>
                    <a:bodyPr/>
                    <a:lstStyle/>
                    <a:p>
                      <a:pPr algn="ctr">
                        <a:lnSpc>
                          <a:spcPct val="115000"/>
                        </a:lnSpc>
                        <a:spcAft>
                          <a:spcPts val="1000"/>
                        </a:spcAft>
                      </a:pPr>
                      <a:r>
                        <a:rPr lang="es-VE" sz="1400" dirty="0">
                          <a:latin typeface="+mn-lt"/>
                          <a:ea typeface="Times New Roman"/>
                        </a:rPr>
                        <a:t>Distribución ajustada</a:t>
                      </a:r>
                      <a:endParaRPr lang="es-VE" sz="1400" dirty="0">
                        <a:latin typeface="+mn-lt"/>
                        <a:ea typeface="Calibri"/>
                      </a:endParaRPr>
                    </a:p>
                  </a:txBody>
                  <a:tcPr marL="68580" marR="68580" marT="0" marB="0" anchor="ctr"/>
                </a:tc>
                <a:tc>
                  <a:txBody>
                    <a:bodyPr/>
                    <a:lstStyle/>
                    <a:p>
                      <a:pPr algn="ctr">
                        <a:lnSpc>
                          <a:spcPct val="115000"/>
                        </a:lnSpc>
                        <a:spcAft>
                          <a:spcPts val="1000"/>
                        </a:spcAft>
                      </a:pPr>
                      <a:r>
                        <a:rPr lang="en-US" sz="1400" dirty="0" err="1">
                          <a:latin typeface="+mn-lt"/>
                          <a:ea typeface="Times New Roman"/>
                        </a:rPr>
                        <a:t>Prueba</a:t>
                      </a:r>
                      <a:r>
                        <a:rPr lang="en-US" sz="1400" dirty="0">
                          <a:latin typeface="+mn-lt"/>
                          <a:ea typeface="Times New Roman"/>
                        </a:rPr>
                        <a:t> </a:t>
                      </a:r>
                      <a:r>
                        <a:rPr lang="en-US" sz="1400" dirty="0" err="1">
                          <a:latin typeface="+mn-lt"/>
                          <a:ea typeface="Times New Roman"/>
                        </a:rPr>
                        <a:t>aplicada</a:t>
                      </a:r>
                      <a:endParaRPr lang="es-VE" sz="1400" dirty="0">
                        <a:latin typeface="+mn-lt"/>
                        <a:ea typeface="Calibri"/>
                      </a:endParaRPr>
                    </a:p>
                  </a:txBody>
                  <a:tcPr marL="68580" marR="68580" marT="0" marB="0" anchor="ctr"/>
                </a:tc>
                <a:tc>
                  <a:txBody>
                    <a:bodyPr/>
                    <a:lstStyle/>
                    <a:p>
                      <a:pPr algn="ctr">
                        <a:lnSpc>
                          <a:spcPct val="115000"/>
                        </a:lnSpc>
                        <a:spcAft>
                          <a:spcPts val="1000"/>
                        </a:spcAft>
                      </a:pPr>
                      <a:r>
                        <a:rPr lang="en-US" sz="1400" dirty="0">
                          <a:latin typeface="+mn-lt"/>
                          <a:ea typeface="Times New Roman"/>
                        </a:rPr>
                        <a:t>P-valor</a:t>
                      </a:r>
                      <a:endParaRPr lang="es-VE" sz="1400" dirty="0">
                        <a:latin typeface="+mn-lt"/>
                        <a:ea typeface="Calibri"/>
                      </a:endParaRPr>
                    </a:p>
                  </a:txBody>
                  <a:tcPr marL="68580" marR="68580" marT="0" marB="0" anchor="ctr"/>
                </a:tc>
              </a:tr>
              <a:tr h="414292">
                <a:tc>
                  <a:txBody>
                    <a:bodyPr/>
                    <a:lstStyle/>
                    <a:p>
                      <a:pPr algn="just">
                        <a:lnSpc>
                          <a:spcPct val="115000"/>
                        </a:lnSpc>
                        <a:spcAft>
                          <a:spcPts val="1000"/>
                        </a:spcAft>
                      </a:pPr>
                      <a:r>
                        <a:rPr lang="es-VE" sz="1400" dirty="0">
                          <a:latin typeface="+mn-lt"/>
                          <a:ea typeface="Calibri"/>
                        </a:rPr>
                        <a:t>Duración de las fallas en pellet 16 (minutos)</a:t>
                      </a:r>
                    </a:p>
                  </a:txBody>
                  <a:tcPr marL="68580" marR="68580" marT="0" marB="0"/>
                </a:tc>
                <a:tc>
                  <a:txBody>
                    <a:bodyPr/>
                    <a:lstStyle/>
                    <a:p>
                      <a:pPr algn="ctr">
                        <a:lnSpc>
                          <a:spcPct val="115000"/>
                        </a:lnSpc>
                        <a:spcAft>
                          <a:spcPts val="1000"/>
                        </a:spcAft>
                      </a:pPr>
                      <a:r>
                        <a:rPr lang="en-US" sz="1400">
                          <a:latin typeface="+mn-lt"/>
                          <a:ea typeface="Times New Roman"/>
                        </a:rPr>
                        <a:t>LogN (µ=</a:t>
                      </a:r>
                      <a:r>
                        <a:rPr lang="es-VE" sz="1400">
                          <a:latin typeface="+mn-lt"/>
                          <a:ea typeface="Calibri"/>
                        </a:rPr>
                        <a:t>11.83</a:t>
                      </a:r>
                      <a:r>
                        <a:rPr lang="en-US" sz="1400">
                          <a:latin typeface="+mn-lt"/>
                          <a:ea typeface="Times New Roman"/>
                        </a:rPr>
                        <a:t>; σ=</a:t>
                      </a:r>
                      <a:r>
                        <a:rPr lang="es-VE" sz="1400">
                          <a:latin typeface="+mn-lt"/>
                          <a:ea typeface="Calibri"/>
                        </a:rPr>
                        <a:t>6.24</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a:latin typeface="+mn-lt"/>
                          <a:ea typeface="Calibri"/>
                        </a:rPr>
                        <a:t>0.20</a:t>
                      </a:r>
                      <a:endParaRPr lang="es-VE" sz="1400">
                        <a:latin typeface="+mn-lt"/>
                        <a:ea typeface="Calibri"/>
                      </a:endParaRPr>
                    </a:p>
                  </a:txBody>
                  <a:tcPr marL="68580" marR="68580" marT="0" marB="0" anchor="ctr"/>
                </a:tc>
              </a:tr>
              <a:tr h="414292">
                <a:tc>
                  <a:txBody>
                    <a:bodyPr/>
                    <a:lstStyle/>
                    <a:p>
                      <a:pPr algn="just">
                        <a:lnSpc>
                          <a:spcPct val="115000"/>
                        </a:lnSpc>
                        <a:spcAft>
                          <a:spcPts val="1000"/>
                        </a:spcAft>
                      </a:pPr>
                      <a:r>
                        <a:rPr lang="es-VE" sz="1400">
                          <a:latin typeface="+mn-lt"/>
                          <a:ea typeface="Calibri"/>
                        </a:rPr>
                        <a:t>Duración de las fallas en pellet 17 (minutos)</a:t>
                      </a:r>
                    </a:p>
                  </a:txBody>
                  <a:tcPr marL="68580" marR="68580" marT="0" marB="0"/>
                </a:tc>
                <a:tc>
                  <a:txBody>
                    <a:bodyPr/>
                    <a:lstStyle/>
                    <a:p>
                      <a:pPr algn="ctr">
                        <a:lnSpc>
                          <a:spcPct val="115000"/>
                        </a:lnSpc>
                        <a:spcAft>
                          <a:spcPts val="1000"/>
                        </a:spcAft>
                      </a:pPr>
                      <a:r>
                        <a:rPr lang="es-VE" sz="1400">
                          <a:latin typeface="+mn-lt"/>
                          <a:ea typeface="Calibri"/>
                        </a:rPr>
                        <a:t>Gamma(3.36; 0.17)</a:t>
                      </a:r>
                    </a:p>
                  </a:txBody>
                  <a:tcPr marL="68580" marR="68580" marT="0" marB="0" anchor="ctr"/>
                </a:tc>
                <a:tc>
                  <a:txBody>
                    <a:bodyPr/>
                    <a:lstStyle/>
                    <a:p>
                      <a:pPr algn="ctr">
                        <a:lnSpc>
                          <a:spcPct val="115000"/>
                        </a:lnSpc>
                        <a:spcAft>
                          <a:spcPts val="1000"/>
                        </a:spcAft>
                      </a:pPr>
                      <a:r>
                        <a:rPr lang="en-US"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a:latin typeface="+mn-lt"/>
                          <a:ea typeface="Calibri"/>
                        </a:rPr>
                        <a:t>0.75</a:t>
                      </a:r>
                      <a:endParaRPr lang="es-VE" sz="1400">
                        <a:latin typeface="+mn-lt"/>
                        <a:ea typeface="Calibri"/>
                      </a:endParaRPr>
                    </a:p>
                  </a:txBody>
                  <a:tcPr marL="68580" marR="68580" marT="0" marB="0" anchor="ctr"/>
                </a:tc>
              </a:tr>
              <a:tr h="414292">
                <a:tc>
                  <a:txBody>
                    <a:bodyPr/>
                    <a:lstStyle/>
                    <a:p>
                      <a:pPr algn="just">
                        <a:lnSpc>
                          <a:spcPct val="115000"/>
                        </a:lnSpc>
                        <a:spcAft>
                          <a:spcPts val="1000"/>
                        </a:spcAft>
                      </a:pPr>
                      <a:r>
                        <a:rPr lang="es-VE" sz="1400">
                          <a:latin typeface="+mn-lt"/>
                          <a:ea typeface="Calibri"/>
                        </a:rPr>
                        <a:t>Duración de las fallas en pellet 67 (minutos)</a:t>
                      </a:r>
                    </a:p>
                  </a:txBody>
                  <a:tcPr marL="68580" marR="68580" marT="0" marB="0"/>
                </a:tc>
                <a:tc>
                  <a:txBody>
                    <a:bodyPr/>
                    <a:lstStyle/>
                    <a:p>
                      <a:pPr algn="ctr">
                        <a:lnSpc>
                          <a:spcPct val="115000"/>
                        </a:lnSpc>
                        <a:spcAft>
                          <a:spcPts val="1000"/>
                        </a:spcAft>
                      </a:pPr>
                      <a:r>
                        <a:rPr lang="es-VE" sz="1400">
                          <a:latin typeface="+mn-lt"/>
                          <a:ea typeface="Calibri"/>
                        </a:rPr>
                        <a:t>Gamma (2.82; 0.17)</a:t>
                      </a:r>
                    </a:p>
                  </a:txBody>
                  <a:tcPr marL="68580" marR="68580" marT="0" marB="0" anchor="ctr"/>
                </a:tc>
                <a:tc>
                  <a:txBody>
                    <a:bodyPr/>
                    <a:lstStyle/>
                    <a:p>
                      <a:pPr algn="ctr">
                        <a:lnSpc>
                          <a:spcPct val="115000"/>
                        </a:lnSpc>
                        <a:spcAft>
                          <a:spcPts val="1000"/>
                        </a:spcAft>
                      </a:pPr>
                      <a:r>
                        <a:rPr lang="en-US"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dirty="0">
                          <a:latin typeface="+mn-lt"/>
                          <a:ea typeface="Calibri"/>
                        </a:rPr>
                        <a:t>0.14</a:t>
                      </a:r>
                      <a:endParaRPr lang="es-VE" sz="1400" dirty="0">
                        <a:latin typeface="+mn-lt"/>
                        <a:ea typeface="Calibri"/>
                      </a:endParaRPr>
                    </a:p>
                  </a:txBody>
                  <a:tcPr marL="68580" marR="68580" marT="0" marB="0" anchor="ctr"/>
                </a:tc>
              </a:tr>
              <a:tr h="505736">
                <a:tc>
                  <a:txBody>
                    <a:bodyPr/>
                    <a:lstStyle/>
                    <a:p>
                      <a:pPr algn="just">
                        <a:lnSpc>
                          <a:spcPct val="115000"/>
                        </a:lnSpc>
                        <a:spcAft>
                          <a:spcPts val="1000"/>
                        </a:spcAft>
                      </a:pPr>
                      <a:r>
                        <a:rPr lang="es-VE" sz="1400" dirty="0" smtClean="0">
                          <a:latin typeface="+mn-lt"/>
                          <a:ea typeface="Calibri"/>
                        </a:rPr>
                        <a:t>Tiempo </a:t>
                      </a:r>
                      <a:r>
                        <a:rPr lang="es-VE" sz="1400" dirty="0">
                          <a:latin typeface="+mn-lt"/>
                          <a:ea typeface="Calibri"/>
                        </a:rPr>
                        <a:t>que tarda el arranque de turno en mezcladora 01 (minutos)</a:t>
                      </a:r>
                    </a:p>
                  </a:txBody>
                  <a:tcPr marL="68580" marR="68580" marT="0" marB="0"/>
                </a:tc>
                <a:tc>
                  <a:txBody>
                    <a:bodyPr/>
                    <a:lstStyle/>
                    <a:p>
                      <a:pPr algn="ctr">
                        <a:lnSpc>
                          <a:spcPct val="115000"/>
                        </a:lnSpc>
                        <a:spcAft>
                          <a:spcPts val="1000"/>
                        </a:spcAft>
                      </a:pPr>
                      <a:endParaRPr lang="es-VE" sz="1400" dirty="0">
                        <a:latin typeface="+mn-lt"/>
                        <a:ea typeface="Times New Roman"/>
                      </a:endParaRPr>
                    </a:p>
                    <a:p>
                      <a:pPr algn="ctr">
                        <a:lnSpc>
                          <a:spcPct val="115000"/>
                        </a:lnSpc>
                        <a:spcAft>
                          <a:spcPts val="1000"/>
                        </a:spcAft>
                      </a:pPr>
                      <a:r>
                        <a:rPr lang="en-US" sz="1400" dirty="0" err="1">
                          <a:latin typeface="+mn-lt"/>
                          <a:ea typeface="Times New Roman"/>
                        </a:rPr>
                        <a:t>LogN</a:t>
                      </a:r>
                      <a:r>
                        <a:rPr lang="en-US" sz="1400" dirty="0">
                          <a:latin typeface="+mn-lt"/>
                          <a:ea typeface="Times New Roman"/>
                        </a:rPr>
                        <a:t> (µ=34.70; σ=27.62)</a:t>
                      </a:r>
                      <a:endParaRPr lang="es-VE" sz="1400" dirty="0">
                        <a:latin typeface="+mn-lt"/>
                        <a:ea typeface="Calibri"/>
                      </a:endParaRPr>
                    </a:p>
                  </a:txBody>
                  <a:tcPr marL="68580" marR="68580" marT="0" marB="0" anchor="ctr"/>
                </a:tc>
                <a:tc>
                  <a:txBody>
                    <a:bodyPr/>
                    <a:lstStyle/>
                    <a:p>
                      <a:pPr algn="ctr">
                        <a:lnSpc>
                          <a:spcPct val="115000"/>
                        </a:lnSpc>
                        <a:spcAft>
                          <a:spcPts val="1000"/>
                        </a:spcAft>
                      </a:pPr>
                      <a:endParaRPr lang="en-US" sz="1400" dirty="0">
                        <a:latin typeface="+mn-lt"/>
                        <a:ea typeface="Times New Roman"/>
                      </a:endParaRPr>
                    </a:p>
                    <a:p>
                      <a:pPr algn="ctr">
                        <a:lnSpc>
                          <a:spcPct val="115000"/>
                        </a:lnSpc>
                        <a:spcAft>
                          <a:spcPts val="1000"/>
                        </a:spcAft>
                      </a:pPr>
                      <a:r>
                        <a:rPr lang="en-US" sz="1400" dirty="0">
                          <a:latin typeface="+mn-lt"/>
                          <a:ea typeface="Times New Roman"/>
                        </a:rPr>
                        <a:t>Chi-</a:t>
                      </a:r>
                      <a:r>
                        <a:rPr lang="en-US" sz="1400" dirty="0" err="1">
                          <a:latin typeface="+mn-lt"/>
                          <a:ea typeface="Times New Roman"/>
                        </a:rPr>
                        <a:t>cuadrado</a:t>
                      </a:r>
                      <a:endParaRPr lang="es-VE" sz="1400" dirty="0">
                        <a:latin typeface="+mn-lt"/>
                        <a:ea typeface="Calibri"/>
                      </a:endParaRPr>
                    </a:p>
                  </a:txBody>
                  <a:tcPr marL="68580" marR="68580" marT="0" marB="0" anchor="ctr"/>
                </a:tc>
                <a:tc>
                  <a:txBody>
                    <a:bodyPr/>
                    <a:lstStyle/>
                    <a:p>
                      <a:pPr algn="ctr">
                        <a:lnSpc>
                          <a:spcPct val="115000"/>
                        </a:lnSpc>
                        <a:spcAft>
                          <a:spcPts val="1000"/>
                        </a:spcAft>
                      </a:pPr>
                      <a:endParaRPr lang="en-US" sz="1400" dirty="0">
                        <a:latin typeface="+mn-lt"/>
                        <a:ea typeface="Times New Roman"/>
                      </a:endParaRPr>
                    </a:p>
                    <a:p>
                      <a:pPr algn="ctr">
                        <a:lnSpc>
                          <a:spcPct val="115000"/>
                        </a:lnSpc>
                        <a:spcAft>
                          <a:spcPts val="1000"/>
                        </a:spcAft>
                      </a:pPr>
                      <a:r>
                        <a:rPr lang="en-US" sz="1400" dirty="0">
                          <a:latin typeface="+mn-lt"/>
                          <a:ea typeface="Times New Roman"/>
                        </a:rPr>
                        <a:t>0.39</a:t>
                      </a:r>
                      <a:endParaRPr lang="es-VE" sz="1400" dirty="0">
                        <a:latin typeface="+mn-lt"/>
                        <a:ea typeface="Calibri"/>
                      </a:endParaRPr>
                    </a:p>
                  </a:txBody>
                  <a:tcPr marL="68580" marR="68580" marT="0" marB="0" anchor="ctr"/>
                </a:tc>
              </a:tr>
              <a:tr h="370840">
                <a:tc>
                  <a:txBody>
                    <a:bodyPr/>
                    <a:lstStyle/>
                    <a:p>
                      <a:pPr algn="just">
                        <a:lnSpc>
                          <a:spcPct val="115000"/>
                        </a:lnSpc>
                        <a:spcAft>
                          <a:spcPts val="1000"/>
                        </a:spcAft>
                      </a:pPr>
                      <a:r>
                        <a:rPr lang="es-VE" sz="1400">
                          <a:latin typeface="+mn-lt"/>
                          <a:ea typeface="Calibri"/>
                        </a:rPr>
                        <a:t>Tiempo que tarda el arranque de turno en mezcladora 45 (minutos)</a:t>
                      </a:r>
                    </a:p>
                  </a:txBody>
                  <a:tcPr marL="68580" marR="68580" marT="0" marB="0"/>
                </a:tc>
                <a:tc>
                  <a:txBody>
                    <a:bodyPr/>
                    <a:lstStyle/>
                    <a:p>
                      <a:pPr algn="ctr">
                        <a:lnSpc>
                          <a:spcPct val="115000"/>
                        </a:lnSpc>
                        <a:spcAft>
                          <a:spcPts val="1000"/>
                        </a:spcAft>
                      </a:pPr>
                      <a:r>
                        <a:rPr lang="en-US" sz="1400">
                          <a:latin typeface="+mn-lt"/>
                          <a:ea typeface="Times New Roman"/>
                        </a:rPr>
                        <a:t>LogN (µ=31.11; σ=21.10)</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dirty="0">
                          <a:latin typeface="+mn-lt"/>
                          <a:ea typeface="Times New Roman"/>
                        </a:rPr>
                        <a:t>0.34</a:t>
                      </a:r>
                      <a:endParaRPr lang="es-VE" sz="1400" dirty="0">
                        <a:latin typeface="+mn-lt"/>
                        <a:ea typeface="Calibri"/>
                      </a:endParaRPr>
                    </a:p>
                  </a:txBody>
                  <a:tcPr marL="68580" marR="68580" marT="0" marB="0" anchor="ctr"/>
                </a:tc>
              </a:tr>
              <a:tr h="370840">
                <a:tc>
                  <a:txBody>
                    <a:bodyPr/>
                    <a:lstStyle/>
                    <a:p>
                      <a:pPr algn="just">
                        <a:lnSpc>
                          <a:spcPct val="115000"/>
                        </a:lnSpc>
                        <a:spcAft>
                          <a:spcPts val="1000"/>
                        </a:spcAft>
                      </a:pPr>
                      <a:r>
                        <a:rPr lang="es-VE" sz="1400">
                          <a:latin typeface="+mn-lt"/>
                          <a:ea typeface="Calibri"/>
                        </a:rPr>
                        <a:t>Tiempo que tarda el arranque de turno en pellet 16 (minutos)</a:t>
                      </a:r>
                    </a:p>
                  </a:txBody>
                  <a:tcPr marL="68580" marR="68580" marT="0" marB="0"/>
                </a:tc>
                <a:tc>
                  <a:txBody>
                    <a:bodyPr/>
                    <a:lstStyle/>
                    <a:p>
                      <a:pPr algn="ctr">
                        <a:lnSpc>
                          <a:spcPct val="115000"/>
                        </a:lnSpc>
                        <a:spcAft>
                          <a:spcPts val="1000"/>
                        </a:spcAft>
                      </a:pPr>
                      <a:r>
                        <a:rPr lang="en-US" sz="1400">
                          <a:latin typeface="+mn-lt"/>
                          <a:ea typeface="Times New Roman"/>
                        </a:rPr>
                        <a:t>LogN (µ=59.49; σ=39.46)</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0.92</a:t>
                      </a:r>
                      <a:endParaRPr lang="es-VE" sz="1400">
                        <a:latin typeface="+mn-lt"/>
                        <a:ea typeface="Calibri"/>
                      </a:endParaRPr>
                    </a:p>
                  </a:txBody>
                  <a:tcPr marL="68580" marR="68580" marT="0" marB="0" anchor="ctr"/>
                </a:tc>
              </a:tr>
              <a:tr h="370840">
                <a:tc>
                  <a:txBody>
                    <a:bodyPr/>
                    <a:lstStyle/>
                    <a:p>
                      <a:pPr algn="just">
                        <a:lnSpc>
                          <a:spcPct val="115000"/>
                        </a:lnSpc>
                        <a:spcAft>
                          <a:spcPts val="1000"/>
                        </a:spcAft>
                      </a:pPr>
                      <a:r>
                        <a:rPr lang="es-VE" sz="1400" dirty="0">
                          <a:latin typeface="+mn-lt"/>
                          <a:ea typeface="Calibri"/>
                        </a:rPr>
                        <a:t>Tiempo que tarda el arranque de turno en pellet 17 (minutos)</a:t>
                      </a:r>
                    </a:p>
                  </a:txBody>
                  <a:tcPr marL="68580" marR="68580" marT="0" marB="0"/>
                </a:tc>
                <a:tc>
                  <a:txBody>
                    <a:bodyPr/>
                    <a:lstStyle/>
                    <a:p>
                      <a:pPr algn="ctr">
                        <a:lnSpc>
                          <a:spcPct val="115000"/>
                        </a:lnSpc>
                        <a:spcAft>
                          <a:spcPts val="1000"/>
                        </a:spcAft>
                      </a:pPr>
                      <a:r>
                        <a:rPr lang="en-US" sz="1400">
                          <a:latin typeface="+mn-lt"/>
                          <a:ea typeface="Times New Roman"/>
                        </a:rPr>
                        <a:t>Gamma(2.38; 0.04)</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dirty="0">
                          <a:latin typeface="+mn-lt"/>
                          <a:ea typeface="Times New Roman"/>
                        </a:rPr>
                        <a:t>0.88</a:t>
                      </a:r>
                      <a:endParaRPr lang="es-VE" sz="1400" dirty="0">
                        <a:latin typeface="+mn-lt"/>
                        <a:ea typeface="Calibri"/>
                      </a:endParaRPr>
                    </a:p>
                  </a:txBody>
                  <a:tcPr marL="68580" marR="68580" marT="0" marB="0" anchor="ctr"/>
                </a:tc>
              </a:tr>
            </a:tbl>
          </a:graphicData>
        </a:graphic>
      </p:graphicFrame>
      <p:sp>
        <p:nvSpPr>
          <p:cNvPr id="4" name="3 CuadroTexto"/>
          <p:cNvSpPr txBox="1"/>
          <p:nvPr/>
        </p:nvSpPr>
        <p:spPr>
          <a:xfrm>
            <a:off x="467544" y="692696"/>
            <a:ext cx="8280920" cy="769441"/>
          </a:xfrm>
          <a:prstGeom prst="rect">
            <a:avLst/>
          </a:prstGeom>
          <a:noFill/>
        </p:spPr>
        <p:txBody>
          <a:bodyPr wrap="square" rtlCol="0">
            <a:spAutoFit/>
          </a:bodyPr>
          <a:lstStyle/>
          <a:p>
            <a:r>
              <a:rPr lang="es-VE" sz="2200" b="1" dirty="0" smtClean="0"/>
              <a:t>Ajuste de distribución de probabilidad de las variables de interés.</a:t>
            </a:r>
            <a:endParaRPr lang="es-VE" sz="2200" b="1" dirty="0"/>
          </a:p>
        </p:txBody>
      </p:sp>
      <p:sp>
        <p:nvSpPr>
          <p:cNvPr id="6" name="5 CuadroTexto"/>
          <p:cNvSpPr txBox="1"/>
          <p:nvPr/>
        </p:nvSpPr>
        <p:spPr>
          <a:xfrm>
            <a:off x="683568" y="6021288"/>
            <a:ext cx="3672408" cy="584775"/>
          </a:xfrm>
          <a:prstGeom prst="rect">
            <a:avLst/>
          </a:prstGeom>
          <a:noFill/>
        </p:spPr>
        <p:txBody>
          <a:bodyPr wrap="square" rtlCol="0">
            <a:spAutoFit/>
          </a:bodyPr>
          <a:lstStyle/>
          <a:p>
            <a:r>
              <a:rPr lang="es-VE" sz="1400" dirty="0"/>
              <a:t>Fuente: STATGRAPHICS.</a:t>
            </a:r>
          </a:p>
          <a:p>
            <a:endParaRPr lang="es-VE" dirty="0"/>
          </a:p>
        </p:txBody>
      </p:sp>
      <p:sp>
        <p:nvSpPr>
          <p:cNvPr id="7" name="6 CuadroTexto"/>
          <p:cNvSpPr txBox="1"/>
          <p:nvPr/>
        </p:nvSpPr>
        <p:spPr>
          <a:xfrm>
            <a:off x="539552" y="1702549"/>
            <a:ext cx="8064896" cy="646331"/>
          </a:xfrm>
          <a:prstGeom prst="rect">
            <a:avLst/>
          </a:prstGeom>
          <a:noFill/>
        </p:spPr>
        <p:txBody>
          <a:bodyPr wrap="square" rtlCol="0">
            <a:spAutoFit/>
          </a:bodyPr>
          <a:lstStyle/>
          <a:p>
            <a:r>
              <a:rPr lang="es-VE" dirty="0" smtClean="0"/>
              <a:t>Tabla 3. </a:t>
            </a:r>
            <a:r>
              <a:rPr lang="es-VE" i="1" dirty="0" smtClean="0"/>
              <a:t>Ajuste de distribución de probabilidad de las variables de interés.</a:t>
            </a:r>
            <a:endParaRPr lang="es-VE" b="1" dirty="0" smtClean="0"/>
          </a:p>
          <a:p>
            <a:endParaRPr lang="es-VE"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67545" y="2060848"/>
          <a:ext cx="8280919" cy="3384373"/>
        </p:xfrm>
        <a:graphic>
          <a:graphicData uri="http://schemas.openxmlformats.org/drawingml/2006/table">
            <a:tbl>
              <a:tblPr firstRow="1" bandRow="1">
                <a:tableStyleId>{5C22544A-7EE6-4342-B048-85BDC9FD1C3A}</a:tableStyleId>
              </a:tblPr>
              <a:tblGrid>
                <a:gridCol w="3477938"/>
                <a:gridCol w="2246168"/>
                <a:gridCol w="1811426"/>
                <a:gridCol w="745387"/>
              </a:tblGrid>
              <a:tr h="378577">
                <a:tc>
                  <a:txBody>
                    <a:bodyPr/>
                    <a:lstStyle/>
                    <a:p>
                      <a:pPr algn="ctr">
                        <a:lnSpc>
                          <a:spcPct val="115000"/>
                        </a:lnSpc>
                        <a:spcAft>
                          <a:spcPts val="1000"/>
                        </a:spcAft>
                      </a:pPr>
                      <a:r>
                        <a:rPr lang="es-VE" sz="1400" dirty="0">
                          <a:latin typeface="+mn-lt"/>
                          <a:ea typeface="Calibri"/>
                        </a:rPr>
                        <a:t>Variable</a:t>
                      </a:r>
                    </a:p>
                  </a:txBody>
                  <a:tcPr marL="68580" marR="68580" marT="0" marB="0"/>
                </a:tc>
                <a:tc>
                  <a:txBody>
                    <a:bodyPr/>
                    <a:lstStyle/>
                    <a:p>
                      <a:pPr algn="ctr">
                        <a:lnSpc>
                          <a:spcPct val="115000"/>
                        </a:lnSpc>
                        <a:spcAft>
                          <a:spcPts val="1000"/>
                        </a:spcAft>
                      </a:pPr>
                      <a:r>
                        <a:rPr lang="es-VE" sz="1400" dirty="0">
                          <a:latin typeface="+mn-lt"/>
                          <a:ea typeface="Times New Roman"/>
                        </a:rPr>
                        <a:t>Distribución ajustada</a:t>
                      </a:r>
                      <a:endParaRPr lang="es-VE" sz="1400" dirty="0">
                        <a:latin typeface="+mn-lt"/>
                        <a:ea typeface="Calibri"/>
                      </a:endParaRPr>
                    </a:p>
                  </a:txBody>
                  <a:tcPr marL="68580" marR="68580" marT="0" marB="0" anchor="ctr"/>
                </a:tc>
                <a:tc>
                  <a:txBody>
                    <a:bodyPr/>
                    <a:lstStyle/>
                    <a:p>
                      <a:pPr algn="ctr">
                        <a:lnSpc>
                          <a:spcPct val="115000"/>
                        </a:lnSpc>
                        <a:spcAft>
                          <a:spcPts val="1000"/>
                        </a:spcAft>
                      </a:pPr>
                      <a:r>
                        <a:rPr lang="en-US" sz="1400" dirty="0" err="1">
                          <a:latin typeface="+mn-lt"/>
                          <a:ea typeface="Times New Roman"/>
                        </a:rPr>
                        <a:t>Prueba</a:t>
                      </a:r>
                      <a:r>
                        <a:rPr lang="en-US" sz="1400" dirty="0">
                          <a:latin typeface="+mn-lt"/>
                          <a:ea typeface="Times New Roman"/>
                        </a:rPr>
                        <a:t> </a:t>
                      </a:r>
                      <a:r>
                        <a:rPr lang="en-US" sz="1400" dirty="0" err="1">
                          <a:latin typeface="+mn-lt"/>
                          <a:ea typeface="Times New Roman"/>
                        </a:rPr>
                        <a:t>aplicada</a:t>
                      </a:r>
                      <a:endParaRPr lang="es-VE" sz="1400" dirty="0">
                        <a:latin typeface="+mn-lt"/>
                        <a:ea typeface="Calibri"/>
                      </a:endParaRPr>
                    </a:p>
                  </a:txBody>
                  <a:tcPr marL="68580" marR="68580" marT="0" marB="0" anchor="ctr"/>
                </a:tc>
                <a:tc>
                  <a:txBody>
                    <a:bodyPr/>
                    <a:lstStyle/>
                    <a:p>
                      <a:pPr algn="ctr">
                        <a:lnSpc>
                          <a:spcPct val="115000"/>
                        </a:lnSpc>
                        <a:spcAft>
                          <a:spcPts val="1000"/>
                        </a:spcAft>
                      </a:pPr>
                      <a:r>
                        <a:rPr lang="en-US" sz="1400" dirty="0">
                          <a:latin typeface="+mn-lt"/>
                          <a:ea typeface="Times New Roman"/>
                        </a:rPr>
                        <a:t>P-valor</a:t>
                      </a:r>
                      <a:endParaRPr lang="es-VE" sz="1400" dirty="0">
                        <a:latin typeface="+mn-lt"/>
                        <a:ea typeface="Calibri"/>
                      </a:endParaRPr>
                    </a:p>
                  </a:txBody>
                  <a:tcPr marL="68580" marR="68580" marT="0" marB="0" anchor="ctr"/>
                </a:tc>
              </a:tr>
              <a:tr h="500966">
                <a:tc>
                  <a:txBody>
                    <a:bodyPr/>
                    <a:lstStyle/>
                    <a:p>
                      <a:pPr algn="just">
                        <a:lnSpc>
                          <a:spcPct val="115000"/>
                        </a:lnSpc>
                        <a:spcAft>
                          <a:spcPts val="1000"/>
                        </a:spcAft>
                      </a:pPr>
                      <a:r>
                        <a:rPr lang="es-VE" sz="1400" dirty="0">
                          <a:latin typeface="+mn-lt"/>
                          <a:ea typeface="Calibri"/>
                        </a:rPr>
                        <a:t>Tiempo que tarda el arranque de turno en pellet 67 (minutos)</a:t>
                      </a:r>
                    </a:p>
                  </a:txBody>
                  <a:tcPr marL="68580" marR="68580" marT="0" marB="0"/>
                </a:tc>
                <a:tc>
                  <a:txBody>
                    <a:bodyPr/>
                    <a:lstStyle/>
                    <a:p>
                      <a:pPr algn="ctr">
                        <a:lnSpc>
                          <a:spcPct val="115000"/>
                        </a:lnSpc>
                        <a:spcAft>
                          <a:spcPts val="1000"/>
                        </a:spcAft>
                      </a:pPr>
                      <a:r>
                        <a:rPr lang="en-US" sz="1400">
                          <a:latin typeface="+mn-lt"/>
                          <a:ea typeface="Times New Roman"/>
                        </a:rPr>
                        <a:t>Gamma(1.32; 0.02)</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Kolmogorov-Smirnov</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0.93</a:t>
                      </a:r>
                      <a:endParaRPr lang="es-VE" sz="1400">
                        <a:latin typeface="+mn-lt"/>
                        <a:ea typeface="Calibri"/>
                      </a:endParaRPr>
                    </a:p>
                  </a:txBody>
                  <a:tcPr marL="68580" marR="68580" marT="0" marB="0" anchor="ctr"/>
                </a:tc>
              </a:tr>
              <a:tr h="500966">
                <a:tc>
                  <a:txBody>
                    <a:bodyPr/>
                    <a:lstStyle/>
                    <a:p>
                      <a:pPr algn="just">
                        <a:lnSpc>
                          <a:spcPct val="115000"/>
                        </a:lnSpc>
                        <a:spcAft>
                          <a:spcPts val="1000"/>
                        </a:spcAft>
                      </a:pPr>
                      <a:r>
                        <a:rPr lang="es-VE" sz="1400" dirty="0">
                          <a:latin typeface="+mn-lt"/>
                          <a:ea typeface="Calibri"/>
                        </a:rPr>
                        <a:t>Tiempo en el que se realiza el cambio de producto en mezcladora 01 (minutos)</a:t>
                      </a:r>
                    </a:p>
                  </a:txBody>
                  <a:tcPr marL="68580" marR="68580" marT="0" marB="0"/>
                </a:tc>
                <a:tc>
                  <a:txBody>
                    <a:bodyPr/>
                    <a:lstStyle/>
                    <a:p>
                      <a:pPr algn="ctr">
                        <a:lnSpc>
                          <a:spcPct val="115000"/>
                        </a:lnSpc>
                        <a:spcAft>
                          <a:spcPts val="1000"/>
                        </a:spcAft>
                      </a:pPr>
                      <a:r>
                        <a:rPr lang="es-VE" sz="1400">
                          <a:latin typeface="+mn-lt"/>
                          <a:ea typeface="Calibri"/>
                        </a:rPr>
                        <a:t>N</a:t>
                      </a:r>
                      <a:r>
                        <a:rPr lang="en-US" sz="1400">
                          <a:latin typeface="+mn-lt"/>
                          <a:ea typeface="Times New Roman"/>
                        </a:rPr>
                        <a:t>(µ=</a:t>
                      </a:r>
                      <a:r>
                        <a:rPr lang="es-VE" sz="1400">
                          <a:latin typeface="+mn-lt"/>
                          <a:ea typeface="Calibri"/>
                        </a:rPr>
                        <a:t>13.85</a:t>
                      </a:r>
                      <a:r>
                        <a:rPr lang="en-US" sz="1400">
                          <a:latin typeface="+mn-lt"/>
                          <a:ea typeface="Times New Roman"/>
                        </a:rPr>
                        <a:t>; σ=</a:t>
                      </a:r>
                      <a:r>
                        <a:rPr lang="es-VE" sz="1400">
                          <a:latin typeface="+mn-lt"/>
                          <a:ea typeface="Calibri"/>
                        </a:rPr>
                        <a:t>5.85</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n-US"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a:latin typeface="+mn-lt"/>
                          <a:ea typeface="Calibri"/>
                        </a:rPr>
                        <a:t>0.37</a:t>
                      </a:r>
                      <a:endParaRPr lang="es-VE" sz="1400">
                        <a:latin typeface="+mn-lt"/>
                        <a:ea typeface="Calibri"/>
                      </a:endParaRPr>
                    </a:p>
                  </a:txBody>
                  <a:tcPr marL="68580" marR="68580" marT="0" marB="0" anchor="ctr"/>
                </a:tc>
              </a:tr>
              <a:tr h="500966">
                <a:tc>
                  <a:txBody>
                    <a:bodyPr/>
                    <a:lstStyle/>
                    <a:p>
                      <a:pPr algn="just">
                        <a:lnSpc>
                          <a:spcPct val="115000"/>
                        </a:lnSpc>
                        <a:spcAft>
                          <a:spcPts val="1000"/>
                        </a:spcAft>
                      </a:pPr>
                      <a:r>
                        <a:rPr lang="es-VE" sz="1400">
                          <a:latin typeface="+mn-lt"/>
                          <a:ea typeface="Calibri"/>
                        </a:rPr>
                        <a:t>Tiempo en el que se realiza el cambio de producto en mezcladora 45 (minutos)</a:t>
                      </a:r>
                    </a:p>
                  </a:txBody>
                  <a:tcPr marL="68580" marR="68580" marT="0" marB="0"/>
                </a:tc>
                <a:tc>
                  <a:txBody>
                    <a:bodyPr/>
                    <a:lstStyle/>
                    <a:p>
                      <a:pPr algn="ctr">
                        <a:lnSpc>
                          <a:spcPct val="115000"/>
                        </a:lnSpc>
                        <a:spcAft>
                          <a:spcPts val="1000"/>
                        </a:spcAft>
                      </a:pPr>
                      <a:r>
                        <a:rPr lang="es-VE" sz="1400">
                          <a:latin typeface="+mn-lt"/>
                          <a:ea typeface="Calibri"/>
                        </a:rPr>
                        <a:t>N(</a:t>
                      </a:r>
                      <a:r>
                        <a:rPr lang="es-VE" sz="1400">
                          <a:latin typeface="+mn-lt"/>
                          <a:ea typeface="Times New Roman"/>
                        </a:rPr>
                        <a:t>µ=</a:t>
                      </a:r>
                      <a:r>
                        <a:rPr lang="es-VE" sz="1400">
                          <a:latin typeface="+mn-lt"/>
                          <a:ea typeface="Calibri"/>
                        </a:rPr>
                        <a:t>10.74</a:t>
                      </a:r>
                      <a:r>
                        <a:rPr lang="es-VE" sz="1400">
                          <a:latin typeface="+mn-lt"/>
                          <a:ea typeface="Times New Roman"/>
                        </a:rPr>
                        <a:t>; </a:t>
                      </a:r>
                      <a:r>
                        <a:rPr lang="en-US" sz="1400">
                          <a:latin typeface="+mn-lt"/>
                          <a:ea typeface="Times New Roman"/>
                        </a:rPr>
                        <a:t>σ</a:t>
                      </a:r>
                      <a:r>
                        <a:rPr lang="es-VE" sz="1400">
                          <a:latin typeface="+mn-lt"/>
                          <a:ea typeface="Times New Roman"/>
                        </a:rPr>
                        <a:t>=</a:t>
                      </a:r>
                      <a:r>
                        <a:rPr lang="es-VE" sz="1400">
                          <a:latin typeface="+mn-lt"/>
                          <a:ea typeface="Calibri"/>
                        </a:rPr>
                        <a:t>5.67</a:t>
                      </a:r>
                      <a:r>
                        <a:rPr lang="es-VE"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a:latin typeface="+mn-lt"/>
                          <a:ea typeface="Calibri"/>
                        </a:rPr>
                        <a:t>0.12</a:t>
                      </a:r>
                      <a:endParaRPr lang="es-VE" sz="1400">
                        <a:latin typeface="+mn-lt"/>
                        <a:ea typeface="Calibri"/>
                      </a:endParaRPr>
                    </a:p>
                  </a:txBody>
                  <a:tcPr marL="68580" marR="68580" marT="0" marB="0" anchor="ctr"/>
                </a:tc>
              </a:tr>
              <a:tr h="500966">
                <a:tc>
                  <a:txBody>
                    <a:bodyPr/>
                    <a:lstStyle/>
                    <a:p>
                      <a:pPr algn="just">
                        <a:lnSpc>
                          <a:spcPct val="115000"/>
                        </a:lnSpc>
                        <a:spcAft>
                          <a:spcPts val="1000"/>
                        </a:spcAft>
                      </a:pPr>
                      <a:r>
                        <a:rPr lang="es-VE" sz="1400">
                          <a:latin typeface="+mn-lt"/>
                          <a:ea typeface="Calibri"/>
                        </a:rPr>
                        <a:t>Tiempo en el que se realiza el cambio de producto en pellet 16 (minutos)</a:t>
                      </a:r>
                    </a:p>
                  </a:txBody>
                  <a:tcPr marL="68580" marR="68580" marT="0" marB="0"/>
                </a:tc>
                <a:tc>
                  <a:txBody>
                    <a:bodyPr/>
                    <a:lstStyle/>
                    <a:p>
                      <a:pPr algn="ctr">
                        <a:lnSpc>
                          <a:spcPct val="115000"/>
                        </a:lnSpc>
                        <a:spcAft>
                          <a:spcPts val="1000"/>
                        </a:spcAft>
                      </a:pPr>
                      <a:r>
                        <a:rPr lang="en-US" sz="1400">
                          <a:latin typeface="+mn-lt"/>
                          <a:ea typeface="Times New Roman"/>
                        </a:rPr>
                        <a:t>LogN(µ=</a:t>
                      </a:r>
                      <a:r>
                        <a:rPr lang="es-VE" sz="1400">
                          <a:latin typeface="+mn-lt"/>
                          <a:ea typeface="Calibri"/>
                        </a:rPr>
                        <a:t>9.79</a:t>
                      </a:r>
                      <a:r>
                        <a:rPr lang="en-US" sz="1400">
                          <a:latin typeface="+mn-lt"/>
                          <a:ea typeface="Times New Roman"/>
                        </a:rPr>
                        <a:t>; σ=</a:t>
                      </a:r>
                      <a:r>
                        <a:rPr lang="es-VE" sz="1400">
                          <a:latin typeface="+mn-lt"/>
                          <a:ea typeface="Calibri"/>
                        </a:rPr>
                        <a:t>3.49</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a:latin typeface="+mn-lt"/>
                          <a:ea typeface="Calibri"/>
                        </a:rPr>
                        <a:t>0.40</a:t>
                      </a:r>
                      <a:endParaRPr lang="es-VE" sz="1400">
                        <a:latin typeface="+mn-lt"/>
                        <a:ea typeface="Calibri"/>
                      </a:endParaRPr>
                    </a:p>
                  </a:txBody>
                  <a:tcPr marL="68580" marR="68580" marT="0" marB="0" anchor="ctr"/>
                </a:tc>
              </a:tr>
              <a:tr h="500966">
                <a:tc>
                  <a:txBody>
                    <a:bodyPr/>
                    <a:lstStyle/>
                    <a:p>
                      <a:pPr algn="just">
                        <a:lnSpc>
                          <a:spcPct val="115000"/>
                        </a:lnSpc>
                        <a:spcAft>
                          <a:spcPts val="1000"/>
                        </a:spcAft>
                      </a:pPr>
                      <a:r>
                        <a:rPr lang="es-VE" sz="1400">
                          <a:latin typeface="+mn-lt"/>
                          <a:ea typeface="Calibri"/>
                        </a:rPr>
                        <a:t>Tiempo en el que se realiza el cambio de producto en pellet 17 (minutos)</a:t>
                      </a:r>
                    </a:p>
                  </a:txBody>
                  <a:tcPr marL="68580" marR="68580" marT="0" marB="0"/>
                </a:tc>
                <a:tc>
                  <a:txBody>
                    <a:bodyPr/>
                    <a:lstStyle/>
                    <a:p>
                      <a:pPr algn="ctr">
                        <a:lnSpc>
                          <a:spcPct val="115000"/>
                        </a:lnSpc>
                        <a:spcAft>
                          <a:spcPts val="1000"/>
                        </a:spcAft>
                      </a:pPr>
                      <a:r>
                        <a:rPr lang="en-US" sz="1400">
                          <a:latin typeface="+mn-lt"/>
                          <a:ea typeface="Times New Roman"/>
                        </a:rPr>
                        <a:t>LogN (µ=</a:t>
                      </a:r>
                      <a:r>
                        <a:rPr lang="es-VE" sz="1400">
                          <a:latin typeface="+mn-lt"/>
                          <a:ea typeface="Calibri"/>
                        </a:rPr>
                        <a:t>10.76</a:t>
                      </a:r>
                      <a:r>
                        <a:rPr lang="en-US" sz="1400">
                          <a:latin typeface="+mn-lt"/>
                          <a:ea typeface="Times New Roman"/>
                        </a:rPr>
                        <a:t>; σ=</a:t>
                      </a:r>
                      <a:r>
                        <a:rPr lang="es-VE" sz="1400">
                          <a:latin typeface="+mn-lt"/>
                          <a:ea typeface="Calibri"/>
                        </a:rPr>
                        <a:t>3.27</a:t>
                      </a:r>
                      <a:r>
                        <a:rPr lang="en-US" sz="1400">
                          <a:latin typeface="+mn-lt"/>
                          <a:ea typeface="Times New Roman"/>
                        </a:rPr>
                        <a:t>)</a:t>
                      </a:r>
                      <a:endParaRPr lang="es-VE" sz="1400">
                        <a:latin typeface="+mn-lt"/>
                        <a:ea typeface="Calibri"/>
                      </a:endParaRPr>
                    </a:p>
                  </a:txBody>
                  <a:tcPr marL="68580" marR="68580" marT="0" marB="0" anchor="ctr"/>
                </a:tc>
                <a:tc>
                  <a:txBody>
                    <a:bodyPr/>
                    <a:lstStyle/>
                    <a:p>
                      <a:pPr algn="ctr">
                        <a:lnSpc>
                          <a:spcPct val="115000"/>
                        </a:lnSpc>
                        <a:spcAft>
                          <a:spcPts val="1000"/>
                        </a:spcAft>
                      </a:pPr>
                      <a:r>
                        <a:rPr lang="es-VE" sz="1400">
                          <a:latin typeface="+mn-lt"/>
                          <a:ea typeface="Times New Roman"/>
                        </a:rPr>
                        <a:t>Chi-cuadrado</a:t>
                      </a:r>
                      <a:endParaRPr lang="es-VE" sz="1400">
                        <a:latin typeface="+mn-lt"/>
                        <a:ea typeface="Calibri"/>
                      </a:endParaRPr>
                    </a:p>
                  </a:txBody>
                  <a:tcPr marL="68580" marR="68580" marT="0" marB="0" anchor="ctr"/>
                </a:tc>
                <a:tc>
                  <a:txBody>
                    <a:bodyPr/>
                    <a:lstStyle/>
                    <a:p>
                      <a:pPr algn="ctr">
                        <a:lnSpc>
                          <a:spcPct val="115000"/>
                        </a:lnSpc>
                        <a:spcAft>
                          <a:spcPts val="1000"/>
                        </a:spcAft>
                      </a:pPr>
                      <a:r>
                        <a:rPr lang="es-ES" sz="1400">
                          <a:latin typeface="+mn-lt"/>
                          <a:ea typeface="Calibri"/>
                        </a:rPr>
                        <a:t>0.29</a:t>
                      </a:r>
                      <a:endParaRPr lang="es-VE" sz="1400">
                        <a:latin typeface="+mn-lt"/>
                        <a:ea typeface="Calibri"/>
                      </a:endParaRPr>
                    </a:p>
                  </a:txBody>
                  <a:tcPr marL="68580" marR="68580" marT="0" marB="0" anchor="ctr"/>
                </a:tc>
              </a:tr>
              <a:tr h="500966">
                <a:tc>
                  <a:txBody>
                    <a:bodyPr/>
                    <a:lstStyle/>
                    <a:p>
                      <a:pPr algn="just">
                        <a:lnSpc>
                          <a:spcPct val="115000"/>
                        </a:lnSpc>
                        <a:spcAft>
                          <a:spcPts val="1000"/>
                        </a:spcAft>
                      </a:pPr>
                      <a:r>
                        <a:rPr lang="es-VE" sz="1400" dirty="0">
                          <a:latin typeface="+mn-lt"/>
                          <a:ea typeface="Calibri"/>
                        </a:rPr>
                        <a:t>Tiempo en el que se realiza el cambio de producto en pellet 67 (minutos)</a:t>
                      </a:r>
                    </a:p>
                  </a:txBody>
                  <a:tcPr marL="68580" marR="68580" marT="0" marB="0"/>
                </a:tc>
                <a:tc>
                  <a:txBody>
                    <a:bodyPr/>
                    <a:lstStyle/>
                    <a:p>
                      <a:pPr algn="ctr">
                        <a:lnSpc>
                          <a:spcPct val="115000"/>
                        </a:lnSpc>
                        <a:spcAft>
                          <a:spcPts val="1000"/>
                        </a:spcAft>
                      </a:pPr>
                      <a:r>
                        <a:rPr lang="es-VE" sz="1400" dirty="0">
                          <a:latin typeface="+mn-lt"/>
                          <a:ea typeface="Calibri"/>
                        </a:rPr>
                        <a:t>N(</a:t>
                      </a:r>
                      <a:r>
                        <a:rPr lang="es-VE" sz="1400" dirty="0">
                          <a:latin typeface="+mn-lt"/>
                          <a:ea typeface="Times New Roman"/>
                        </a:rPr>
                        <a:t>µ=</a:t>
                      </a:r>
                      <a:r>
                        <a:rPr lang="es-VE" sz="1400" dirty="0">
                          <a:latin typeface="+mn-lt"/>
                          <a:ea typeface="Calibri"/>
                        </a:rPr>
                        <a:t>12.90</a:t>
                      </a:r>
                      <a:r>
                        <a:rPr lang="es-VE" sz="1400" dirty="0">
                          <a:latin typeface="+mn-lt"/>
                          <a:ea typeface="Times New Roman"/>
                        </a:rPr>
                        <a:t>; </a:t>
                      </a:r>
                      <a:r>
                        <a:rPr lang="en-US" sz="1400" dirty="0">
                          <a:latin typeface="+mn-lt"/>
                          <a:ea typeface="Times New Roman"/>
                        </a:rPr>
                        <a:t>σ</a:t>
                      </a:r>
                      <a:r>
                        <a:rPr lang="es-VE" sz="1400" dirty="0">
                          <a:latin typeface="+mn-lt"/>
                          <a:ea typeface="Times New Roman"/>
                        </a:rPr>
                        <a:t>=</a:t>
                      </a:r>
                      <a:r>
                        <a:rPr lang="es-VE" sz="1400" dirty="0">
                          <a:latin typeface="+mn-lt"/>
                          <a:ea typeface="Calibri"/>
                        </a:rPr>
                        <a:t>3.24</a:t>
                      </a:r>
                      <a:r>
                        <a:rPr lang="es-VE" sz="1400" dirty="0">
                          <a:latin typeface="+mn-lt"/>
                          <a:ea typeface="Times New Roman"/>
                        </a:rPr>
                        <a:t>)</a:t>
                      </a:r>
                      <a:endParaRPr lang="es-VE" sz="1400" dirty="0">
                        <a:latin typeface="+mn-lt"/>
                        <a:ea typeface="Calibri"/>
                      </a:endParaRPr>
                    </a:p>
                  </a:txBody>
                  <a:tcPr marL="68580" marR="68580" marT="0" marB="0" anchor="ctr"/>
                </a:tc>
                <a:tc>
                  <a:txBody>
                    <a:bodyPr/>
                    <a:lstStyle/>
                    <a:p>
                      <a:pPr algn="ctr">
                        <a:lnSpc>
                          <a:spcPct val="115000"/>
                        </a:lnSpc>
                        <a:spcAft>
                          <a:spcPts val="1000"/>
                        </a:spcAft>
                      </a:pPr>
                      <a:r>
                        <a:rPr lang="es-VE" sz="1400" dirty="0">
                          <a:latin typeface="+mn-lt"/>
                          <a:ea typeface="Times New Roman"/>
                        </a:rPr>
                        <a:t>Chi-cuadrado</a:t>
                      </a:r>
                      <a:endParaRPr lang="es-VE" sz="1400" dirty="0">
                        <a:latin typeface="+mn-lt"/>
                        <a:ea typeface="Calibri"/>
                      </a:endParaRPr>
                    </a:p>
                  </a:txBody>
                  <a:tcPr marL="68580" marR="68580" marT="0" marB="0" anchor="ctr"/>
                </a:tc>
                <a:tc>
                  <a:txBody>
                    <a:bodyPr/>
                    <a:lstStyle/>
                    <a:p>
                      <a:pPr algn="ctr">
                        <a:lnSpc>
                          <a:spcPct val="115000"/>
                        </a:lnSpc>
                        <a:spcAft>
                          <a:spcPts val="1000"/>
                        </a:spcAft>
                      </a:pPr>
                      <a:r>
                        <a:rPr lang="es-ES" sz="1400" dirty="0">
                          <a:latin typeface="+mn-lt"/>
                          <a:ea typeface="Calibri"/>
                        </a:rPr>
                        <a:t>0.67</a:t>
                      </a:r>
                      <a:endParaRPr lang="es-VE" sz="1400" dirty="0">
                        <a:latin typeface="+mn-lt"/>
                        <a:ea typeface="Calibri"/>
                      </a:endParaRPr>
                    </a:p>
                  </a:txBody>
                  <a:tcPr marL="68580" marR="68580" marT="0" marB="0" anchor="ctr"/>
                </a:tc>
              </a:tr>
            </a:tbl>
          </a:graphicData>
        </a:graphic>
      </p:graphicFrame>
      <p:sp>
        <p:nvSpPr>
          <p:cNvPr id="4" name="3 CuadroTexto"/>
          <p:cNvSpPr txBox="1"/>
          <p:nvPr/>
        </p:nvSpPr>
        <p:spPr>
          <a:xfrm>
            <a:off x="467544" y="692696"/>
            <a:ext cx="8208912" cy="769441"/>
          </a:xfrm>
          <a:prstGeom prst="rect">
            <a:avLst/>
          </a:prstGeom>
          <a:noFill/>
        </p:spPr>
        <p:txBody>
          <a:bodyPr wrap="square" rtlCol="0">
            <a:spAutoFit/>
          </a:bodyPr>
          <a:lstStyle/>
          <a:p>
            <a:r>
              <a:rPr lang="es-VE" sz="2200" b="1" dirty="0" smtClean="0"/>
              <a:t>Ajuste de distribución de probabilidad de las variables de interés.</a:t>
            </a:r>
            <a:endParaRPr lang="es-VE" sz="2200" b="1" dirty="0"/>
          </a:p>
        </p:txBody>
      </p:sp>
      <p:sp>
        <p:nvSpPr>
          <p:cNvPr id="6" name="5 CuadroTexto"/>
          <p:cNvSpPr txBox="1"/>
          <p:nvPr/>
        </p:nvSpPr>
        <p:spPr>
          <a:xfrm>
            <a:off x="683568" y="5517232"/>
            <a:ext cx="3672408" cy="584775"/>
          </a:xfrm>
          <a:prstGeom prst="rect">
            <a:avLst/>
          </a:prstGeom>
          <a:noFill/>
        </p:spPr>
        <p:txBody>
          <a:bodyPr wrap="square" rtlCol="0">
            <a:spAutoFit/>
          </a:bodyPr>
          <a:lstStyle/>
          <a:p>
            <a:r>
              <a:rPr lang="es-VE" sz="1400" dirty="0"/>
              <a:t>Fuente: STATGRAPHICS.</a:t>
            </a:r>
          </a:p>
          <a:p>
            <a:endParaRPr lang="es-VE" dirty="0"/>
          </a:p>
        </p:txBody>
      </p:sp>
      <p:sp>
        <p:nvSpPr>
          <p:cNvPr id="7" name="6 CuadroTexto"/>
          <p:cNvSpPr txBox="1"/>
          <p:nvPr/>
        </p:nvSpPr>
        <p:spPr>
          <a:xfrm>
            <a:off x="539552" y="1702549"/>
            <a:ext cx="8064896" cy="646331"/>
          </a:xfrm>
          <a:prstGeom prst="rect">
            <a:avLst/>
          </a:prstGeom>
          <a:noFill/>
        </p:spPr>
        <p:txBody>
          <a:bodyPr wrap="square" rtlCol="0">
            <a:spAutoFit/>
          </a:bodyPr>
          <a:lstStyle/>
          <a:p>
            <a:r>
              <a:rPr lang="es-VE" dirty="0" smtClean="0"/>
              <a:t>Tabla 4. </a:t>
            </a:r>
            <a:r>
              <a:rPr lang="es-VE" i="1" dirty="0" smtClean="0"/>
              <a:t>Ajuste de distribución de probabilidad de las variables de interés.</a:t>
            </a:r>
            <a:endParaRPr lang="es-VE" b="1" dirty="0" smtClean="0"/>
          </a:p>
          <a:p>
            <a:endParaRPr lang="es-V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46856" y="2036841"/>
          <a:ext cx="8445624" cy="4632519"/>
        </p:xfrm>
        <a:graphic>
          <a:graphicData uri="http://schemas.openxmlformats.org/drawingml/2006/table">
            <a:tbl>
              <a:tblPr firstRow="1" bandRow="1">
                <a:tableStyleId>{5C22544A-7EE6-4342-B048-85BDC9FD1C3A}</a:tableStyleId>
              </a:tblPr>
              <a:tblGrid>
                <a:gridCol w="5911855"/>
                <a:gridCol w="2533769"/>
              </a:tblGrid>
              <a:tr h="366872">
                <a:tc>
                  <a:txBody>
                    <a:bodyPr/>
                    <a:lstStyle/>
                    <a:p>
                      <a:pPr algn="ctr">
                        <a:lnSpc>
                          <a:spcPct val="115000"/>
                        </a:lnSpc>
                        <a:spcAft>
                          <a:spcPts val="1000"/>
                        </a:spcAft>
                      </a:pPr>
                      <a:r>
                        <a:rPr lang="es-VE" sz="1600" dirty="0">
                          <a:latin typeface="Arial" pitchFamily="34" charset="0"/>
                          <a:ea typeface="Calibri"/>
                          <a:cs typeface="Arial" pitchFamily="34" charset="0"/>
                        </a:rPr>
                        <a:t>Variable</a:t>
                      </a:r>
                    </a:p>
                  </a:txBody>
                  <a:tcPr marL="68580" marR="68580" marT="0" marB="0"/>
                </a:tc>
                <a:tc>
                  <a:txBody>
                    <a:bodyPr/>
                    <a:lstStyle/>
                    <a:p>
                      <a:pPr algn="ctr">
                        <a:lnSpc>
                          <a:spcPct val="115000"/>
                        </a:lnSpc>
                        <a:spcAft>
                          <a:spcPts val="1000"/>
                        </a:spcAft>
                      </a:pPr>
                      <a:r>
                        <a:rPr lang="es-VE" sz="1600" dirty="0">
                          <a:latin typeface="Arial" pitchFamily="34" charset="0"/>
                          <a:ea typeface="Calibri"/>
                          <a:cs typeface="Arial" pitchFamily="34" charset="0"/>
                        </a:rPr>
                        <a:t>Distribución ajustada</a:t>
                      </a:r>
                    </a:p>
                  </a:txBody>
                  <a:tcPr marL="68580" marR="68580" marT="0" marB="0"/>
                </a:tc>
              </a:tr>
              <a:tr h="554831">
                <a:tc>
                  <a:txBody>
                    <a:bodyPr/>
                    <a:lstStyle/>
                    <a:p>
                      <a:pPr>
                        <a:lnSpc>
                          <a:spcPct val="115000"/>
                        </a:lnSpc>
                        <a:spcAft>
                          <a:spcPts val="1000"/>
                        </a:spcAft>
                      </a:pPr>
                      <a:r>
                        <a:rPr lang="es-VE" sz="1600">
                          <a:latin typeface="Arial" pitchFamily="34" charset="0"/>
                          <a:ea typeface="Calibri"/>
                          <a:cs typeface="Arial" pitchFamily="34" charset="0"/>
                        </a:rPr>
                        <a:t>Tiempo en realizar el muestreo físico al producto terminado a granel. (minutos)</a:t>
                      </a:r>
                    </a:p>
                  </a:txBody>
                  <a:tcPr marL="68580" marR="68580" marT="0" marB="0"/>
                </a:tc>
                <a:tc>
                  <a:txBody>
                    <a:bodyPr/>
                    <a:lstStyle/>
                    <a:p>
                      <a:pPr algn="ctr">
                        <a:lnSpc>
                          <a:spcPct val="115000"/>
                        </a:lnSpc>
                        <a:spcAft>
                          <a:spcPts val="1000"/>
                        </a:spcAft>
                      </a:pPr>
                      <a:r>
                        <a:rPr lang="es-ES" sz="1600">
                          <a:solidFill>
                            <a:srgbClr val="000000"/>
                          </a:solidFill>
                          <a:latin typeface="Arial" pitchFamily="34" charset="0"/>
                          <a:ea typeface="Times New Roman"/>
                          <a:cs typeface="Arial" pitchFamily="34" charset="0"/>
                        </a:rPr>
                        <a:t>Uniforme (15,20)</a:t>
                      </a:r>
                      <a:endParaRPr lang="es-VE" sz="1600">
                        <a:latin typeface="Arial" pitchFamily="34" charset="0"/>
                        <a:ea typeface="Calibri"/>
                        <a:cs typeface="Arial" pitchFamily="34" charset="0"/>
                      </a:endParaRPr>
                    </a:p>
                  </a:txBody>
                  <a:tcPr marL="68580" marR="68580" marT="0" marB="0" anchor="ctr"/>
                </a:tc>
              </a:tr>
              <a:tr h="554831">
                <a:tc>
                  <a:txBody>
                    <a:bodyPr/>
                    <a:lstStyle/>
                    <a:p>
                      <a:pPr>
                        <a:lnSpc>
                          <a:spcPct val="115000"/>
                        </a:lnSpc>
                        <a:spcAft>
                          <a:spcPts val="1000"/>
                        </a:spcAft>
                      </a:pPr>
                      <a:r>
                        <a:rPr lang="es-VE" sz="1600">
                          <a:latin typeface="Arial" pitchFamily="34" charset="0"/>
                          <a:ea typeface="Calibri"/>
                          <a:cs typeface="Arial" pitchFamily="34" charset="0"/>
                        </a:rPr>
                        <a:t>Tiempo en realizar el análisis químico a la materia prima, producto en proceso y al producto terminado (minutos)</a:t>
                      </a:r>
                    </a:p>
                  </a:txBody>
                  <a:tcPr marL="68580" marR="68580" marT="0" marB="0"/>
                </a:tc>
                <a:tc>
                  <a:txBody>
                    <a:bodyPr/>
                    <a:lstStyle/>
                    <a:p>
                      <a:pPr algn="ctr">
                        <a:lnSpc>
                          <a:spcPct val="115000"/>
                        </a:lnSpc>
                        <a:spcAft>
                          <a:spcPts val="1000"/>
                        </a:spcAft>
                      </a:pPr>
                      <a:r>
                        <a:rPr lang="en-US" sz="1600" dirty="0">
                          <a:solidFill>
                            <a:srgbClr val="000000"/>
                          </a:solidFill>
                          <a:latin typeface="Arial" pitchFamily="34" charset="0"/>
                          <a:ea typeface="Times New Roman"/>
                          <a:cs typeface="Arial" pitchFamily="34" charset="0"/>
                        </a:rPr>
                        <a:t>Triangular (30,40,90)</a:t>
                      </a:r>
                      <a:endParaRPr lang="es-VE" sz="1600" dirty="0">
                        <a:latin typeface="Arial" pitchFamily="34" charset="0"/>
                        <a:ea typeface="Calibri"/>
                        <a:cs typeface="Arial" pitchFamily="34" charset="0"/>
                      </a:endParaRPr>
                    </a:p>
                  </a:txBody>
                  <a:tcPr marL="68580" marR="68580" marT="0" marB="0" anchor="ctr"/>
                </a:tc>
              </a:tr>
              <a:tr h="366872">
                <a:tc>
                  <a:txBody>
                    <a:bodyPr/>
                    <a:lstStyle/>
                    <a:p>
                      <a:pPr>
                        <a:lnSpc>
                          <a:spcPct val="115000"/>
                        </a:lnSpc>
                        <a:spcAft>
                          <a:spcPts val="1000"/>
                        </a:spcAft>
                      </a:pPr>
                      <a:r>
                        <a:rPr lang="es-VE" sz="1600">
                          <a:latin typeface="Arial" pitchFamily="34" charset="0"/>
                          <a:ea typeface="Calibri"/>
                          <a:cs typeface="Arial" pitchFamily="34" charset="0"/>
                        </a:rPr>
                        <a:t>Tiempo de maquinado en los molinos 953 y 1110 (ton/h)</a:t>
                      </a:r>
                    </a:p>
                  </a:txBody>
                  <a:tcPr marL="68580" marR="68580" marT="0" marB="0"/>
                </a:tc>
                <a:tc>
                  <a:txBody>
                    <a:bodyPr/>
                    <a:lstStyle/>
                    <a:p>
                      <a:pPr algn="ctr">
                        <a:lnSpc>
                          <a:spcPct val="115000"/>
                        </a:lnSpc>
                        <a:spcAft>
                          <a:spcPts val="1000"/>
                        </a:spcAft>
                      </a:pPr>
                      <a:r>
                        <a:rPr lang="en-US" sz="1600">
                          <a:solidFill>
                            <a:srgbClr val="000000"/>
                          </a:solidFill>
                          <a:latin typeface="Arial" pitchFamily="34" charset="0"/>
                          <a:ea typeface="Times New Roman"/>
                          <a:cs typeface="Arial" pitchFamily="34" charset="0"/>
                        </a:rPr>
                        <a:t>Uniforme (16,27)</a:t>
                      </a:r>
                      <a:endParaRPr lang="es-VE" sz="1600">
                        <a:latin typeface="Arial" pitchFamily="34" charset="0"/>
                        <a:ea typeface="Calibri"/>
                        <a:cs typeface="Arial" pitchFamily="34" charset="0"/>
                      </a:endParaRPr>
                    </a:p>
                  </a:txBody>
                  <a:tcPr marL="68580" marR="68580" marT="0" marB="0" anchor="ctr"/>
                </a:tc>
              </a:tr>
              <a:tr h="366872">
                <a:tc>
                  <a:txBody>
                    <a:bodyPr/>
                    <a:lstStyle/>
                    <a:p>
                      <a:pPr>
                        <a:lnSpc>
                          <a:spcPct val="115000"/>
                        </a:lnSpc>
                        <a:spcAft>
                          <a:spcPts val="1000"/>
                        </a:spcAft>
                      </a:pPr>
                      <a:r>
                        <a:rPr lang="es-VE" sz="1600">
                          <a:latin typeface="Arial" pitchFamily="34" charset="0"/>
                          <a:ea typeface="Calibri"/>
                          <a:cs typeface="Arial" pitchFamily="34" charset="0"/>
                        </a:rPr>
                        <a:t>Tiempo de maquinado en el molino 866 (ton/h)</a:t>
                      </a:r>
                    </a:p>
                  </a:txBody>
                  <a:tcPr marL="68580" marR="68580" marT="0" marB="0"/>
                </a:tc>
                <a:tc>
                  <a:txBody>
                    <a:bodyPr/>
                    <a:lstStyle/>
                    <a:p>
                      <a:pPr algn="ctr">
                        <a:lnSpc>
                          <a:spcPct val="115000"/>
                        </a:lnSpc>
                        <a:spcAft>
                          <a:spcPts val="1000"/>
                        </a:spcAft>
                      </a:pPr>
                      <a:r>
                        <a:rPr lang="es-VE" sz="1600">
                          <a:solidFill>
                            <a:srgbClr val="000000"/>
                          </a:solidFill>
                          <a:latin typeface="Arial" pitchFamily="34" charset="0"/>
                          <a:ea typeface="Times New Roman"/>
                          <a:cs typeface="Arial" pitchFamily="34" charset="0"/>
                        </a:rPr>
                        <a:t>Uniforme</a:t>
                      </a:r>
                      <a:r>
                        <a:rPr lang="en-US" sz="1600">
                          <a:solidFill>
                            <a:srgbClr val="000000"/>
                          </a:solidFill>
                          <a:latin typeface="Arial" pitchFamily="34" charset="0"/>
                          <a:ea typeface="Times New Roman"/>
                          <a:cs typeface="Arial" pitchFamily="34" charset="0"/>
                        </a:rPr>
                        <a:t> (7,12)</a:t>
                      </a:r>
                      <a:endParaRPr lang="es-VE" sz="1600">
                        <a:latin typeface="Arial" pitchFamily="34" charset="0"/>
                        <a:ea typeface="Calibri"/>
                        <a:cs typeface="Arial" pitchFamily="34" charset="0"/>
                      </a:endParaRPr>
                    </a:p>
                  </a:txBody>
                  <a:tcPr marL="68580" marR="68580" marT="0" marB="0" anchor="ctr"/>
                </a:tc>
              </a:tr>
              <a:tr h="366872">
                <a:tc>
                  <a:txBody>
                    <a:bodyPr/>
                    <a:lstStyle/>
                    <a:p>
                      <a:pPr>
                        <a:lnSpc>
                          <a:spcPct val="115000"/>
                        </a:lnSpc>
                        <a:spcAft>
                          <a:spcPts val="1000"/>
                        </a:spcAft>
                      </a:pPr>
                      <a:r>
                        <a:rPr lang="es-VE" sz="1600">
                          <a:latin typeface="Arial" pitchFamily="34" charset="0"/>
                          <a:ea typeface="Calibri"/>
                          <a:cs typeface="Arial" pitchFamily="34" charset="0"/>
                        </a:rPr>
                        <a:t>Tiempo de maquinado en la balanza (min/batch)</a:t>
                      </a:r>
                    </a:p>
                  </a:txBody>
                  <a:tcPr marL="68580" marR="68580" marT="0" marB="0"/>
                </a:tc>
                <a:tc>
                  <a:txBody>
                    <a:bodyPr/>
                    <a:lstStyle/>
                    <a:p>
                      <a:pPr algn="ctr">
                        <a:lnSpc>
                          <a:spcPct val="115000"/>
                        </a:lnSpc>
                        <a:spcAft>
                          <a:spcPts val="1000"/>
                        </a:spcAft>
                      </a:pPr>
                      <a:r>
                        <a:rPr lang="es-VE" sz="1600">
                          <a:latin typeface="Arial" pitchFamily="34" charset="0"/>
                          <a:ea typeface="Calibri"/>
                          <a:cs typeface="Arial" pitchFamily="34" charset="0"/>
                        </a:rPr>
                        <a:t>3</a:t>
                      </a:r>
                    </a:p>
                  </a:txBody>
                  <a:tcPr marL="68580" marR="68580" marT="0" marB="0" anchor="ctr"/>
                </a:tc>
              </a:tr>
              <a:tr h="366872">
                <a:tc>
                  <a:txBody>
                    <a:bodyPr/>
                    <a:lstStyle/>
                    <a:p>
                      <a:pPr>
                        <a:lnSpc>
                          <a:spcPct val="115000"/>
                        </a:lnSpc>
                        <a:spcAft>
                          <a:spcPts val="1000"/>
                        </a:spcAft>
                      </a:pPr>
                      <a:r>
                        <a:rPr lang="es-VE" sz="1600">
                          <a:latin typeface="Arial" pitchFamily="34" charset="0"/>
                          <a:ea typeface="Calibri"/>
                          <a:cs typeface="Arial" pitchFamily="34" charset="0"/>
                        </a:rPr>
                        <a:t>Tiempo de maquinado en las mezcladoras 01 y 45 (min/batch)</a:t>
                      </a:r>
                    </a:p>
                  </a:txBody>
                  <a:tcPr marL="68580" marR="68580" marT="0" marB="0"/>
                </a:tc>
                <a:tc>
                  <a:txBody>
                    <a:bodyPr/>
                    <a:lstStyle/>
                    <a:p>
                      <a:pPr algn="ctr">
                        <a:lnSpc>
                          <a:spcPct val="115000"/>
                        </a:lnSpc>
                        <a:spcAft>
                          <a:spcPts val="1000"/>
                        </a:spcAft>
                      </a:pPr>
                      <a:r>
                        <a:rPr lang="es-VE" sz="1600">
                          <a:latin typeface="Arial" pitchFamily="34" charset="0"/>
                          <a:ea typeface="Calibri"/>
                          <a:cs typeface="Arial" pitchFamily="34" charset="0"/>
                        </a:rPr>
                        <a:t>3</a:t>
                      </a:r>
                    </a:p>
                  </a:txBody>
                  <a:tcPr marL="68580" marR="68580" marT="0" marB="0" anchor="ctr"/>
                </a:tc>
              </a:tr>
              <a:tr h="554831">
                <a:tc>
                  <a:txBody>
                    <a:bodyPr/>
                    <a:lstStyle/>
                    <a:p>
                      <a:pPr>
                        <a:lnSpc>
                          <a:spcPct val="115000"/>
                        </a:lnSpc>
                        <a:spcAft>
                          <a:spcPts val="1000"/>
                        </a:spcAft>
                      </a:pPr>
                      <a:r>
                        <a:rPr lang="es-VE" sz="1600" dirty="0">
                          <a:latin typeface="Arial" pitchFamily="34" charset="0"/>
                          <a:ea typeface="Calibri"/>
                          <a:cs typeface="Arial" pitchFamily="34" charset="0"/>
                        </a:rPr>
                        <a:t>Tiempo de carga del producto terminado a granel en camiones de capacidad de 30-28 toneladas (minutos)</a:t>
                      </a:r>
                    </a:p>
                  </a:txBody>
                  <a:tcPr marL="68580" marR="68580" marT="0" marB="0"/>
                </a:tc>
                <a:tc>
                  <a:txBody>
                    <a:bodyPr/>
                    <a:lstStyle/>
                    <a:p>
                      <a:pPr algn="ctr">
                        <a:lnSpc>
                          <a:spcPct val="115000"/>
                        </a:lnSpc>
                        <a:spcAft>
                          <a:spcPts val="1000"/>
                        </a:spcAft>
                      </a:pPr>
                      <a:r>
                        <a:rPr lang="en-US" sz="1600" dirty="0">
                          <a:solidFill>
                            <a:srgbClr val="000000"/>
                          </a:solidFill>
                          <a:latin typeface="Arial" pitchFamily="34" charset="0"/>
                          <a:ea typeface="Times New Roman"/>
                          <a:cs typeface="Arial" pitchFamily="34" charset="0"/>
                        </a:rPr>
                        <a:t>Triangular (15;27,5;60)</a:t>
                      </a:r>
                      <a:endParaRPr lang="es-VE" sz="1600" dirty="0">
                        <a:latin typeface="Arial" pitchFamily="34" charset="0"/>
                        <a:ea typeface="Calibri"/>
                        <a:cs typeface="Arial" pitchFamily="34" charset="0"/>
                      </a:endParaRPr>
                    </a:p>
                  </a:txBody>
                  <a:tcPr marL="68580" marR="68580" marT="0" marB="0" anchor="ctr"/>
                </a:tc>
              </a:tr>
              <a:tr h="554831">
                <a:tc>
                  <a:txBody>
                    <a:bodyPr/>
                    <a:lstStyle/>
                    <a:p>
                      <a:pPr>
                        <a:lnSpc>
                          <a:spcPct val="115000"/>
                        </a:lnSpc>
                        <a:spcAft>
                          <a:spcPts val="1000"/>
                        </a:spcAft>
                      </a:pPr>
                      <a:r>
                        <a:rPr lang="es-VE" sz="1600">
                          <a:latin typeface="Arial" pitchFamily="34" charset="0"/>
                          <a:ea typeface="Calibri"/>
                          <a:cs typeface="Arial" pitchFamily="34" charset="0"/>
                        </a:rPr>
                        <a:t>Tiempo de carga del producto terminado a granel en camiones de capacidad de 20-18 toneladas (minutos)</a:t>
                      </a:r>
                    </a:p>
                  </a:txBody>
                  <a:tcPr marL="68580" marR="68580" marT="0" marB="0"/>
                </a:tc>
                <a:tc>
                  <a:txBody>
                    <a:bodyPr/>
                    <a:lstStyle/>
                    <a:p>
                      <a:pPr algn="ctr">
                        <a:lnSpc>
                          <a:spcPct val="115000"/>
                        </a:lnSpc>
                        <a:spcAft>
                          <a:spcPts val="1000"/>
                        </a:spcAft>
                      </a:pPr>
                      <a:r>
                        <a:rPr lang="en-US" sz="1600">
                          <a:solidFill>
                            <a:srgbClr val="000000"/>
                          </a:solidFill>
                          <a:latin typeface="Arial" pitchFamily="34" charset="0"/>
                          <a:ea typeface="Times New Roman"/>
                          <a:cs typeface="Arial" pitchFamily="34" charset="0"/>
                        </a:rPr>
                        <a:t>Triangular (10;17,5;35)</a:t>
                      </a:r>
                      <a:endParaRPr lang="es-VE" sz="1600">
                        <a:latin typeface="Arial" pitchFamily="34" charset="0"/>
                        <a:ea typeface="Calibri"/>
                        <a:cs typeface="Arial" pitchFamily="34" charset="0"/>
                      </a:endParaRPr>
                    </a:p>
                  </a:txBody>
                  <a:tcPr marL="68580" marR="68580" marT="0" marB="0" anchor="ctr"/>
                </a:tc>
              </a:tr>
              <a:tr h="554831">
                <a:tc>
                  <a:txBody>
                    <a:bodyPr/>
                    <a:lstStyle/>
                    <a:p>
                      <a:pPr>
                        <a:lnSpc>
                          <a:spcPct val="115000"/>
                        </a:lnSpc>
                        <a:spcAft>
                          <a:spcPts val="1000"/>
                        </a:spcAft>
                      </a:pPr>
                      <a:r>
                        <a:rPr lang="es-VE" sz="1600" dirty="0">
                          <a:latin typeface="Arial" pitchFamily="34" charset="0"/>
                          <a:ea typeface="Calibri"/>
                          <a:cs typeface="Arial" pitchFamily="34" charset="0"/>
                        </a:rPr>
                        <a:t>Limpieza de imanes en la mezcladora, puesta a punto (minutos)</a:t>
                      </a:r>
                    </a:p>
                  </a:txBody>
                  <a:tcPr marL="68580" marR="68580" marT="0" marB="0"/>
                </a:tc>
                <a:tc>
                  <a:txBody>
                    <a:bodyPr/>
                    <a:lstStyle/>
                    <a:p>
                      <a:pPr algn="ctr">
                        <a:lnSpc>
                          <a:spcPct val="115000"/>
                        </a:lnSpc>
                        <a:spcAft>
                          <a:spcPts val="1000"/>
                        </a:spcAft>
                      </a:pPr>
                      <a:r>
                        <a:rPr lang="es-VE" sz="1600" dirty="0">
                          <a:solidFill>
                            <a:srgbClr val="000000"/>
                          </a:solidFill>
                          <a:latin typeface="Arial" pitchFamily="34" charset="0"/>
                          <a:ea typeface="Times New Roman"/>
                          <a:cs typeface="Arial" pitchFamily="34" charset="0"/>
                        </a:rPr>
                        <a:t>10</a:t>
                      </a:r>
                      <a:endParaRPr lang="es-VE" sz="1600" dirty="0">
                        <a:latin typeface="Arial" pitchFamily="34" charset="0"/>
                        <a:ea typeface="Calibri"/>
                        <a:cs typeface="Arial" pitchFamily="34" charset="0"/>
                      </a:endParaRPr>
                    </a:p>
                  </a:txBody>
                  <a:tcPr marL="68580" marR="68580" marT="0" marB="0" anchor="ctr"/>
                </a:tc>
              </a:tr>
            </a:tbl>
          </a:graphicData>
        </a:graphic>
      </p:graphicFrame>
      <p:sp>
        <p:nvSpPr>
          <p:cNvPr id="5" name="4 CuadroTexto"/>
          <p:cNvSpPr txBox="1"/>
          <p:nvPr/>
        </p:nvSpPr>
        <p:spPr>
          <a:xfrm>
            <a:off x="539552" y="6597352"/>
            <a:ext cx="8136904" cy="307777"/>
          </a:xfrm>
          <a:prstGeom prst="rect">
            <a:avLst/>
          </a:prstGeom>
          <a:noFill/>
        </p:spPr>
        <p:txBody>
          <a:bodyPr wrap="square" rtlCol="0">
            <a:spAutoFit/>
          </a:bodyPr>
          <a:lstStyle/>
          <a:p>
            <a:r>
              <a:rPr lang="es-VE" sz="1400" dirty="0"/>
              <a:t>Fuente: entrevistas no estructuradas realizadas en Alimentos Súper S, C.A</a:t>
            </a:r>
            <a:r>
              <a:rPr lang="es-VE" sz="1400" dirty="0" smtClean="0"/>
              <a:t>.</a:t>
            </a:r>
            <a:endParaRPr lang="es-VE" sz="1400" dirty="0"/>
          </a:p>
        </p:txBody>
      </p:sp>
      <p:sp>
        <p:nvSpPr>
          <p:cNvPr id="6" name="5 CuadroTexto"/>
          <p:cNvSpPr txBox="1"/>
          <p:nvPr/>
        </p:nvSpPr>
        <p:spPr>
          <a:xfrm>
            <a:off x="467544" y="692696"/>
            <a:ext cx="8208912" cy="769441"/>
          </a:xfrm>
          <a:prstGeom prst="rect">
            <a:avLst/>
          </a:prstGeom>
          <a:noFill/>
        </p:spPr>
        <p:txBody>
          <a:bodyPr wrap="square" rtlCol="0">
            <a:spAutoFit/>
          </a:bodyPr>
          <a:lstStyle/>
          <a:p>
            <a:r>
              <a:rPr lang="es-VE" sz="2200" b="1" dirty="0" smtClean="0"/>
              <a:t>Ajuste de distribución de probabilidad de las variables de interés, 9 variables.</a:t>
            </a:r>
            <a:endParaRPr lang="es-VE" sz="2200" b="1" dirty="0"/>
          </a:p>
        </p:txBody>
      </p:sp>
      <p:sp>
        <p:nvSpPr>
          <p:cNvPr id="7" name="6 CuadroTexto"/>
          <p:cNvSpPr txBox="1"/>
          <p:nvPr/>
        </p:nvSpPr>
        <p:spPr>
          <a:xfrm>
            <a:off x="395536" y="1425550"/>
            <a:ext cx="8748464" cy="923330"/>
          </a:xfrm>
          <a:prstGeom prst="rect">
            <a:avLst/>
          </a:prstGeom>
          <a:noFill/>
        </p:spPr>
        <p:txBody>
          <a:bodyPr wrap="square" rtlCol="0">
            <a:spAutoFit/>
          </a:bodyPr>
          <a:lstStyle/>
          <a:p>
            <a:r>
              <a:rPr lang="es-VE" dirty="0" smtClean="0"/>
              <a:t>Tabla 5. </a:t>
            </a:r>
            <a:r>
              <a:rPr lang="es-VE" i="1" dirty="0" smtClean="0"/>
              <a:t>Variables ajustadas a una distribución Triangular, Uniforme o de comportamiento constante.</a:t>
            </a:r>
            <a:endParaRPr lang="es-VE" b="1" dirty="0" smtClean="0"/>
          </a:p>
          <a:p>
            <a:endParaRPr lang="es-V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539551" y="2420887"/>
          <a:ext cx="7992891" cy="4176465"/>
        </p:xfrm>
        <a:graphic>
          <a:graphicData uri="http://schemas.openxmlformats.org/drawingml/2006/table">
            <a:tbl>
              <a:tblPr firstRow="1" bandRow="1">
                <a:tableStyleId>{5C22544A-7EE6-4342-B048-85BDC9FD1C3A}</a:tableStyleId>
              </a:tblPr>
              <a:tblGrid>
                <a:gridCol w="888099"/>
                <a:gridCol w="888099"/>
                <a:gridCol w="888099"/>
                <a:gridCol w="888099"/>
                <a:gridCol w="888099"/>
                <a:gridCol w="888099"/>
                <a:gridCol w="888099"/>
                <a:gridCol w="888099"/>
                <a:gridCol w="888099"/>
              </a:tblGrid>
              <a:tr h="278431">
                <a:tc gridSpan="9">
                  <a:txBody>
                    <a:bodyPr/>
                    <a:lstStyle/>
                    <a:p>
                      <a:pPr algn="ctr">
                        <a:lnSpc>
                          <a:spcPct val="115000"/>
                        </a:lnSpc>
                        <a:spcAft>
                          <a:spcPts val="0"/>
                        </a:spcAft>
                      </a:pPr>
                      <a:r>
                        <a:rPr lang="es-ES" sz="1200" b="1" dirty="0">
                          <a:solidFill>
                            <a:schemeClr val="bg1"/>
                          </a:solidFill>
                          <a:latin typeface="+mn-lt"/>
                          <a:ea typeface="Times New Roman"/>
                        </a:rPr>
                        <a:t>1er turno</a:t>
                      </a:r>
                      <a:r>
                        <a:rPr lang="es-ES" sz="1200" dirty="0">
                          <a:solidFill>
                            <a:schemeClr val="bg1"/>
                          </a:solidFill>
                          <a:latin typeface="+mn-lt"/>
                          <a:ea typeface="Times New Roman"/>
                        </a:rPr>
                        <a:t> (X = Camiones totales)</a:t>
                      </a:r>
                      <a:endParaRPr lang="es-VE" sz="800" dirty="0">
                        <a:solidFill>
                          <a:schemeClr val="bg1"/>
                        </a:solidFill>
                        <a:latin typeface="+mn-lt"/>
                        <a:ea typeface="Calibri"/>
                      </a:endParaRPr>
                    </a:p>
                  </a:txBody>
                  <a:tcPr marL="68580" marR="68580" marT="0" marB="0" anchor="b"/>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r>
              <a:tr h="278431">
                <a:tc>
                  <a:txBody>
                    <a:bodyPr/>
                    <a:lstStyle/>
                    <a:p>
                      <a:pPr algn="ctr">
                        <a:lnSpc>
                          <a:spcPct val="115000"/>
                        </a:lnSpc>
                        <a:spcAft>
                          <a:spcPts val="0"/>
                        </a:spcAft>
                      </a:pPr>
                      <a:r>
                        <a:rPr lang="en-US" sz="1200">
                          <a:solidFill>
                            <a:srgbClr val="000000"/>
                          </a:solidFill>
                          <a:latin typeface="+mn-lt"/>
                          <a:ea typeface="Times New Roman"/>
                        </a:rPr>
                        <a:t>X </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2</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6</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7</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8</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P(Xi)</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0.047</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0.047</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X</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9</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10</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12</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16</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17</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P(Xi)</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0.166</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0.047</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0.023</a:t>
                      </a:r>
                      <a:endParaRPr lang="es-VE" sz="800">
                        <a:latin typeface="+mn-lt"/>
                        <a:ea typeface="Calibri"/>
                      </a:endParaRPr>
                    </a:p>
                  </a:txBody>
                  <a:tcPr marL="68580" marR="68580" marT="0" marB="0" anchor="ctr"/>
                </a:tc>
              </a:tr>
              <a:tr h="278431">
                <a:tc gridSpan="9">
                  <a:txBody>
                    <a:bodyPr/>
                    <a:lstStyle/>
                    <a:p>
                      <a:pPr algn="ctr">
                        <a:lnSpc>
                          <a:spcPct val="115000"/>
                        </a:lnSpc>
                        <a:spcAft>
                          <a:spcPts val="0"/>
                        </a:spcAft>
                      </a:pPr>
                      <a:r>
                        <a:rPr lang="en-US" sz="1200" b="1" dirty="0">
                          <a:solidFill>
                            <a:schemeClr val="bg1"/>
                          </a:solidFill>
                          <a:latin typeface="+mn-lt"/>
                          <a:ea typeface="Times New Roman"/>
                        </a:rPr>
                        <a:t>2do </a:t>
                      </a:r>
                      <a:r>
                        <a:rPr lang="en-US" sz="1200" b="1" dirty="0" err="1">
                          <a:solidFill>
                            <a:schemeClr val="bg1"/>
                          </a:solidFill>
                          <a:latin typeface="+mn-lt"/>
                          <a:ea typeface="Times New Roman"/>
                        </a:rPr>
                        <a:t>turno</a:t>
                      </a:r>
                      <a:r>
                        <a:rPr lang="en-US" sz="1200" b="1" dirty="0">
                          <a:solidFill>
                            <a:schemeClr val="bg1"/>
                          </a:solidFill>
                          <a:latin typeface="+mn-lt"/>
                          <a:ea typeface="Times New Roman"/>
                        </a:rPr>
                        <a:t> </a:t>
                      </a:r>
                      <a:r>
                        <a:rPr lang="es-ES" sz="1200" dirty="0">
                          <a:solidFill>
                            <a:schemeClr val="bg1"/>
                          </a:solidFill>
                          <a:latin typeface="+mn-lt"/>
                          <a:ea typeface="Times New Roman"/>
                        </a:rPr>
                        <a:t>(X = Camiones totales)</a:t>
                      </a:r>
                      <a:endParaRPr lang="es-VE" sz="800" dirty="0">
                        <a:solidFill>
                          <a:schemeClr val="bg1"/>
                        </a:solidFill>
                        <a:latin typeface="+mn-lt"/>
                        <a:ea typeface="Calibri"/>
                      </a:endParaRPr>
                    </a:p>
                  </a:txBody>
                  <a:tcPr marL="68580" marR="68580" marT="0" marB="0" anchor="ct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r>
              <a:tr h="278431">
                <a:tc>
                  <a:txBody>
                    <a:bodyPr/>
                    <a:lstStyle/>
                    <a:p>
                      <a:pPr algn="ctr">
                        <a:lnSpc>
                          <a:spcPct val="115000"/>
                        </a:lnSpc>
                        <a:spcAft>
                          <a:spcPts val="0"/>
                        </a:spcAft>
                      </a:pPr>
                      <a:r>
                        <a:rPr lang="en-US" sz="1200">
                          <a:solidFill>
                            <a:srgbClr val="000000"/>
                          </a:solidFill>
                          <a:latin typeface="+mn-lt"/>
                          <a:ea typeface="Times New Roman"/>
                        </a:rPr>
                        <a:t>X</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dirty="0">
                          <a:solidFill>
                            <a:srgbClr val="000000"/>
                          </a:solidFill>
                          <a:latin typeface="+mn-lt"/>
                          <a:ea typeface="Times New Roman"/>
                        </a:rPr>
                        <a:t>0</a:t>
                      </a:r>
                      <a:endParaRPr lang="es-VE" sz="800" dirty="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2</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6</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7</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P(Xi)</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0.024</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X</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9</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10</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12</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16</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P(Xi)</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0.119</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0.024</a:t>
                      </a:r>
                      <a:endParaRPr lang="es-VE" sz="800">
                        <a:latin typeface="+mn-lt"/>
                        <a:ea typeface="Calibri"/>
                      </a:endParaRPr>
                    </a:p>
                  </a:txBody>
                  <a:tcPr marL="68580" marR="68580" marT="0" marB="0" anchor="ctr"/>
                </a:tc>
              </a:tr>
              <a:tr h="278431">
                <a:tc gridSpan="9">
                  <a:txBody>
                    <a:bodyPr/>
                    <a:lstStyle/>
                    <a:p>
                      <a:pPr algn="ctr">
                        <a:lnSpc>
                          <a:spcPct val="115000"/>
                        </a:lnSpc>
                        <a:spcAft>
                          <a:spcPts val="0"/>
                        </a:spcAft>
                      </a:pPr>
                      <a:r>
                        <a:rPr lang="es-ES" sz="1200" b="1" dirty="0">
                          <a:solidFill>
                            <a:schemeClr val="bg1"/>
                          </a:solidFill>
                          <a:latin typeface="+mn-lt"/>
                          <a:ea typeface="Times New Roman"/>
                        </a:rPr>
                        <a:t>3er turno </a:t>
                      </a:r>
                      <a:r>
                        <a:rPr lang="es-ES" sz="1200" dirty="0">
                          <a:solidFill>
                            <a:schemeClr val="bg1"/>
                          </a:solidFill>
                          <a:latin typeface="+mn-lt"/>
                          <a:ea typeface="Times New Roman"/>
                        </a:rPr>
                        <a:t>(X = Camiones totales)</a:t>
                      </a:r>
                      <a:endParaRPr lang="es-VE" sz="800" dirty="0">
                        <a:solidFill>
                          <a:schemeClr val="bg1"/>
                        </a:solidFill>
                        <a:latin typeface="+mn-lt"/>
                        <a:ea typeface="Calibri"/>
                      </a:endParaRPr>
                    </a:p>
                  </a:txBody>
                  <a:tcPr marL="68580" marR="68580" marT="0" marB="0" anchor="ct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c hMerge="1">
                  <a:txBody>
                    <a:bodyPr/>
                    <a:lstStyle/>
                    <a:p>
                      <a:endParaRPr lang="es-VE"/>
                    </a:p>
                  </a:txBody>
                  <a:tcPr>
                    <a:solidFill>
                      <a:schemeClr val="accent1"/>
                    </a:solidFill>
                  </a:tcPr>
                </a:tc>
              </a:tr>
              <a:tr h="278431">
                <a:tc>
                  <a:txBody>
                    <a:bodyPr/>
                    <a:lstStyle/>
                    <a:p>
                      <a:pPr algn="ctr">
                        <a:lnSpc>
                          <a:spcPct val="115000"/>
                        </a:lnSpc>
                        <a:spcAft>
                          <a:spcPts val="0"/>
                        </a:spcAft>
                      </a:pPr>
                      <a:r>
                        <a:rPr lang="en-US" sz="1200">
                          <a:solidFill>
                            <a:srgbClr val="000000"/>
                          </a:solidFill>
                          <a:latin typeface="+mn-lt"/>
                          <a:ea typeface="Times New Roman"/>
                        </a:rPr>
                        <a:t>X</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2</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dirty="0">
                          <a:solidFill>
                            <a:srgbClr val="000000"/>
                          </a:solidFill>
                          <a:latin typeface="+mn-lt"/>
                          <a:ea typeface="Times New Roman"/>
                        </a:rPr>
                        <a:t>4</a:t>
                      </a:r>
                      <a:endParaRPr lang="es-VE" sz="800" dirty="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6</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7</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P(Xi)</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0.167</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X</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9</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10</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13</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17</a:t>
                      </a:r>
                      <a:endParaRPr lang="es-VE" sz="800">
                        <a:latin typeface="+mn-lt"/>
                        <a:ea typeface="Calibri"/>
                      </a:endParaRPr>
                    </a:p>
                  </a:txBody>
                  <a:tcPr marL="68580" marR="68580" marT="0" marB="0" anchor="ctr"/>
                </a:tc>
              </a:tr>
              <a:tr h="278431">
                <a:tc>
                  <a:txBody>
                    <a:bodyPr/>
                    <a:lstStyle/>
                    <a:p>
                      <a:pPr algn="ctr">
                        <a:lnSpc>
                          <a:spcPct val="115000"/>
                        </a:lnSpc>
                        <a:spcAft>
                          <a:spcPts val="0"/>
                        </a:spcAft>
                      </a:pPr>
                      <a:r>
                        <a:rPr lang="en-US" sz="1200">
                          <a:solidFill>
                            <a:srgbClr val="000000"/>
                          </a:solidFill>
                          <a:latin typeface="+mn-lt"/>
                          <a:ea typeface="Times New Roman"/>
                        </a:rPr>
                        <a:t>P(Xi)</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0.095</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0.071</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0.048</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a:solidFill>
                            <a:srgbClr val="000000"/>
                          </a:solidFill>
                          <a:latin typeface="+mn-lt"/>
                          <a:ea typeface="Times New Roman"/>
                        </a:rPr>
                        <a:t>0.024</a:t>
                      </a:r>
                      <a:endParaRPr lang="es-VE" sz="800">
                        <a:latin typeface="+mn-lt"/>
                        <a:ea typeface="Calibri"/>
                      </a:endParaRPr>
                    </a:p>
                  </a:txBody>
                  <a:tcPr marL="68580" marR="68580" marT="0" marB="0" anchor="ctr"/>
                </a:tc>
                <a:tc>
                  <a:txBody>
                    <a:bodyPr/>
                    <a:lstStyle/>
                    <a:p>
                      <a:pPr algn="r">
                        <a:lnSpc>
                          <a:spcPct val="115000"/>
                        </a:lnSpc>
                        <a:spcAft>
                          <a:spcPts val="0"/>
                        </a:spcAft>
                      </a:pPr>
                      <a:r>
                        <a:rPr lang="en-US" sz="1200" dirty="0">
                          <a:solidFill>
                            <a:srgbClr val="000000"/>
                          </a:solidFill>
                          <a:latin typeface="+mn-lt"/>
                          <a:ea typeface="Times New Roman"/>
                        </a:rPr>
                        <a:t>0.024</a:t>
                      </a:r>
                      <a:endParaRPr lang="es-VE" sz="800" dirty="0">
                        <a:latin typeface="+mn-lt"/>
                        <a:ea typeface="Calibri"/>
                      </a:endParaRPr>
                    </a:p>
                  </a:txBody>
                  <a:tcPr marL="68580" marR="68580" marT="0" marB="0" anchor="ctr"/>
                </a:tc>
              </a:tr>
            </a:tbl>
          </a:graphicData>
        </a:graphic>
      </p:graphicFrame>
      <p:sp>
        <p:nvSpPr>
          <p:cNvPr id="4" name="3 CuadroTexto"/>
          <p:cNvSpPr txBox="1"/>
          <p:nvPr/>
        </p:nvSpPr>
        <p:spPr>
          <a:xfrm>
            <a:off x="539552" y="692696"/>
            <a:ext cx="8064896" cy="769441"/>
          </a:xfrm>
          <a:prstGeom prst="rect">
            <a:avLst/>
          </a:prstGeom>
          <a:noFill/>
        </p:spPr>
        <p:txBody>
          <a:bodyPr wrap="square" rtlCol="0">
            <a:spAutoFit/>
          </a:bodyPr>
          <a:lstStyle/>
          <a:p>
            <a:r>
              <a:rPr lang="es-VE" sz="2200" b="1" dirty="0" smtClean="0"/>
              <a:t>Ajuste de distribución empírica de probabilidad de las variables de interés, 6 variables.</a:t>
            </a:r>
            <a:endParaRPr lang="es-VE" sz="2200" b="1" dirty="0"/>
          </a:p>
        </p:txBody>
      </p:sp>
      <p:sp>
        <p:nvSpPr>
          <p:cNvPr id="6" name="5 CuadroTexto"/>
          <p:cNvSpPr txBox="1"/>
          <p:nvPr/>
        </p:nvSpPr>
        <p:spPr>
          <a:xfrm>
            <a:off x="539552" y="1785590"/>
            <a:ext cx="7920880" cy="923330"/>
          </a:xfrm>
          <a:prstGeom prst="rect">
            <a:avLst/>
          </a:prstGeom>
          <a:noFill/>
        </p:spPr>
        <p:txBody>
          <a:bodyPr wrap="square" rtlCol="0">
            <a:spAutoFit/>
          </a:bodyPr>
          <a:lstStyle/>
          <a:p>
            <a:r>
              <a:rPr lang="es-VE" dirty="0" smtClean="0"/>
              <a:t>Tabla 6. </a:t>
            </a:r>
            <a:r>
              <a:rPr lang="es-VE" i="1" dirty="0" smtClean="0"/>
              <a:t>Distribución de probabilidades de la cantidad de camiones que arriban por producto terminado a granel.</a:t>
            </a:r>
            <a:endParaRPr lang="es-VE" b="1" dirty="0" smtClean="0"/>
          </a:p>
          <a:p>
            <a:endParaRPr lang="es-V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67544" y="2565271"/>
          <a:ext cx="8352925" cy="3960076"/>
        </p:xfrm>
        <a:graphic>
          <a:graphicData uri="http://schemas.openxmlformats.org/drawingml/2006/table">
            <a:tbl>
              <a:tblPr firstRow="1" bandRow="1">
                <a:tableStyleId>{5C22544A-7EE6-4342-B048-85BDC9FD1C3A}</a:tableStyleId>
              </a:tblPr>
              <a:tblGrid>
                <a:gridCol w="978271"/>
                <a:gridCol w="526761"/>
                <a:gridCol w="583200"/>
                <a:gridCol w="696077"/>
                <a:gridCol w="696077"/>
                <a:gridCol w="696077"/>
                <a:gridCol w="696077"/>
                <a:gridCol w="696077"/>
                <a:gridCol w="696077"/>
                <a:gridCol w="696077"/>
                <a:gridCol w="696077"/>
                <a:gridCol w="696077"/>
              </a:tblGrid>
              <a:tr h="304651">
                <a:tc gridSpan="12">
                  <a:txBody>
                    <a:bodyPr/>
                    <a:lstStyle/>
                    <a:p>
                      <a:pPr algn="ctr">
                        <a:lnSpc>
                          <a:spcPct val="115000"/>
                        </a:lnSpc>
                        <a:spcAft>
                          <a:spcPts val="0"/>
                        </a:spcAft>
                      </a:pPr>
                      <a:r>
                        <a:rPr lang="en-US" sz="1200" dirty="0" err="1">
                          <a:solidFill>
                            <a:schemeClr val="bg1"/>
                          </a:solidFill>
                          <a:latin typeface="+mn-lt"/>
                          <a:ea typeface="Times New Roman"/>
                        </a:rPr>
                        <a:t>Rendimiento</a:t>
                      </a:r>
                      <a:r>
                        <a:rPr lang="en-US" sz="1200" dirty="0">
                          <a:solidFill>
                            <a:schemeClr val="bg1"/>
                          </a:solidFill>
                          <a:latin typeface="+mn-lt"/>
                          <a:ea typeface="Times New Roman"/>
                        </a:rPr>
                        <a:t> de </a:t>
                      </a:r>
                      <a:r>
                        <a:rPr lang="en-US" sz="1200" dirty="0" err="1">
                          <a:solidFill>
                            <a:schemeClr val="bg1"/>
                          </a:solidFill>
                          <a:latin typeface="+mn-lt"/>
                          <a:ea typeface="Times New Roman"/>
                        </a:rPr>
                        <a:t>pelletizadoras</a:t>
                      </a:r>
                      <a:endParaRPr lang="es-VE" sz="1200" dirty="0">
                        <a:solidFill>
                          <a:schemeClr val="bg1"/>
                        </a:solidFill>
                        <a:latin typeface="+mn-lt"/>
                        <a:ea typeface="Calibri"/>
                      </a:endParaRPr>
                    </a:p>
                  </a:txBody>
                  <a:tcPr marL="68580" marR="68580" marT="0" marB="0" anchor="b"/>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r>
              <a:tr h="304651">
                <a:tc gridSpan="12">
                  <a:txBody>
                    <a:bodyPr/>
                    <a:lstStyle/>
                    <a:p>
                      <a:pPr algn="ctr">
                        <a:lnSpc>
                          <a:spcPct val="115000"/>
                        </a:lnSpc>
                        <a:spcAft>
                          <a:spcPts val="0"/>
                        </a:spcAft>
                      </a:pPr>
                      <a:r>
                        <a:rPr lang="en-US" sz="1200" b="1" dirty="0" err="1">
                          <a:solidFill>
                            <a:schemeClr val="bg1"/>
                          </a:solidFill>
                          <a:latin typeface="+mn-lt"/>
                          <a:ea typeface="Times New Roman"/>
                        </a:rPr>
                        <a:t>Pelletizadora</a:t>
                      </a:r>
                      <a:r>
                        <a:rPr lang="en-US" sz="1200" b="1" dirty="0">
                          <a:solidFill>
                            <a:schemeClr val="bg1"/>
                          </a:solidFill>
                          <a:latin typeface="+mn-lt"/>
                          <a:ea typeface="Times New Roman"/>
                        </a:rPr>
                        <a:t> 16</a:t>
                      </a:r>
                      <a:endParaRPr lang="es-VE" sz="1200" dirty="0">
                        <a:solidFill>
                          <a:schemeClr val="bg1"/>
                        </a:solidFill>
                        <a:latin typeface="+mn-lt"/>
                        <a:ea typeface="Calibri"/>
                      </a:endParaRPr>
                    </a:p>
                  </a:txBody>
                  <a:tcPr marL="68580" marR="68580" marT="0" marB="0" anchor="b">
                    <a:solidFill>
                      <a:schemeClr val="accent1"/>
                    </a:solidFill>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r>
              <a:tr h="222447">
                <a:tc>
                  <a:txBody>
                    <a:bodyPr/>
                    <a:lstStyle/>
                    <a:p>
                      <a:pPr algn="ctr">
                        <a:lnSpc>
                          <a:spcPct val="115000"/>
                        </a:lnSpc>
                        <a:spcAft>
                          <a:spcPts val="0"/>
                        </a:spcAft>
                      </a:pPr>
                      <a:r>
                        <a:rPr lang="en-US" sz="1200">
                          <a:solidFill>
                            <a:srgbClr val="000000"/>
                          </a:solidFill>
                          <a:latin typeface="+mn-lt"/>
                          <a:ea typeface="Times New Roman"/>
                        </a:rPr>
                        <a:t>X (Ton/Hr)</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16</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17</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18</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19</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20</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24</a:t>
                      </a:r>
                      <a:endParaRPr lang="es-VE" sz="1200">
                        <a:latin typeface="+mn-lt"/>
                        <a:ea typeface="Calibri"/>
                      </a:endParaRPr>
                    </a:p>
                  </a:txBody>
                  <a:tcPr marL="68580" marR="68580" marT="0" marB="0" anchor="b"/>
                </a:tc>
              </a:tr>
              <a:tr h="222447">
                <a:tc>
                  <a:txBody>
                    <a:bodyPr/>
                    <a:lstStyle/>
                    <a:p>
                      <a:pPr algn="ctr">
                        <a:lnSpc>
                          <a:spcPct val="115000"/>
                        </a:lnSpc>
                        <a:spcAft>
                          <a:spcPts val="0"/>
                        </a:spcAft>
                      </a:pPr>
                      <a:r>
                        <a:rPr lang="en-US" sz="1200">
                          <a:solidFill>
                            <a:srgbClr val="000000"/>
                          </a:solidFill>
                          <a:latin typeface="+mn-lt"/>
                          <a:ea typeface="Times New Roman"/>
                        </a:rPr>
                        <a:t>P(Xi)</a:t>
                      </a:r>
                      <a:endParaRPr lang="es-VE" sz="1200">
                        <a:latin typeface="+mn-lt"/>
                        <a:ea typeface="Calibri"/>
                      </a:endParaRPr>
                    </a:p>
                  </a:txBody>
                  <a:tcPr marL="68580" marR="68580" marT="0" marB="0" anchor="b"/>
                </a:tc>
                <a:tc>
                  <a:txBody>
                    <a:bodyPr/>
                    <a:lstStyle/>
                    <a:p>
                      <a:pPr algn="ctr">
                        <a:lnSpc>
                          <a:spcPct val="115000"/>
                        </a:lnSpc>
                        <a:spcAft>
                          <a:spcPts val="1000"/>
                        </a:spcAft>
                      </a:pPr>
                      <a:r>
                        <a:rPr lang="es-VE" sz="1200">
                          <a:solidFill>
                            <a:srgbClr val="000000"/>
                          </a:solidFill>
                          <a:latin typeface="+mn-lt"/>
                          <a:ea typeface="Calibri"/>
                        </a:rPr>
                        <a:t>0.01</a:t>
                      </a:r>
                      <a:endParaRPr lang="es-VE" sz="1200">
                        <a:latin typeface="+mn-lt"/>
                        <a:ea typeface="Calibri"/>
                      </a:endParaRPr>
                    </a:p>
                  </a:txBody>
                  <a:tcPr marL="68580" marR="68580" marT="0" marB="0" anchor="b"/>
                </a:tc>
                <a:tc>
                  <a:txBody>
                    <a:bodyPr/>
                    <a:lstStyle/>
                    <a:p>
                      <a:pPr>
                        <a:lnSpc>
                          <a:spcPct val="115000"/>
                        </a:lnSpc>
                        <a:spcAft>
                          <a:spcPts val="1000"/>
                        </a:spcAft>
                      </a:pPr>
                      <a:r>
                        <a:rPr lang="es-VE" sz="1200">
                          <a:solidFill>
                            <a:srgbClr val="000000"/>
                          </a:solidFill>
                          <a:latin typeface="+mn-lt"/>
                          <a:ea typeface="Calibri"/>
                        </a:rPr>
                        <a:t>0.02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0.08</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0.15</a:t>
                      </a:r>
                      <a:endParaRPr lang="es-VE" sz="1200">
                        <a:latin typeface="+mn-lt"/>
                        <a:ea typeface="Calibri"/>
                      </a:endParaRPr>
                    </a:p>
                  </a:txBody>
                  <a:tcPr marL="68580" marR="68580" marT="0" marB="0" anchor="b"/>
                </a:tc>
              </a:tr>
              <a:tr h="222447">
                <a:tc>
                  <a:txBody>
                    <a:bodyPr/>
                    <a:lstStyle/>
                    <a:p>
                      <a:pPr algn="ctr">
                        <a:lnSpc>
                          <a:spcPct val="115000"/>
                        </a:lnSpc>
                        <a:spcAft>
                          <a:spcPts val="0"/>
                        </a:spcAft>
                      </a:pPr>
                      <a:r>
                        <a:rPr lang="en-US" sz="1200">
                          <a:solidFill>
                            <a:srgbClr val="000000"/>
                          </a:solidFill>
                          <a:latin typeface="+mn-lt"/>
                          <a:ea typeface="Times New Roman"/>
                        </a:rPr>
                        <a:t>X (Ton/Hr)</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26</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27</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28</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29</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30</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36</a:t>
                      </a:r>
                      <a:endParaRPr lang="es-VE" sz="1200">
                        <a:latin typeface="+mn-lt"/>
                        <a:ea typeface="Calibri"/>
                      </a:endParaRPr>
                    </a:p>
                  </a:txBody>
                  <a:tcPr marL="68580" marR="68580" marT="0" marB="0" anchor="b"/>
                </a:tc>
              </a:tr>
              <a:tr h="222447">
                <a:tc>
                  <a:txBody>
                    <a:bodyPr/>
                    <a:lstStyle/>
                    <a:p>
                      <a:pPr algn="ctr">
                        <a:lnSpc>
                          <a:spcPct val="115000"/>
                        </a:lnSpc>
                        <a:spcAft>
                          <a:spcPts val="0"/>
                        </a:spcAft>
                      </a:pPr>
                      <a:r>
                        <a:rPr lang="en-US" sz="1200">
                          <a:solidFill>
                            <a:srgbClr val="000000"/>
                          </a:solidFill>
                          <a:latin typeface="+mn-lt"/>
                          <a:ea typeface="Times New Roman"/>
                        </a:rPr>
                        <a:t>P(Xi)</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dirty="0">
                          <a:solidFill>
                            <a:srgbClr val="000000"/>
                          </a:solidFill>
                          <a:latin typeface="+mn-lt"/>
                          <a:ea typeface="Times New Roman"/>
                        </a:rPr>
                        <a:t>0.08</a:t>
                      </a:r>
                      <a:endParaRPr lang="es-VE" sz="1200" dirty="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0.11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0.13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0.06</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r>
              <a:tr h="263198">
                <a:tc gridSpan="12">
                  <a:txBody>
                    <a:bodyPr/>
                    <a:lstStyle/>
                    <a:p>
                      <a:pPr algn="ctr">
                        <a:lnSpc>
                          <a:spcPct val="115000"/>
                        </a:lnSpc>
                        <a:spcAft>
                          <a:spcPts val="0"/>
                        </a:spcAft>
                      </a:pPr>
                      <a:r>
                        <a:rPr lang="en-US" sz="1200" b="1" dirty="0" err="1">
                          <a:solidFill>
                            <a:schemeClr val="bg1"/>
                          </a:solidFill>
                          <a:latin typeface="+mn-lt"/>
                          <a:ea typeface="Times New Roman"/>
                        </a:rPr>
                        <a:t>Pelletizadora</a:t>
                      </a:r>
                      <a:r>
                        <a:rPr lang="en-US" sz="1200" b="1" dirty="0">
                          <a:solidFill>
                            <a:schemeClr val="bg1"/>
                          </a:solidFill>
                          <a:latin typeface="+mn-lt"/>
                          <a:ea typeface="Times New Roman"/>
                        </a:rPr>
                        <a:t> 17</a:t>
                      </a:r>
                      <a:endParaRPr lang="es-VE" sz="1200" dirty="0">
                        <a:solidFill>
                          <a:schemeClr val="bg1"/>
                        </a:solidFill>
                        <a:latin typeface="+mn-lt"/>
                        <a:ea typeface="Calibri"/>
                      </a:endParaRPr>
                    </a:p>
                  </a:txBody>
                  <a:tcPr marL="68580" marR="68580" marT="0" marB="0" anchor="b">
                    <a:solidFill>
                      <a:schemeClr val="accent1"/>
                    </a:solidFill>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r>
              <a:tr h="232361">
                <a:tc>
                  <a:txBody>
                    <a:bodyPr/>
                    <a:lstStyle/>
                    <a:p>
                      <a:pPr algn="ctr">
                        <a:lnSpc>
                          <a:spcPct val="115000"/>
                        </a:lnSpc>
                        <a:spcAft>
                          <a:spcPts val="0"/>
                        </a:spcAft>
                      </a:pPr>
                      <a:r>
                        <a:rPr lang="en-US" sz="1200">
                          <a:solidFill>
                            <a:srgbClr val="000000"/>
                          </a:solidFill>
                          <a:latin typeface="+mn-lt"/>
                          <a:ea typeface="Times New Roman"/>
                        </a:rPr>
                        <a:t>X (Ton/Hr)</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17</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19</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20</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26</a:t>
                      </a:r>
                      <a:endParaRPr lang="es-VE" sz="1200">
                        <a:latin typeface="+mn-lt"/>
                        <a:ea typeface="Calibri"/>
                      </a:endParaRPr>
                    </a:p>
                  </a:txBody>
                  <a:tcPr marL="68580" marR="68580" marT="0" marB="0" anchor="b"/>
                </a:tc>
              </a:tr>
              <a:tr h="222447">
                <a:tc>
                  <a:txBody>
                    <a:bodyPr/>
                    <a:lstStyle/>
                    <a:p>
                      <a:pPr algn="ctr">
                        <a:lnSpc>
                          <a:spcPct val="115000"/>
                        </a:lnSpc>
                        <a:spcAft>
                          <a:spcPts val="0"/>
                        </a:spcAft>
                      </a:pPr>
                      <a:r>
                        <a:rPr lang="en-US" sz="1200">
                          <a:solidFill>
                            <a:srgbClr val="000000"/>
                          </a:solidFill>
                          <a:latin typeface="+mn-lt"/>
                          <a:ea typeface="Times New Roman"/>
                        </a:rPr>
                        <a:t>P(Xi)</a:t>
                      </a:r>
                      <a:endParaRPr lang="es-VE" sz="1200">
                        <a:latin typeface="+mn-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0.04</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0.04</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0.08</a:t>
                      </a:r>
                      <a:endParaRPr lang="es-VE" sz="1200">
                        <a:latin typeface="+mn-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n-lt"/>
                          <a:ea typeface="Times New Roman"/>
                        </a:rPr>
                        <a:t>0.03</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0.11</a:t>
                      </a:r>
                      <a:endParaRPr lang="es-VE" sz="1200">
                        <a:latin typeface="+mn-lt"/>
                        <a:ea typeface="Calibri"/>
                      </a:endParaRPr>
                    </a:p>
                  </a:txBody>
                  <a:tcPr marL="68580" marR="68580" marT="0" marB="0" anchor="b"/>
                </a:tc>
              </a:tr>
              <a:tr h="234530">
                <a:tc>
                  <a:txBody>
                    <a:bodyPr/>
                    <a:lstStyle/>
                    <a:p>
                      <a:pPr algn="ctr">
                        <a:lnSpc>
                          <a:spcPct val="115000"/>
                        </a:lnSpc>
                        <a:spcAft>
                          <a:spcPts val="0"/>
                        </a:spcAft>
                      </a:pPr>
                      <a:r>
                        <a:rPr lang="en-US" sz="1200" dirty="0">
                          <a:solidFill>
                            <a:srgbClr val="000000"/>
                          </a:solidFill>
                          <a:latin typeface="+mn-lt"/>
                          <a:ea typeface="Times New Roman"/>
                        </a:rPr>
                        <a:t>X (Ton/Hr)</a:t>
                      </a:r>
                      <a:endParaRPr lang="es-VE" sz="1200" dirty="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27</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28</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29</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30</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35</a:t>
                      </a:r>
                      <a:endParaRPr lang="es-VE" sz="1200">
                        <a:latin typeface="+mn-lt"/>
                        <a:ea typeface="Calibri"/>
                      </a:endParaRPr>
                    </a:p>
                  </a:txBody>
                  <a:tcPr marL="68580" marR="68580" marT="0" marB="0" anchor="b"/>
                </a:tc>
                <a:tc>
                  <a:txBody>
                    <a:bodyPr/>
                    <a:lstStyle/>
                    <a:p>
                      <a:endParaRPr lang="es-VE" sz="1200">
                        <a:latin typeface="+mn-lt"/>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a:t>
                      </a:r>
                      <a:endParaRPr lang="es-VE" sz="1200">
                        <a:latin typeface="+mn-lt"/>
                        <a:ea typeface="Calibri"/>
                      </a:endParaRPr>
                    </a:p>
                  </a:txBody>
                  <a:tcPr marL="68580" marR="68580" marT="0" marB="0" anchor="b"/>
                </a:tc>
              </a:tr>
              <a:tr h="222447">
                <a:tc>
                  <a:txBody>
                    <a:bodyPr/>
                    <a:lstStyle/>
                    <a:p>
                      <a:pPr algn="ctr">
                        <a:lnSpc>
                          <a:spcPct val="115000"/>
                        </a:lnSpc>
                        <a:spcAft>
                          <a:spcPts val="0"/>
                        </a:spcAft>
                      </a:pPr>
                      <a:r>
                        <a:rPr lang="en-US" sz="1200">
                          <a:solidFill>
                            <a:srgbClr val="000000"/>
                          </a:solidFill>
                          <a:latin typeface="+mn-lt"/>
                          <a:ea typeface="Times New Roman"/>
                        </a:rPr>
                        <a:t>P(Xi)</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0.06</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0.1</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0.06</a:t>
                      </a:r>
                      <a:endParaRPr lang="es-VE" sz="1200">
                        <a:latin typeface="+mn-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n-lt"/>
                          <a:ea typeface="Times New Roman"/>
                        </a:rPr>
                        <a:t>0.11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0.11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endParaRPr lang="es-VE" sz="1200">
                        <a:latin typeface="+mn-lt"/>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a:t>
                      </a:r>
                      <a:endParaRPr lang="es-VE" sz="1200">
                        <a:latin typeface="+mn-lt"/>
                        <a:ea typeface="Calibri"/>
                      </a:endParaRPr>
                    </a:p>
                  </a:txBody>
                  <a:tcPr marL="68580" marR="68580" marT="0" marB="0" anchor="b"/>
                </a:tc>
              </a:tr>
              <a:tr h="289846">
                <a:tc gridSpan="12">
                  <a:txBody>
                    <a:bodyPr/>
                    <a:lstStyle/>
                    <a:p>
                      <a:pPr algn="ctr">
                        <a:lnSpc>
                          <a:spcPct val="115000"/>
                        </a:lnSpc>
                        <a:spcAft>
                          <a:spcPts val="0"/>
                        </a:spcAft>
                      </a:pPr>
                      <a:r>
                        <a:rPr lang="en-US" sz="1200" b="1" dirty="0" err="1">
                          <a:solidFill>
                            <a:schemeClr val="bg1"/>
                          </a:solidFill>
                          <a:latin typeface="+mn-lt"/>
                          <a:ea typeface="Times New Roman"/>
                        </a:rPr>
                        <a:t>Pelletizadora</a:t>
                      </a:r>
                      <a:r>
                        <a:rPr lang="en-US" sz="1200" b="1" dirty="0">
                          <a:solidFill>
                            <a:schemeClr val="bg1"/>
                          </a:solidFill>
                          <a:latin typeface="+mn-lt"/>
                          <a:ea typeface="Times New Roman"/>
                        </a:rPr>
                        <a:t> 67</a:t>
                      </a:r>
                      <a:endParaRPr lang="es-VE" sz="1200" dirty="0">
                        <a:solidFill>
                          <a:schemeClr val="bg1"/>
                        </a:solidFill>
                        <a:latin typeface="+mn-lt"/>
                        <a:ea typeface="Calibri"/>
                      </a:endParaRPr>
                    </a:p>
                  </a:txBody>
                  <a:tcPr marL="68580" marR="68580" marT="0" marB="0" anchor="b">
                    <a:solidFill>
                      <a:schemeClr val="accent1"/>
                    </a:solidFill>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r>
              <a:tr h="316733">
                <a:tc>
                  <a:txBody>
                    <a:bodyPr/>
                    <a:lstStyle/>
                    <a:p>
                      <a:pPr algn="ctr">
                        <a:lnSpc>
                          <a:spcPct val="115000"/>
                        </a:lnSpc>
                        <a:spcAft>
                          <a:spcPts val="0"/>
                        </a:spcAft>
                      </a:pPr>
                      <a:r>
                        <a:rPr lang="en-US" sz="1200">
                          <a:solidFill>
                            <a:srgbClr val="000000"/>
                          </a:solidFill>
                          <a:latin typeface="+mn-lt"/>
                          <a:ea typeface="Times New Roman"/>
                        </a:rPr>
                        <a:t>X (Ton/Hr)</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dirty="0">
                          <a:solidFill>
                            <a:srgbClr val="000000"/>
                          </a:solidFill>
                          <a:latin typeface="+mn-lt"/>
                          <a:ea typeface="Times New Roman"/>
                        </a:rPr>
                        <a:t>10</a:t>
                      </a:r>
                      <a:endParaRPr lang="es-VE" sz="1200" dirty="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dirty="0">
                          <a:solidFill>
                            <a:srgbClr val="000000"/>
                          </a:solidFill>
                          <a:latin typeface="+mn-lt"/>
                          <a:ea typeface="Times New Roman"/>
                        </a:rPr>
                        <a:t>15</a:t>
                      </a:r>
                      <a:endParaRPr lang="es-VE" sz="1200" dirty="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16</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17</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18</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19</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20</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21 </a:t>
                      </a:r>
                      <a:endParaRPr lang="es-VE" sz="1200">
                        <a:latin typeface="+mn-lt"/>
                        <a:ea typeface="Calibri"/>
                      </a:endParaRPr>
                    </a:p>
                  </a:txBody>
                  <a:tcPr marL="68580" marR="68580" marT="0" marB="0" anchor="b"/>
                </a:tc>
              </a:tr>
              <a:tr h="222447">
                <a:tc>
                  <a:txBody>
                    <a:bodyPr/>
                    <a:lstStyle/>
                    <a:p>
                      <a:pPr algn="ctr">
                        <a:lnSpc>
                          <a:spcPct val="115000"/>
                        </a:lnSpc>
                        <a:spcAft>
                          <a:spcPts val="0"/>
                        </a:spcAft>
                      </a:pPr>
                      <a:r>
                        <a:rPr lang="en-US" sz="1200">
                          <a:solidFill>
                            <a:srgbClr val="000000"/>
                          </a:solidFill>
                          <a:latin typeface="+mn-lt"/>
                          <a:ea typeface="Times New Roman"/>
                        </a:rPr>
                        <a:t>P(Xi)</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0.02</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pPr>
                        <a:lnSpc>
                          <a:spcPct val="115000"/>
                        </a:lnSpc>
                        <a:spcAft>
                          <a:spcPts val="0"/>
                        </a:spcAft>
                      </a:pPr>
                      <a:r>
                        <a:rPr lang="en-US" sz="1200" dirty="0">
                          <a:solidFill>
                            <a:srgbClr val="000000"/>
                          </a:solidFill>
                          <a:latin typeface="+mn-lt"/>
                          <a:ea typeface="Times New Roman"/>
                        </a:rPr>
                        <a:t>0.06</a:t>
                      </a:r>
                      <a:endParaRPr lang="es-VE" sz="1200" dirty="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0.03</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0.05</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0.2</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0.12</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0.13</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0.06 </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0.11 </a:t>
                      </a:r>
                      <a:endParaRPr lang="es-VE" sz="1200">
                        <a:latin typeface="+mn-lt"/>
                        <a:ea typeface="Calibri"/>
                      </a:endParaRPr>
                    </a:p>
                  </a:txBody>
                  <a:tcPr marL="68580" marR="68580" marT="0" marB="0" anchor="b"/>
                </a:tc>
              </a:tr>
              <a:tr h="234530">
                <a:tc>
                  <a:txBody>
                    <a:bodyPr/>
                    <a:lstStyle/>
                    <a:p>
                      <a:pPr algn="ctr">
                        <a:lnSpc>
                          <a:spcPct val="115000"/>
                        </a:lnSpc>
                        <a:spcAft>
                          <a:spcPts val="0"/>
                        </a:spcAft>
                      </a:pPr>
                      <a:r>
                        <a:rPr lang="en-US" sz="1200">
                          <a:solidFill>
                            <a:srgbClr val="000000"/>
                          </a:solidFill>
                          <a:latin typeface="+mn-lt"/>
                          <a:ea typeface="Times New Roman"/>
                        </a:rPr>
                        <a:t>X (Ton/Hr)</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22</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23</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24</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25</a:t>
                      </a:r>
                      <a:endParaRPr lang="es-VE" sz="1200">
                        <a:latin typeface="+mn-lt"/>
                        <a:ea typeface="Calibri"/>
                      </a:endParaRPr>
                    </a:p>
                  </a:txBody>
                  <a:tcPr marL="68580" marR="68580" marT="0" marB="0" anchor="b"/>
                </a:tc>
                <a:tc>
                  <a:txBody>
                    <a:bodyPr/>
                    <a:lstStyle/>
                    <a:p>
                      <a:pPr algn="r">
                        <a:lnSpc>
                          <a:spcPct val="115000"/>
                        </a:lnSpc>
                        <a:spcAft>
                          <a:spcPts val="0"/>
                        </a:spcAft>
                      </a:pPr>
                      <a:r>
                        <a:rPr lang="en-US" sz="1200">
                          <a:solidFill>
                            <a:srgbClr val="000000"/>
                          </a:solidFill>
                          <a:latin typeface="+mn-lt"/>
                          <a:ea typeface="Times New Roman"/>
                        </a:rPr>
                        <a:t>26</a:t>
                      </a:r>
                      <a:endParaRPr lang="es-VE" sz="1200">
                        <a:latin typeface="+mn-lt"/>
                        <a:ea typeface="Calibri"/>
                      </a:endParaRPr>
                    </a:p>
                  </a:txBody>
                  <a:tcPr marL="68580" marR="68580" marT="0" marB="0" anchor="b"/>
                </a:tc>
                <a:tc>
                  <a:txBody>
                    <a:bodyPr/>
                    <a:lstStyle/>
                    <a:p>
                      <a:endParaRPr lang="es-VE" sz="1200">
                        <a:latin typeface="+mn-lt"/>
                      </a:endParaRPr>
                    </a:p>
                  </a:txBody>
                  <a:tcPr marL="68580" marR="68580" marT="0" marB="0" anchor="b"/>
                </a:tc>
                <a:tc>
                  <a:txBody>
                    <a:bodyPr/>
                    <a:lstStyle/>
                    <a:p>
                      <a:endParaRPr lang="es-VE" sz="1200" dirty="0">
                        <a:latin typeface="+mn-lt"/>
                      </a:endParaRPr>
                    </a:p>
                  </a:txBody>
                  <a:tcPr marL="68580" marR="68580" marT="0" marB="0" anchor="b"/>
                </a:tc>
                <a:tc>
                  <a:txBody>
                    <a:bodyPr/>
                    <a:lstStyle/>
                    <a:p>
                      <a:endParaRPr lang="es-VE" sz="1200">
                        <a:latin typeface="+mn-lt"/>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a:t>
                      </a:r>
                      <a:endParaRPr lang="es-VE" sz="1200">
                        <a:latin typeface="+mn-lt"/>
                        <a:ea typeface="Calibri"/>
                      </a:endParaRPr>
                    </a:p>
                  </a:txBody>
                  <a:tcPr marL="68580" marR="68580" marT="0" marB="0" anchor="b"/>
                </a:tc>
              </a:tr>
              <a:tr h="222447">
                <a:tc>
                  <a:txBody>
                    <a:bodyPr/>
                    <a:lstStyle/>
                    <a:p>
                      <a:pPr algn="ctr">
                        <a:lnSpc>
                          <a:spcPct val="115000"/>
                        </a:lnSpc>
                        <a:spcAft>
                          <a:spcPts val="0"/>
                        </a:spcAft>
                      </a:pPr>
                      <a:r>
                        <a:rPr lang="en-US" sz="1200" dirty="0">
                          <a:solidFill>
                            <a:srgbClr val="000000"/>
                          </a:solidFill>
                          <a:latin typeface="+mn-lt"/>
                          <a:ea typeface="Times New Roman"/>
                        </a:rPr>
                        <a:t>P(Xi)</a:t>
                      </a:r>
                      <a:endParaRPr lang="es-VE" sz="1200" dirty="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0.06</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0.07</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0.03</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0.03</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0.01</a:t>
                      </a:r>
                      <a:endParaRPr lang="es-VE" sz="1200">
                        <a:latin typeface="+mn-lt"/>
                        <a:ea typeface="Calibri"/>
                      </a:endParaRPr>
                    </a:p>
                  </a:txBody>
                  <a:tcPr marL="68580" marR="68580" marT="0" marB="0" anchor="b"/>
                </a:tc>
                <a:tc>
                  <a:txBody>
                    <a:bodyPr/>
                    <a:lstStyle/>
                    <a:p>
                      <a:endParaRPr lang="es-VE" sz="1200">
                        <a:latin typeface="+mn-lt"/>
                      </a:endParaRPr>
                    </a:p>
                  </a:txBody>
                  <a:tcPr marL="68580" marR="68580" marT="0" marB="0" anchor="b"/>
                </a:tc>
                <a:tc>
                  <a:txBody>
                    <a:bodyPr/>
                    <a:lstStyle/>
                    <a:p>
                      <a:endParaRPr lang="es-VE" sz="1200">
                        <a:latin typeface="+mn-lt"/>
                      </a:endParaRPr>
                    </a:p>
                  </a:txBody>
                  <a:tcPr marL="68580" marR="68580" marT="0" marB="0" anchor="b"/>
                </a:tc>
                <a:tc>
                  <a:txBody>
                    <a:bodyPr/>
                    <a:lstStyle/>
                    <a:p>
                      <a:endParaRPr lang="es-VE" sz="1200">
                        <a:latin typeface="+mn-lt"/>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a:t>
                      </a:r>
                      <a:endParaRPr lang="es-VE" sz="1200">
                        <a:latin typeface="+mn-lt"/>
                        <a:ea typeface="Calibri"/>
                      </a:endParaRPr>
                    </a:p>
                  </a:txBody>
                  <a:tcPr marL="68580" marR="68580" marT="0" marB="0" anchor="b"/>
                </a:tc>
                <a:tc>
                  <a:txBody>
                    <a:bodyPr/>
                    <a:lstStyle/>
                    <a:p>
                      <a:pPr>
                        <a:lnSpc>
                          <a:spcPct val="115000"/>
                        </a:lnSpc>
                        <a:spcAft>
                          <a:spcPts val="0"/>
                        </a:spcAft>
                      </a:pPr>
                      <a:r>
                        <a:rPr lang="en-US" sz="1200">
                          <a:solidFill>
                            <a:srgbClr val="000000"/>
                          </a:solidFill>
                          <a:latin typeface="+mn-lt"/>
                          <a:ea typeface="Times New Roman"/>
                        </a:rPr>
                        <a:t> </a:t>
                      </a:r>
                      <a:endParaRPr lang="es-VE" sz="1200">
                        <a:latin typeface="+mn-lt"/>
                        <a:ea typeface="Calibri"/>
                      </a:endParaRPr>
                    </a:p>
                  </a:txBody>
                  <a:tcPr marL="68580" marR="68580" marT="0" marB="0" anchor="b"/>
                </a:tc>
                <a:tc>
                  <a:txBody>
                    <a:bodyPr/>
                    <a:lstStyle/>
                    <a:p>
                      <a:pPr>
                        <a:lnSpc>
                          <a:spcPct val="115000"/>
                        </a:lnSpc>
                        <a:spcAft>
                          <a:spcPts val="0"/>
                        </a:spcAft>
                      </a:pPr>
                      <a:r>
                        <a:rPr lang="en-US" sz="1200" dirty="0">
                          <a:solidFill>
                            <a:srgbClr val="000000"/>
                          </a:solidFill>
                          <a:latin typeface="+mn-lt"/>
                          <a:ea typeface="Times New Roman"/>
                        </a:rPr>
                        <a:t> </a:t>
                      </a:r>
                      <a:endParaRPr lang="es-VE" sz="1200" dirty="0">
                        <a:latin typeface="+mn-lt"/>
                        <a:ea typeface="Calibri"/>
                      </a:endParaRPr>
                    </a:p>
                  </a:txBody>
                  <a:tcPr marL="68580" marR="68580" marT="0" marB="0" anchor="b"/>
                </a:tc>
              </a:tr>
            </a:tbl>
          </a:graphicData>
        </a:graphic>
      </p:graphicFrame>
      <p:sp>
        <p:nvSpPr>
          <p:cNvPr id="4" name="3 CuadroTexto"/>
          <p:cNvSpPr txBox="1"/>
          <p:nvPr/>
        </p:nvSpPr>
        <p:spPr>
          <a:xfrm>
            <a:off x="539552" y="692696"/>
            <a:ext cx="8136904" cy="769441"/>
          </a:xfrm>
          <a:prstGeom prst="rect">
            <a:avLst/>
          </a:prstGeom>
          <a:noFill/>
        </p:spPr>
        <p:txBody>
          <a:bodyPr wrap="square" rtlCol="0">
            <a:spAutoFit/>
          </a:bodyPr>
          <a:lstStyle/>
          <a:p>
            <a:r>
              <a:rPr lang="es-VE" sz="2200" b="1" dirty="0" smtClean="0"/>
              <a:t>Ajuste de distribución empírica de probabilidad de las variables de interés.</a:t>
            </a:r>
            <a:endParaRPr lang="es-VE" sz="2200" b="1" dirty="0"/>
          </a:p>
        </p:txBody>
      </p:sp>
      <p:sp>
        <p:nvSpPr>
          <p:cNvPr id="6" name="5 CuadroTexto"/>
          <p:cNvSpPr txBox="1"/>
          <p:nvPr/>
        </p:nvSpPr>
        <p:spPr>
          <a:xfrm>
            <a:off x="539552" y="1844824"/>
            <a:ext cx="8208912" cy="923330"/>
          </a:xfrm>
          <a:prstGeom prst="rect">
            <a:avLst/>
          </a:prstGeom>
          <a:noFill/>
        </p:spPr>
        <p:txBody>
          <a:bodyPr wrap="square" rtlCol="0">
            <a:spAutoFit/>
          </a:bodyPr>
          <a:lstStyle/>
          <a:p>
            <a:r>
              <a:rPr lang="es-VE" dirty="0" smtClean="0"/>
              <a:t>Tabla 7. </a:t>
            </a:r>
            <a:r>
              <a:rPr lang="es-VE" i="1" dirty="0" smtClean="0"/>
              <a:t>Distribución de probabilidades de los rendimientos de las </a:t>
            </a:r>
            <a:r>
              <a:rPr lang="es-VE" i="1" dirty="0" err="1" smtClean="0"/>
              <a:t>pelletizadoras</a:t>
            </a:r>
            <a:r>
              <a:rPr lang="es-VE" i="1" dirty="0" smtClean="0"/>
              <a:t> (toneladas/hora).</a:t>
            </a:r>
            <a:endParaRPr lang="es-VE" b="1" dirty="0" smtClean="0"/>
          </a:p>
          <a:p>
            <a:endParaRPr lang="es-V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Fases de la investigación</a:t>
            </a:r>
            <a:endParaRPr lang="es-VE" sz="2800" dirty="0"/>
          </a:p>
        </p:txBody>
      </p:sp>
      <p:sp>
        <p:nvSpPr>
          <p:cNvPr id="5" name="4 Rectángulo redondeado"/>
          <p:cNvSpPr/>
          <p:nvPr/>
        </p:nvSpPr>
        <p:spPr>
          <a:xfrm>
            <a:off x="1259632" y="1988840"/>
            <a:ext cx="5184576" cy="64807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000" b="1" dirty="0">
                <a:solidFill>
                  <a:schemeClr val="tx1"/>
                </a:solidFill>
              </a:rPr>
              <a:t>FASE III.</a:t>
            </a:r>
            <a:r>
              <a:rPr lang="es-VE" sz="2000" dirty="0">
                <a:solidFill>
                  <a:schemeClr val="tx1"/>
                </a:solidFill>
              </a:rPr>
              <a:t> Construcción del modelo mediante el programa de simulación Arena.</a:t>
            </a:r>
          </a:p>
        </p:txBody>
      </p:sp>
      <p:sp>
        <p:nvSpPr>
          <p:cNvPr id="6" name="5 CuadroTexto"/>
          <p:cNvSpPr txBox="1"/>
          <p:nvPr/>
        </p:nvSpPr>
        <p:spPr>
          <a:xfrm>
            <a:off x="827584" y="3244914"/>
            <a:ext cx="4104456" cy="430887"/>
          </a:xfrm>
          <a:prstGeom prst="rect">
            <a:avLst/>
          </a:prstGeom>
          <a:noFill/>
        </p:spPr>
        <p:txBody>
          <a:bodyPr wrap="square" rtlCol="0">
            <a:spAutoFit/>
          </a:bodyPr>
          <a:lstStyle/>
          <a:p>
            <a:r>
              <a:rPr lang="es-VE" sz="2200" b="1" dirty="0"/>
              <a:t>Actividades a </a:t>
            </a:r>
            <a:r>
              <a:rPr lang="es-VE" sz="2200" b="1" dirty="0" smtClean="0"/>
              <a:t>simular:</a:t>
            </a:r>
            <a:endParaRPr lang="es-VE" sz="2200" dirty="0"/>
          </a:p>
        </p:txBody>
      </p:sp>
      <p:sp>
        <p:nvSpPr>
          <p:cNvPr id="7" name="2 Marcador de contenido"/>
          <p:cNvSpPr>
            <a:spLocks noGrp="1"/>
          </p:cNvSpPr>
          <p:nvPr>
            <p:ph idx="1"/>
          </p:nvPr>
        </p:nvSpPr>
        <p:spPr>
          <a:xfrm>
            <a:off x="457200" y="3811856"/>
            <a:ext cx="8229600" cy="3145536"/>
          </a:xfrm>
        </p:spPr>
        <p:txBody>
          <a:bodyPr>
            <a:normAutofit/>
          </a:bodyPr>
          <a:lstStyle/>
          <a:p>
            <a:r>
              <a:rPr lang="es-VE" sz="2000" dirty="0" smtClean="0"/>
              <a:t>Llegada de los pedidos.</a:t>
            </a:r>
          </a:p>
          <a:p>
            <a:r>
              <a:rPr lang="es-VE" sz="2000" dirty="0" smtClean="0"/>
              <a:t>Preparación y pesado de la materia prima.</a:t>
            </a:r>
          </a:p>
          <a:p>
            <a:r>
              <a:rPr lang="es-VE" sz="2000" dirty="0" smtClean="0"/>
              <a:t>Movimiento de materia prima y producto en el sistema.</a:t>
            </a:r>
          </a:p>
          <a:p>
            <a:r>
              <a:rPr lang="es-VE" sz="2000" dirty="0" smtClean="0"/>
              <a:t>Actividad de mezclado.</a:t>
            </a:r>
          </a:p>
          <a:p>
            <a:r>
              <a:rPr lang="es-VE" sz="2000" dirty="0" smtClean="0"/>
              <a:t>Actividad de </a:t>
            </a:r>
            <a:r>
              <a:rPr lang="es-VE" sz="2000" dirty="0" err="1" smtClean="0"/>
              <a:t>pelletizado</a:t>
            </a:r>
            <a:r>
              <a:rPr lang="es-VE" sz="2000" dirty="0" smtClean="0"/>
              <a:t>.</a:t>
            </a:r>
          </a:p>
          <a:p>
            <a:r>
              <a:rPr lang="es-VE" sz="2000" dirty="0" smtClean="0"/>
              <a:t>Actividad de almacén y despacho de producto terminado.</a:t>
            </a:r>
          </a:p>
          <a:p>
            <a:r>
              <a:rPr lang="es-VE" sz="2000" dirty="0" smtClean="0"/>
              <a:t>Disponibilidad de camiones para despacho de producto terminado a granel.</a:t>
            </a:r>
            <a:endParaRPr lang="es-VE"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23528" y="591071"/>
            <a:ext cx="4283968" cy="461665"/>
          </a:xfrm>
          <a:prstGeom prst="rect">
            <a:avLst/>
          </a:prstGeom>
          <a:noFill/>
        </p:spPr>
        <p:txBody>
          <a:bodyPr wrap="square" rtlCol="0">
            <a:spAutoFit/>
          </a:bodyPr>
          <a:lstStyle/>
          <a:p>
            <a:r>
              <a:rPr lang="es-VE" sz="2400" b="1" dirty="0" smtClean="0"/>
              <a:t>Modelo en Arena</a:t>
            </a:r>
            <a:endParaRPr lang="es-VE" sz="2400" b="1" dirty="0"/>
          </a:p>
        </p:txBody>
      </p:sp>
      <p:pic>
        <p:nvPicPr>
          <p:cNvPr id="5" name="Mi película2323.wmv">
            <a:hlinkClick r:id="" action="ppaction://media"/>
          </p:cNvPr>
          <p:cNvPicPr>
            <a:picLocks noGrp="1" noRot="1" noChangeAspect="1"/>
          </p:cNvPicPr>
          <p:nvPr>
            <p:ph idx="1"/>
            <a:videoFile r:link="rId1"/>
          </p:nvPr>
        </p:nvPicPr>
        <p:blipFill>
          <a:blip r:embed="rId3" cstate="print"/>
          <a:stretch>
            <a:fillRect/>
          </a:stretch>
        </p:blipFill>
        <p:spPr>
          <a:xfrm>
            <a:off x="0" y="1268760"/>
            <a:ext cx="9096110" cy="51125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603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501008"/>
            <a:ext cx="8229600" cy="1872208"/>
          </a:xfrm>
        </p:spPr>
        <p:txBody>
          <a:bodyPr>
            <a:normAutofit lnSpcReduction="10000"/>
          </a:bodyPr>
          <a:lstStyle/>
          <a:p>
            <a:pPr algn="just"/>
            <a:r>
              <a:rPr lang="es-ES" sz="2200" dirty="0" err="1" smtClean="0"/>
              <a:t>Entity</a:t>
            </a:r>
            <a:r>
              <a:rPr lang="es-ES" sz="2200" dirty="0" smtClean="0"/>
              <a:t> </a:t>
            </a:r>
            <a:r>
              <a:rPr lang="es-ES" sz="2200" dirty="0" err="1" smtClean="0"/>
              <a:t>picture</a:t>
            </a:r>
            <a:r>
              <a:rPr lang="es-ES" sz="2200" dirty="0" smtClean="0"/>
              <a:t>.</a:t>
            </a:r>
          </a:p>
          <a:p>
            <a:pPr algn="just"/>
            <a:endParaRPr lang="es-ES" sz="2200" dirty="0" smtClean="0"/>
          </a:p>
          <a:p>
            <a:pPr algn="just"/>
            <a:r>
              <a:rPr lang="es-ES" sz="2200" dirty="0" err="1" smtClean="0"/>
              <a:t>Clock</a:t>
            </a:r>
            <a:r>
              <a:rPr lang="es-ES" sz="2200" dirty="0" smtClean="0"/>
              <a:t>.</a:t>
            </a:r>
          </a:p>
          <a:p>
            <a:pPr algn="just"/>
            <a:endParaRPr lang="es-ES" sz="2200" dirty="0" smtClean="0"/>
          </a:p>
          <a:p>
            <a:pPr algn="just"/>
            <a:r>
              <a:rPr lang="es-ES" sz="2200" dirty="0" smtClean="0"/>
              <a:t>Animaciones de recursos y variables.</a:t>
            </a:r>
          </a:p>
          <a:p>
            <a:pPr algn="just"/>
            <a:endParaRPr lang="es-VE" sz="2200"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Fases de la investigación</a:t>
            </a:r>
            <a:endParaRPr lang="es-VE" sz="2800" dirty="0"/>
          </a:p>
        </p:txBody>
      </p:sp>
      <p:sp>
        <p:nvSpPr>
          <p:cNvPr id="5" name="4 Rectángulo redondeado"/>
          <p:cNvSpPr/>
          <p:nvPr/>
        </p:nvSpPr>
        <p:spPr>
          <a:xfrm>
            <a:off x="1259632" y="1988840"/>
            <a:ext cx="5184576" cy="64807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000" b="1" dirty="0">
                <a:solidFill>
                  <a:schemeClr val="tx1"/>
                </a:solidFill>
              </a:rPr>
              <a:t>FASE IV.</a:t>
            </a:r>
            <a:r>
              <a:rPr lang="es-VE" sz="2000" dirty="0">
                <a:solidFill>
                  <a:schemeClr val="tx1"/>
                </a:solidFill>
              </a:rPr>
              <a:t> Verificación y validación del </a:t>
            </a:r>
            <a:r>
              <a:rPr lang="es-VE" sz="2000" dirty="0" smtClean="0">
                <a:solidFill>
                  <a:schemeClr val="tx1"/>
                </a:solidFill>
              </a:rPr>
              <a:t>modelo.</a:t>
            </a:r>
            <a:endParaRPr lang="es-VE" sz="2000" dirty="0">
              <a:solidFill>
                <a:schemeClr val="tx1"/>
              </a:solidFill>
            </a:endParaRPr>
          </a:p>
        </p:txBody>
      </p:sp>
      <p:sp>
        <p:nvSpPr>
          <p:cNvPr id="6" name="5 CuadroTexto"/>
          <p:cNvSpPr txBox="1"/>
          <p:nvPr/>
        </p:nvSpPr>
        <p:spPr>
          <a:xfrm>
            <a:off x="539552" y="2924944"/>
            <a:ext cx="3744416" cy="769441"/>
          </a:xfrm>
          <a:prstGeom prst="rect">
            <a:avLst/>
          </a:prstGeom>
          <a:noFill/>
        </p:spPr>
        <p:txBody>
          <a:bodyPr wrap="square" rtlCol="0">
            <a:spAutoFit/>
          </a:bodyPr>
          <a:lstStyle/>
          <a:p>
            <a:r>
              <a:rPr lang="es-VE" sz="2200" b="1" dirty="0"/>
              <a:t>Verificación del </a:t>
            </a:r>
            <a:r>
              <a:rPr lang="es-VE" sz="2200" b="1" dirty="0" smtClean="0"/>
              <a:t>modelo.</a:t>
            </a:r>
            <a:endParaRPr lang="es-VE" sz="2200" b="1" dirty="0"/>
          </a:p>
          <a:p>
            <a:endParaRPr lang="es-VE" sz="2200" dirty="0"/>
          </a:p>
        </p:txBody>
      </p:sp>
      <p:pic>
        <p:nvPicPr>
          <p:cNvPr id="2050" name="Picture 2" descr="C:\Users\ORLANDO MARTIN\Pictures\Dibujosdads.jpg"/>
          <p:cNvPicPr>
            <a:picLocks noChangeAspect="1" noChangeArrowheads="1"/>
          </p:cNvPicPr>
          <p:nvPr/>
        </p:nvPicPr>
        <p:blipFill>
          <a:blip r:embed="rId2" cstate="print"/>
          <a:srcRect/>
          <a:stretch>
            <a:fillRect/>
          </a:stretch>
        </p:blipFill>
        <p:spPr bwMode="auto">
          <a:xfrm>
            <a:off x="1763688" y="5153162"/>
            <a:ext cx="5256584" cy="1704838"/>
          </a:xfrm>
          <a:prstGeom prst="rect">
            <a:avLst/>
          </a:prstGeom>
          <a:noFill/>
        </p:spPr>
      </p:pic>
      <p:pic>
        <p:nvPicPr>
          <p:cNvPr id="2051" name="Picture 3"/>
          <p:cNvPicPr>
            <a:picLocks noChangeAspect="1" noChangeArrowheads="1"/>
          </p:cNvPicPr>
          <p:nvPr/>
        </p:nvPicPr>
        <p:blipFill>
          <a:blip r:embed="rId3" cstate="print"/>
          <a:srcRect/>
          <a:stretch>
            <a:fillRect/>
          </a:stretch>
        </p:blipFill>
        <p:spPr bwMode="auto">
          <a:xfrm>
            <a:off x="1979712" y="4054124"/>
            <a:ext cx="1152128" cy="6710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1844824"/>
            <a:ext cx="6768752" cy="2376264"/>
          </a:xfrm>
        </p:spPr>
        <p:txBody>
          <a:bodyPr/>
          <a:lstStyle/>
          <a:p>
            <a:pPr lvl="0"/>
            <a:r>
              <a:rPr lang="es-ES" sz="2200" dirty="0" smtClean="0"/>
              <a:t>Número de pedidos despachados.</a:t>
            </a:r>
            <a:endParaRPr lang="es-VE" sz="2200" dirty="0" smtClean="0"/>
          </a:p>
          <a:p>
            <a:pPr lvl="0"/>
            <a:r>
              <a:rPr lang="es-ES" sz="2200" dirty="0" smtClean="0"/>
              <a:t>Número de pedidos a tiempo.</a:t>
            </a:r>
            <a:endParaRPr lang="es-VE" sz="2200" dirty="0" smtClean="0"/>
          </a:p>
          <a:p>
            <a:pPr lvl="0"/>
            <a:r>
              <a:rPr lang="es-ES" sz="2200" dirty="0" smtClean="0"/>
              <a:t>Número de pedidos a destiempo.</a:t>
            </a:r>
            <a:endParaRPr lang="es-VE" sz="2200" dirty="0" smtClean="0"/>
          </a:p>
          <a:p>
            <a:pPr lvl="0"/>
            <a:r>
              <a:rPr lang="es-ES" sz="2200" dirty="0" smtClean="0"/>
              <a:t>Número de pedidos no realizados.</a:t>
            </a:r>
            <a:endParaRPr lang="es-VE" sz="2200" dirty="0" smtClean="0"/>
          </a:p>
          <a:p>
            <a:pPr lvl="0"/>
            <a:r>
              <a:rPr lang="es-ES" sz="2200" dirty="0" smtClean="0"/>
              <a:t>Toneladas totales producidas.</a:t>
            </a:r>
            <a:endParaRPr lang="es-VE" sz="2200" dirty="0" smtClean="0"/>
          </a:p>
          <a:p>
            <a:pPr lvl="0"/>
            <a:r>
              <a:rPr lang="es-ES" sz="2200" dirty="0" smtClean="0"/>
              <a:t>Nivel de servicio.</a:t>
            </a:r>
            <a:endParaRPr lang="es-VE" sz="2200" dirty="0" smtClean="0"/>
          </a:p>
          <a:p>
            <a:endParaRPr lang="es-VE" dirty="0"/>
          </a:p>
        </p:txBody>
      </p:sp>
      <p:sp>
        <p:nvSpPr>
          <p:cNvPr id="4" name="3 CuadroTexto"/>
          <p:cNvSpPr txBox="1"/>
          <p:nvPr/>
        </p:nvSpPr>
        <p:spPr>
          <a:xfrm>
            <a:off x="899592" y="1340768"/>
            <a:ext cx="2736304" cy="769441"/>
          </a:xfrm>
          <a:prstGeom prst="rect">
            <a:avLst/>
          </a:prstGeom>
          <a:noFill/>
        </p:spPr>
        <p:txBody>
          <a:bodyPr wrap="square" rtlCol="0">
            <a:spAutoFit/>
          </a:bodyPr>
          <a:lstStyle/>
          <a:p>
            <a:r>
              <a:rPr lang="es-ES" sz="2200" b="1" dirty="0"/>
              <a:t>Salidas de interés</a:t>
            </a:r>
            <a:endParaRPr lang="es-VE" sz="2200" dirty="0"/>
          </a:p>
          <a:p>
            <a:endParaRPr lang="es-VE" sz="2200" dirty="0"/>
          </a:p>
        </p:txBody>
      </p:sp>
      <p:sp>
        <p:nvSpPr>
          <p:cNvPr id="5" name="4 Rectángulo redondeado"/>
          <p:cNvSpPr/>
          <p:nvPr/>
        </p:nvSpPr>
        <p:spPr>
          <a:xfrm>
            <a:off x="467544" y="4365104"/>
            <a:ext cx="8136904" cy="151216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Nivel de servicio = (</a:t>
            </a:r>
            <a:r>
              <a:rPr lang="es-ES" sz="2400" dirty="0" smtClean="0"/>
              <a:t>Número </a:t>
            </a:r>
            <a:r>
              <a:rPr lang="es-ES" sz="2400" dirty="0"/>
              <a:t>de pedidos a tiempo / </a:t>
            </a:r>
            <a:r>
              <a:rPr lang="es-ES" sz="2400" dirty="0" smtClean="0"/>
              <a:t>Número </a:t>
            </a:r>
            <a:r>
              <a:rPr lang="es-ES" sz="2400" dirty="0"/>
              <a:t>de pedidos totales) * </a:t>
            </a:r>
            <a:r>
              <a:rPr lang="es-ES" sz="2400" dirty="0" smtClean="0"/>
              <a:t>100</a:t>
            </a:r>
            <a:endParaRPr lang="es-VE"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6" name="Picture 4" descr="Imagen relacionada"/>
          <p:cNvPicPr>
            <a:picLocks noChangeAspect="1" noChangeArrowheads="1"/>
          </p:cNvPicPr>
          <p:nvPr/>
        </p:nvPicPr>
        <p:blipFill>
          <a:blip r:embed="rId2" cstate="print"/>
          <a:srcRect/>
          <a:stretch>
            <a:fillRect/>
          </a:stretch>
        </p:blipFill>
        <p:spPr bwMode="auto">
          <a:xfrm>
            <a:off x="6320245" y="2708920"/>
            <a:ext cx="1815643" cy="2109350"/>
          </a:xfrm>
          <a:prstGeom prst="rect">
            <a:avLst/>
          </a:prstGeom>
          <a:noFill/>
        </p:spPr>
      </p:pic>
      <p:sp>
        <p:nvSpPr>
          <p:cNvPr id="3" name="2 Marcador de contenido"/>
          <p:cNvSpPr>
            <a:spLocks noGrp="1"/>
          </p:cNvSpPr>
          <p:nvPr>
            <p:ph idx="1"/>
          </p:nvPr>
        </p:nvSpPr>
        <p:spPr>
          <a:xfrm>
            <a:off x="457200" y="2132856"/>
            <a:ext cx="8229600" cy="4441680"/>
          </a:xfrm>
        </p:spPr>
        <p:txBody>
          <a:bodyPr>
            <a:normAutofit/>
          </a:bodyPr>
          <a:lstStyle/>
          <a:p>
            <a:pPr algn="just"/>
            <a:r>
              <a:rPr lang="es-ES" dirty="0" smtClean="0"/>
              <a:t>Beneficios entre cadenas de suministros.</a:t>
            </a:r>
          </a:p>
          <a:p>
            <a:pPr algn="just"/>
            <a:endParaRPr lang="es-ES" dirty="0" smtClean="0"/>
          </a:p>
          <a:p>
            <a:pPr algn="just"/>
            <a:r>
              <a:rPr lang="es-ES" dirty="0" smtClean="0"/>
              <a:t>Planeación de la producción.</a:t>
            </a:r>
          </a:p>
          <a:p>
            <a:pPr algn="just"/>
            <a:endParaRPr lang="es-ES" dirty="0" smtClean="0"/>
          </a:p>
          <a:p>
            <a:pPr algn="just"/>
            <a:r>
              <a:rPr lang="es-ES" dirty="0" smtClean="0"/>
              <a:t>Control de la producción.</a:t>
            </a:r>
          </a:p>
          <a:p>
            <a:pPr algn="just"/>
            <a:endParaRPr lang="es-ES" dirty="0" smtClean="0"/>
          </a:p>
          <a:p>
            <a:pPr algn="just"/>
            <a:r>
              <a:rPr lang="es-ES" dirty="0" smtClean="0"/>
              <a:t>El porcentaje de cumplimiento del plan de producción es bajo, logrando cumplir con la fecha de entrega solo el 63.33% de las veces.</a:t>
            </a:r>
          </a:p>
          <a:p>
            <a:pPr algn="just"/>
            <a:endParaRPr lang="es-ES" dirty="0" smtClean="0"/>
          </a:p>
          <a:p>
            <a:pPr algn="just"/>
            <a:endParaRPr lang="es-ES" dirty="0" smtClean="0"/>
          </a:p>
        </p:txBody>
      </p:sp>
      <p:sp>
        <p:nvSpPr>
          <p:cNvPr id="4" name="3 Rectángulo redondeado"/>
          <p:cNvSpPr/>
          <p:nvPr/>
        </p:nvSpPr>
        <p:spPr>
          <a:xfrm>
            <a:off x="611560" y="980728"/>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Planteamiento del problema</a:t>
            </a:r>
            <a:endParaRPr lang="es-VE"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844824"/>
            <a:ext cx="8229600" cy="1224136"/>
          </a:xfrm>
        </p:spPr>
        <p:txBody>
          <a:bodyPr>
            <a:normAutofit/>
          </a:bodyPr>
          <a:lstStyle/>
          <a:p>
            <a:r>
              <a:rPr lang="es-VE" sz="2200" dirty="0" smtClean="0"/>
              <a:t>Tiempo de simulación: 5 días.</a:t>
            </a:r>
          </a:p>
          <a:p>
            <a:r>
              <a:rPr lang="es-VE" sz="2200" dirty="0" smtClean="0"/>
              <a:t>Número de corridas: 20.</a:t>
            </a:r>
            <a:endParaRPr lang="es-VE" sz="2200" dirty="0"/>
          </a:p>
        </p:txBody>
      </p:sp>
      <p:sp>
        <p:nvSpPr>
          <p:cNvPr id="4" name="3 CuadroTexto"/>
          <p:cNvSpPr txBox="1"/>
          <p:nvPr/>
        </p:nvSpPr>
        <p:spPr>
          <a:xfrm>
            <a:off x="827584" y="1259468"/>
            <a:ext cx="3456384" cy="430887"/>
          </a:xfrm>
          <a:prstGeom prst="rect">
            <a:avLst/>
          </a:prstGeom>
          <a:noFill/>
        </p:spPr>
        <p:txBody>
          <a:bodyPr wrap="square" rtlCol="0">
            <a:spAutoFit/>
          </a:bodyPr>
          <a:lstStyle/>
          <a:p>
            <a:r>
              <a:rPr lang="es-VE" sz="2200" b="1" dirty="0"/>
              <a:t>Validación del modelo</a:t>
            </a:r>
            <a:r>
              <a:rPr lang="es-VE" sz="2200" b="1" dirty="0" smtClean="0"/>
              <a:t>.</a:t>
            </a:r>
            <a:endParaRPr lang="es-VE" sz="2200" b="1" dirty="0"/>
          </a:p>
        </p:txBody>
      </p:sp>
      <p:graphicFrame>
        <p:nvGraphicFramePr>
          <p:cNvPr id="6" name="5 Marcador de contenido"/>
          <p:cNvGraphicFramePr>
            <a:graphicFrameLocks/>
          </p:cNvGraphicFramePr>
          <p:nvPr/>
        </p:nvGraphicFramePr>
        <p:xfrm>
          <a:off x="1115616" y="4005064"/>
          <a:ext cx="6624736" cy="1224136"/>
        </p:xfrm>
        <a:graphic>
          <a:graphicData uri="http://schemas.openxmlformats.org/drawingml/2006/table">
            <a:tbl>
              <a:tblPr firstRow="1" bandRow="1">
                <a:tableStyleId>{5C22544A-7EE6-4342-B048-85BDC9FD1C3A}</a:tableStyleId>
              </a:tblPr>
              <a:tblGrid>
                <a:gridCol w="2592288"/>
                <a:gridCol w="1368152"/>
                <a:gridCol w="1440160"/>
                <a:gridCol w="1224136"/>
              </a:tblGrid>
              <a:tr h="428624">
                <a:tc>
                  <a:txBody>
                    <a:bodyPr/>
                    <a:lstStyle/>
                    <a:p>
                      <a:pPr>
                        <a:lnSpc>
                          <a:spcPct val="115000"/>
                        </a:lnSpc>
                        <a:spcAft>
                          <a:spcPts val="0"/>
                        </a:spcAft>
                      </a:pPr>
                      <a:r>
                        <a:rPr lang="es-VE" sz="1800" dirty="0">
                          <a:solidFill>
                            <a:srgbClr val="000000"/>
                          </a:solidFill>
                          <a:latin typeface="Arial" pitchFamily="34" charset="0"/>
                          <a:ea typeface="Times New Roman"/>
                          <a:cs typeface="Arial" pitchFamily="34" charset="0"/>
                        </a:rPr>
                        <a:t>Número de réplicas</a:t>
                      </a:r>
                      <a:endParaRPr lang="es-VE" sz="1800" dirty="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dirty="0">
                          <a:solidFill>
                            <a:srgbClr val="000000"/>
                          </a:solidFill>
                          <a:latin typeface="Arial" pitchFamily="34" charset="0"/>
                          <a:ea typeface="Times New Roman"/>
                          <a:cs typeface="Arial" pitchFamily="34" charset="0"/>
                        </a:rPr>
                        <a:t>5</a:t>
                      </a:r>
                      <a:endParaRPr lang="es-VE" sz="1800" dirty="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10</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20</a:t>
                      </a:r>
                      <a:endParaRPr lang="es-VE" sz="1800">
                        <a:latin typeface="Arial" pitchFamily="34" charset="0"/>
                        <a:ea typeface="Calibri"/>
                        <a:cs typeface="Arial" pitchFamily="34" charset="0"/>
                      </a:endParaRPr>
                    </a:p>
                  </a:txBody>
                  <a:tcPr marL="44450" marR="44450" marT="0" marB="0" anchor="b"/>
                </a:tc>
              </a:tr>
              <a:tr h="366888">
                <a:tc>
                  <a:txBody>
                    <a:bodyPr/>
                    <a:lstStyle/>
                    <a:p>
                      <a:pPr>
                        <a:lnSpc>
                          <a:spcPct val="115000"/>
                        </a:lnSpc>
                        <a:spcAft>
                          <a:spcPts val="0"/>
                        </a:spcAft>
                      </a:pPr>
                      <a:r>
                        <a:rPr lang="es-VE" sz="1800" dirty="0">
                          <a:solidFill>
                            <a:srgbClr val="000000"/>
                          </a:solidFill>
                          <a:latin typeface="Arial" pitchFamily="34" charset="0"/>
                          <a:ea typeface="Times New Roman"/>
                          <a:cs typeface="Arial" pitchFamily="34" charset="0"/>
                        </a:rPr>
                        <a:t> Nivel de Servicio</a:t>
                      </a:r>
                      <a:endParaRPr lang="es-VE" sz="1800" dirty="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50.67%</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50.67%</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48.83%</a:t>
                      </a:r>
                      <a:endParaRPr lang="es-VE" sz="1800">
                        <a:latin typeface="Arial" pitchFamily="34" charset="0"/>
                        <a:ea typeface="Calibri"/>
                        <a:cs typeface="Arial" pitchFamily="34" charset="0"/>
                      </a:endParaRPr>
                    </a:p>
                  </a:txBody>
                  <a:tcPr marL="44450" marR="44450" marT="0" marB="0" anchor="b"/>
                </a:tc>
              </a:tr>
              <a:tr h="428624">
                <a:tc>
                  <a:txBody>
                    <a:bodyPr/>
                    <a:lstStyle/>
                    <a:p>
                      <a:pPr>
                        <a:lnSpc>
                          <a:spcPct val="115000"/>
                        </a:lnSpc>
                        <a:spcAft>
                          <a:spcPts val="0"/>
                        </a:spcAft>
                      </a:pPr>
                      <a:r>
                        <a:rPr lang="es-VE" sz="1800">
                          <a:solidFill>
                            <a:srgbClr val="000000"/>
                          </a:solidFill>
                          <a:latin typeface="Arial" pitchFamily="34" charset="0"/>
                          <a:ea typeface="Times New Roman"/>
                          <a:cs typeface="Arial" pitchFamily="34" charset="0"/>
                        </a:rPr>
                        <a:t>Error Nivel de Servicio</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0.14</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dirty="0">
                          <a:solidFill>
                            <a:srgbClr val="000000"/>
                          </a:solidFill>
                          <a:latin typeface="Arial" pitchFamily="34" charset="0"/>
                          <a:ea typeface="Times New Roman"/>
                          <a:cs typeface="Arial" pitchFamily="34" charset="0"/>
                        </a:rPr>
                        <a:t>0.07</a:t>
                      </a:r>
                      <a:endParaRPr lang="es-VE" sz="1800" dirty="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dirty="0">
                          <a:solidFill>
                            <a:srgbClr val="000000"/>
                          </a:solidFill>
                          <a:latin typeface="Arial" pitchFamily="34" charset="0"/>
                          <a:ea typeface="Times New Roman"/>
                          <a:cs typeface="Arial" pitchFamily="34" charset="0"/>
                        </a:rPr>
                        <a:t>0.05</a:t>
                      </a:r>
                      <a:endParaRPr lang="es-VE" sz="1800" dirty="0">
                        <a:latin typeface="Arial" pitchFamily="34" charset="0"/>
                        <a:ea typeface="Calibri"/>
                        <a:cs typeface="Arial" pitchFamily="34" charset="0"/>
                      </a:endParaRPr>
                    </a:p>
                  </a:txBody>
                  <a:tcPr marL="44450" marR="44450" marT="0" marB="0" anchor="b"/>
                </a:tc>
              </a:tr>
            </a:tbl>
          </a:graphicData>
        </a:graphic>
      </p:graphicFrame>
      <p:sp>
        <p:nvSpPr>
          <p:cNvPr id="8" name="7 CuadroTexto"/>
          <p:cNvSpPr txBox="1"/>
          <p:nvPr/>
        </p:nvSpPr>
        <p:spPr>
          <a:xfrm>
            <a:off x="1115616" y="3563724"/>
            <a:ext cx="5544616" cy="369332"/>
          </a:xfrm>
          <a:prstGeom prst="rect">
            <a:avLst/>
          </a:prstGeom>
          <a:noFill/>
        </p:spPr>
        <p:txBody>
          <a:bodyPr wrap="square" rtlCol="0">
            <a:spAutoFit/>
          </a:bodyPr>
          <a:lstStyle/>
          <a:p>
            <a:r>
              <a:rPr lang="es-VE" dirty="0"/>
              <a:t>Tabla </a:t>
            </a:r>
            <a:r>
              <a:rPr lang="es-VE" dirty="0" smtClean="0"/>
              <a:t>8. </a:t>
            </a:r>
            <a:r>
              <a:rPr lang="es-VE" i="1" dirty="0"/>
              <a:t>Número de réplicas del modelo</a:t>
            </a:r>
            <a:r>
              <a:rPr lang="es-VE" i="1" dirty="0" smtClean="0"/>
              <a:t>.</a:t>
            </a:r>
            <a:endParaRPr lang="es-VE" dirty="0"/>
          </a:p>
        </p:txBody>
      </p:sp>
      <p:sp>
        <p:nvSpPr>
          <p:cNvPr id="9" name="8 CuadroTexto"/>
          <p:cNvSpPr txBox="1"/>
          <p:nvPr/>
        </p:nvSpPr>
        <p:spPr>
          <a:xfrm>
            <a:off x="1331640" y="5291916"/>
            <a:ext cx="4680520" cy="369332"/>
          </a:xfrm>
          <a:prstGeom prst="rect">
            <a:avLst/>
          </a:prstGeom>
          <a:noFill/>
        </p:spPr>
        <p:txBody>
          <a:bodyPr wrap="square" rtlCol="0">
            <a:spAutoFit/>
          </a:bodyPr>
          <a:lstStyle/>
          <a:p>
            <a:r>
              <a:rPr lang="es-VE" sz="1600" dirty="0"/>
              <a:t>Fuente: </a:t>
            </a:r>
            <a:r>
              <a:rPr lang="es-ES" sz="1600" dirty="0"/>
              <a:t>ARENA ®  V.14</a:t>
            </a:r>
            <a:r>
              <a:rPr lang="es-ES" dirty="0" smtClean="0"/>
              <a:t>.</a:t>
            </a:r>
            <a:endParaRPr lang="es-V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2060848"/>
            <a:ext cx="7560840" cy="3816424"/>
          </a:xfrm>
        </p:spPr>
        <p:txBody>
          <a:bodyPr>
            <a:normAutofit/>
          </a:bodyPr>
          <a:lstStyle/>
          <a:p>
            <a:pPr>
              <a:buNone/>
            </a:pPr>
            <a:r>
              <a:rPr lang="es-VE" sz="2400" dirty="0" smtClean="0"/>
              <a:t>Prueba de hipótesis: </a:t>
            </a:r>
            <a:endParaRPr lang="es-ES" sz="2200" dirty="0" smtClean="0"/>
          </a:p>
          <a:p>
            <a:pPr>
              <a:buNone/>
            </a:pPr>
            <a:r>
              <a:rPr lang="es-ES" sz="2200" dirty="0" smtClean="0"/>
              <a:t>Ho: Nivel de servicio del modelo = 0.6333</a:t>
            </a:r>
            <a:endParaRPr lang="es-VE" sz="2200" dirty="0" smtClean="0"/>
          </a:p>
          <a:p>
            <a:pPr>
              <a:buNone/>
            </a:pPr>
            <a:r>
              <a:rPr lang="es-ES" sz="2200" dirty="0" smtClean="0"/>
              <a:t>H1: Nivel de servicio del modelo ≠ 0.6333</a:t>
            </a:r>
            <a:endParaRPr lang="es-VE" sz="2200" dirty="0" smtClean="0"/>
          </a:p>
          <a:p>
            <a:pPr lvl="0"/>
            <a:r>
              <a:rPr lang="es-ES" sz="2200" dirty="0" smtClean="0"/>
              <a:t>Nivel de significancia: α = 0.05</a:t>
            </a:r>
            <a:endParaRPr lang="es-VE" sz="2200" dirty="0" smtClean="0"/>
          </a:p>
          <a:p>
            <a:pPr lvl="0"/>
            <a:r>
              <a:rPr lang="es-ES" sz="2200" dirty="0" smtClean="0"/>
              <a:t>Valor-P = 0.314557</a:t>
            </a:r>
            <a:endParaRPr lang="es-VE" sz="2200" dirty="0" smtClean="0"/>
          </a:p>
          <a:p>
            <a:pPr lvl="0"/>
            <a:endParaRPr lang="es-VE" sz="2200" dirty="0" smtClean="0"/>
          </a:p>
          <a:p>
            <a:pPr lvl="0"/>
            <a:endParaRPr lang="es-VE" sz="2200" dirty="0" smtClean="0"/>
          </a:p>
          <a:p>
            <a:pPr lvl="0"/>
            <a:endParaRPr lang="es-VE" sz="2200" dirty="0" smtClean="0"/>
          </a:p>
          <a:p>
            <a:pPr lvl="0"/>
            <a:r>
              <a:rPr lang="es-VE" sz="2200" dirty="0" smtClean="0"/>
              <a:t>Validación con expertos.</a:t>
            </a:r>
            <a:endParaRPr lang="es-VE" sz="2200" dirty="0" smtClean="0"/>
          </a:p>
          <a:p>
            <a:endParaRPr lang="es-VE" sz="2200" dirty="0"/>
          </a:p>
        </p:txBody>
      </p:sp>
      <p:sp>
        <p:nvSpPr>
          <p:cNvPr id="4" name="3 CuadroTexto"/>
          <p:cNvSpPr txBox="1"/>
          <p:nvPr/>
        </p:nvSpPr>
        <p:spPr>
          <a:xfrm>
            <a:off x="827584" y="1259468"/>
            <a:ext cx="3456384" cy="430887"/>
          </a:xfrm>
          <a:prstGeom prst="rect">
            <a:avLst/>
          </a:prstGeom>
          <a:noFill/>
        </p:spPr>
        <p:txBody>
          <a:bodyPr wrap="square" rtlCol="0">
            <a:spAutoFit/>
          </a:bodyPr>
          <a:lstStyle/>
          <a:p>
            <a:r>
              <a:rPr lang="es-VE" sz="2200" b="1" dirty="0"/>
              <a:t>Validación del modelo</a:t>
            </a:r>
            <a:r>
              <a:rPr lang="es-VE" sz="2200" b="1" dirty="0" smtClean="0"/>
              <a:t>.</a:t>
            </a:r>
            <a:endParaRPr lang="es-VE" sz="22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2852936"/>
            <a:ext cx="7560840" cy="3672408"/>
          </a:xfrm>
        </p:spPr>
        <p:txBody>
          <a:bodyPr>
            <a:normAutofit/>
          </a:bodyPr>
          <a:lstStyle/>
          <a:p>
            <a:r>
              <a:rPr lang="es-ES" sz="2200" dirty="0" smtClean="0"/>
              <a:t>El proceso de producción posee un nivel de servicio de 48.83%.</a:t>
            </a:r>
          </a:p>
          <a:p>
            <a:pPr>
              <a:buNone/>
            </a:pPr>
            <a:endParaRPr lang="es-ES" sz="2200" dirty="0" smtClean="0"/>
          </a:p>
          <a:p>
            <a:r>
              <a:rPr lang="es-ES" sz="2200" dirty="0" smtClean="0"/>
              <a:t>30 pedidos planeados.</a:t>
            </a:r>
          </a:p>
          <a:p>
            <a:pPr>
              <a:buNone/>
            </a:pPr>
            <a:endParaRPr lang="es-ES" sz="2200" dirty="0" smtClean="0"/>
          </a:p>
          <a:p>
            <a:pPr>
              <a:buNone/>
            </a:pPr>
            <a:endParaRPr lang="es-ES" sz="2200" dirty="0" smtClean="0"/>
          </a:p>
          <a:p>
            <a:r>
              <a:rPr lang="es-ES" sz="2200" dirty="0" smtClean="0"/>
              <a:t>Se logró producir el 67.52% de las toneladas planeadas para la semana</a:t>
            </a:r>
            <a:r>
              <a:rPr lang="es-ES" sz="2200" dirty="0" smtClean="0"/>
              <a:t>.</a:t>
            </a:r>
            <a:endParaRPr lang="es-ES" sz="2200" dirty="0" smtClean="0"/>
          </a:p>
        </p:txBody>
      </p:sp>
      <p:sp>
        <p:nvSpPr>
          <p:cNvPr id="4" name="3 CuadroTexto"/>
          <p:cNvSpPr txBox="1"/>
          <p:nvPr/>
        </p:nvSpPr>
        <p:spPr>
          <a:xfrm>
            <a:off x="683568" y="980728"/>
            <a:ext cx="6480720" cy="430887"/>
          </a:xfrm>
          <a:prstGeom prst="rect">
            <a:avLst/>
          </a:prstGeom>
          <a:noFill/>
        </p:spPr>
        <p:txBody>
          <a:bodyPr wrap="square" rtlCol="0">
            <a:spAutoFit/>
          </a:bodyPr>
          <a:lstStyle/>
          <a:p>
            <a:r>
              <a:rPr lang="es-VE" sz="2200" b="1" dirty="0"/>
              <a:t>Análisis de los resultados de la </a:t>
            </a:r>
            <a:r>
              <a:rPr lang="es-VE" sz="2200" b="1" dirty="0" smtClean="0"/>
              <a:t>validación.</a:t>
            </a:r>
            <a:endParaRPr lang="es-VE" sz="2200" dirty="0"/>
          </a:p>
        </p:txBody>
      </p:sp>
      <p:sp>
        <p:nvSpPr>
          <p:cNvPr id="5" name="4 CuadroTexto"/>
          <p:cNvSpPr txBox="1"/>
          <p:nvPr/>
        </p:nvSpPr>
        <p:spPr>
          <a:xfrm>
            <a:off x="2195736" y="1557953"/>
            <a:ext cx="3312368" cy="430887"/>
          </a:xfrm>
          <a:prstGeom prst="rect">
            <a:avLst/>
          </a:prstGeom>
          <a:noFill/>
        </p:spPr>
        <p:txBody>
          <a:bodyPr wrap="square" rtlCol="0">
            <a:spAutoFit/>
          </a:bodyPr>
          <a:lstStyle/>
          <a:p>
            <a:r>
              <a:rPr lang="es-VE" sz="2200" dirty="0" smtClean="0"/>
              <a:t>Después de 20 corridas:</a:t>
            </a:r>
            <a:endParaRPr lang="es-VE" sz="2200" dirty="0"/>
          </a:p>
        </p:txBody>
      </p:sp>
      <p:sp>
        <p:nvSpPr>
          <p:cNvPr id="6" name="5 Flecha abajo"/>
          <p:cNvSpPr/>
          <p:nvPr/>
        </p:nvSpPr>
        <p:spPr>
          <a:xfrm>
            <a:off x="3563888" y="2204864"/>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Abrir llave"/>
          <p:cNvSpPr/>
          <p:nvPr/>
        </p:nvSpPr>
        <p:spPr>
          <a:xfrm>
            <a:off x="3995936" y="3573016"/>
            <a:ext cx="216024" cy="10801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8" name="7 CuadroTexto"/>
          <p:cNvSpPr txBox="1"/>
          <p:nvPr/>
        </p:nvSpPr>
        <p:spPr>
          <a:xfrm>
            <a:off x="4211960" y="3545140"/>
            <a:ext cx="2880320" cy="1107996"/>
          </a:xfrm>
          <a:prstGeom prst="rect">
            <a:avLst/>
          </a:prstGeom>
          <a:noFill/>
        </p:spPr>
        <p:txBody>
          <a:bodyPr wrap="square" rtlCol="0">
            <a:spAutoFit/>
          </a:bodyPr>
          <a:lstStyle/>
          <a:p>
            <a:pPr>
              <a:buFont typeface="Arial" pitchFamily="34" charset="0"/>
              <a:buChar char="•"/>
            </a:pPr>
            <a:r>
              <a:rPr lang="es-ES" sz="2200" dirty="0"/>
              <a:t>14 listos a </a:t>
            </a:r>
            <a:r>
              <a:rPr lang="es-ES" sz="2200" dirty="0" smtClean="0"/>
              <a:t>tiempo</a:t>
            </a:r>
          </a:p>
          <a:p>
            <a:pPr>
              <a:buFont typeface="Arial" pitchFamily="34" charset="0"/>
              <a:buChar char="•"/>
            </a:pPr>
            <a:r>
              <a:rPr lang="es-ES" sz="2200" dirty="0"/>
              <a:t>9 a destiempo </a:t>
            </a:r>
            <a:endParaRPr lang="es-ES" sz="2200" dirty="0" smtClean="0"/>
          </a:p>
          <a:p>
            <a:pPr>
              <a:buFont typeface="Arial" pitchFamily="34" charset="0"/>
              <a:buChar char="•"/>
            </a:pPr>
            <a:r>
              <a:rPr lang="es-ES" sz="2200" dirty="0"/>
              <a:t>7 no realizados</a:t>
            </a:r>
            <a:endParaRPr lang="es-VE" sz="2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3523824"/>
            <a:ext cx="8229600" cy="3001520"/>
          </a:xfrm>
        </p:spPr>
        <p:txBody>
          <a:bodyPr>
            <a:noAutofit/>
          </a:bodyPr>
          <a:lstStyle/>
          <a:p>
            <a:pPr lvl="0"/>
            <a:r>
              <a:rPr lang="es-VE" sz="2000" dirty="0" smtClean="0"/>
              <a:t>Política de materia prima que procesan los molinos y aumento de su rendimiento.</a:t>
            </a:r>
          </a:p>
          <a:p>
            <a:pPr lvl="0"/>
            <a:r>
              <a:rPr lang="es-VE" sz="2000" dirty="0" smtClean="0"/>
              <a:t>Conexión de </a:t>
            </a:r>
            <a:r>
              <a:rPr lang="es-VE" sz="2000" dirty="0" smtClean="0"/>
              <a:t>mezcladora 01 </a:t>
            </a:r>
            <a:r>
              <a:rPr lang="es-VE" sz="2000" dirty="0" smtClean="0"/>
              <a:t>a </a:t>
            </a:r>
            <a:r>
              <a:rPr lang="es-VE" sz="2000" dirty="0" err="1" smtClean="0"/>
              <a:t>pelletizadora</a:t>
            </a:r>
            <a:r>
              <a:rPr lang="es-VE" sz="2000" dirty="0" smtClean="0"/>
              <a:t> 67.</a:t>
            </a:r>
            <a:endParaRPr lang="es-VE" sz="2000" dirty="0" smtClean="0"/>
          </a:p>
          <a:p>
            <a:pPr lvl="0"/>
            <a:r>
              <a:rPr lang="es-VE" sz="2000" dirty="0" smtClean="0"/>
              <a:t>Aumento de frecuencia de mantenimiento preventivo exterior en Mezcladora 01.</a:t>
            </a:r>
          </a:p>
          <a:p>
            <a:r>
              <a:rPr lang="es-VE" sz="2000" dirty="0" smtClean="0"/>
              <a:t>Duplicar capacidad de llenado de producto terminado a granel en camiones.</a:t>
            </a:r>
          </a:p>
          <a:p>
            <a:r>
              <a:rPr lang="es-ES" sz="2000" dirty="0" smtClean="0"/>
              <a:t>Determinación de la cantidad por turno necesaria de camiones para el retiro de pedidos a tiempo. </a:t>
            </a:r>
            <a:endParaRPr lang="es-VE" sz="2000" dirty="0" smtClean="0"/>
          </a:p>
          <a:p>
            <a:pPr lvl="0"/>
            <a:endParaRPr lang="es-VE" sz="2000" dirty="0" smtClean="0"/>
          </a:p>
          <a:p>
            <a:endParaRPr lang="es-VE" sz="2000"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Fases de la investigación</a:t>
            </a:r>
            <a:endParaRPr lang="es-VE" sz="2800" dirty="0"/>
          </a:p>
        </p:txBody>
      </p:sp>
      <p:sp>
        <p:nvSpPr>
          <p:cNvPr id="5" name="4 Rectángulo redondeado"/>
          <p:cNvSpPr/>
          <p:nvPr/>
        </p:nvSpPr>
        <p:spPr>
          <a:xfrm>
            <a:off x="1259632" y="1988840"/>
            <a:ext cx="5184576" cy="64807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b="1" dirty="0">
                <a:solidFill>
                  <a:schemeClr val="tx1"/>
                </a:solidFill>
              </a:rPr>
              <a:t>FASE V.</a:t>
            </a:r>
            <a:r>
              <a:rPr lang="es-VE" dirty="0">
                <a:solidFill>
                  <a:schemeClr val="tx1"/>
                </a:solidFill>
              </a:rPr>
              <a:t> Experimentación con el modelo y evaluación de los resultados obtenidos.</a:t>
            </a:r>
          </a:p>
        </p:txBody>
      </p:sp>
      <p:sp>
        <p:nvSpPr>
          <p:cNvPr id="7" name="6 CuadroTexto"/>
          <p:cNvSpPr txBox="1"/>
          <p:nvPr/>
        </p:nvSpPr>
        <p:spPr>
          <a:xfrm>
            <a:off x="755576" y="3028890"/>
            <a:ext cx="3672408" cy="430887"/>
          </a:xfrm>
          <a:prstGeom prst="rect">
            <a:avLst/>
          </a:prstGeom>
          <a:noFill/>
        </p:spPr>
        <p:txBody>
          <a:bodyPr wrap="square" rtlCol="0">
            <a:spAutoFit/>
          </a:bodyPr>
          <a:lstStyle/>
          <a:p>
            <a:r>
              <a:rPr lang="x-none" sz="2200" b="1"/>
              <a:t>Propuestas de </a:t>
            </a:r>
            <a:r>
              <a:rPr lang="x-none" sz="2200" b="1" smtClean="0"/>
              <a:t>mejoras</a:t>
            </a:r>
            <a:r>
              <a:rPr lang="es-VE" sz="2200" b="1" dirty="0"/>
              <a:t>:</a:t>
            </a:r>
            <a:endParaRPr lang="es-VE" sz="2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1043608" y="3645024"/>
          <a:ext cx="7139136" cy="2720577"/>
        </p:xfrm>
        <a:graphic>
          <a:graphicData uri="http://schemas.openxmlformats.org/drawingml/2006/table">
            <a:tbl>
              <a:tblPr firstRow="1" bandRow="1">
                <a:tableStyleId>{5C22544A-7EE6-4342-B048-85BDC9FD1C3A}</a:tableStyleId>
              </a:tblPr>
              <a:tblGrid>
                <a:gridCol w="2379712"/>
                <a:gridCol w="2379712"/>
                <a:gridCol w="2379712"/>
              </a:tblGrid>
              <a:tr h="944996">
                <a:tc>
                  <a:txBody>
                    <a:bodyPr/>
                    <a:lstStyle/>
                    <a:p>
                      <a:pPr algn="ctr">
                        <a:lnSpc>
                          <a:spcPct val="115000"/>
                        </a:lnSpc>
                        <a:spcAft>
                          <a:spcPts val="0"/>
                        </a:spcAft>
                      </a:pPr>
                      <a:r>
                        <a:rPr lang="es-VE" sz="1800" dirty="0">
                          <a:solidFill>
                            <a:schemeClr val="bg1"/>
                          </a:solidFill>
                          <a:latin typeface="Arial" pitchFamily="34" charset="0"/>
                          <a:ea typeface="Times New Roman"/>
                          <a:cs typeface="Arial" pitchFamily="34" charset="0"/>
                        </a:rPr>
                        <a:t>Molino N°</a:t>
                      </a:r>
                      <a:endParaRPr lang="es-VE" sz="1800" dirty="0">
                        <a:solidFill>
                          <a:schemeClr val="bg1"/>
                        </a:solidFill>
                        <a:latin typeface="Arial" pitchFamily="34" charset="0"/>
                        <a:ea typeface="Calibri"/>
                        <a:cs typeface="Arial" pitchFamily="34" charset="0"/>
                      </a:endParaRPr>
                    </a:p>
                  </a:txBody>
                  <a:tcPr marL="44450" marR="44450" marT="0" marB="0" anchor="ctr"/>
                </a:tc>
                <a:tc>
                  <a:txBody>
                    <a:bodyPr/>
                    <a:lstStyle/>
                    <a:p>
                      <a:pPr algn="ctr">
                        <a:lnSpc>
                          <a:spcPct val="115000"/>
                        </a:lnSpc>
                        <a:spcAft>
                          <a:spcPts val="0"/>
                        </a:spcAft>
                      </a:pPr>
                      <a:r>
                        <a:rPr lang="es-VE" sz="1800" dirty="0">
                          <a:solidFill>
                            <a:schemeClr val="bg1"/>
                          </a:solidFill>
                          <a:latin typeface="Arial" pitchFamily="34" charset="0"/>
                          <a:ea typeface="Times New Roman"/>
                          <a:cs typeface="Arial" pitchFamily="34" charset="0"/>
                        </a:rPr>
                        <a:t>Rendimiento máximo de mecanizado (</a:t>
                      </a:r>
                      <a:r>
                        <a:rPr lang="es-VE" sz="1800" dirty="0" smtClean="0">
                          <a:solidFill>
                            <a:schemeClr val="bg1"/>
                          </a:solidFill>
                          <a:latin typeface="Arial" pitchFamily="34" charset="0"/>
                          <a:ea typeface="Times New Roman"/>
                          <a:cs typeface="Arial" pitchFamily="34" charset="0"/>
                        </a:rPr>
                        <a:t>ton/hora</a:t>
                      </a:r>
                      <a:r>
                        <a:rPr lang="es-VE" sz="1800" dirty="0">
                          <a:solidFill>
                            <a:schemeClr val="bg1"/>
                          </a:solidFill>
                          <a:latin typeface="Arial" pitchFamily="34" charset="0"/>
                          <a:ea typeface="Times New Roman"/>
                          <a:cs typeface="Arial" pitchFamily="34" charset="0"/>
                        </a:rPr>
                        <a:t>)</a:t>
                      </a:r>
                      <a:endParaRPr lang="es-VE" sz="1800" dirty="0">
                        <a:solidFill>
                          <a:schemeClr val="bg1"/>
                        </a:solidFill>
                        <a:latin typeface="Arial" pitchFamily="34" charset="0"/>
                        <a:ea typeface="Calibri"/>
                        <a:cs typeface="Arial" pitchFamily="34" charset="0"/>
                      </a:endParaRPr>
                    </a:p>
                  </a:txBody>
                  <a:tcPr marL="44450" marR="44450" marT="0" marB="0"/>
                </a:tc>
                <a:tc>
                  <a:txBody>
                    <a:bodyPr/>
                    <a:lstStyle/>
                    <a:p>
                      <a:pPr algn="ctr">
                        <a:lnSpc>
                          <a:spcPct val="115000"/>
                        </a:lnSpc>
                        <a:spcAft>
                          <a:spcPts val="0"/>
                        </a:spcAft>
                      </a:pPr>
                      <a:r>
                        <a:rPr lang="es-VE" sz="1800" dirty="0">
                          <a:solidFill>
                            <a:schemeClr val="bg1"/>
                          </a:solidFill>
                          <a:latin typeface="Arial" pitchFamily="34" charset="0"/>
                          <a:ea typeface="Times New Roman"/>
                          <a:cs typeface="Arial" pitchFamily="34" charset="0"/>
                        </a:rPr>
                        <a:t>Rendimiento máximo de transportadores y elevadores (</a:t>
                      </a:r>
                      <a:r>
                        <a:rPr lang="es-VE" sz="1800" dirty="0" smtClean="0">
                          <a:solidFill>
                            <a:schemeClr val="bg1"/>
                          </a:solidFill>
                          <a:latin typeface="Arial" pitchFamily="34" charset="0"/>
                          <a:ea typeface="Times New Roman"/>
                          <a:cs typeface="Arial" pitchFamily="34" charset="0"/>
                        </a:rPr>
                        <a:t>ton/hora</a:t>
                      </a:r>
                      <a:r>
                        <a:rPr lang="es-VE" sz="1800" dirty="0">
                          <a:solidFill>
                            <a:schemeClr val="bg1"/>
                          </a:solidFill>
                          <a:latin typeface="Arial" pitchFamily="34" charset="0"/>
                          <a:ea typeface="Times New Roman"/>
                          <a:cs typeface="Arial" pitchFamily="34" charset="0"/>
                        </a:rPr>
                        <a:t>)</a:t>
                      </a:r>
                      <a:endParaRPr lang="es-VE" sz="1800" dirty="0">
                        <a:solidFill>
                          <a:schemeClr val="bg1"/>
                        </a:solidFill>
                        <a:latin typeface="Arial" pitchFamily="34" charset="0"/>
                        <a:ea typeface="Calibri"/>
                        <a:cs typeface="Arial" pitchFamily="34" charset="0"/>
                      </a:endParaRPr>
                    </a:p>
                  </a:txBody>
                  <a:tcPr marL="44450" marR="44450" marT="0" marB="0" anchor="b"/>
                </a:tc>
              </a:tr>
              <a:tr h="381079">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1</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32</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27</a:t>
                      </a:r>
                      <a:endParaRPr lang="es-VE" sz="1800">
                        <a:latin typeface="Arial" pitchFamily="34" charset="0"/>
                        <a:ea typeface="Calibri"/>
                        <a:cs typeface="Arial" pitchFamily="34" charset="0"/>
                      </a:endParaRPr>
                    </a:p>
                  </a:txBody>
                  <a:tcPr marL="44450" marR="44450" marT="0" marB="0" anchor="b"/>
                </a:tc>
              </a:tr>
              <a:tr h="381079">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2</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32</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27</a:t>
                      </a:r>
                      <a:endParaRPr lang="es-VE" sz="1800">
                        <a:latin typeface="Arial" pitchFamily="34" charset="0"/>
                        <a:ea typeface="Calibri"/>
                        <a:cs typeface="Arial" pitchFamily="34" charset="0"/>
                      </a:endParaRPr>
                    </a:p>
                  </a:txBody>
                  <a:tcPr marL="44450" marR="44450" marT="0" marB="0" anchor="b"/>
                </a:tc>
              </a:tr>
              <a:tr h="381079">
                <a:tc>
                  <a:txBody>
                    <a:bodyPr/>
                    <a:lstStyle/>
                    <a:p>
                      <a:pPr algn="ctr">
                        <a:lnSpc>
                          <a:spcPct val="115000"/>
                        </a:lnSpc>
                        <a:spcAft>
                          <a:spcPts val="0"/>
                        </a:spcAft>
                      </a:pPr>
                      <a:r>
                        <a:rPr lang="es-VE" sz="1800" dirty="0">
                          <a:solidFill>
                            <a:srgbClr val="000000"/>
                          </a:solidFill>
                          <a:latin typeface="Arial" pitchFamily="34" charset="0"/>
                          <a:ea typeface="Times New Roman"/>
                          <a:cs typeface="Arial" pitchFamily="34" charset="0"/>
                        </a:rPr>
                        <a:t>3</a:t>
                      </a:r>
                      <a:endParaRPr lang="es-VE" sz="1800" dirty="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a:solidFill>
                            <a:srgbClr val="000000"/>
                          </a:solidFill>
                          <a:latin typeface="Arial" pitchFamily="34" charset="0"/>
                          <a:ea typeface="Times New Roman"/>
                          <a:cs typeface="Arial" pitchFamily="34" charset="0"/>
                        </a:rPr>
                        <a:t>18</a:t>
                      </a:r>
                      <a:endParaRPr lang="es-VE" sz="1800">
                        <a:latin typeface="Arial" pitchFamily="34" charset="0"/>
                        <a:ea typeface="Calibri"/>
                        <a:cs typeface="Arial" pitchFamily="34" charset="0"/>
                      </a:endParaRPr>
                    </a:p>
                  </a:txBody>
                  <a:tcPr marL="44450" marR="44450" marT="0" marB="0" anchor="b"/>
                </a:tc>
                <a:tc>
                  <a:txBody>
                    <a:bodyPr/>
                    <a:lstStyle/>
                    <a:p>
                      <a:pPr algn="ctr">
                        <a:lnSpc>
                          <a:spcPct val="115000"/>
                        </a:lnSpc>
                        <a:spcAft>
                          <a:spcPts val="0"/>
                        </a:spcAft>
                      </a:pPr>
                      <a:r>
                        <a:rPr lang="es-VE" sz="1800" dirty="0">
                          <a:solidFill>
                            <a:srgbClr val="000000"/>
                          </a:solidFill>
                          <a:latin typeface="Arial" pitchFamily="34" charset="0"/>
                          <a:ea typeface="Times New Roman"/>
                          <a:cs typeface="Arial" pitchFamily="34" charset="0"/>
                        </a:rPr>
                        <a:t>12</a:t>
                      </a:r>
                      <a:endParaRPr lang="es-VE" sz="1800" dirty="0">
                        <a:latin typeface="Arial" pitchFamily="34" charset="0"/>
                        <a:ea typeface="Calibri"/>
                        <a:cs typeface="Arial" pitchFamily="34" charset="0"/>
                      </a:endParaRPr>
                    </a:p>
                  </a:txBody>
                  <a:tcPr marL="44450" marR="44450" marT="0" marB="0" anchor="b"/>
                </a:tc>
              </a:tr>
            </a:tbl>
          </a:graphicData>
        </a:graphic>
      </p:graphicFrame>
      <p:sp>
        <p:nvSpPr>
          <p:cNvPr id="4" name="3 CuadroTexto"/>
          <p:cNvSpPr txBox="1"/>
          <p:nvPr/>
        </p:nvSpPr>
        <p:spPr>
          <a:xfrm>
            <a:off x="683568" y="859939"/>
            <a:ext cx="8064896" cy="984885"/>
          </a:xfrm>
          <a:prstGeom prst="rect">
            <a:avLst/>
          </a:prstGeom>
          <a:noFill/>
        </p:spPr>
        <p:txBody>
          <a:bodyPr wrap="square" rtlCol="0">
            <a:spAutoFit/>
          </a:bodyPr>
          <a:lstStyle/>
          <a:p>
            <a:pPr lvl="0">
              <a:buFont typeface="Arial" pitchFamily="34" charset="0"/>
              <a:buChar char="•"/>
            </a:pPr>
            <a:r>
              <a:rPr lang="es-VE" sz="2000" b="1" dirty="0" smtClean="0"/>
              <a:t>Política de materia prima que procesan los molinos y aumento de su rendimiento.</a:t>
            </a:r>
          </a:p>
          <a:p>
            <a:pPr>
              <a:buFont typeface="Arial" pitchFamily="34" charset="0"/>
              <a:buChar char="•"/>
            </a:pPr>
            <a:endParaRPr lang="es-VE" dirty="0"/>
          </a:p>
        </p:txBody>
      </p:sp>
      <p:sp>
        <p:nvSpPr>
          <p:cNvPr id="5" name="4 CuadroTexto"/>
          <p:cNvSpPr txBox="1"/>
          <p:nvPr/>
        </p:nvSpPr>
        <p:spPr>
          <a:xfrm>
            <a:off x="539552" y="1844824"/>
            <a:ext cx="8136904" cy="1292662"/>
          </a:xfrm>
          <a:prstGeom prst="rect">
            <a:avLst/>
          </a:prstGeom>
          <a:noFill/>
        </p:spPr>
        <p:txBody>
          <a:bodyPr wrap="square" rtlCol="0">
            <a:spAutoFit/>
          </a:bodyPr>
          <a:lstStyle/>
          <a:p>
            <a:pPr algn="just"/>
            <a:r>
              <a:rPr lang="es-VE" sz="2000" dirty="0" smtClean="0"/>
              <a:t>     En vista de que en promedio 2.76 </a:t>
            </a:r>
            <a:r>
              <a:rPr lang="es-VE" sz="2000" dirty="0" err="1"/>
              <a:t>batches</a:t>
            </a:r>
            <a:r>
              <a:rPr lang="es-VE" sz="2000" dirty="0"/>
              <a:t>/pedido </a:t>
            </a:r>
            <a:r>
              <a:rPr lang="es-VE" sz="2000" dirty="0" smtClean="0"/>
              <a:t>esperan </a:t>
            </a:r>
            <a:r>
              <a:rPr lang="es-VE" sz="2000" dirty="0"/>
              <a:t>un tiempo de 4.69 horas/</a:t>
            </a:r>
            <a:r>
              <a:rPr lang="es-VE" sz="2000" dirty="0" err="1"/>
              <a:t>batch</a:t>
            </a:r>
            <a:r>
              <a:rPr lang="es-VE" sz="2000" dirty="0"/>
              <a:t> hasta que se procesa el material en los molinos y llega la cantidad requerida a los arcones.</a:t>
            </a:r>
          </a:p>
          <a:p>
            <a:endParaRPr lang="es-VE" dirty="0"/>
          </a:p>
        </p:txBody>
      </p:sp>
      <p:sp>
        <p:nvSpPr>
          <p:cNvPr id="7" name="6 CuadroTexto"/>
          <p:cNvSpPr txBox="1"/>
          <p:nvPr/>
        </p:nvSpPr>
        <p:spPr>
          <a:xfrm>
            <a:off x="1187624" y="3284984"/>
            <a:ext cx="4896544" cy="646331"/>
          </a:xfrm>
          <a:prstGeom prst="rect">
            <a:avLst/>
          </a:prstGeom>
          <a:noFill/>
        </p:spPr>
        <p:txBody>
          <a:bodyPr wrap="square" rtlCol="0">
            <a:spAutoFit/>
          </a:bodyPr>
          <a:lstStyle/>
          <a:p>
            <a:r>
              <a:rPr lang="es-VE" dirty="0"/>
              <a:t>Tabla </a:t>
            </a:r>
            <a:r>
              <a:rPr lang="es-VE" dirty="0" smtClean="0"/>
              <a:t>9. </a:t>
            </a:r>
            <a:r>
              <a:rPr lang="es-VE" i="1" dirty="0"/>
              <a:t>Rendimiento de Molinos 1, 2 y 3.</a:t>
            </a:r>
            <a:endParaRPr lang="es-VE" b="1" dirty="0"/>
          </a:p>
          <a:p>
            <a:endParaRPr lang="es-VE" dirty="0"/>
          </a:p>
        </p:txBody>
      </p:sp>
      <p:sp>
        <p:nvSpPr>
          <p:cNvPr id="8" name="7 CuadroTexto"/>
          <p:cNvSpPr txBox="1"/>
          <p:nvPr/>
        </p:nvSpPr>
        <p:spPr>
          <a:xfrm>
            <a:off x="1259632" y="6330806"/>
            <a:ext cx="3888432" cy="338554"/>
          </a:xfrm>
          <a:prstGeom prst="rect">
            <a:avLst/>
          </a:prstGeom>
          <a:noFill/>
        </p:spPr>
        <p:txBody>
          <a:bodyPr wrap="square" rtlCol="0">
            <a:spAutoFit/>
          </a:bodyPr>
          <a:lstStyle/>
          <a:p>
            <a:r>
              <a:rPr lang="es-VE" sz="1600" dirty="0"/>
              <a:t>Fuente: </a:t>
            </a:r>
            <a:r>
              <a:rPr lang="es-ES" sz="1600" dirty="0"/>
              <a:t>ARENA ®  V.14.</a:t>
            </a:r>
            <a:endParaRPr lang="es-VE" sz="1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85192" y="1475792"/>
            <a:ext cx="8507288" cy="1161120"/>
          </a:xfrm>
        </p:spPr>
        <p:txBody>
          <a:bodyPr>
            <a:normAutofit fontScale="92500"/>
          </a:bodyPr>
          <a:lstStyle/>
          <a:p>
            <a:pPr marL="109728" indent="0" algn="just">
              <a:buNone/>
            </a:pPr>
            <a:r>
              <a:rPr lang="es-VE" sz="2000" dirty="0" smtClean="0"/>
              <a:t> En promedio 33.286 toneladas de producto provenientes de las máquinas mezcladoras esperan 4.267 horas/tonelada por una tolva pre-pellet.</a:t>
            </a:r>
          </a:p>
          <a:p>
            <a:pPr marL="109728" indent="0" algn="just">
              <a:buNone/>
            </a:pPr>
            <a:r>
              <a:rPr lang="es-VE" sz="2000" dirty="0" smtClean="0"/>
              <a:t>Siendo el porcentaje </a:t>
            </a:r>
            <a:r>
              <a:rPr lang="es-VE" sz="2000" dirty="0"/>
              <a:t>de utilización de la </a:t>
            </a:r>
            <a:r>
              <a:rPr lang="es-VE" sz="2000" dirty="0" err="1"/>
              <a:t>pelletizadora</a:t>
            </a:r>
            <a:r>
              <a:rPr lang="es-VE" sz="2000" dirty="0"/>
              <a:t> 67, es de </a:t>
            </a:r>
            <a:r>
              <a:rPr lang="es-VE" sz="2000" dirty="0" smtClean="0"/>
              <a:t>52.17%.</a:t>
            </a:r>
            <a:endParaRPr lang="es-VE" sz="2000" dirty="0"/>
          </a:p>
        </p:txBody>
      </p:sp>
      <p:sp>
        <p:nvSpPr>
          <p:cNvPr id="4" name="3 CuadroTexto"/>
          <p:cNvSpPr txBox="1"/>
          <p:nvPr/>
        </p:nvSpPr>
        <p:spPr>
          <a:xfrm>
            <a:off x="755576" y="764704"/>
            <a:ext cx="6768752" cy="707886"/>
          </a:xfrm>
          <a:prstGeom prst="rect">
            <a:avLst/>
          </a:prstGeom>
          <a:noFill/>
        </p:spPr>
        <p:txBody>
          <a:bodyPr wrap="square" rtlCol="0">
            <a:spAutoFit/>
          </a:bodyPr>
          <a:lstStyle/>
          <a:p>
            <a:pPr lvl="0">
              <a:buFont typeface="Arial" pitchFamily="34" charset="0"/>
              <a:buChar char="•"/>
            </a:pPr>
            <a:r>
              <a:rPr lang="es-VE" sz="2000" b="1" dirty="0" smtClean="0"/>
              <a:t> Conexión </a:t>
            </a:r>
            <a:r>
              <a:rPr lang="es-VE" sz="2000" b="1" dirty="0"/>
              <a:t>de </a:t>
            </a:r>
            <a:r>
              <a:rPr lang="es-VE" sz="2000" b="1" dirty="0" smtClean="0"/>
              <a:t>mezcladora </a:t>
            </a:r>
            <a:r>
              <a:rPr lang="es-VE" sz="2000" b="1" dirty="0" smtClean="0"/>
              <a:t>01 </a:t>
            </a:r>
            <a:r>
              <a:rPr lang="es-VE" sz="2000" b="1" dirty="0"/>
              <a:t>a </a:t>
            </a:r>
            <a:r>
              <a:rPr lang="es-VE" sz="2000" b="1" dirty="0" err="1" smtClean="0"/>
              <a:t>pelletizadora</a:t>
            </a:r>
            <a:r>
              <a:rPr lang="es-VE" sz="2000" b="1" dirty="0" smtClean="0"/>
              <a:t> 67.</a:t>
            </a:r>
            <a:endParaRPr lang="es-VE" sz="2000" b="1" dirty="0"/>
          </a:p>
          <a:p>
            <a:endParaRPr lang="es-VE" sz="2000" b="1" dirty="0"/>
          </a:p>
        </p:txBody>
      </p:sp>
      <p:sp>
        <p:nvSpPr>
          <p:cNvPr id="5" name="4 CuadroTexto"/>
          <p:cNvSpPr txBox="1"/>
          <p:nvPr/>
        </p:nvSpPr>
        <p:spPr>
          <a:xfrm>
            <a:off x="683568" y="2852936"/>
            <a:ext cx="7632848" cy="984885"/>
          </a:xfrm>
          <a:prstGeom prst="rect">
            <a:avLst/>
          </a:prstGeom>
          <a:noFill/>
        </p:spPr>
        <p:txBody>
          <a:bodyPr wrap="square" rtlCol="0">
            <a:spAutoFit/>
          </a:bodyPr>
          <a:lstStyle/>
          <a:p>
            <a:pPr lvl="0">
              <a:buFont typeface="Arial" pitchFamily="34" charset="0"/>
              <a:buChar char="•"/>
            </a:pPr>
            <a:r>
              <a:rPr lang="es-VE" sz="2000" b="1" dirty="0" smtClean="0"/>
              <a:t> Aumento </a:t>
            </a:r>
            <a:r>
              <a:rPr lang="es-VE" sz="2000" b="1" dirty="0"/>
              <a:t>de frecuencia de mantenimiento preventivo exterior en Mezcladora 01.</a:t>
            </a:r>
          </a:p>
          <a:p>
            <a:endParaRPr lang="es-VE" dirty="0"/>
          </a:p>
        </p:txBody>
      </p:sp>
      <p:pic>
        <p:nvPicPr>
          <p:cNvPr id="44034" name="Picture 2"/>
          <p:cNvPicPr>
            <a:picLocks noChangeAspect="1" noChangeArrowheads="1"/>
          </p:cNvPicPr>
          <p:nvPr/>
        </p:nvPicPr>
        <p:blipFill>
          <a:blip r:embed="rId2" cstate="print"/>
          <a:srcRect/>
          <a:stretch>
            <a:fillRect/>
          </a:stretch>
        </p:blipFill>
        <p:spPr bwMode="auto">
          <a:xfrm>
            <a:off x="1115616" y="3652837"/>
            <a:ext cx="4500563" cy="3205163"/>
          </a:xfrm>
          <a:prstGeom prst="rect">
            <a:avLst/>
          </a:prstGeom>
          <a:noFill/>
          <a:ln w="9525">
            <a:noFill/>
            <a:miter lim="800000"/>
            <a:headEnd/>
            <a:tailEnd/>
          </a:ln>
        </p:spPr>
      </p:pic>
      <p:sp>
        <p:nvSpPr>
          <p:cNvPr id="7" name="2 Marcador de contenido"/>
          <p:cNvSpPr txBox="1">
            <a:spLocks/>
          </p:cNvSpPr>
          <p:nvPr/>
        </p:nvSpPr>
        <p:spPr>
          <a:xfrm>
            <a:off x="6084168" y="4149080"/>
            <a:ext cx="2808312" cy="1944216"/>
          </a:xfrm>
          <a:prstGeom prst="rect">
            <a:avLst/>
          </a:prstGeom>
        </p:spPr>
        <p:txBody>
          <a:bodyPr vert="horz">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s-VE" sz="2000" b="0" i="0" u="none" strike="noStrike" kern="1200" cap="none" spc="0" normalizeH="0" baseline="0" noProof="0" dirty="0" smtClean="0">
                <a:ln>
                  <a:noFill/>
                </a:ln>
                <a:solidFill>
                  <a:schemeClr val="tx1"/>
                </a:solidFill>
                <a:effectLst/>
                <a:uLnTx/>
                <a:uFillTx/>
                <a:latin typeface="+mn-lt"/>
                <a:ea typeface="+mn-ea"/>
                <a:cs typeface="+mn-cs"/>
              </a:rPr>
              <a:t>Mantenimiento</a:t>
            </a:r>
            <a:r>
              <a:rPr kumimoji="0" lang="es-VE" sz="2000" b="0" i="0" u="none" strike="noStrike" kern="1200" cap="none" spc="0" normalizeH="0" noProof="0" dirty="0" smtClean="0">
                <a:ln>
                  <a:noFill/>
                </a:ln>
                <a:solidFill>
                  <a:schemeClr val="tx1"/>
                </a:solidFill>
                <a:effectLst/>
                <a:uLnTx/>
                <a:uFillTx/>
                <a:latin typeface="+mn-lt"/>
                <a:ea typeface="+mn-ea"/>
                <a:cs typeface="+mn-cs"/>
              </a:rPr>
              <a:t> cada 15 días.</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r>
              <a:rPr lang="es-VE" sz="2000" baseline="0" dirty="0" smtClean="0"/>
              <a:t>Disminución</a:t>
            </a:r>
            <a:r>
              <a:rPr lang="es-VE" sz="2000" dirty="0" smtClean="0"/>
              <a:t> de la ocurrencia de esta falla en un 40%</a:t>
            </a:r>
            <a:endParaRPr kumimoji="0" lang="es-VE"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916832"/>
            <a:ext cx="8229600" cy="1584176"/>
          </a:xfrm>
        </p:spPr>
        <p:txBody>
          <a:bodyPr>
            <a:normAutofit/>
          </a:bodyPr>
          <a:lstStyle/>
          <a:p>
            <a:pPr marL="109728" indent="0">
              <a:buNone/>
            </a:pPr>
            <a:r>
              <a:rPr lang="es-ES" sz="2000" dirty="0" smtClean="0"/>
              <a:t>El proceso de descarga de producto en los camiones , es realizado un camión a la vez, y posee un porcentaje de utilización del recurso de 45.56%.</a:t>
            </a:r>
          </a:p>
          <a:p>
            <a:pPr marL="109728" indent="0">
              <a:buNone/>
            </a:pPr>
            <a:r>
              <a:rPr lang="es-ES" sz="2000" dirty="0" smtClean="0"/>
              <a:t> Esperando en promedio 1.9243; 3.9 horas para ser llenados.</a:t>
            </a:r>
            <a:endParaRPr lang="es-VE" sz="2000" dirty="0" smtClean="0"/>
          </a:p>
          <a:p>
            <a:endParaRPr lang="es-VE" sz="2000" dirty="0"/>
          </a:p>
        </p:txBody>
      </p:sp>
      <p:sp>
        <p:nvSpPr>
          <p:cNvPr id="4" name="3 CuadroTexto"/>
          <p:cNvSpPr txBox="1"/>
          <p:nvPr/>
        </p:nvSpPr>
        <p:spPr>
          <a:xfrm>
            <a:off x="683568" y="908721"/>
            <a:ext cx="8064896" cy="707886"/>
          </a:xfrm>
          <a:prstGeom prst="rect">
            <a:avLst/>
          </a:prstGeom>
          <a:noFill/>
        </p:spPr>
        <p:txBody>
          <a:bodyPr wrap="square" rtlCol="0">
            <a:spAutoFit/>
          </a:bodyPr>
          <a:lstStyle/>
          <a:p>
            <a:pPr lvl="0">
              <a:buFont typeface="Arial" pitchFamily="34" charset="0"/>
              <a:buChar char="•"/>
            </a:pPr>
            <a:r>
              <a:rPr lang="es-VE" dirty="0" smtClean="0"/>
              <a:t> </a:t>
            </a:r>
            <a:r>
              <a:rPr lang="es-VE" sz="2000" b="1" dirty="0" smtClean="0"/>
              <a:t>Duplicar capacidad de llenado de producto terminado a granel en camiones.</a:t>
            </a:r>
            <a:endParaRPr lang="es-VE" dirty="0"/>
          </a:p>
        </p:txBody>
      </p:sp>
      <p:sp>
        <p:nvSpPr>
          <p:cNvPr id="6" name="5 CuadroTexto"/>
          <p:cNvSpPr txBox="1"/>
          <p:nvPr/>
        </p:nvSpPr>
        <p:spPr>
          <a:xfrm>
            <a:off x="755576" y="3668251"/>
            <a:ext cx="7776864" cy="2215991"/>
          </a:xfrm>
          <a:prstGeom prst="rect">
            <a:avLst/>
          </a:prstGeom>
          <a:noFill/>
        </p:spPr>
        <p:txBody>
          <a:bodyPr wrap="square" rtlCol="0">
            <a:spAutoFit/>
          </a:bodyPr>
          <a:lstStyle/>
          <a:p>
            <a:pPr lvl="0">
              <a:buFont typeface="Arial" pitchFamily="34" charset="0"/>
              <a:buChar char="•"/>
            </a:pPr>
            <a:r>
              <a:rPr lang="es-ES" dirty="0" smtClean="0"/>
              <a:t> </a:t>
            </a:r>
            <a:r>
              <a:rPr lang="es-ES" sz="2000" b="1" dirty="0" smtClean="0"/>
              <a:t>Determinación </a:t>
            </a:r>
            <a:r>
              <a:rPr lang="es-ES" sz="2000" b="1" dirty="0"/>
              <a:t>de la cantidad por turno necesaria de camiones para el retiro de pedidos a tiempo. </a:t>
            </a:r>
            <a:endParaRPr lang="es-ES" sz="2000" b="1" dirty="0" smtClean="0"/>
          </a:p>
          <a:p>
            <a:pPr lvl="0">
              <a:buFont typeface="Arial" pitchFamily="34" charset="0"/>
              <a:buChar char="•"/>
            </a:pPr>
            <a:endParaRPr lang="es-ES" sz="2000" b="1" dirty="0"/>
          </a:p>
          <a:p>
            <a:r>
              <a:rPr lang="es-ES" sz="2000" dirty="0" smtClean="0"/>
              <a:t>El </a:t>
            </a:r>
            <a:r>
              <a:rPr lang="es-ES" sz="2000" dirty="0"/>
              <a:t>tiempo de retiro de pedidos listos es en promedio de 8.11 horas para descargar las toneladas totales de una solicitud.</a:t>
            </a:r>
          </a:p>
          <a:p>
            <a:pPr lvl="0"/>
            <a:endParaRPr lang="es-VE" sz="2000" b="1" dirty="0"/>
          </a:p>
          <a:p>
            <a:endParaRPr lang="es-V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nvPr>
        </p:nvGraphicFramePr>
        <p:xfrm>
          <a:off x="1619672" y="2492896"/>
          <a:ext cx="5987007" cy="3552638"/>
        </p:xfrm>
        <a:graphic>
          <a:graphicData uri="http://schemas.openxmlformats.org/drawingml/2006/table">
            <a:tbl>
              <a:tblPr firstRow="1" bandRow="1">
                <a:tableStyleId>{5C22544A-7EE6-4342-B048-85BDC9FD1C3A}</a:tableStyleId>
              </a:tblPr>
              <a:tblGrid>
                <a:gridCol w="2026568"/>
                <a:gridCol w="2232248"/>
                <a:gridCol w="1728191"/>
              </a:tblGrid>
              <a:tr h="374239">
                <a:tc>
                  <a:txBody>
                    <a:bodyPr/>
                    <a:lstStyle/>
                    <a:p>
                      <a:pPr algn="ctr">
                        <a:lnSpc>
                          <a:spcPct val="115000"/>
                        </a:lnSpc>
                        <a:spcAft>
                          <a:spcPts val="0"/>
                        </a:spcAft>
                      </a:pPr>
                      <a:r>
                        <a:rPr lang="es-VE" sz="1600" dirty="0">
                          <a:solidFill>
                            <a:schemeClr val="bg1"/>
                          </a:solidFill>
                          <a:latin typeface="+mn-lt"/>
                          <a:ea typeface="Times New Roman"/>
                        </a:rPr>
                        <a:t>Indicador</a:t>
                      </a:r>
                      <a:endParaRPr lang="es-VE" sz="1600" dirty="0">
                        <a:solidFill>
                          <a:schemeClr val="bg1"/>
                        </a:solidFill>
                        <a:latin typeface="+mn-lt"/>
                        <a:ea typeface="Calibri"/>
                      </a:endParaRPr>
                    </a:p>
                  </a:txBody>
                  <a:tcPr marL="68580" marR="68580" marT="0" marB="0" anchor="ctr"/>
                </a:tc>
                <a:tc>
                  <a:txBody>
                    <a:bodyPr/>
                    <a:lstStyle/>
                    <a:p>
                      <a:pPr algn="ctr">
                        <a:lnSpc>
                          <a:spcPct val="115000"/>
                        </a:lnSpc>
                        <a:spcAft>
                          <a:spcPts val="0"/>
                        </a:spcAft>
                      </a:pPr>
                      <a:r>
                        <a:rPr lang="es-VE" sz="1600" dirty="0">
                          <a:solidFill>
                            <a:schemeClr val="bg1"/>
                          </a:solidFill>
                          <a:latin typeface="+mn-lt"/>
                          <a:ea typeface="Times New Roman"/>
                        </a:rPr>
                        <a:t>Resultado situación actual</a:t>
                      </a:r>
                      <a:endParaRPr lang="es-VE" sz="1600" dirty="0">
                        <a:solidFill>
                          <a:schemeClr val="bg1"/>
                        </a:solidFill>
                        <a:latin typeface="+mn-lt"/>
                        <a:ea typeface="Calibri"/>
                      </a:endParaRPr>
                    </a:p>
                  </a:txBody>
                  <a:tcPr marL="68580" marR="68580" marT="0" marB="0" anchor="ctr"/>
                </a:tc>
                <a:tc>
                  <a:txBody>
                    <a:bodyPr/>
                    <a:lstStyle/>
                    <a:p>
                      <a:pPr algn="ctr">
                        <a:lnSpc>
                          <a:spcPct val="115000"/>
                        </a:lnSpc>
                        <a:spcAft>
                          <a:spcPts val="0"/>
                        </a:spcAft>
                      </a:pPr>
                      <a:r>
                        <a:rPr lang="en-US" sz="1600" dirty="0" err="1">
                          <a:solidFill>
                            <a:schemeClr val="bg1"/>
                          </a:solidFill>
                          <a:latin typeface="+mn-lt"/>
                          <a:ea typeface="Times New Roman"/>
                        </a:rPr>
                        <a:t>Estimación</a:t>
                      </a:r>
                      <a:r>
                        <a:rPr lang="en-US" sz="1600" dirty="0">
                          <a:solidFill>
                            <a:schemeClr val="bg1"/>
                          </a:solidFill>
                          <a:latin typeface="+mn-lt"/>
                          <a:ea typeface="Times New Roman"/>
                        </a:rPr>
                        <a:t> de </a:t>
                      </a:r>
                      <a:r>
                        <a:rPr lang="en-US" sz="1600" dirty="0" err="1">
                          <a:solidFill>
                            <a:schemeClr val="bg1"/>
                          </a:solidFill>
                          <a:latin typeface="+mn-lt"/>
                          <a:ea typeface="Times New Roman"/>
                        </a:rPr>
                        <a:t>intervalo</a:t>
                      </a:r>
                      <a:endParaRPr lang="es-VE" sz="1600" dirty="0">
                        <a:solidFill>
                          <a:schemeClr val="bg1"/>
                        </a:solidFill>
                        <a:latin typeface="+mn-lt"/>
                        <a:ea typeface="Calibri"/>
                      </a:endParaRPr>
                    </a:p>
                  </a:txBody>
                  <a:tcPr marL="68580" marR="68580" marT="0" marB="0" anchor="ctr"/>
                </a:tc>
              </a:tr>
              <a:tr h="374239">
                <a:tc>
                  <a:txBody>
                    <a:bodyPr/>
                    <a:lstStyle/>
                    <a:p>
                      <a:pPr>
                        <a:lnSpc>
                          <a:spcPct val="115000"/>
                        </a:lnSpc>
                        <a:spcAft>
                          <a:spcPts val="0"/>
                        </a:spcAft>
                      </a:pPr>
                      <a:r>
                        <a:rPr lang="es-VE" sz="1600">
                          <a:solidFill>
                            <a:srgbClr val="000000"/>
                          </a:solidFill>
                          <a:latin typeface="+mn-lt"/>
                          <a:ea typeface="Times New Roman"/>
                        </a:rPr>
                        <a:t>Pedidos totales planeados</a:t>
                      </a:r>
                      <a:endParaRPr lang="es-VE" sz="1600">
                        <a:latin typeface="+mn-lt"/>
                        <a:ea typeface="Calibri"/>
                      </a:endParaRPr>
                    </a:p>
                  </a:txBody>
                  <a:tcPr marL="68580" marR="68580" marT="0" marB="0" anchor="ctr"/>
                </a:tc>
                <a:tc>
                  <a:txBody>
                    <a:bodyPr/>
                    <a:lstStyle/>
                    <a:p>
                      <a:pPr algn="ctr">
                        <a:lnSpc>
                          <a:spcPct val="115000"/>
                        </a:lnSpc>
                        <a:spcAft>
                          <a:spcPts val="0"/>
                        </a:spcAft>
                      </a:pPr>
                      <a:r>
                        <a:rPr lang="es-VE" sz="1600">
                          <a:solidFill>
                            <a:srgbClr val="000000"/>
                          </a:solidFill>
                          <a:latin typeface="+mn-lt"/>
                          <a:ea typeface="Times New Roman"/>
                        </a:rPr>
                        <a:t>30</a:t>
                      </a:r>
                      <a:endParaRPr lang="es-VE" sz="1600">
                        <a:latin typeface="+mn-lt"/>
                        <a:ea typeface="Calibri"/>
                      </a:endParaRPr>
                    </a:p>
                  </a:txBody>
                  <a:tcPr marL="68580" marR="68580" marT="0" marB="0" anchor="ctr"/>
                </a:tc>
                <a:tc>
                  <a:txBody>
                    <a:bodyPr/>
                    <a:lstStyle/>
                    <a:p>
                      <a:pPr algn="ctr">
                        <a:lnSpc>
                          <a:spcPct val="115000"/>
                        </a:lnSpc>
                        <a:spcAft>
                          <a:spcPts val="0"/>
                        </a:spcAft>
                      </a:pPr>
                      <a:r>
                        <a:rPr lang="en-US" sz="1600" dirty="0">
                          <a:solidFill>
                            <a:srgbClr val="000000"/>
                          </a:solidFill>
                          <a:latin typeface="+mn-lt"/>
                          <a:ea typeface="Times New Roman"/>
                        </a:rPr>
                        <a:t>-</a:t>
                      </a:r>
                      <a:endParaRPr lang="es-VE" sz="1600" dirty="0">
                        <a:latin typeface="+mn-lt"/>
                        <a:ea typeface="Calibri"/>
                      </a:endParaRPr>
                    </a:p>
                  </a:txBody>
                  <a:tcPr marL="68580" marR="68580" marT="0" marB="0" anchor="ctr"/>
                </a:tc>
              </a:tr>
              <a:tr h="374239">
                <a:tc>
                  <a:txBody>
                    <a:bodyPr/>
                    <a:lstStyle/>
                    <a:p>
                      <a:pPr>
                        <a:lnSpc>
                          <a:spcPct val="115000"/>
                        </a:lnSpc>
                        <a:spcAft>
                          <a:spcPts val="0"/>
                        </a:spcAft>
                      </a:pPr>
                      <a:r>
                        <a:rPr lang="es-VE" sz="1600">
                          <a:solidFill>
                            <a:srgbClr val="000000"/>
                          </a:solidFill>
                          <a:latin typeface="+mn-lt"/>
                          <a:ea typeface="Times New Roman"/>
                        </a:rPr>
                        <a:t>Toneladas totales planeadas</a:t>
                      </a:r>
                      <a:endParaRPr lang="es-VE" sz="1600">
                        <a:latin typeface="+mn-lt"/>
                        <a:ea typeface="Calibri"/>
                      </a:endParaRPr>
                    </a:p>
                  </a:txBody>
                  <a:tcPr marL="68580" marR="68580" marT="0" marB="0" anchor="ctr"/>
                </a:tc>
                <a:tc>
                  <a:txBody>
                    <a:bodyPr/>
                    <a:lstStyle/>
                    <a:p>
                      <a:pPr algn="ctr">
                        <a:lnSpc>
                          <a:spcPct val="115000"/>
                        </a:lnSpc>
                        <a:spcAft>
                          <a:spcPts val="0"/>
                        </a:spcAft>
                      </a:pPr>
                      <a:r>
                        <a:rPr lang="es-VE" sz="1600">
                          <a:solidFill>
                            <a:srgbClr val="000000"/>
                          </a:solidFill>
                          <a:latin typeface="+mn-lt"/>
                          <a:ea typeface="Times New Roman"/>
                        </a:rPr>
                        <a:t>2797</a:t>
                      </a:r>
                      <a:endParaRPr lang="es-VE" sz="1600">
                        <a:latin typeface="+mn-lt"/>
                        <a:ea typeface="Calibri"/>
                      </a:endParaRPr>
                    </a:p>
                  </a:txBody>
                  <a:tcPr marL="68580" marR="68580" marT="0" marB="0" anchor="ctr"/>
                </a:tc>
                <a:tc>
                  <a:txBody>
                    <a:bodyPr/>
                    <a:lstStyle/>
                    <a:p>
                      <a:pPr algn="ctr">
                        <a:lnSpc>
                          <a:spcPct val="115000"/>
                        </a:lnSpc>
                        <a:spcAft>
                          <a:spcPts val="0"/>
                        </a:spcAft>
                      </a:pPr>
                      <a:r>
                        <a:rPr lang="en-US" sz="1600">
                          <a:solidFill>
                            <a:srgbClr val="000000"/>
                          </a:solidFill>
                          <a:latin typeface="+mn-lt"/>
                          <a:ea typeface="Times New Roman"/>
                        </a:rPr>
                        <a:t>-</a:t>
                      </a:r>
                      <a:endParaRPr lang="es-VE" sz="1600">
                        <a:latin typeface="+mn-lt"/>
                        <a:ea typeface="Calibri"/>
                      </a:endParaRPr>
                    </a:p>
                  </a:txBody>
                  <a:tcPr marL="68580" marR="68580" marT="0" marB="0" anchor="ctr"/>
                </a:tc>
              </a:tr>
              <a:tr h="374239">
                <a:tc>
                  <a:txBody>
                    <a:bodyPr/>
                    <a:lstStyle/>
                    <a:p>
                      <a:pPr>
                        <a:lnSpc>
                          <a:spcPct val="115000"/>
                        </a:lnSpc>
                        <a:spcAft>
                          <a:spcPts val="0"/>
                        </a:spcAft>
                      </a:pPr>
                      <a:r>
                        <a:rPr lang="es-VE" sz="1600">
                          <a:solidFill>
                            <a:srgbClr val="000000"/>
                          </a:solidFill>
                          <a:latin typeface="+mn-lt"/>
                          <a:ea typeface="Times New Roman"/>
                        </a:rPr>
                        <a:t>Nivel de servicio (%)</a:t>
                      </a:r>
                      <a:endParaRPr lang="es-VE" sz="1600">
                        <a:latin typeface="+mn-lt"/>
                        <a:ea typeface="Calibri"/>
                      </a:endParaRPr>
                    </a:p>
                  </a:txBody>
                  <a:tcPr marL="68580" marR="68580" marT="0" marB="0" anchor="ctr"/>
                </a:tc>
                <a:tc>
                  <a:txBody>
                    <a:bodyPr/>
                    <a:lstStyle/>
                    <a:p>
                      <a:pPr algn="ctr">
                        <a:lnSpc>
                          <a:spcPct val="115000"/>
                        </a:lnSpc>
                        <a:spcAft>
                          <a:spcPts val="0"/>
                        </a:spcAft>
                      </a:pPr>
                      <a:r>
                        <a:rPr lang="es-VE" sz="1600" dirty="0">
                          <a:solidFill>
                            <a:srgbClr val="000000"/>
                          </a:solidFill>
                          <a:latin typeface="+mn-lt"/>
                          <a:ea typeface="Times New Roman"/>
                        </a:rPr>
                        <a:t>48.83</a:t>
                      </a:r>
                      <a:endParaRPr lang="es-VE" sz="1600" dirty="0">
                        <a:latin typeface="+mn-lt"/>
                        <a:ea typeface="Calibri"/>
                      </a:endParaRPr>
                    </a:p>
                  </a:txBody>
                  <a:tcPr marL="68580" marR="68580" marT="0" marB="0" anchor="ctr"/>
                </a:tc>
                <a:tc>
                  <a:txBody>
                    <a:bodyPr/>
                    <a:lstStyle/>
                    <a:p>
                      <a:pPr algn="ctr">
                        <a:lnSpc>
                          <a:spcPct val="115000"/>
                        </a:lnSpc>
                        <a:spcAft>
                          <a:spcPts val="0"/>
                        </a:spcAft>
                      </a:pPr>
                      <a:r>
                        <a:rPr lang="en-US" sz="1600">
                          <a:solidFill>
                            <a:srgbClr val="000000"/>
                          </a:solidFill>
                          <a:latin typeface="+mn-lt"/>
                          <a:ea typeface="Times New Roman"/>
                        </a:rPr>
                        <a:t>48.83±5</a:t>
                      </a:r>
                      <a:endParaRPr lang="es-VE" sz="1600">
                        <a:latin typeface="+mn-lt"/>
                        <a:ea typeface="Calibri"/>
                      </a:endParaRPr>
                    </a:p>
                  </a:txBody>
                  <a:tcPr marL="68580" marR="68580" marT="0" marB="0" anchor="ctr"/>
                </a:tc>
              </a:tr>
              <a:tr h="374239">
                <a:tc>
                  <a:txBody>
                    <a:bodyPr/>
                    <a:lstStyle/>
                    <a:p>
                      <a:pPr>
                        <a:lnSpc>
                          <a:spcPct val="115000"/>
                        </a:lnSpc>
                        <a:spcAft>
                          <a:spcPts val="0"/>
                        </a:spcAft>
                      </a:pPr>
                      <a:r>
                        <a:rPr lang="en-US" sz="1600">
                          <a:solidFill>
                            <a:srgbClr val="000000"/>
                          </a:solidFill>
                          <a:latin typeface="+mn-lt"/>
                          <a:ea typeface="Times New Roman"/>
                        </a:rPr>
                        <a:t>Pedidos realizados a tiempo</a:t>
                      </a:r>
                      <a:endParaRPr lang="es-VE" sz="1600">
                        <a:latin typeface="+mn-lt"/>
                        <a:ea typeface="Calibri"/>
                      </a:endParaRPr>
                    </a:p>
                  </a:txBody>
                  <a:tcPr marL="68580" marR="68580" marT="0" marB="0" anchor="ctr"/>
                </a:tc>
                <a:tc>
                  <a:txBody>
                    <a:bodyPr/>
                    <a:lstStyle/>
                    <a:p>
                      <a:pPr algn="ctr">
                        <a:lnSpc>
                          <a:spcPct val="115000"/>
                        </a:lnSpc>
                        <a:spcAft>
                          <a:spcPts val="0"/>
                        </a:spcAft>
                      </a:pPr>
                      <a:r>
                        <a:rPr lang="en-US" sz="1600" dirty="0">
                          <a:solidFill>
                            <a:srgbClr val="000000"/>
                          </a:solidFill>
                          <a:latin typeface="+mn-lt"/>
                          <a:ea typeface="Times New Roman"/>
                        </a:rPr>
                        <a:t>14.65</a:t>
                      </a:r>
                      <a:endParaRPr lang="es-VE" sz="1600" dirty="0">
                        <a:latin typeface="+mn-lt"/>
                        <a:ea typeface="Calibri"/>
                      </a:endParaRPr>
                    </a:p>
                  </a:txBody>
                  <a:tcPr marL="68580" marR="68580" marT="0" marB="0" anchor="ctr"/>
                </a:tc>
                <a:tc>
                  <a:txBody>
                    <a:bodyPr/>
                    <a:lstStyle/>
                    <a:p>
                      <a:pPr algn="ctr">
                        <a:lnSpc>
                          <a:spcPct val="115000"/>
                        </a:lnSpc>
                        <a:spcAft>
                          <a:spcPts val="0"/>
                        </a:spcAft>
                      </a:pPr>
                      <a:r>
                        <a:rPr lang="en-US" sz="1600">
                          <a:solidFill>
                            <a:srgbClr val="000000"/>
                          </a:solidFill>
                          <a:latin typeface="+mn-lt"/>
                          <a:ea typeface="Times New Roman"/>
                        </a:rPr>
                        <a:t>14.65±1.57</a:t>
                      </a:r>
                      <a:endParaRPr lang="es-VE" sz="1600">
                        <a:latin typeface="+mn-lt"/>
                        <a:ea typeface="Calibri"/>
                      </a:endParaRPr>
                    </a:p>
                  </a:txBody>
                  <a:tcPr marL="68580" marR="68580" marT="0" marB="0" anchor="ctr"/>
                </a:tc>
              </a:tr>
              <a:tr h="374239">
                <a:tc>
                  <a:txBody>
                    <a:bodyPr/>
                    <a:lstStyle/>
                    <a:p>
                      <a:pPr>
                        <a:lnSpc>
                          <a:spcPct val="115000"/>
                        </a:lnSpc>
                        <a:spcAft>
                          <a:spcPts val="0"/>
                        </a:spcAft>
                      </a:pPr>
                      <a:r>
                        <a:rPr lang="en-US" sz="1600">
                          <a:solidFill>
                            <a:srgbClr val="000000"/>
                          </a:solidFill>
                          <a:latin typeface="+mn-lt"/>
                          <a:ea typeface="Times New Roman"/>
                        </a:rPr>
                        <a:t>Pedidos totales realizados </a:t>
                      </a:r>
                      <a:endParaRPr lang="es-VE" sz="1600">
                        <a:latin typeface="+mn-lt"/>
                        <a:ea typeface="Calibri"/>
                      </a:endParaRPr>
                    </a:p>
                  </a:txBody>
                  <a:tcPr marL="68580" marR="68580" marT="0" marB="0" anchor="ctr"/>
                </a:tc>
                <a:tc>
                  <a:txBody>
                    <a:bodyPr/>
                    <a:lstStyle/>
                    <a:p>
                      <a:pPr algn="ctr">
                        <a:lnSpc>
                          <a:spcPct val="115000"/>
                        </a:lnSpc>
                        <a:spcAft>
                          <a:spcPts val="0"/>
                        </a:spcAft>
                      </a:pPr>
                      <a:r>
                        <a:rPr lang="en-US" sz="1600">
                          <a:solidFill>
                            <a:srgbClr val="000000"/>
                          </a:solidFill>
                          <a:latin typeface="+mn-lt"/>
                          <a:ea typeface="Times New Roman"/>
                        </a:rPr>
                        <a:t>26.45</a:t>
                      </a:r>
                      <a:endParaRPr lang="es-VE" sz="1600">
                        <a:latin typeface="+mn-lt"/>
                        <a:ea typeface="Calibri"/>
                      </a:endParaRPr>
                    </a:p>
                  </a:txBody>
                  <a:tcPr marL="68580" marR="68580" marT="0" marB="0" anchor="ctr"/>
                </a:tc>
                <a:tc>
                  <a:txBody>
                    <a:bodyPr/>
                    <a:lstStyle/>
                    <a:p>
                      <a:pPr algn="ctr">
                        <a:lnSpc>
                          <a:spcPct val="115000"/>
                        </a:lnSpc>
                        <a:spcAft>
                          <a:spcPts val="0"/>
                        </a:spcAft>
                      </a:pPr>
                      <a:r>
                        <a:rPr lang="en-US" sz="1600" dirty="0">
                          <a:solidFill>
                            <a:srgbClr val="000000"/>
                          </a:solidFill>
                          <a:latin typeface="+mn-lt"/>
                          <a:ea typeface="Times New Roman"/>
                        </a:rPr>
                        <a:t>26.45±2.12</a:t>
                      </a:r>
                      <a:endParaRPr lang="es-VE" sz="1600" dirty="0">
                        <a:latin typeface="+mn-lt"/>
                        <a:ea typeface="Calibri"/>
                      </a:endParaRPr>
                    </a:p>
                  </a:txBody>
                  <a:tcPr marL="68580" marR="68580" marT="0" marB="0" anchor="ctr"/>
                </a:tc>
              </a:tr>
              <a:tr h="374239">
                <a:tc>
                  <a:txBody>
                    <a:bodyPr/>
                    <a:lstStyle/>
                    <a:p>
                      <a:pPr>
                        <a:lnSpc>
                          <a:spcPct val="115000"/>
                        </a:lnSpc>
                        <a:spcAft>
                          <a:spcPts val="0"/>
                        </a:spcAft>
                      </a:pPr>
                      <a:r>
                        <a:rPr lang="en-US" sz="1600">
                          <a:solidFill>
                            <a:srgbClr val="000000"/>
                          </a:solidFill>
                          <a:latin typeface="+mn-lt"/>
                          <a:ea typeface="Times New Roman"/>
                        </a:rPr>
                        <a:t>Toneladas totales</a:t>
                      </a:r>
                      <a:endParaRPr lang="es-VE" sz="1600">
                        <a:latin typeface="+mn-lt"/>
                        <a:ea typeface="Calibri"/>
                      </a:endParaRPr>
                    </a:p>
                  </a:txBody>
                  <a:tcPr marL="68580" marR="68580" marT="0" marB="0" anchor="ctr"/>
                </a:tc>
                <a:tc>
                  <a:txBody>
                    <a:bodyPr/>
                    <a:lstStyle/>
                    <a:p>
                      <a:pPr algn="ctr">
                        <a:lnSpc>
                          <a:spcPct val="115000"/>
                        </a:lnSpc>
                        <a:spcAft>
                          <a:spcPts val="0"/>
                        </a:spcAft>
                      </a:pPr>
                      <a:r>
                        <a:rPr lang="en-US" sz="1600">
                          <a:solidFill>
                            <a:srgbClr val="000000"/>
                          </a:solidFill>
                          <a:latin typeface="+mn-lt"/>
                          <a:ea typeface="Times New Roman"/>
                        </a:rPr>
                        <a:t>2470.1</a:t>
                      </a:r>
                      <a:endParaRPr lang="es-VE" sz="1600">
                        <a:latin typeface="+mn-lt"/>
                        <a:ea typeface="Calibri"/>
                      </a:endParaRPr>
                    </a:p>
                  </a:txBody>
                  <a:tcPr marL="68580" marR="68580" marT="0" marB="0" anchor="ctr"/>
                </a:tc>
                <a:tc>
                  <a:txBody>
                    <a:bodyPr/>
                    <a:lstStyle/>
                    <a:p>
                      <a:pPr algn="ctr">
                        <a:lnSpc>
                          <a:spcPct val="115000"/>
                        </a:lnSpc>
                        <a:spcAft>
                          <a:spcPts val="0"/>
                        </a:spcAft>
                      </a:pPr>
                      <a:r>
                        <a:rPr lang="en-US" sz="1600" dirty="0">
                          <a:solidFill>
                            <a:srgbClr val="000000"/>
                          </a:solidFill>
                          <a:latin typeface="+mn-lt"/>
                          <a:ea typeface="Times New Roman"/>
                        </a:rPr>
                        <a:t>2470.1±255.1</a:t>
                      </a:r>
                      <a:endParaRPr lang="es-VE" sz="1600" dirty="0">
                        <a:latin typeface="+mn-lt"/>
                        <a:ea typeface="Calibri"/>
                      </a:endParaRPr>
                    </a:p>
                  </a:txBody>
                  <a:tcPr marL="68580" marR="68580" marT="0" marB="0" anchor="ctr"/>
                </a:tc>
              </a:tr>
            </a:tbl>
          </a:graphicData>
        </a:graphic>
      </p:graphicFrame>
      <p:sp>
        <p:nvSpPr>
          <p:cNvPr id="4" name="3 CuadroTexto"/>
          <p:cNvSpPr txBox="1"/>
          <p:nvPr/>
        </p:nvSpPr>
        <p:spPr>
          <a:xfrm>
            <a:off x="467544" y="711042"/>
            <a:ext cx="5184576" cy="430887"/>
          </a:xfrm>
          <a:prstGeom prst="rect">
            <a:avLst/>
          </a:prstGeom>
          <a:noFill/>
        </p:spPr>
        <p:txBody>
          <a:bodyPr wrap="square" rtlCol="0">
            <a:spAutoFit/>
          </a:bodyPr>
          <a:lstStyle/>
          <a:p>
            <a:r>
              <a:rPr lang="x-none" sz="2200" b="1" smtClean="0"/>
              <a:t>Experimentación</a:t>
            </a:r>
            <a:r>
              <a:rPr lang="es-VE" sz="2200" b="1" dirty="0" smtClean="0"/>
              <a:t>.</a:t>
            </a:r>
            <a:endParaRPr lang="es-VE" sz="2200" b="1" dirty="0"/>
          </a:p>
        </p:txBody>
      </p:sp>
      <p:sp>
        <p:nvSpPr>
          <p:cNvPr id="5" name="4 CuadroTexto"/>
          <p:cNvSpPr txBox="1"/>
          <p:nvPr/>
        </p:nvSpPr>
        <p:spPr>
          <a:xfrm>
            <a:off x="755576" y="1412776"/>
            <a:ext cx="7056784" cy="400110"/>
          </a:xfrm>
          <a:prstGeom prst="rect">
            <a:avLst/>
          </a:prstGeom>
          <a:noFill/>
        </p:spPr>
        <p:txBody>
          <a:bodyPr wrap="square" rtlCol="0">
            <a:spAutoFit/>
          </a:bodyPr>
          <a:lstStyle/>
          <a:p>
            <a:r>
              <a:rPr lang="es-VE" sz="2000" dirty="0" smtClean="0"/>
              <a:t>Resultados del </a:t>
            </a:r>
            <a:r>
              <a:rPr lang="es-VE" sz="2000" dirty="0"/>
              <a:t>d</a:t>
            </a:r>
            <a:r>
              <a:rPr lang="es-VE" sz="2000" dirty="0" smtClean="0"/>
              <a:t>esempeño actual del sistema:</a:t>
            </a:r>
            <a:endParaRPr lang="es-VE" sz="2000" dirty="0"/>
          </a:p>
        </p:txBody>
      </p:sp>
      <p:sp>
        <p:nvSpPr>
          <p:cNvPr id="7" name="6 CuadroTexto"/>
          <p:cNvSpPr txBox="1"/>
          <p:nvPr/>
        </p:nvSpPr>
        <p:spPr>
          <a:xfrm>
            <a:off x="1763688" y="6042774"/>
            <a:ext cx="3168352" cy="338554"/>
          </a:xfrm>
          <a:prstGeom prst="rect">
            <a:avLst/>
          </a:prstGeom>
          <a:noFill/>
        </p:spPr>
        <p:txBody>
          <a:bodyPr wrap="square" rtlCol="0">
            <a:spAutoFit/>
          </a:bodyPr>
          <a:lstStyle/>
          <a:p>
            <a:r>
              <a:rPr lang="es-VE" sz="1600" dirty="0"/>
              <a:t>Fuente: ARENA ® V.14</a:t>
            </a:r>
          </a:p>
        </p:txBody>
      </p:sp>
      <p:sp>
        <p:nvSpPr>
          <p:cNvPr id="8" name="7 CuadroTexto"/>
          <p:cNvSpPr txBox="1"/>
          <p:nvPr/>
        </p:nvSpPr>
        <p:spPr>
          <a:xfrm>
            <a:off x="971600" y="2123564"/>
            <a:ext cx="7776864" cy="369332"/>
          </a:xfrm>
          <a:prstGeom prst="rect">
            <a:avLst/>
          </a:prstGeom>
          <a:noFill/>
        </p:spPr>
        <p:txBody>
          <a:bodyPr wrap="square" rtlCol="0">
            <a:spAutoFit/>
          </a:bodyPr>
          <a:lstStyle/>
          <a:p>
            <a:r>
              <a:rPr lang="es-VE" dirty="0" smtClean="0"/>
              <a:t>Tabla 10.</a:t>
            </a:r>
            <a:r>
              <a:rPr lang="es-VE" b="1" i="1" dirty="0" smtClean="0"/>
              <a:t> </a:t>
            </a:r>
            <a:r>
              <a:rPr lang="es-VE" i="1" dirty="0" smtClean="0"/>
              <a:t>Resultados para el desempeño actual del sistema por indicador.</a:t>
            </a:r>
            <a:endParaRPr lang="es-V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83568" y="692696"/>
            <a:ext cx="8064896" cy="1015663"/>
          </a:xfrm>
          <a:prstGeom prst="rect">
            <a:avLst/>
          </a:prstGeom>
          <a:noFill/>
        </p:spPr>
        <p:txBody>
          <a:bodyPr wrap="square" rtlCol="0">
            <a:spAutoFit/>
          </a:bodyPr>
          <a:lstStyle/>
          <a:p>
            <a:r>
              <a:rPr lang="es-ES" sz="2000" b="1" dirty="0"/>
              <a:t>Experimentación 1</a:t>
            </a:r>
            <a:r>
              <a:rPr lang="es-VE" sz="2000" dirty="0"/>
              <a:t>: evaluar el impacto aislado de cada propuesta en el nivel de servicio.</a:t>
            </a:r>
          </a:p>
          <a:p>
            <a:endParaRPr lang="es-VE" sz="2000" dirty="0"/>
          </a:p>
        </p:txBody>
      </p:sp>
      <p:sp>
        <p:nvSpPr>
          <p:cNvPr id="5" name="4 CuadroTexto"/>
          <p:cNvSpPr txBox="1"/>
          <p:nvPr/>
        </p:nvSpPr>
        <p:spPr>
          <a:xfrm>
            <a:off x="395536" y="1700808"/>
            <a:ext cx="8215182" cy="707886"/>
          </a:xfrm>
          <a:prstGeom prst="rect">
            <a:avLst/>
          </a:prstGeom>
          <a:noFill/>
        </p:spPr>
        <p:txBody>
          <a:bodyPr wrap="square" rtlCol="0">
            <a:spAutoFit/>
          </a:bodyPr>
          <a:lstStyle/>
          <a:p>
            <a:r>
              <a:rPr lang="es-VE" sz="2000" b="1" i="1" dirty="0"/>
              <a:t>Escenario </a:t>
            </a:r>
            <a:r>
              <a:rPr lang="es-VE" sz="2000" b="1" i="1" dirty="0" smtClean="0"/>
              <a:t>1: política de materia prima que procesan los molinos y aumento de su rendimiento </a:t>
            </a:r>
            <a:endParaRPr lang="es-VE" sz="2000" dirty="0"/>
          </a:p>
        </p:txBody>
      </p:sp>
      <p:sp>
        <p:nvSpPr>
          <p:cNvPr id="7" name="6 CuadroTexto"/>
          <p:cNvSpPr txBox="1"/>
          <p:nvPr/>
        </p:nvSpPr>
        <p:spPr>
          <a:xfrm>
            <a:off x="5436096" y="3062733"/>
            <a:ext cx="3744416" cy="2585323"/>
          </a:xfrm>
          <a:prstGeom prst="rect">
            <a:avLst/>
          </a:prstGeom>
          <a:noFill/>
        </p:spPr>
        <p:txBody>
          <a:bodyPr wrap="square" rtlCol="0">
            <a:spAutoFit/>
          </a:bodyPr>
          <a:lstStyle/>
          <a:p>
            <a:r>
              <a:rPr lang="es-VE" dirty="0" smtClean="0"/>
              <a:t> </a:t>
            </a:r>
            <a:r>
              <a:rPr lang="es-VE" b="1" dirty="0" smtClean="0"/>
              <a:t>Prueba de Hipótesis</a:t>
            </a:r>
          </a:p>
          <a:p>
            <a:endParaRPr lang="es-VE" b="1" dirty="0" smtClean="0"/>
          </a:p>
          <a:p>
            <a:r>
              <a:rPr lang="es-VE" dirty="0"/>
              <a:t> </a:t>
            </a:r>
            <a:r>
              <a:rPr lang="es-VE" dirty="0" smtClean="0"/>
              <a:t>        Ho</a:t>
            </a:r>
            <a:r>
              <a:rPr lang="es-VE" dirty="0"/>
              <a:t>: μ </a:t>
            </a:r>
            <a:r>
              <a:rPr lang="es-VE" dirty="0" err="1"/>
              <a:t>sa</a:t>
            </a:r>
            <a:r>
              <a:rPr lang="es-VE" dirty="0"/>
              <a:t> – μ esc1 = 0 </a:t>
            </a:r>
          </a:p>
          <a:p>
            <a:r>
              <a:rPr lang="es-VE" dirty="0" smtClean="0"/>
              <a:t>         H1</a:t>
            </a:r>
            <a:r>
              <a:rPr lang="es-VE" dirty="0"/>
              <a:t>: μ </a:t>
            </a:r>
            <a:r>
              <a:rPr lang="es-VE" dirty="0" err="1"/>
              <a:t>sa</a:t>
            </a:r>
            <a:r>
              <a:rPr lang="es-VE" dirty="0"/>
              <a:t> – μ esc1 &lt; </a:t>
            </a:r>
            <a:r>
              <a:rPr lang="es-VE" dirty="0" smtClean="0"/>
              <a:t>0</a:t>
            </a:r>
          </a:p>
          <a:p>
            <a:endParaRPr lang="es-VE" dirty="0" smtClean="0"/>
          </a:p>
          <a:p>
            <a:r>
              <a:rPr lang="es-VE" dirty="0" smtClean="0"/>
              <a:t>n </a:t>
            </a:r>
            <a:r>
              <a:rPr lang="es-VE" dirty="0" err="1" smtClean="0"/>
              <a:t>sa</a:t>
            </a:r>
            <a:r>
              <a:rPr lang="es-VE" dirty="0" smtClean="0"/>
              <a:t> = 20 ; n esc1 = 20</a:t>
            </a:r>
          </a:p>
          <a:p>
            <a:r>
              <a:rPr lang="es-VE" dirty="0"/>
              <a:t>μ </a:t>
            </a:r>
            <a:r>
              <a:rPr lang="es-VE" dirty="0" err="1" smtClean="0"/>
              <a:t>sa</a:t>
            </a:r>
            <a:r>
              <a:rPr lang="es-VE" dirty="0" smtClean="0"/>
              <a:t> = 48.83 ; </a:t>
            </a:r>
            <a:r>
              <a:rPr lang="es-VE" dirty="0"/>
              <a:t>μ </a:t>
            </a:r>
            <a:r>
              <a:rPr lang="es-VE" dirty="0" smtClean="0"/>
              <a:t>esc1 = 48.67</a:t>
            </a:r>
            <a:endParaRPr lang="es-VE" dirty="0"/>
          </a:p>
          <a:p>
            <a:pPr lvl="0"/>
            <a:r>
              <a:rPr lang="es-ES" dirty="0" smtClean="0"/>
              <a:t>Nivel </a:t>
            </a:r>
            <a:r>
              <a:rPr lang="es-ES" dirty="0"/>
              <a:t>de significancia: α = 0.05</a:t>
            </a:r>
            <a:endParaRPr lang="es-VE" dirty="0"/>
          </a:p>
          <a:p>
            <a:r>
              <a:rPr lang="es-VE" dirty="0"/>
              <a:t>Valor-P obtenido = 0.5040 &gt; 0.05</a:t>
            </a:r>
          </a:p>
        </p:txBody>
      </p:sp>
      <p:sp>
        <p:nvSpPr>
          <p:cNvPr id="8" name="7 CuadroTexto"/>
          <p:cNvSpPr txBox="1"/>
          <p:nvPr/>
        </p:nvSpPr>
        <p:spPr>
          <a:xfrm>
            <a:off x="827584" y="2708920"/>
            <a:ext cx="5040560" cy="646331"/>
          </a:xfrm>
          <a:prstGeom prst="rect">
            <a:avLst/>
          </a:prstGeom>
          <a:noFill/>
        </p:spPr>
        <p:txBody>
          <a:bodyPr wrap="square" rtlCol="0">
            <a:spAutoFit/>
          </a:bodyPr>
          <a:lstStyle/>
          <a:p>
            <a:r>
              <a:rPr lang="es-VE" dirty="0" smtClean="0"/>
              <a:t>Tabla 11. </a:t>
            </a:r>
            <a:r>
              <a:rPr lang="es-VE" i="1" dirty="0" smtClean="0"/>
              <a:t>Resultados del escenario 1.</a:t>
            </a:r>
            <a:endParaRPr lang="es-VE" b="1" dirty="0" smtClean="0"/>
          </a:p>
          <a:p>
            <a:endParaRPr lang="es-VE" dirty="0"/>
          </a:p>
        </p:txBody>
      </p:sp>
      <p:graphicFrame>
        <p:nvGraphicFramePr>
          <p:cNvPr id="10" name="Table 9"/>
          <p:cNvGraphicFramePr>
            <a:graphicFrameLocks noGrp="1"/>
          </p:cNvGraphicFramePr>
          <p:nvPr>
            <p:extLst>
              <p:ext uri="{D42A27DB-BD31-4B8C-83A1-F6EECF244321}">
                <p14:modId xmlns:p14="http://schemas.microsoft.com/office/powerpoint/2010/main" xmlns="" val="1245080674"/>
              </p:ext>
            </p:extLst>
          </p:nvPr>
        </p:nvGraphicFramePr>
        <p:xfrm>
          <a:off x="827584" y="3068960"/>
          <a:ext cx="4317999" cy="2710815"/>
        </p:xfrm>
        <a:graphic>
          <a:graphicData uri="http://schemas.openxmlformats.org/drawingml/2006/table">
            <a:tbl>
              <a:tblPr firstRow="1" bandRow="1">
                <a:tableStyleId>{5C22544A-7EE6-4342-B048-85BDC9FD1C3A}</a:tableStyleId>
              </a:tblPr>
              <a:tblGrid>
                <a:gridCol w="1962727"/>
                <a:gridCol w="1177636"/>
                <a:gridCol w="1177636"/>
              </a:tblGrid>
              <a:tr h="238125">
                <a:tc rowSpan="3">
                  <a:txBody>
                    <a:bodyPr/>
                    <a:lstStyle/>
                    <a:p>
                      <a:pPr algn="ctr" rtl="0" fontAlgn="ctr"/>
                      <a:r>
                        <a:rPr lang="en-US" sz="1400" u="none" strike="noStrike" dirty="0" err="1">
                          <a:effectLst/>
                        </a:rPr>
                        <a:t>Indicador</a:t>
                      </a:r>
                      <a:endParaRPr lang="en-US" sz="1400" b="1" i="0" u="none" strike="noStrike" dirty="0">
                        <a:solidFill>
                          <a:srgbClr val="FFFFFF"/>
                        </a:solidFill>
                        <a:effectLst/>
                        <a:latin typeface="Arial"/>
                      </a:endParaRPr>
                    </a:p>
                  </a:txBody>
                  <a:tcPr marL="9525" marR="9525" marT="9525" marB="0" anchor="ctr"/>
                </a:tc>
                <a:tc gridSpan="2">
                  <a:txBody>
                    <a:bodyPr/>
                    <a:lstStyle/>
                    <a:p>
                      <a:pPr algn="ctr" rtl="0" fontAlgn="ctr"/>
                      <a:r>
                        <a:rPr lang="en-US" sz="1400" u="none" strike="noStrike">
                          <a:effectLst/>
                        </a:rPr>
                        <a:t>Resultados</a:t>
                      </a:r>
                      <a:endParaRPr lang="en-US" sz="1400" b="1" i="0" u="none" strike="noStrike">
                        <a:solidFill>
                          <a:srgbClr val="FFFFFF"/>
                        </a:solidFill>
                        <a:effectLst/>
                        <a:latin typeface="Arial"/>
                      </a:endParaRPr>
                    </a:p>
                  </a:txBody>
                  <a:tcPr marL="9525" marR="9525" marT="9525" marB="0" anchor="ctr"/>
                </a:tc>
                <a:tc hMerge="1">
                  <a:txBody>
                    <a:bodyPr/>
                    <a:lstStyle/>
                    <a:p>
                      <a:endParaRPr lang="en-US"/>
                    </a:p>
                  </a:txBody>
                  <a:tcPr/>
                </a:tc>
              </a:tr>
              <a:tr h="247650">
                <a:tc vMerge="1">
                  <a:txBody>
                    <a:bodyPr/>
                    <a:lstStyle/>
                    <a:p>
                      <a:endParaRPr lang="en-US"/>
                    </a:p>
                  </a:txBody>
                  <a:tcPr/>
                </a:tc>
                <a:tc gridSpan="2">
                  <a:txBody>
                    <a:bodyPr/>
                    <a:lstStyle/>
                    <a:p>
                      <a:pPr algn="ctr" rtl="0" fontAlgn="ctr"/>
                      <a:r>
                        <a:rPr lang="en-US" sz="1400" u="none" strike="noStrike">
                          <a:effectLst/>
                        </a:rPr>
                        <a:t>Escenario 1</a:t>
                      </a:r>
                      <a:endParaRPr lang="en-US" sz="1400" b="0" i="0" u="none" strike="noStrike">
                        <a:solidFill>
                          <a:srgbClr val="000000"/>
                        </a:solidFill>
                        <a:effectLst/>
                        <a:latin typeface="Arial"/>
                      </a:endParaRPr>
                    </a:p>
                  </a:txBody>
                  <a:tcPr marL="9525" marR="9525" marT="9525" marB="0" anchor="ctr"/>
                </a:tc>
                <a:tc hMerge="1">
                  <a:txBody>
                    <a:bodyPr/>
                    <a:lstStyle/>
                    <a:p>
                      <a:endParaRPr lang="en-US"/>
                    </a:p>
                  </a:txBody>
                  <a:tcPr/>
                </a:tc>
              </a:tr>
              <a:tr h="466725">
                <a:tc vMerge="1">
                  <a:txBody>
                    <a:bodyPr/>
                    <a:lstStyle/>
                    <a:p>
                      <a:endParaRPr lang="en-US"/>
                    </a:p>
                  </a:txBody>
                  <a:tcPr/>
                </a:tc>
                <a:tc>
                  <a:txBody>
                    <a:bodyPr/>
                    <a:lstStyle/>
                    <a:p>
                      <a:pPr algn="ctr" rtl="0" fontAlgn="ctr"/>
                      <a:r>
                        <a:rPr lang="el-GR" sz="1400" u="none" strike="noStrike">
                          <a:effectLst/>
                        </a:rPr>
                        <a:t>μ</a:t>
                      </a:r>
                      <a:endParaRPr lang="el-GR"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a:effectLst/>
                        </a:rPr>
                        <a:t>Estimación de intervalo</a:t>
                      </a:r>
                      <a:endParaRPr lang="en-US" sz="1400" b="0" i="0" u="none" strike="noStrike">
                        <a:solidFill>
                          <a:srgbClr val="000000"/>
                        </a:solidFill>
                        <a:effectLst/>
                        <a:latin typeface="Arial"/>
                      </a:endParaRPr>
                    </a:p>
                  </a:txBody>
                  <a:tcPr marL="9525" marR="9525" marT="9525" marB="0" anchor="ctr"/>
                </a:tc>
              </a:tr>
              <a:tr h="371475">
                <a:tc>
                  <a:txBody>
                    <a:bodyPr/>
                    <a:lstStyle/>
                    <a:p>
                      <a:pPr algn="l" rtl="0" fontAlgn="ctr"/>
                      <a:r>
                        <a:rPr lang="en-US" sz="1400" u="none" strike="noStrike">
                          <a:effectLst/>
                        </a:rPr>
                        <a:t>Nivel de servicio (%)</a:t>
                      </a:r>
                      <a:endParaRPr lang="en-US"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dirty="0">
                          <a:effectLst/>
                        </a:rPr>
                        <a:t>48.67</a:t>
                      </a:r>
                      <a:endParaRPr lang="en-US" sz="1400" b="0" i="0" u="none" strike="noStrike" dirty="0">
                        <a:solidFill>
                          <a:srgbClr val="000000"/>
                        </a:solidFill>
                        <a:effectLst/>
                        <a:latin typeface="Arial"/>
                      </a:endParaRPr>
                    </a:p>
                  </a:txBody>
                  <a:tcPr marL="9525" marR="9525" marT="9525" marB="0" anchor="ctr"/>
                </a:tc>
                <a:tc>
                  <a:txBody>
                    <a:bodyPr/>
                    <a:lstStyle/>
                    <a:p>
                      <a:pPr algn="ctr" rtl="0" fontAlgn="ctr"/>
                      <a:r>
                        <a:rPr lang="en-US" sz="1400" u="none" strike="noStrike">
                          <a:effectLst/>
                        </a:rPr>
                        <a:t>48.67± 4</a:t>
                      </a:r>
                      <a:endParaRPr lang="en-US" sz="1400" b="0" i="0" u="none" strike="noStrike">
                        <a:solidFill>
                          <a:srgbClr val="000000"/>
                        </a:solidFill>
                        <a:effectLst/>
                        <a:latin typeface="Arial"/>
                      </a:endParaRPr>
                    </a:p>
                  </a:txBody>
                  <a:tcPr marL="9525" marR="9525" marT="9525" marB="0" anchor="ctr"/>
                </a:tc>
              </a:tr>
              <a:tr h="514350">
                <a:tc>
                  <a:txBody>
                    <a:bodyPr/>
                    <a:lstStyle/>
                    <a:p>
                      <a:pPr algn="l" rtl="0" fontAlgn="ctr"/>
                      <a:r>
                        <a:rPr lang="en-US" sz="1400" u="none" strike="noStrike">
                          <a:effectLst/>
                        </a:rPr>
                        <a:t>Pedidos realizados entregados a tiempo</a:t>
                      </a:r>
                      <a:endParaRPr lang="en-US"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a:effectLst/>
                        </a:rPr>
                        <a:t>14.6</a:t>
                      </a:r>
                      <a:endParaRPr lang="en-US"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a:effectLst/>
                        </a:rPr>
                        <a:t>14.6±1.33</a:t>
                      </a:r>
                      <a:endParaRPr lang="en-US" sz="1400" b="0" i="0" u="none" strike="noStrike">
                        <a:solidFill>
                          <a:srgbClr val="000000"/>
                        </a:solidFill>
                        <a:effectLst/>
                        <a:latin typeface="Arial"/>
                      </a:endParaRPr>
                    </a:p>
                  </a:txBody>
                  <a:tcPr marL="9525" marR="9525" marT="9525" marB="0" anchor="ctr"/>
                </a:tc>
              </a:tr>
              <a:tr h="304800">
                <a:tc>
                  <a:txBody>
                    <a:bodyPr/>
                    <a:lstStyle/>
                    <a:p>
                      <a:pPr algn="l" rtl="0" fontAlgn="ctr"/>
                      <a:r>
                        <a:rPr lang="en-US" sz="1400" u="none" strike="noStrike">
                          <a:effectLst/>
                        </a:rPr>
                        <a:t>Pedidos totales realizados</a:t>
                      </a:r>
                      <a:endParaRPr lang="en-US"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a:effectLst/>
                        </a:rPr>
                        <a:t>26.75</a:t>
                      </a:r>
                      <a:endParaRPr lang="en-US"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a:effectLst/>
                        </a:rPr>
                        <a:t>26.75±1.67</a:t>
                      </a:r>
                      <a:endParaRPr lang="en-US" sz="1400" b="0" i="0" u="none" strike="noStrike">
                        <a:solidFill>
                          <a:srgbClr val="000000"/>
                        </a:solidFill>
                        <a:effectLst/>
                        <a:latin typeface="Arial"/>
                      </a:endParaRPr>
                    </a:p>
                  </a:txBody>
                  <a:tcPr marL="9525" marR="9525" marT="9525" marB="0" anchor="ctr"/>
                </a:tc>
              </a:tr>
              <a:tr h="304800">
                <a:tc>
                  <a:txBody>
                    <a:bodyPr/>
                    <a:lstStyle/>
                    <a:p>
                      <a:pPr algn="l" rtl="0" fontAlgn="ctr"/>
                      <a:r>
                        <a:rPr lang="en-US" sz="1400" u="none" strike="noStrike">
                          <a:effectLst/>
                        </a:rPr>
                        <a:t>Toneladas totales</a:t>
                      </a:r>
                      <a:endParaRPr lang="en-US"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a:effectLst/>
                        </a:rPr>
                        <a:t>2503.6</a:t>
                      </a:r>
                      <a:endParaRPr lang="en-US" sz="1400" b="0" i="0" u="none" strike="noStrike">
                        <a:solidFill>
                          <a:srgbClr val="000000"/>
                        </a:solidFill>
                        <a:effectLst/>
                        <a:latin typeface="Arial"/>
                      </a:endParaRPr>
                    </a:p>
                  </a:txBody>
                  <a:tcPr marL="9525" marR="9525" marT="9525" marB="0" anchor="ctr"/>
                </a:tc>
                <a:tc>
                  <a:txBody>
                    <a:bodyPr/>
                    <a:lstStyle/>
                    <a:p>
                      <a:pPr algn="ctr" rtl="0" fontAlgn="ctr"/>
                      <a:r>
                        <a:rPr lang="en-US" sz="1400" u="none" strike="noStrike" dirty="0">
                          <a:effectLst/>
                        </a:rPr>
                        <a:t>2503.6±201.34</a:t>
                      </a:r>
                      <a:endParaRPr lang="en-US" sz="1400" b="0" i="0" u="none" strike="noStrike" dirty="0">
                        <a:solidFill>
                          <a:srgbClr val="000000"/>
                        </a:solidFill>
                        <a:effectLst/>
                        <a:latin typeface="Arial"/>
                      </a:endParaRPr>
                    </a:p>
                  </a:txBody>
                  <a:tcPr marL="9525" marR="9525" marT="9525" marB="0" anchor="ctr"/>
                </a:tc>
              </a:tr>
            </a:tbl>
          </a:graphicData>
        </a:graphic>
      </p:graphicFrame>
      <p:sp>
        <p:nvSpPr>
          <p:cNvPr id="11" name="2 Marcador de contenido"/>
          <p:cNvSpPr txBox="1">
            <a:spLocks/>
          </p:cNvSpPr>
          <p:nvPr/>
        </p:nvSpPr>
        <p:spPr>
          <a:xfrm>
            <a:off x="827584" y="5949280"/>
            <a:ext cx="8208912" cy="720080"/>
          </a:xfrm>
          <a:prstGeom prst="rect">
            <a:avLst/>
          </a:prstGeom>
        </p:spPr>
        <p:txBody>
          <a:bodyPr vert="horz">
            <a:normAutofit/>
          </a:bodyPr>
          <a:lstStyle/>
          <a:p>
            <a:pPr marL="109728" marR="0" lvl="0" algn="just" defTabSz="914400" rtl="0" eaLnBrk="1" fontAlgn="auto" latinLnBrk="0" hangingPunct="1">
              <a:lnSpc>
                <a:spcPct val="100000"/>
              </a:lnSpc>
              <a:spcBef>
                <a:spcPts val="300"/>
              </a:spcBef>
              <a:spcAft>
                <a:spcPts val="0"/>
              </a:spcAft>
              <a:buClr>
                <a:schemeClr val="accent3"/>
              </a:buClr>
              <a:buSzTx/>
              <a:tabLst/>
              <a:defRPr/>
            </a:pPr>
            <a:r>
              <a:rPr lang="es-VE" dirty="0" smtClean="0"/>
              <a:t>Aunque </a:t>
            </a:r>
            <a:r>
              <a:rPr lang="es-VE" dirty="0"/>
              <a:t>e</a:t>
            </a:r>
            <a:r>
              <a:rPr kumimoji="0" lang="es-VE" b="0" i="0" u="none" strike="noStrike" kern="1200" cap="none" spc="0" normalizeH="0" noProof="0" dirty="0" smtClean="0">
                <a:ln>
                  <a:noFill/>
                </a:ln>
                <a:solidFill>
                  <a:schemeClr val="tx1"/>
                </a:solidFill>
                <a:effectLst/>
                <a:uLnTx/>
                <a:uFillTx/>
                <a:latin typeface="+mn-lt"/>
                <a:ea typeface="+mn-ea"/>
                <a:cs typeface="+mn-cs"/>
              </a:rPr>
              <a:t>l cumplimiento de plan crece:</a:t>
            </a:r>
          </a:p>
          <a:p>
            <a:pPr marL="452628" marR="0" lvl="0" indent="-342900" algn="just" defTabSz="914400" rtl="0" eaLnBrk="1" fontAlgn="auto" latinLnBrk="0" hangingPunct="1">
              <a:lnSpc>
                <a:spcPct val="100000"/>
              </a:lnSpc>
              <a:spcBef>
                <a:spcPts val="300"/>
              </a:spcBef>
              <a:spcAft>
                <a:spcPts val="0"/>
              </a:spcAft>
              <a:buClr>
                <a:schemeClr val="accent3"/>
              </a:buClr>
              <a:buSzTx/>
              <a:buFont typeface="Arial" panose="020B0604020202020204" pitchFamily="34" charset="0"/>
              <a:buChar char="•"/>
              <a:tabLst/>
              <a:defRPr/>
            </a:pPr>
            <a:r>
              <a:rPr kumimoji="0" lang="es-VE" b="0" i="0" u="none" strike="noStrike" kern="1200" cap="none" spc="0" normalizeH="0" noProof="0" dirty="0" smtClean="0">
                <a:ln>
                  <a:noFill/>
                </a:ln>
                <a:solidFill>
                  <a:schemeClr val="tx1"/>
                </a:solidFill>
                <a:effectLst/>
                <a:uLnTx/>
                <a:uFillTx/>
                <a:latin typeface="+mn-lt"/>
                <a:ea typeface="+mn-ea"/>
                <a:cs typeface="+mn-cs"/>
              </a:rPr>
              <a:t> 33,5 toneladas de mas producidas que en la situación actual</a:t>
            </a:r>
            <a:r>
              <a:rPr lang="es-VE" dirty="0" smtClean="0"/>
              <a:t> </a:t>
            </a:r>
            <a:endParaRPr kumimoji="0" lang="es-VE" b="0" i="0" u="none" strike="noStrike" kern="1200" cap="none" spc="0" normalizeH="0" noProof="0" dirty="0" smtClean="0">
              <a:ln>
                <a:noFill/>
              </a:ln>
              <a:solidFill>
                <a:schemeClr val="tx1"/>
              </a:solidFill>
              <a:effectLst/>
              <a:uLnTx/>
              <a:uFillTx/>
              <a:latin typeface="+mn-lt"/>
              <a:ea typeface="+mn-ea"/>
              <a:cs typeface="+mn-cs"/>
            </a:endParaRPr>
          </a:p>
        </p:txBody>
      </p:sp>
      <p:sp>
        <p:nvSpPr>
          <p:cNvPr id="9" name="8 Flecha curvada hacia la derecha"/>
          <p:cNvSpPr/>
          <p:nvPr/>
        </p:nvSpPr>
        <p:spPr>
          <a:xfrm>
            <a:off x="179512" y="5661248"/>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Marcador de contenido"/>
          <p:cNvGraphicFramePr>
            <a:graphicFrameLocks noGrp="1"/>
          </p:cNvGraphicFramePr>
          <p:nvPr>
            <p:ph idx="1"/>
            <p:extLst>
              <p:ext uri="{D42A27DB-BD31-4B8C-83A1-F6EECF244321}">
                <p14:modId xmlns:p14="http://schemas.microsoft.com/office/powerpoint/2010/main" xmlns="" val="85368760"/>
              </p:ext>
            </p:extLst>
          </p:nvPr>
        </p:nvGraphicFramePr>
        <p:xfrm>
          <a:off x="500368" y="2217835"/>
          <a:ext cx="5328592" cy="2926904"/>
        </p:xfrm>
        <a:graphic>
          <a:graphicData uri="http://schemas.openxmlformats.org/drawingml/2006/table">
            <a:tbl>
              <a:tblPr firstRow="1" bandRow="1">
                <a:tableStyleId>{5C22544A-7EE6-4342-B048-85BDC9FD1C3A}</a:tableStyleId>
              </a:tblPr>
              <a:tblGrid>
                <a:gridCol w="2592288"/>
                <a:gridCol w="792088"/>
                <a:gridCol w="1944216"/>
              </a:tblGrid>
              <a:tr h="287748">
                <a:tc rowSpan="3">
                  <a:txBody>
                    <a:bodyPr/>
                    <a:lstStyle/>
                    <a:p>
                      <a:pPr algn="ctr">
                        <a:lnSpc>
                          <a:spcPct val="115000"/>
                        </a:lnSpc>
                        <a:spcAft>
                          <a:spcPts val="0"/>
                        </a:spcAft>
                      </a:pPr>
                      <a:r>
                        <a:rPr lang="en-US" sz="1400" dirty="0" err="1">
                          <a:solidFill>
                            <a:schemeClr val="bg1"/>
                          </a:solidFill>
                          <a:latin typeface="+mn-lt"/>
                          <a:ea typeface="Times New Roman"/>
                        </a:rPr>
                        <a:t>Indicador</a:t>
                      </a:r>
                      <a:endParaRPr lang="es-VE" sz="1400" dirty="0">
                        <a:solidFill>
                          <a:schemeClr val="bg1"/>
                        </a:solidFill>
                        <a:latin typeface="+mn-lt"/>
                        <a:ea typeface="Calibri"/>
                      </a:endParaRPr>
                    </a:p>
                  </a:txBody>
                  <a:tcPr marL="68580" marR="68580" marT="0" marB="0" anchor="ctr"/>
                </a:tc>
                <a:tc gridSpan="2">
                  <a:txBody>
                    <a:bodyPr/>
                    <a:lstStyle/>
                    <a:p>
                      <a:pPr algn="ctr">
                        <a:lnSpc>
                          <a:spcPct val="115000"/>
                        </a:lnSpc>
                        <a:spcAft>
                          <a:spcPts val="0"/>
                        </a:spcAft>
                      </a:pPr>
                      <a:r>
                        <a:rPr lang="en-US" sz="1400" dirty="0" err="1">
                          <a:solidFill>
                            <a:schemeClr val="bg1"/>
                          </a:solidFill>
                          <a:latin typeface="+mn-lt"/>
                          <a:ea typeface="Times New Roman"/>
                        </a:rPr>
                        <a:t>Resultados</a:t>
                      </a:r>
                      <a:endParaRPr lang="es-VE" sz="1400" dirty="0">
                        <a:solidFill>
                          <a:schemeClr val="bg1"/>
                        </a:solidFill>
                        <a:latin typeface="+mn-lt"/>
                        <a:ea typeface="Calibri"/>
                      </a:endParaRPr>
                    </a:p>
                  </a:txBody>
                  <a:tcPr marL="68580" marR="68580" marT="0" marB="0" anchor="ctr"/>
                </a:tc>
                <a:tc hMerge="1">
                  <a:txBody>
                    <a:bodyPr/>
                    <a:lstStyle/>
                    <a:p>
                      <a:endParaRPr lang="es-VE"/>
                    </a:p>
                  </a:txBody>
                  <a:tcPr/>
                </a:tc>
              </a:tr>
              <a:tr h="287748">
                <a:tc v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n-lt"/>
                          <a:ea typeface="Times New Roman"/>
                        </a:rPr>
                        <a:t>Escenario</a:t>
                      </a:r>
                      <a:r>
                        <a:rPr lang="en-US" sz="1400" dirty="0">
                          <a:solidFill>
                            <a:srgbClr val="000000"/>
                          </a:solidFill>
                          <a:latin typeface="+mn-lt"/>
                          <a:ea typeface="Times New Roman"/>
                        </a:rPr>
                        <a:t> 2</a:t>
                      </a:r>
                      <a:endParaRPr lang="es-VE" sz="1400" dirty="0">
                        <a:latin typeface="+mn-lt"/>
                        <a:ea typeface="Calibri"/>
                      </a:endParaRPr>
                    </a:p>
                  </a:txBody>
                  <a:tcPr marL="68580" marR="68580" marT="0" marB="0" anchor="ctr"/>
                </a:tc>
                <a:tc hMerge="1">
                  <a:txBody>
                    <a:bodyPr/>
                    <a:lstStyle/>
                    <a:p>
                      <a:endParaRPr lang="es-VE"/>
                    </a:p>
                  </a:txBody>
                  <a:tcPr/>
                </a:tc>
              </a:tr>
              <a:tr h="372136">
                <a:tc vMerge="1">
                  <a:txBody>
                    <a:bodyPr/>
                    <a:lstStyle/>
                    <a:p>
                      <a:endParaRPr lang="es-VE"/>
                    </a:p>
                  </a:txBody>
                  <a:tcPr/>
                </a:tc>
                <a:tc>
                  <a:txBody>
                    <a:bodyPr/>
                    <a:lstStyle/>
                    <a:p>
                      <a:pPr algn="ctr">
                        <a:lnSpc>
                          <a:spcPct val="115000"/>
                        </a:lnSpc>
                        <a:spcAft>
                          <a:spcPts val="0"/>
                        </a:spcAft>
                      </a:pPr>
                      <a:r>
                        <a:rPr lang="en-US" sz="1400" dirty="0">
                          <a:solidFill>
                            <a:srgbClr val="000000"/>
                          </a:solidFill>
                          <a:latin typeface="+mn-lt"/>
                          <a:ea typeface="Times New Roman"/>
                        </a:rPr>
                        <a:t>μ</a:t>
                      </a:r>
                      <a:endParaRPr lang="es-VE" sz="1400" dirty="0">
                        <a:latin typeface="+mn-lt"/>
                        <a:ea typeface="Calibri"/>
                      </a:endParaRPr>
                    </a:p>
                  </a:txBody>
                  <a:tcPr marL="68580" marR="68580" marT="0" marB="0" anchor="ctr"/>
                </a:tc>
                <a:tc>
                  <a:txBody>
                    <a:bodyPr/>
                    <a:lstStyle/>
                    <a:p>
                      <a:pPr algn="ctr">
                        <a:lnSpc>
                          <a:spcPct val="115000"/>
                        </a:lnSpc>
                        <a:spcAft>
                          <a:spcPts val="0"/>
                        </a:spcAft>
                      </a:pPr>
                      <a:r>
                        <a:rPr lang="en-US" sz="1400" dirty="0" err="1">
                          <a:solidFill>
                            <a:srgbClr val="000000"/>
                          </a:solidFill>
                          <a:latin typeface="+mn-lt"/>
                          <a:ea typeface="Times New Roman"/>
                        </a:rPr>
                        <a:t>Estimación</a:t>
                      </a:r>
                      <a:r>
                        <a:rPr lang="en-US" sz="1400" dirty="0">
                          <a:solidFill>
                            <a:srgbClr val="000000"/>
                          </a:solidFill>
                          <a:latin typeface="+mn-lt"/>
                          <a:ea typeface="Times New Roman"/>
                        </a:rPr>
                        <a:t> de </a:t>
                      </a:r>
                      <a:r>
                        <a:rPr lang="en-US" sz="1400" dirty="0" err="1">
                          <a:solidFill>
                            <a:srgbClr val="000000"/>
                          </a:solidFill>
                          <a:latin typeface="+mn-lt"/>
                          <a:ea typeface="Times New Roman"/>
                        </a:rPr>
                        <a:t>intervalo</a:t>
                      </a:r>
                      <a:endParaRPr lang="es-VE" sz="1400" dirty="0">
                        <a:latin typeface="+mn-lt"/>
                        <a:ea typeface="Calibri"/>
                      </a:endParaRPr>
                    </a:p>
                  </a:txBody>
                  <a:tcPr marL="68580" marR="68580" marT="0" marB="0" anchor="ctr"/>
                </a:tc>
              </a:tr>
              <a:tr h="372136">
                <a:tc>
                  <a:txBody>
                    <a:bodyPr/>
                    <a:lstStyle/>
                    <a:p>
                      <a:pPr>
                        <a:lnSpc>
                          <a:spcPct val="115000"/>
                        </a:lnSpc>
                        <a:spcAft>
                          <a:spcPts val="0"/>
                        </a:spcAft>
                      </a:pPr>
                      <a:r>
                        <a:rPr lang="en-US" sz="1400">
                          <a:solidFill>
                            <a:srgbClr val="000000"/>
                          </a:solidFill>
                          <a:latin typeface="+mn-lt"/>
                          <a:ea typeface="Times New Roman"/>
                        </a:rPr>
                        <a:t>Nivel de servicio (%)</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48.67</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48.67±3</a:t>
                      </a:r>
                      <a:endParaRPr lang="es-VE" sz="1400">
                        <a:latin typeface="+mn-lt"/>
                        <a:ea typeface="Calibri"/>
                      </a:endParaRPr>
                    </a:p>
                  </a:txBody>
                  <a:tcPr marL="68580" marR="68580" marT="0" marB="0" anchor="b"/>
                </a:tc>
              </a:tr>
              <a:tr h="744272">
                <a:tc>
                  <a:txBody>
                    <a:bodyPr/>
                    <a:lstStyle/>
                    <a:p>
                      <a:pPr>
                        <a:lnSpc>
                          <a:spcPct val="115000"/>
                        </a:lnSpc>
                        <a:spcAft>
                          <a:spcPts val="0"/>
                        </a:spcAft>
                      </a:pPr>
                      <a:r>
                        <a:rPr lang="es-VE" sz="1400">
                          <a:solidFill>
                            <a:srgbClr val="000000"/>
                          </a:solidFill>
                          <a:latin typeface="+mn-lt"/>
                          <a:ea typeface="Times New Roman"/>
                        </a:rPr>
                        <a:t>Pedidos realizados entregados a tiempo</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14.6</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14.6±1.03</a:t>
                      </a:r>
                      <a:endParaRPr lang="es-VE" sz="1400">
                        <a:latin typeface="+mn-lt"/>
                        <a:ea typeface="Calibri"/>
                      </a:endParaRPr>
                    </a:p>
                  </a:txBody>
                  <a:tcPr marL="68580" marR="68580" marT="0" marB="0" anchor="b"/>
                </a:tc>
              </a:tr>
              <a:tr h="372136">
                <a:tc>
                  <a:txBody>
                    <a:bodyPr/>
                    <a:lstStyle/>
                    <a:p>
                      <a:pPr>
                        <a:lnSpc>
                          <a:spcPct val="115000"/>
                        </a:lnSpc>
                        <a:spcAft>
                          <a:spcPts val="0"/>
                        </a:spcAft>
                      </a:pPr>
                      <a:r>
                        <a:rPr lang="en-US" sz="1400">
                          <a:solidFill>
                            <a:srgbClr val="000000"/>
                          </a:solidFill>
                          <a:latin typeface="+mn-lt"/>
                          <a:ea typeface="Times New Roman"/>
                        </a:rPr>
                        <a:t>Pedidos totales realizados </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26.45</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26.45±1.62</a:t>
                      </a:r>
                      <a:endParaRPr lang="es-VE" sz="1400">
                        <a:latin typeface="+mn-lt"/>
                        <a:ea typeface="Calibri"/>
                      </a:endParaRPr>
                    </a:p>
                  </a:txBody>
                  <a:tcPr marL="68580" marR="68580" marT="0" marB="0" anchor="b"/>
                </a:tc>
              </a:tr>
              <a:tr h="372136">
                <a:tc>
                  <a:txBody>
                    <a:bodyPr/>
                    <a:lstStyle/>
                    <a:p>
                      <a:pPr>
                        <a:lnSpc>
                          <a:spcPct val="115000"/>
                        </a:lnSpc>
                        <a:spcAft>
                          <a:spcPts val="0"/>
                        </a:spcAft>
                      </a:pPr>
                      <a:r>
                        <a:rPr lang="en-US" sz="1400" dirty="0" err="1">
                          <a:solidFill>
                            <a:srgbClr val="000000"/>
                          </a:solidFill>
                          <a:latin typeface="+mn-lt"/>
                          <a:ea typeface="Times New Roman"/>
                        </a:rPr>
                        <a:t>Toneladas</a:t>
                      </a:r>
                      <a:r>
                        <a:rPr lang="en-US" sz="1400" dirty="0">
                          <a:solidFill>
                            <a:srgbClr val="000000"/>
                          </a:solidFill>
                          <a:latin typeface="+mn-lt"/>
                          <a:ea typeface="Times New Roman"/>
                        </a:rPr>
                        <a:t> </a:t>
                      </a:r>
                      <a:r>
                        <a:rPr lang="en-US" sz="1400" dirty="0" err="1">
                          <a:solidFill>
                            <a:srgbClr val="000000"/>
                          </a:solidFill>
                          <a:latin typeface="+mn-lt"/>
                          <a:ea typeface="Times New Roman"/>
                        </a:rPr>
                        <a:t>totales</a:t>
                      </a:r>
                      <a:endParaRPr lang="es-VE" sz="1400" dirty="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2511.7</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n-lt"/>
                          <a:ea typeface="Times New Roman"/>
                        </a:rPr>
                        <a:t>2511.7±193.46</a:t>
                      </a:r>
                      <a:endParaRPr lang="es-VE" sz="1400" dirty="0">
                        <a:latin typeface="+mn-lt"/>
                        <a:ea typeface="Calibri"/>
                      </a:endParaRPr>
                    </a:p>
                  </a:txBody>
                  <a:tcPr marL="68580" marR="68580" marT="0" marB="0" anchor="b"/>
                </a:tc>
              </a:tr>
            </a:tbl>
          </a:graphicData>
        </a:graphic>
      </p:graphicFrame>
      <p:sp>
        <p:nvSpPr>
          <p:cNvPr id="5" name="4 CuadroTexto"/>
          <p:cNvSpPr txBox="1"/>
          <p:nvPr/>
        </p:nvSpPr>
        <p:spPr>
          <a:xfrm>
            <a:off x="492807" y="908720"/>
            <a:ext cx="8208912" cy="400110"/>
          </a:xfrm>
          <a:prstGeom prst="rect">
            <a:avLst/>
          </a:prstGeom>
          <a:noFill/>
        </p:spPr>
        <p:txBody>
          <a:bodyPr wrap="square" rtlCol="0">
            <a:spAutoFit/>
          </a:bodyPr>
          <a:lstStyle/>
          <a:p>
            <a:r>
              <a:rPr lang="es-VE" sz="2000" b="1" i="1" dirty="0"/>
              <a:t>Escenario </a:t>
            </a:r>
            <a:r>
              <a:rPr lang="es-VE" sz="2000" b="1" i="1" dirty="0" smtClean="0"/>
              <a:t>2: Conexión de mezcladora 01 con </a:t>
            </a:r>
            <a:r>
              <a:rPr lang="es-VE" sz="2000" b="1" i="1" dirty="0" err="1" smtClean="0"/>
              <a:t>pelletizadora</a:t>
            </a:r>
            <a:r>
              <a:rPr lang="es-VE" sz="2000" b="1" i="1" dirty="0" smtClean="0"/>
              <a:t> 67. </a:t>
            </a:r>
            <a:endParaRPr lang="es-VE" sz="2000" b="1" i="1" dirty="0"/>
          </a:p>
        </p:txBody>
      </p:sp>
      <p:sp>
        <p:nvSpPr>
          <p:cNvPr id="7" name="6 CuadroTexto"/>
          <p:cNvSpPr txBox="1"/>
          <p:nvPr/>
        </p:nvSpPr>
        <p:spPr>
          <a:xfrm>
            <a:off x="5940152" y="2204864"/>
            <a:ext cx="3203848" cy="3139321"/>
          </a:xfrm>
          <a:prstGeom prst="rect">
            <a:avLst/>
          </a:prstGeom>
          <a:noFill/>
        </p:spPr>
        <p:txBody>
          <a:bodyPr wrap="square" rtlCol="0">
            <a:spAutoFit/>
          </a:bodyPr>
          <a:lstStyle/>
          <a:p>
            <a:r>
              <a:rPr lang="es-VE" b="1" dirty="0" smtClean="0"/>
              <a:t>Prueba de hipótesis:</a:t>
            </a:r>
          </a:p>
          <a:p>
            <a:endParaRPr lang="es-VE" b="1" dirty="0" smtClean="0"/>
          </a:p>
          <a:p>
            <a:r>
              <a:rPr lang="es-VE" dirty="0" smtClean="0"/>
              <a:t>      Ho</a:t>
            </a:r>
            <a:r>
              <a:rPr lang="es-VE" dirty="0"/>
              <a:t>: μ </a:t>
            </a:r>
            <a:r>
              <a:rPr lang="es-VE" dirty="0" err="1"/>
              <a:t>sa</a:t>
            </a:r>
            <a:r>
              <a:rPr lang="es-VE" dirty="0"/>
              <a:t> – μ esc2 = 0 </a:t>
            </a:r>
          </a:p>
          <a:p>
            <a:r>
              <a:rPr lang="es-VE" dirty="0" smtClean="0"/>
              <a:t>      H1</a:t>
            </a:r>
            <a:r>
              <a:rPr lang="es-VE" dirty="0"/>
              <a:t>: μ </a:t>
            </a:r>
            <a:r>
              <a:rPr lang="es-VE" dirty="0" err="1"/>
              <a:t>sa</a:t>
            </a:r>
            <a:r>
              <a:rPr lang="es-VE" dirty="0"/>
              <a:t> – μ esc2 &lt; </a:t>
            </a:r>
            <a:r>
              <a:rPr lang="es-VE" dirty="0" smtClean="0"/>
              <a:t>0</a:t>
            </a:r>
          </a:p>
          <a:p>
            <a:endParaRPr lang="es-VE" dirty="0"/>
          </a:p>
          <a:p>
            <a:r>
              <a:rPr lang="es-VE" dirty="0"/>
              <a:t>n </a:t>
            </a:r>
            <a:r>
              <a:rPr lang="es-VE" dirty="0" err="1"/>
              <a:t>sa</a:t>
            </a:r>
            <a:r>
              <a:rPr lang="es-VE" dirty="0"/>
              <a:t> = 20 ; n </a:t>
            </a:r>
            <a:r>
              <a:rPr lang="es-VE" dirty="0" smtClean="0"/>
              <a:t>esc2 </a:t>
            </a:r>
            <a:r>
              <a:rPr lang="es-VE" dirty="0"/>
              <a:t>= 20</a:t>
            </a:r>
          </a:p>
          <a:p>
            <a:r>
              <a:rPr lang="es-VE" dirty="0"/>
              <a:t>μ </a:t>
            </a:r>
            <a:r>
              <a:rPr lang="es-VE" dirty="0" err="1"/>
              <a:t>sa</a:t>
            </a:r>
            <a:r>
              <a:rPr lang="es-VE" dirty="0"/>
              <a:t> = 48.83 ; μ </a:t>
            </a:r>
            <a:r>
              <a:rPr lang="es-VE" dirty="0" smtClean="0"/>
              <a:t>esc2 </a:t>
            </a:r>
            <a:r>
              <a:rPr lang="es-VE" dirty="0"/>
              <a:t>= </a:t>
            </a:r>
            <a:r>
              <a:rPr lang="es-VE" dirty="0" smtClean="0"/>
              <a:t>48.67</a:t>
            </a:r>
            <a:endParaRPr lang="es-ES" dirty="0" smtClean="0"/>
          </a:p>
          <a:p>
            <a:pPr lvl="0"/>
            <a:r>
              <a:rPr lang="es-ES" dirty="0" smtClean="0"/>
              <a:t>Nivel </a:t>
            </a:r>
            <a:r>
              <a:rPr lang="es-ES" dirty="0"/>
              <a:t>de significancia</a:t>
            </a:r>
            <a:r>
              <a:rPr lang="es-ES" dirty="0" smtClean="0"/>
              <a:t>:</a:t>
            </a:r>
          </a:p>
          <a:p>
            <a:pPr lvl="0"/>
            <a:r>
              <a:rPr lang="es-ES" dirty="0" smtClean="0"/>
              <a:t> </a:t>
            </a:r>
            <a:r>
              <a:rPr lang="es-ES" dirty="0"/>
              <a:t>α </a:t>
            </a:r>
            <a:r>
              <a:rPr lang="es-VE" dirty="0" smtClean="0"/>
              <a:t>= 0.05</a:t>
            </a:r>
            <a:endParaRPr lang="es-VE" dirty="0"/>
          </a:p>
          <a:p>
            <a:pPr lvl="0"/>
            <a:r>
              <a:rPr lang="es-VE" dirty="0"/>
              <a:t>Valor-P </a:t>
            </a:r>
            <a:r>
              <a:rPr lang="es-VE" dirty="0" smtClean="0"/>
              <a:t>= 0.5040 </a:t>
            </a:r>
            <a:r>
              <a:rPr lang="es-VE" dirty="0"/>
              <a:t>&gt; 0.05</a:t>
            </a:r>
          </a:p>
          <a:p>
            <a:endParaRPr lang="es-VE" dirty="0"/>
          </a:p>
        </p:txBody>
      </p:sp>
      <p:sp>
        <p:nvSpPr>
          <p:cNvPr id="6" name="5 CuadroTexto"/>
          <p:cNvSpPr txBox="1"/>
          <p:nvPr/>
        </p:nvSpPr>
        <p:spPr>
          <a:xfrm>
            <a:off x="500368" y="1739071"/>
            <a:ext cx="5040560" cy="646331"/>
          </a:xfrm>
          <a:prstGeom prst="rect">
            <a:avLst/>
          </a:prstGeom>
          <a:noFill/>
        </p:spPr>
        <p:txBody>
          <a:bodyPr wrap="square" rtlCol="0">
            <a:spAutoFit/>
          </a:bodyPr>
          <a:lstStyle/>
          <a:p>
            <a:r>
              <a:rPr lang="es-VE" dirty="0" smtClean="0"/>
              <a:t>Tabla 12. </a:t>
            </a:r>
            <a:r>
              <a:rPr lang="es-VE" i="1" dirty="0" smtClean="0"/>
              <a:t>Resultados del escenario 2.</a:t>
            </a:r>
            <a:endParaRPr lang="es-VE" b="1" dirty="0" smtClean="0"/>
          </a:p>
          <a:p>
            <a:endParaRPr lang="es-VE" dirty="0"/>
          </a:p>
        </p:txBody>
      </p:sp>
      <p:sp>
        <p:nvSpPr>
          <p:cNvPr id="8" name="2 Marcador de contenido"/>
          <p:cNvSpPr txBox="1">
            <a:spLocks/>
          </p:cNvSpPr>
          <p:nvPr/>
        </p:nvSpPr>
        <p:spPr>
          <a:xfrm>
            <a:off x="971600" y="4797152"/>
            <a:ext cx="3312368" cy="1774066"/>
          </a:xfrm>
          <a:prstGeom prst="rect">
            <a:avLst/>
          </a:prstGeom>
        </p:spPr>
        <p:txBody>
          <a:bodyPr vert="horz">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s-VE"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Rectangle 1"/>
          <p:cNvSpPr/>
          <p:nvPr/>
        </p:nvSpPr>
        <p:spPr>
          <a:xfrm>
            <a:off x="858895" y="5597078"/>
            <a:ext cx="8393625" cy="1000274"/>
          </a:xfrm>
          <a:prstGeom prst="rect">
            <a:avLst/>
          </a:prstGeom>
        </p:spPr>
        <p:txBody>
          <a:bodyPr wrap="square">
            <a:spAutoFit/>
          </a:bodyPr>
          <a:lstStyle/>
          <a:p>
            <a:pPr marL="109728" algn="just">
              <a:spcBef>
                <a:spcPts val="300"/>
              </a:spcBef>
              <a:buClr>
                <a:schemeClr val="accent3"/>
              </a:buClr>
              <a:defRPr/>
            </a:pPr>
            <a:r>
              <a:rPr lang="es-VE" dirty="0" smtClean="0"/>
              <a:t>A pesar de aumentos en:</a:t>
            </a:r>
          </a:p>
          <a:p>
            <a:pPr marL="395478" indent="-285750" algn="just">
              <a:spcBef>
                <a:spcPts val="300"/>
              </a:spcBef>
              <a:buClr>
                <a:schemeClr val="accent3"/>
              </a:buClr>
              <a:buFont typeface="Arial" panose="020B0604020202020204" pitchFamily="34" charset="0"/>
              <a:buChar char="•"/>
              <a:defRPr/>
            </a:pPr>
            <a:r>
              <a:rPr lang="es-VE" dirty="0"/>
              <a:t>C</a:t>
            </a:r>
            <a:r>
              <a:rPr lang="es-VE" dirty="0" smtClean="0"/>
              <a:t>umplimiento </a:t>
            </a:r>
            <a:r>
              <a:rPr lang="es-VE" dirty="0"/>
              <a:t>de </a:t>
            </a:r>
            <a:r>
              <a:rPr lang="es-VE" dirty="0" smtClean="0"/>
              <a:t>plan, de 2470.1 a 2511.7 toneladas producidas</a:t>
            </a:r>
          </a:p>
          <a:p>
            <a:pPr marL="395478" indent="-285750" algn="just">
              <a:spcBef>
                <a:spcPts val="300"/>
              </a:spcBef>
              <a:buClr>
                <a:schemeClr val="accent3"/>
              </a:buClr>
              <a:buFont typeface="Arial" panose="020B0604020202020204" pitchFamily="34" charset="0"/>
              <a:buChar char="•"/>
              <a:defRPr/>
            </a:pPr>
            <a:r>
              <a:rPr lang="es-VE" dirty="0"/>
              <a:t>P</a:t>
            </a:r>
            <a:r>
              <a:rPr lang="es-VE" dirty="0" smtClean="0"/>
              <a:t>orcentaje de </a:t>
            </a:r>
            <a:r>
              <a:rPr lang="es-VE" dirty="0" err="1" smtClean="0"/>
              <a:t>utilizacion</a:t>
            </a:r>
            <a:r>
              <a:rPr lang="es-VE" dirty="0" smtClean="0"/>
              <a:t> de </a:t>
            </a:r>
            <a:r>
              <a:rPr lang="es-VE" dirty="0" err="1" smtClean="0"/>
              <a:t>pelletizadora</a:t>
            </a:r>
            <a:r>
              <a:rPr lang="es-VE" dirty="0" smtClean="0"/>
              <a:t> 67, de 48.91% a 58,53%</a:t>
            </a:r>
            <a:endParaRPr lang="es-VE" dirty="0"/>
          </a:p>
        </p:txBody>
      </p:sp>
      <p:sp>
        <p:nvSpPr>
          <p:cNvPr id="9" name="8 Flecha curvada hacia la derecha"/>
          <p:cNvSpPr/>
          <p:nvPr/>
        </p:nvSpPr>
        <p:spPr>
          <a:xfrm>
            <a:off x="179512" y="5373216"/>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n para control de produccion"/>
          <p:cNvPicPr>
            <a:picLocks noChangeAspect="1" noChangeArrowheads="1"/>
          </p:cNvPicPr>
          <p:nvPr/>
        </p:nvPicPr>
        <p:blipFill>
          <a:blip r:embed="rId2" cstate="print"/>
          <a:srcRect/>
          <a:stretch>
            <a:fillRect/>
          </a:stretch>
        </p:blipFill>
        <p:spPr bwMode="auto">
          <a:xfrm>
            <a:off x="6444208" y="4920329"/>
            <a:ext cx="2376264" cy="1937671"/>
          </a:xfrm>
          <a:prstGeom prst="rect">
            <a:avLst/>
          </a:prstGeom>
          <a:noFill/>
        </p:spPr>
      </p:pic>
      <p:sp>
        <p:nvSpPr>
          <p:cNvPr id="3" name="2 Marcador de contenido"/>
          <p:cNvSpPr>
            <a:spLocks noGrp="1"/>
          </p:cNvSpPr>
          <p:nvPr>
            <p:ph idx="1"/>
          </p:nvPr>
        </p:nvSpPr>
        <p:spPr/>
        <p:txBody>
          <a:bodyPr>
            <a:normAutofit fontScale="92500" lnSpcReduction="10000"/>
          </a:bodyPr>
          <a:lstStyle/>
          <a:p>
            <a:pPr algn="just"/>
            <a:r>
              <a:rPr lang="es-ES" dirty="0" smtClean="0"/>
              <a:t>Surge la necesidad de un favorable nivel de servicio para que no entorpezca la cadena de suministros de tanto los demás integrantes del grupo como la de sus clientes externos. </a:t>
            </a:r>
          </a:p>
          <a:p>
            <a:pPr algn="just"/>
            <a:endParaRPr lang="es-ES" dirty="0" smtClean="0"/>
          </a:p>
          <a:p>
            <a:pPr algn="just"/>
            <a:r>
              <a:rPr lang="es-ES" dirty="0" smtClean="0"/>
              <a:t>Bajo nivel de servicio, genera molestias en los distintos tipos de clientes afectando sus cadenas de suministros y deja pedidos en cola para las siguientes planificaciones.</a:t>
            </a:r>
          </a:p>
          <a:p>
            <a:pPr algn="just"/>
            <a:endParaRPr lang="es-ES" dirty="0" smtClean="0"/>
          </a:p>
          <a:p>
            <a:pPr algn="just"/>
            <a:r>
              <a:rPr lang="es-ES" dirty="0" smtClean="0"/>
              <a:t>La simulación como herramienta.</a:t>
            </a:r>
          </a:p>
          <a:p>
            <a:endParaRPr lang="es-VE" dirty="0"/>
          </a:p>
        </p:txBody>
      </p:sp>
      <p:sp>
        <p:nvSpPr>
          <p:cNvPr id="4" name="3 Rectángulo redondeado"/>
          <p:cNvSpPr/>
          <p:nvPr/>
        </p:nvSpPr>
        <p:spPr>
          <a:xfrm>
            <a:off x="611560" y="980728"/>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Planteamiento del problema</a:t>
            </a:r>
            <a:endParaRPr lang="es-VE"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Marcador de contenido"/>
          <p:cNvGraphicFramePr>
            <a:graphicFrameLocks/>
          </p:cNvGraphicFramePr>
          <p:nvPr>
            <p:extLst>
              <p:ext uri="{D42A27DB-BD31-4B8C-83A1-F6EECF244321}">
                <p14:modId xmlns:p14="http://schemas.microsoft.com/office/powerpoint/2010/main" xmlns="" val="3246739939"/>
              </p:ext>
            </p:extLst>
          </p:nvPr>
        </p:nvGraphicFramePr>
        <p:xfrm>
          <a:off x="323528" y="2153637"/>
          <a:ext cx="5256584" cy="3075563"/>
        </p:xfrm>
        <a:graphic>
          <a:graphicData uri="http://schemas.openxmlformats.org/drawingml/2006/table">
            <a:tbl>
              <a:tblPr firstRow="1" bandRow="1">
                <a:tableStyleId>{5C22544A-7EE6-4342-B048-85BDC9FD1C3A}</a:tableStyleId>
              </a:tblPr>
              <a:tblGrid>
                <a:gridCol w="2312897"/>
                <a:gridCol w="1051317"/>
                <a:gridCol w="1892370"/>
              </a:tblGrid>
              <a:tr h="342101">
                <a:tc rowSpan="3">
                  <a:txBody>
                    <a:bodyPr/>
                    <a:lstStyle/>
                    <a:p>
                      <a:pPr algn="ctr">
                        <a:lnSpc>
                          <a:spcPct val="115000"/>
                        </a:lnSpc>
                        <a:spcAft>
                          <a:spcPts val="0"/>
                        </a:spcAft>
                      </a:pPr>
                      <a:r>
                        <a:rPr lang="en-US" sz="1400" dirty="0" err="1">
                          <a:solidFill>
                            <a:schemeClr val="bg1"/>
                          </a:solidFill>
                          <a:latin typeface="+mn-lt"/>
                          <a:ea typeface="Times New Roman"/>
                        </a:rPr>
                        <a:t>Indicador</a:t>
                      </a:r>
                      <a:endParaRPr lang="es-VE" sz="1400" dirty="0">
                        <a:solidFill>
                          <a:schemeClr val="bg1"/>
                        </a:solidFill>
                        <a:latin typeface="+mn-lt"/>
                        <a:ea typeface="Calibri"/>
                      </a:endParaRPr>
                    </a:p>
                  </a:txBody>
                  <a:tcPr marL="68580" marR="68580" marT="0" marB="0" anchor="ctr"/>
                </a:tc>
                <a:tc gridSpan="2">
                  <a:txBody>
                    <a:bodyPr/>
                    <a:lstStyle/>
                    <a:p>
                      <a:pPr algn="ctr">
                        <a:lnSpc>
                          <a:spcPct val="115000"/>
                        </a:lnSpc>
                        <a:spcAft>
                          <a:spcPts val="0"/>
                        </a:spcAft>
                      </a:pPr>
                      <a:r>
                        <a:rPr lang="en-US" sz="1400" dirty="0" err="1">
                          <a:solidFill>
                            <a:schemeClr val="bg1"/>
                          </a:solidFill>
                          <a:latin typeface="+mn-lt"/>
                          <a:ea typeface="Times New Roman"/>
                        </a:rPr>
                        <a:t>Resultados</a:t>
                      </a:r>
                      <a:endParaRPr lang="es-VE" sz="1400" dirty="0">
                        <a:solidFill>
                          <a:schemeClr val="bg1"/>
                        </a:solidFill>
                        <a:latin typeface="+mn-lt"/>
                        <a:ea typeface="Calibri"/>
                      </a:endParaRPr>
                    </a:p>
                  </a:txBody>
                  <a:tcPr marL="68580" marR="68580" marT="0" marB="0" anchor="ctr"/>
                </a:tc>
                <a:tc hMerge="1">
                  <a:txBody>
                    <a:bodyPr/>
                    <a:lstStyle/>
                    <a:p>
                      <a:endParaRPr lang="es-VE"/>
                    </a:p>
                  </a:txBody>
                  <a:tcPr/>
                </a:tc>
              </a:tr>
              <a:tr h="342101">
                <a:tc vMerge="1">
                  <a:txBody>
                    <a:bodyPr/>
                    <a:lstStyle/>
                    <a:p>
                      <a:endParaRPr lang="es-VE"/>
                    </a:p>
                  </a:txBody>
                  <a:tcPr/>
                </a:tc>
                <a:tc gridSpan="2">
                  <a:txBody>
                    <a:bodyPr/>
                    <a:lstStyle/>
                    <a:p>
                      <a:pPr algn="ctr">
                        <a:lnSpc>
                          <a:spcPct val="115000"/>
                        </a:lnSpc>
                        <a:spcAft>
                          <a:spcPts val="0"/>
                        </a:spcAft>
                      </a:pPr>
                      <a:r>
                        <a:rPr lang="en-US" sz="1400">
                          <a:solidFill>
                            <a:srgbClr val="000000"/>
                          </a:solidFill>
                          <a:latin typeface="+mn-lt"/>
                          <a:ea typeface="Times New Roman"/>
                        </a:rPr>
                        <a:t>Escenario 3</a:t>
                      </a:r>
                      <a:endParaRPr lang="es-VE" sz="1400">
                        <a:latin typeface="+mn-lt"/>
                        <a:ea typeface="Calibri"/>
                      </a:endParaRPr>
                    </a:p>
                  </a:txBody>
                  <a:tcPr marL="68580" marR="68580" marT="0" marB="0" anchor="ctr"/>
                </a:tc>
                <a:tc hMerge="1">
                  <a:txBody>
                    <a:bodyPr/>
                    <a:lstStyle/>
                    <a:p>
                      <a:endParaRPr lang="es-VE"/>
                    </a:p>
                  </a:txBody>
                  <a:tcPr/>
                </a:tc>
              </a:tr>
              <a:tr h="452262">
                <a:tc vMerge="1">
                  <a:txBody>
                    <a:bodyPr/>
                    <a:lstStyle/>
                    <a:p>
                      <a:endParaRPr lang="es-VE"/>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solidFill>
                            <a:srgbClr val="000000"/>
                          </a:solidFill>
                          <a:latin typeface="+mn-lt"/>
                          <a:ea typeface="Times New Roman"/>
                        </a:rPr>
                        <a:t>μ</a:t>
                      </a:r>
                      <a:endParaRPr lang="es-VE" sz="1400" dirty="0" smtClean="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Estimación de interval</a:t>
                      </a:r>
                      <a:endParaRPr lang="es-VE" sz="1400">
                        <a:latin typeface="+mn-lt"/>
                        <a:ea typeface="Calibri"/>
                      </a:endParaRPr>
                    </a:p>
                  </a:txBody>
                  <a:tcPr marL="68580" marR="68580" marT="0" marB="0" anchor="ctr"/>
                </a:tc>
              </a:tr>
              <a:tr h="452262">
                <a:tc>
                  <a:txBody>
                    <a:bodyPr/>
                    <a:lstStyle/>
                    <a:p>
                      <a:pPr>
                        <a:lnSpc>
                          <a:spcPct val="115000"/>
                        </a:lnSpc>
                        <a:spcAft>
                          <a:spcPts val="0"/>
                        </a:spcAft>
                      </a:pPr>
                      <a:r>
                        <a:rPr lang="en-US" sz="1400">
                          <a:solidFill>
                            <a:srgbClr val="000000"/>
                          </a:solidFill>
                          <a:latin typeface="+mn-lt"/>
                          <a:ea typeface="Times New Roman"/>
                        </a:rPr>
                        <a:t>Nivel de servicio (%)</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48</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48±8</a:t>
                      </a:r>
                      <a:endParaRPr lang="es-VE" sz="1400">
                        <a:latin typeface="+mn-lt"/>
                        <a:ea typeface="Calibri"/>
                      </a:endParaRPr>
                    </a:p>
                  </a:txBody>
                  <a:tcPr marL="68580" marR="68580" marT="0" marB="0" anchor="b"/>
                </a:tc>
              </a:tr>
              <a:tr h="692474">
                <a:tc>
                  <a:txBody>
                    <a:bodyPr/>
                    <a:lstStyle/>
                    <a:p>
                      <a:pPr>
                        <a:lnSpc>
                          <a:spcPct val="115000"/>
                        </a:lnSpc>
                        <a:spcAft>
                          <a:spcPts val="0"/>
                        </a:spcAft>
                      </a:pPr>
                      <a:r>
                        <a:rPr lang="es-VE" sz="1400">
                          <a:solidFill>
                            <a:srgbClr val="000000"/>
                          </a:solidFill>
                          <a:latin typeface="+mn-lt"/>
                          <a:ea typeface="Times New Roman"/>
                        </a:rPr>
                        <a:t>Pedidos realizados entregados a tiempo</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14.4</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n-lt"/>
                          <a:ea typeface="Times New Roman"/>
                        </a:rPr>
                        <a:t>14.4±2.49</a:t>
                      </a:r>
                      <a:endParaRPr lang="es-VE" sz="1400" dirty="0">
                        <a:latin typeface="+mn-lt"/>
                        <a:ea typeface="Calibri"/>
                      </a:endParaRPr>
                    </a:p>
                  </a:txBody>
                  <a:tcPr marL="68580" marR="68580" marT="0" marB="0" anchor="b"/>
                </a:tc>
              </a:tr>
              <a:tr h="452262">
                <a:tc>
                  <a:txBody>
                    <a:bodyPr/>
                    <a:lstStyle/>
                    <a:p>
                      <a:pPr>
                        <a:lnSpc>
                          <a:spcPct val="115000"/>
                        </a:lnSpc>
                        <a:spcAft>
                          <a:spcPts val="0"/>
                        </a:spcAft>
                      </a:pPr>
                      <a:r>
                        <a:rPr lang="en-US" sz="1400">
                          <a:solidFill>
                            <a:srgbClr val="000000"/>
                          </a:solidFill>
                          <a:latin typeface="+mn-lt"/>
                          <a:ea typeface="Times New Roman"/>
                        </a:rPr>
                        <a:t>Pedidos totales realizados </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26.65</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n-lt"/>
                          <a:ea typeface="Times New Roman"/>
                        </a:rPr>
                        <a:t>26.65±2,12</a:t>
                      </a:r>
                      <a:endParaRPr lang="es-VE" sz="1400" dirty="0">
                        <a:latin typeface="+mn-lt"/>
                        <a:ea typeface="Calibri"/>
                      </a:endParaRPr>
                    </a:p>
                  </a:txBody>
                  <a:tcPr marL="68580" marR="68580" marT="0" marB="0" anchor="b"/>
                </a:tc>
              </a:tr>
              <a:tr h="342101">
                <a:tc>
                  <a:txBody>
                    <a:bodyPr/>
                    <a:lstStyle/>
                    <a:p>
                      <a:pPr>
                        <a:lnSpc>
                          <a:spcPct val="115000"/>
                        </a:lnSpc>
                        <a:spcAft>
                          <a:spcPts val="0"/>
                        </a:spcAft>
                      </a:pPr>
                      <a:r>
                        <a:rPr lang="en-US" sz="1400" dirty="0" err="1">
                          <a:solidFill>
                            <a:srgbClr val="000000"/>
                          </a:solidFill>
                          <a:latin typeface="+mn-lt"/>
                          <a:ea typeface="Times New Roman"/>
                        </a:rPr>
                        <a:t>Toneladas</a:t>
                      </a:r>
                      <a:r>
                        <a:rPr lang="en-US" sz="1400" dirty="0">
                          <a:solidFill>
                            <a:srgbClr val="000000"/>
                          </a:solidFill>
                          <a:latin typeface="+mn-lt"/>
                          <a:ea typeface="Times New Roman"/>
                        </a:rPr>
                        <a:t> </a:t>
                      </a:r>
                      <a:r>
                        <a:rPr lang="en-US" sz="1400" dirty="0" err="1">
                          <a:solidFill>
                            <a:srgbClr val="000000"/>
                          </a:solidFill>
                          <a:latin typeface="+mn-lt"/>
                          <a:ea typeface="Times New Roman"/>
                        </a:rPr>
                        <a:t>totales</a:t>
                      </a:r>
                      <a:endParaRPr lang="es-VE" sz="1400" dirty="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2506.3</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n-lt"/>
                          <a:ea typeface="Times New Roman"/>
                        </a:rPr>
                        <a:t>2506.3±237.02</a:t>
                      </a:r>
                      <a:endParaRPr lang="es-VE" sz="1400" dirty="0">
                        <a:latin typeface="+mn-lt"/>
                        <a:ea typeface="Calibri"/>
                      </a:endParaRPr>
                    </a:p>
                  </a:txBody>
                  <a:tcPr marL="68580" marR="68580" marT="0" marB="0" anchor="b"/>
                </a:tc>
              </a:tr>
            </a:tbl>
          </a:graphicData>
        </a:graphic>
      </p:graphicFrame>
      <p:sp>
        <p:nvSpPr>
          <p:cNvPr id="5" name="4 CuadroTexto"/>
          <p:cNvSpPr txBox="1"/>
          <p:nvPr/>
        </p:nvSpPr>
        <p:spPr>
          <a:xfrm>
            <a:off x="323528" y="764704"/>
            <a:ext cx="8568952" cy="707886"/>
          </a:xfrm>
          <a:prstGeom prst="rect">
            <a:avLst/>
          </a:prstGeom>
          <a:noFill/>
        </p:spPr>
        <p:txBody>
          <a:bodyPr wrap="square" rtlCol="0">
            <a:spAutoFit/>
          </a:bodyPr>
          <a:lstStyle/>
          <a:p>
            <a:r>
              <a:rPr lang="es-VE" sz="2000" b="1" i="1" dirty="0"/>
              <a:t>Escenario </a:t>
            </a:r>
            <a:r>
              <a:rPr lang="es-VE" sz="2000" b="1" i="1" dirty="0" smtClean="0"/>
              <a:t>3: aumento de frecuencia de mantenimiento preventivo en mezcladora 01</a:t>
            </a:r>
            <a:endParaRPr lang="es-VE" sz="2000" b="1" i="1" dirty="0"/>
          </a:p>
        </p:txBody>
      </p:sp>
      <p:sp>
        <p:nvSpPr>
          <p:cNvPr id="6" name="5 CuadroTexto"/>
          <p:cNvSpPr txBox="1"/>
          <p:nvPr/>
        </p:nvSpPr>
        <p:spPr>
          <a:xfrm>
            <a:off x="5724128" y="2204864"/>
            <a:ext cx="4176464" cy="2862322"/>
          </a:xfrm>
          <a:prstGeom prst="rect">
            <a:avLst/>
          </a:prstGeom>
          <a:noFill/>
        </p:spPr>
        <p:txBody>
          <a:bodyPr wrap="square" rtlCol="0">
            <a:spAutoFit/>
          </a:bodyPr>
          <a:lstStyle/>
          <a:p>
            <a:r>
              <a:rPr lang="es-VE" b="1" dirty="0" smtClean="0"/>
              <a:t>Prueba de hipótesis </a:t>
            </a:r>
          </a:p>
          <a:p>
            <a:endParaRPr lang="es-VE" b="1" dirty="0" smtClean="0"/>
          </a:p>
          <a:p>
            <a:r>
              <a:rPr lang="es-VE" dirty="0"/>
              <a:t> </a:t>
            </a:r>
            <a:r>
              <a:rPr lang="es-VE" dirty="0" smtClean="0"/>
              <a:t>      Ho</a:t>
            </a:r>
            <a:r>
              <a:rPr lang="es-VE" dirty="0"/>
              <a:t>: μ </a:t>
            </a:r>
            <a:r>
              <a:rPr lang="es-VE" dirty="0" err="1"/>
              <a:t>sa</a:t>
            </a:r>
            <a:r>
              <a:rPr lang="es-VE" dirty="0"/>
              <a:t> – μ esc3 = 0 </a:t>
            </a:r>
          </a:p>
          <a:p>
            <a:r>
              <a:rPr lang="es-VE" dirty="0" smtClean="0"/>
              <a:t>       H1</a:t>
            </a:r>
            <a:r>
              <a:rPr lang="es-VE" dirty="0"/>
              <a:t>: μ </a:t>
            </a:r>
            <a:r>
              <a:rPr lang="es-VE" dirty="0" err="1"/>
              <a:t>sa</a:t>
            </a:r>
            <a:r>
              <a:rPr lang="es-VE" dirty="0"/>
              <a:t> – μ esc3 &lt; </a:t>
            </a:r>
            <a:r>
              <a:rPr lang="es-VE" dirty="0" smtClean="0"/>
              <a:t>0</a:t>
            </a:r>
          </a:p>
          <a:p>
            <a:endParaRPr lang="es-VE" dirty="0" smtClean="0"/>
          </a:p>
          <a:p>
            <a:r>
              <a:rPr lang="es-VE" dirty="0"/>
              <a:t>n </a:t>
            </a:r>
            <a:r>
              <a:rPr lang="es-VE" dirty="0" err="1"/>
              <a:t>sa</a:t>
            </a:r>
            <a:r>
              <a:rPr lang="es-VE" dirty="0"/>
              <a:t> = 20 ; n </a:t>
            </a:r>
            <a:r>
              <a:rPr lang="es-VE" dirty="0" smtClean="0"/>
              <a:t>esc3 </a:t>
            </a:r>
            <a:r>
              <a:rPr lang="es-VE" dirty="0"/>
              <a:t>= 20</a:t>
            </a:r>
          </a:p>
          <a:p>
            <a:r>
              <a:rPr lang="es-VE" dirty="0"/>
              <a:t>μ </a:t>
            </a:r>
            <a:r>
              <a:rPr lang="es-VE" dirty="0" err="1"/>
              <a:t>sa</a:t>
            </a:r>
            <a:r>
              <a:rPr lang="es-VE" dirty="0"/>
              <a:t> = 48.83 ; μ </a:t>
            </a:r>
            <a:r>
              <a:rPr lang="es-VE" dirty="0" smtClean="0"/>
              <a:t>esc3 </a:t>
            </a:r>
            <a:r>
              <a:rPr lang="es-VE" dirty="0"/>
              <a:t>= </a:t>
            </a:r>
            <a:r>
              <a:rPr lang="es-VE" dirty="0" smtClean="0"/>
              <a:t>48</a:t>
            </a:r>
          </a:p>
          <a:p>
            <a:r>
              <a:rPr lang="es-ES" dirty="0" smtClean="0"/>
              <a:t>Nivel </a:t>
            </a:r>
            <a:r>
              <a:rPr lang="es-ES" dirty="0"/>
              <a:t>de significancia</a:t>
            </a:r>
            <a:r>
              <a:rPr lang="es-ES" dirty="0" smtClean="0"/>
              <a:t>: </a:t>
            </a:r>
            <a:r>
              <a:rPr lang="es-ES" dirty="0"/>
              <a:t>α </a:t>
            </a:r>
            <a:r>
              <a:rPr lang="es-VE" dirty="0"/>
              <a:t>= </a:t>
            </a:r>
            <a:r>
              <a:rPr lang="es-VE" dirty="0" smtClean="0"/>
              <a:t>0.05</a:t>
            </a:r>
            <a:endParaRPr lang="es-VE" dirty="0"/>
          </a:p>
          <a:p>
            <a:pPr lvl="0"/>
            <a:r>
              <a:rPr lang="es-ES" dirty="0" smtClean="0"/>
              <a:t>Valor-P </a:t>
            </a:r>
            <a:r>
              <a:rPr lang="es-ES" dirty="0"/>
              <a:t>= 0.5464 </a:t>
            </a:r>
            <a:r>
              <a:rPr lang="es-VE" dirty="0"/>
              <a:t>&gt; </a:t>
            </a:r>
            <a:r>
              <a:rPr lang="es-ES" dirty="0"/>
              <a:t>0.05</a:t>
            </a:r>
            <a:endParaRPr lang="es-VE" dirty="0"/>
          </a:p>
          <a:p>
            <a:endParaRPr lang="es-VE" dirty="0"/>
          </a:p>
        </p:txBody>
      </p:sp>
      <p:sp>
        <p:nvSpPr>
          <p:cNvPr id="7" name="6 CuadroTexto"/>
          <p:cNvSpPr txBox="1"/>
          <p:nvPr/>
        </p:nvSpPr>
        <p:spPr>
          <a:xfrm>
            <a:off x="395536" y="1774557"/>
            <a:ext cx="5040560" cy="646331"/>
          </a:xfrm>
          <a:prstGeom prst="rect">
            <a:avLst/>
          </a:prstGeom>
          <a:noFill/>
        </p:spPr>
        <p:txBody>
          <a:bodyPr wrap="square" rtlCol="0">
            <a:spAutoFit/>
          </a:bodyPr>
          <a:lstStyle/>
          <a:p>
            <a:r>
              <a:rPr lang="es-VE" dirty="0" smtClean="0"/>
              <a:t>Tabla 13. </a:t>
            </a:r>
            <a:r>
              <a:rPr lang="es-VE" i="1" dirty="0" smtClean="0"/>
              <a:t>Resultados del escenario 3.</a:t>
            </a:r>
            <a:endParaRPr lang="es-VE" b="1" dirty="0" smtClean="0"/>
          </a:p>
          <a:p>
            <a:endParaRPr lang="es-VE" dirty="0"/>
          </a:p>
        </p:txBody>
      </p:sp>
      <p:sp>
        <p:nvSpPr>
          <p:cNvPr id="2" name="Rectangle 1"/>
          <p:cNvSpPr/>
          <p:nvPr/>
        </p:nvSpPr>
        <p:spPr>
          <a:xfrm>
            <a:off x="1026792" y="5733256"/>
            <a:ext cx="7865688" cy="684803"/>
          </a:xfrm>
          <a:prstGeom prst="rect">
            <a:avLst/>
          </a:prstGeom>
        </p:spPr>
        <p:txBody>
          <a:bodyPr wrap="square">
            <a:spAutoFit/>
          </a:bodyPr>
          <a:lstStyle/>
          <a:p>
            <a:pPr marL="109728" lvl="0" algn="just">
              <a:spcBef>
                <a:spcPts val="300"/>
              </a:spcBef>
              <a:buClr>
                <a:schemeClr val="accent3"/>
              </a:buClr>
              <a:defRPr/>
            </a:pPr>
            <a:r>
              <a:rPr lang="es-VE" dirty="0" smtClean="0"/>
              <a:t>Sin importar que aumenta la cantidad de toneladas producidas:</a:t>
            </a:r>
            <a:endParaRPr lang="es-VE" dirty="0"/>
          </a:p>
          <a:p>
            <a:pPr marL="452628" lvl="0" indent="-342900" algn="just">
              <a:spcBef>
                <a:spcPts val="300"/>
              </a:spcBef>
              <a:buClr>
                <a:schemeClr val="accent3"/>
              </a:buClr>
              <a:buFont typeface="Arial" panose="020B0604020202020204" pitchFamily="34" charset="0"/>
              <a:buChar char="•"/>
              <a:defRPr/>
            </a:pPr>
            <a:r>
              <a:rPr lang="es-VE" dirty="0"/>
              <a:t> De 2470.1 a </a:t>
            </a:r>
            <a:r>
              <a:rPr lang="es-VE" dirty="0" smtClean="0"/>
              <a:t>2506.11 </a:t>
            </a:r>
            <a:endParaRPr lang="es-VE" dirty="0"/>
          </a:p>
        </p:txBody>
      </p:sp>
      <p:sp>
        <p:nvSpPr>
          <p:cNvPr id="8" name="7 Flecha curvada hacia la derecha"/>
          <p:cNvSpPr/>
          <p:nvPr/>
        </p:nvSpPr>
        <p:spPr>
          <a:xfrm>
            <a:off x="467544" y="5445224"/>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67544" y="908720"/>
            <a:ext cx="8352928" cy="1015663"/>
          </a:xfrm>
          <a:prstGeom prst="rect">
            <a:avLst/>
          </a:prstGeom>
          <a:noFill/>
        </p:spPr>
        <p:txBody>
          <a:bodyPr wrap="square" rtlCol="0">
            <a:spAutoFit/>
          </a:bodyPr>
          <a:lstStyle/>
          <a:p>
            <a:r>
              <a:rPr lang="es-VE" sz="2000" b="1" i="1" dirty="0"/>
              <a:t>Escenario </a:t>
            </a:r>
            <a:r>
              <a:rPr lang="es-VE" sz="2000" b="1" i="1" dirty="0" smtClean="0"/>
              <a:t>4: aumento de capacidad de llenado de producto en camiones</a:t>
            </a:r>
            <a:endParaRPr lang="es-VE" sz="2000" b="1" i="1" dirty="0"/>
          </a:p>
          <a:p>
            <a:endParaRPr lang="es-VE" sz="2000" dirty="0"/>
          </a:p>
        </p:txBody>
      </p:sp>
      <p:graphicFrame>
        <p:nvGraphicFramePr>
          <p:cNvPr id="7" name="5 Marcador de contenido"/>
          <p:cNvGraphicFramePr>
            <a:graphicFrameLocks/>
          </p:cNvGraphicFramePr>
          <p:nvPr>
            <p:extLst>
              <p:ext uri="{D42A27DB-BD31-4B8C-83A1-F6EECF244321}">
                <p14:modId xmlns:p14="http://schemas.microsoft.com/office/powerpoint/2010/main" xmlns="" val="3211013734"/>
              </p:ext>
            </p:extLst>
          </p:nvPr>
        </p:nvGraphicFramePr>
        <p:xfrm>
          <a:off x="467544" y="2348880"/>
          <a:ext cx="5184576" cy="2763648"/>
        </p:xfrm>
        <a:graphic>
          <a:graphicData uri="http://schemas.openxmlformats.org/drawingml/2006/table">
            <a:tbl>
              <a:tblPr firstRow="1" bandRow="1">
                <a:tableStyleId>{5C22544A-7EE6-4342-B048-85BDC9FD1C3A}</a:tableStyleId>
              </a:tblPr>
              <a:tblGrid>
                <a:gridCol w="2221961"/>
                <a:gridCol w="942650"/>
                <a:gridCol w="2019965"/>
              </a:tblGrid>
              <a:tr h="377378">
                <a:tc rowSpan="3">
                  <a:txBody>
                    <a:bodyPr/>
                    <a:lstStyle/>
                    <a:p>
                      <a:pPr algn="ctr">
                        <a:lnSpc>
                          <a:spcPct val="115000"/>
                        </a:lnSpc>
                        <a:spcAft>
                          <a:spcPts val="0"/>
                        </a:spcAft>
                      </a:pPr>
                      <a:r>
                        <a:rPr lang="en-US" sz="1400" dirty="0" err="1">
                          <a:solidFill>
                            <a:schemeClr val="bg1"/>
                          </a:solidFill>
                          <a:latin typeface="+mn-lt"/>
                          <a:ea typeface="Times New Roman"/>
                        </a:rPr>
                        <a:t>Indicador</a:t>
                      </a:r>
                      <a:endParaRPr lang="es-VE" sz="1400" dirty="0">
                        <a:solidFill>
                          <a:schemeClr val="bg1"/>
                        </a:solidFill>
                        <a:latin typeface="+mn-lt"/>
                        <a:ea typeface="Calibri"/>
                      </a:endParaRPr>
                    </a:p>
                  </a:txBody>
                  <a:tcPr marL="68580" marR="68580" marT="0" marB="0" anchor="ctr"/>
                </a:tc>
                <a:tc gridSpan="2">
                  <a:txBody>
                    <a:bodyPr/>
                    <a:lstStyle/>
                    <a:p>
                      <a:pPr algn="ctr">
                        <a:lnSpc>
                          <a:spcPct val="115000"/>
                        </a:lnSpc>
                        <a:spcAft>
                          <a:spcPts val="0"/>
                        </a:spcAft>
                      </a:pPr>
                      <a:r>
                        <a:rPr lang="en-US" sz="1400" dirty="0" err="1">
                          <a:solidFill>
                            <a:schemeClr val="bg1"/>
                          </a:solidFill>
                          <a:latin typeface="+mn-lt"/>
                          <a:ea typeface="Times New Roman"/>
                        </a:rPr>
                        <a:t>Resultados</a:t>
                      </a:r>
                      <a:endParaRPr lang="es-VE" sz="1400" dirty="0">
                        <a:solidFill>
                          <a:schemeClr val="bg1"/>
                        </a:solidFill>
                        <a:latin typeface="+mn-lt"/>
                        <a:ea typeface="Calibri"/>
                      </a:endParaRPr>
                    </a:p>
                  </a:txBody>
                  <a:tcPr marL="68580" marR="68580" marT="0" marB="0" anchor="ctr"/>
                </a:tc>
                <a:tc hMerge="1">
                  <a:txBody>
                    <a:bodyPr/>
                    <a:lstStyle/>
                    <a:p>
                      <a:endParaRPr lang="es-VE"/>
                    </a:p>
                  </a:txBody>
                  <a:tcPr/>
                </a:tc>
              </a:tr>
              <a:tr h="377378">
                <a:tc v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n-lt"/>
                          <a:ea typeface="Times New Roman"/>
                        </a:rPr>
                        <a:t>Escenario</a:t>
                      </a:r>
                      <a:r>
                        <a:rPr lang="en-US" sz="1400" dirty="0">
                          <a:solidFill>
                            <a:srgbClr val="000000"/>
                          </a:solidFill>
                          <a:latin typeface="+mn-lt"/>
                          <a:ea typeface="Times New Roman"/>
                        </a:rPr>
                        <a:t> 4</a:t>
                      </a:r>
                      <a:endParaRPr lang="es-VE" sz="1400" dirty="0">
                        <a:latin typeface="+mn-lt"/>
                        <a:ea typeface="Calibri"/>
                      </a:endParaRPr>
                    </a:p>
                  </a:txBody>
                  <a:tcPr marL="68580" marR="68580" marT="0" marB="0" anchor="ctr"/>
                </a:tc>
                <a:tc hMerge="1">
                  <a:txBody>
                    <a:bodyPr/>
                    <a:lstStyle/>
                    <a:p>
                      <a:endParaRPr lang="es-VE"/>
                    </a:p>
                  </a:txBody>
                  <a:tcPr/>
                </a:tc>
              </a:tr>
              <a:tr h="377378">
                <a:tc vMerge="1">
                  <a:txBody>
                    <a:bodyPr/>
                    <a:lstStyle/>
                    <a:p>
                      <a:endParaRPr lang="es-VE"/>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400" dirty="0" smtClean="0">
                          <a:solidFill>
                            <a:srgbClr val="000000"/>
                          </a:solidFill>
                          <a:latin typeface="+mn-lt"/>
                          <a:ea typeface="Times New Roman"/>
                        </a:rPr>
                        <a:t>μ</a:t>
                      </a:r>
                      <a:endParaRPr lang="es-VE" sz="1400" dirty="0" smtClean="0">
                        <a:latin typeface="+mn-lt"/>
                        <a:ea typeface="Calibri"/>
                      </a:endParaRPr>
                    </a:p>
                  </a:txBody>
                  <a:tcPr marL="68580" marR="68580" marT="0" marB="0" anchor="ctr"/>
                </a:tc>
                <a:tc>
                  <a:txBody>
                    <a:bodyPr/>
                    <a:lstStyle/>
                    <a:p>
                      <a:pPr algn="ctr">
                        <a:lnSpc>
                          <a:spcPct val="115000"/>
                        </a:lnSpc>
                        <a:spcAft>
                          <a:spcPts val="0"/>
                        </a:spcAft>
                      </a:pPr>
                      <a:r>
                        <a:rPr lang="en-US" sz="1400" dirty="0" err="1">
                          <a:solidFill>
                            <a:srgbClr val="000000"/>
                          </a:solidFill>
                          <a:latin typeface="+mn-lt"/>
                          <a:ea typeface="Times New Roman"/>
                        </a:rPr>
                        <a:t>Estimación</a:t>
                      </a:r>
                      <a:r>
                        <a:rPr lang="en-US" sz="1400" dirty="0">
                          <a:solidFill>
                            <a:srgbClr val="000000"/>
                          </a:solidFill>
                          <a:latin typeface="+mn-lt"/>
                          <a:ea typeface="Times New Roman"/>
                        </a:rPr>
                        <a:t> de </a:t>
                      </a:r>
                      <a:r>
                        <a:rPr lang="en-US" sz="1400" dirty="0" err="1">
                          <a:solidFill>
                            <a:srgbClr val="000000"/>
                          </a:solidFill>
                          <a:latin typeface="+mn-lt"/>
                          <a:ea typeface="Times New Roman"/>
                        </a:rPr>
                        <a:t>intervalo</a:t>
                      </a:r>
                      <a:endParaRPr lang="es-VE" sz="1400" dirty="0">
                        <a:latin typeface="+mn-lt"/>
                        <a:ea typeface="Calibri"/>
                      </a:endParaRPr>
                    </a:p>
                  </a:txBody>
                  <a:tcPr marL="68580" marR="68580" marT="0" marB="0" anchor="ctr"/>
                </a:tc>
              </a:tr>
              <a:tr h="377378">
                <a:tc>
                  <a:txBody>
                    <a:bodyPr/>
                    <a:lstStyle/>
                    <a:p>
                      <a:pPr>
                        <a:lnSpc>
                          <a:spcPct val="115000"/>
                        </a:lnSpc>
                        <a:spcAft>
                          <a:spcPts val="0"/>
                        </a:spcAft>
                      </a:pPr>
                      <a:r>
                        <a:rPr lang="en-US" sz="1400">
                          <a:solidFill>
                            <a:srgbClr val="000000"/>
                          </a:solidFill>
                          <a:latin typeface="+mn-lt"/>
                          <a:ea typeface="Times New Roman"/>
                        </a:rPr>
                        <a:t>Nivel de servicio (%)</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50.67</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n-lt"/>
                          <a:ea typeface="Times New Roman"/>
                        </a:rPr>
                        <a:t>50.67±3</a:t>
                      </a:r>
                      <a:endParaRPr lang="es-VE" sz="1400" dirty="0">
                        <a:latin typeface="+mn-lt"/>
                        <a:ea typeface="Calibri"/>
                      </a:endParaRPr>
                    </a:p>
                  </a:txBody>
                  <a:tcPr marL="68580" marR="68580" marT="0" marB="0" anchor="b"/>
                </a:tc>
              </a:tr>
              <a:tr h="499380">
                <a:tc>
                  <a:txBody>
                    <a:bodyPr/>
                    <a:lstStyle/>
                    <a:p>
                      <a:pPr>
                        <a:lnSpc>
                          <a:spcPct val="115000"/>
                        </a:lnSpc>
                        <a:spcAft>
                          <a:spcPts val="0"/>
                        </a:spcAft>
                      </a:pPr>
                      <a:r>
                        <a:rPr lang="es-VE" sz="1400">
                          <a:solidFill>
                            <a:srgbClr val="000000"/>
                          </a:solidFill>
                          <a:latin typeface="+mn-lt"/>
                          <a:ea typeface="Times New Roman"/>
                        </a:rPr>
                        <a:t>Pedidos realizados entregados a tiempo</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14.95</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n-lt"/>
                          <a:ea typeface="Times New Roman"/>
                        </a:rPr>
                        <a:t>14.95±0.91</a:t>
                      </a:r>
                      <a:endParaRPr lang="es-VE" sz="1400" dirty="0">
                        <a:latin typeface="+mn-lt"/>
                        <a:ea typeface="Calibri"/>
                      </a:endParaRPr>
                    </a:p>
                  </a:txBody>
                  <a:tcPr marL="68580" marR="68580" marT="0" marB="0" anchor="b"/>
                </a:tc>
              </a:tr>
              <a:tr h="377378">
                <a:tc>
                  <a:txBody>
                    <a:bodyPr/>
                    <a:lstStyle/>
                    <a:p>
                      <a:pPr>
                        <a:lnSpc>
                          <a:spcPct val="115000"/>
                        </a:lnSpc>
                        <a:spcAft>
                          <a:spcPts val="0"/>
                        </a:spcAft>
                      </a:pPr>
                      <a:r>
                        <a:rPr lang="en-US" sz="1400">
                          <a:solidFill>
                            <a:srgbClr val="000000"/>
                          </a:solidFill>
                          <a:latin typeface="+mn-lt"/>
                          <a:ea typeface="Times New Roman"/>
                        </a:rPr>
                        <a:t>Pedidos totales realizados </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26.45</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26.45±1.34</a:t>
                      </a:r>
                      <a:endParaRPr lang="es-VE" sz="1400">
                        <a:latin typeface="+mn-lt"/>
                        <a:ea typeface="Calibri"/>
                      </a:endParaRPr>
                    </a:p>
                  </a:txBody>
                  <a:tcPr marL="68580" marR="68580" marT="0" marB="0" anchor="b"/>
                </a:tc>
              </a:tr>
              <a:tr h="377378">
                <a:tc>
                  <a:txBody>
                    <a:bodyPr/>
                    <a:lstStyle/>
                    <a:p>
                      <a:pPr>
                        <a:lnSpc>
                          <a:spcPct val="115000"/>
                        </a:lnSpc>
                        <a:spcAft>
                          <a:spcPts val="0"/>
                        </a:spcAft>
                      </a:pPr>
                      <a:r>
                        <a:rPr lang="en-US" sz="1400" dirty="0" err="1">
                          <a:solidFill>
                            <a:srgbClr val="000000"/>
                          </a:solidFill>
                          <a:latin typeface="+mn-lt"/>
                          <a:ea typeface="Times New Roman"/>
                        </a:rPr>
                        <a:t>Toneladas</a:t>
                      </a:r>
                      <a:r>
                        <a:rPr lang="en-US" sz="1400" dirty="0">
                          <a:solidFill>
                            <a:srgbClr val="000000"/>
                          </a:solidFill>
                          <a:latin typeface="+mn-lt"/>
                          <a:ea typeface="Times New Roman"/>
                        </a:rPr>
                        <a:t> </a:t>
                      </a:r>
                      <a:r>
                        <a:rPr lang="en-US" sz="1400" dirty="0" err="1">
                          <a:solidFill>
                            <a:srgbClr val="000000"/>
                          </a:solidFill>
                          <a:latin typeface="+mn-lt"/>
                          <a:ea typeface="Times New Roman"/>
                        </a:rPr>
                        <a:t>totales</a:t>
                      </a:r>
                      <a:endParaRPr lang="es-VE" sz="1400" dirty="0">
                        <a:latin typeface="+mn-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n-lt"/>
                          <a:ea typeface="Times New Roman"/>
                        </a:rPr>
                        <a:t>2515.9</a:t>
                      </a:r>
                      <a:endParaRPr lang="es-VE" sz="1400">
                        <a:latin typeface="+mn-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n-lt"/>
                          <a:ea typeface="Times New Roman"/>
                        </a:rPr>
                        <a:t>2515.9±160.43</a:t>
                      </a:r>
                      <a:endParaRPr lang="es-VE" sz="1400" dirty="0">
                        <a:latin typeface="+mn-lt"/>
                        <a:ea typeface="Calibri"/>
                      </a:endParaRPr>
                    </a:p>
                  </a:txBody>
                  <a:tcPr marL="68580" marR="68580" marT="0" marB="0" anchor="b"/>
                </a:tc>
              </a:tr>
            </a:tbl>
          </a:graphicData>
        </a:graphic>
      </p:graphicFrame>
      <p:sp>
        <p:nvSpPr>
          <p:cNvPr id="8" name="7 CuadroTexto"/>
          <p:cNvSpPr txBox="1"/>
          <p:nvPr/>
        </p:nvSpPr>
        <p:spPr>
          <a:xfrm>
            <a:off x="5829931" y="2354338"/>
            <a:ext cx="4104456" cy="2862322"/>
          </a:xfrm>
          <a:prstGeom prst="rect">
            <a:avLst/>
          </a:prstGeom>
          <a:noFill/>
        </p:spPr>
        <p:txBody>
          <a:bodyPr wrap="square" rtlCol="0">
            <a:spAutoFit/>
          </a:bodyPr>
          <a:lstStyle/>
          <a:p>
            <a:r>
              <a:rPr lang="es-VE" b="1" dirty="0" smtClean="0"/>
              <a:t> Prueba de hipótesis</a:t>
            </a:r>
          </a:p>
          <a:p>
            <a:r>
              <a:rPr lang="es-VE" b="1" dirty="0" smtClean="0"/>
              <a:t> </a:t>
            </a:r>
          </a:p>
          <a:p>
            <a:r>
              <a:rPr lang="es-VE" dirty="0"/>
              <a:t> </a:t>
            </a:r>
            <a:r>
              <a:rPr lang="es-VE" dirty="0" smtClean="0"/>
              <a:t>     Ho</a:t>
            </a:r>
            <a:r>
              <a:rPr lang="es-VE" dirty="0"/>
              <a:t>: μ </a:t>
            </a:r>
            <a:r>
              <a:rPr lang="es-VE" dirty="0" err="1"/>
              <a:t>sa</a:t>
            </a:r>
            <a:r>
              <a:rPr lang="es-VE" dirty="0"/>
              <a:t> – μ esc4 = 0 </a:t>
            </a:r>
          </a:p>
          <a:p>
            <a:r>
              <a:rPr lang="es-VE" dirty="0" smtClean="0"/>
              <a:t>      H1</a:t>
            </a:r>
            <a:r>
              <a:rPr lang="es-VE" dirty="0"/>
              <a:t>: μ </a:t>
            </a:r>
            <a:r>
              <a:rPr lang="es-VE" dirty="0" err="1"/>
              <a:t>sa</a:t>
            </a:r>
            <a:r>
              <a:rPr lang="es-VE" dirty="0"/>
              <a:t> – μ esc4 &lt; </a:t>
            </a:r>
            <a:r>
              <a:rPr lang="es-VE" dirty="0" smtClean="0"/>
              <a:t>0</a:t>
            </a:r>
          </a:p>
          <a:p>
            <a:endParaRPr lang="es-VE" dirty="0"/>
          </a:p>
          <a:p>
            <a:r>
              <a:rPr lang="es-VE" dirty="0"/>
              <a:t>n </a:t>
            </a:r>
            <a:r>
              <a:rPr lang="es-VE" dirty="0" err="1"/>
              <a:t>sa</a:t>
            </a:r>
            <a:r>
              <a:rPr lang="es-VE" dirty="0"/>
              <a:t> = 20 ; n </a:t>
            </a:r>
            <a:r>
              <a:rPr lang="es-VE" dirty="0" smtClean="0"/>
              <a:t>esc4 </a:t>
            </a:r>
            <a:r>
              <a:rPr lang="es-VE" dirty="0"/>
              <a:t>= 20</a:t>
            </a:r>
          </a:p>
          <a:p>
            <a:r>
              <a:rPr lang="es-VE" dirty="0"/>
              <a:t>μ </a:t>
            </a:r>
            <a:r>
              <a:rPr lang="es-VE" dirty="0" err="1"/>
              <a:t>sa</a:t>
            </a:r>
            <a:r>
              <a:rPr lang="es-VE" dirty="0"/>
              <a:t> = 48.83 ; μ </a:t>
            </a:r>
            <a:r>
              <a:rPr lang="es-VE" dirty="0" smtClean="0"/>
              <a:t>esc4 </a:t>
            </a:r>
            <a:r>
              <a:rPr lang="es-VE" dirty="0"/>
              <a:t>= </a:t>
            </a:r>
            <a:r>
              <a:rPr lang="es-VE" dirty="0" smtClean="0"/>
              <a:t>49.83</a:t>
            </a:r>
            <a:endParaRPr lang="es-VE" dirty="0"/>
          </a:p>
          <a:p>
            <a:pPr lvl="0"/>
            <a:r>
              <a:rPr lang="es-ES" dirty="0"/>
              <a:t>Nivel de significancia: α </a:t>
            </a:r>
            <a:r>
              <a:rPr lang="es-VE" dirty="0" smtClean="0"/>
              <a:t>=0.05</a:t>
            </a:r>
            <a:endParaRPr lang="es-VE" dirty="0"/>
          </a:p>
          <a:p>
            <a:pPr lvl="0"/>
            <a:r>
              <a:rPr lang="es-ES" dirty="0" smtClean="0"/>
              <a:t>Valor-P </a:t>
            </a:r>
            <a:r>
              <a:rPr lang="es-ES" dirty="0"/>
              <a:t>= 0.4536 &gt; 0.05</a:t>
            </a:r>
            <a:endParaRPr lang="es-VE" dirty="0"/>
          </a:p>
          <a:p>
            <a:endParaRPr lang="es-VE" dirty="0"/>
          </a:p>
        </p:txBody>
      </p:sp>
      <p:sp>
        <p:nvSpPr>
          <p:cNvPr id="5" name="4 CuadroTexto"/>
          <p:cNvSpPr txBox="1"/>
          <p:nvPr/>
        </p:nvSpPr>
        <p:spPr>
          <a:xfrm>
            <a:off x="611560" y="1990581"/>
            <a:ext cx="5040560" cy="646331"/>
          </a:xfrm>
          <a:prstGeom prst="rect">
            <a:avLst/>
          </a:prstGeom>
          <a:noFill/>
        </p:spPr>
        <p:txBody>
          <a:bodyPr wrap="square" rtlCol="0">
            <a:spAutoFit/>
          </a:bodyPr>
          <a:lstStyle/>
          <a:p>
            <a:r>
              <a:rPr lang="es-VE" dirty="0" smtClean="0"/>
              <a:t>Tabla 14. </a:t>
            </a:r>
            <a:r>
              <a:rPr lang="es-VE" i="1" dirty="0" smtClean="0"/>
              <a:t>Resultados del escenario 4.</a:t>
            </a:r>
            <a:endParaRPr lang="es-VE" b="1" dirty="0" smtClean="0"/>
          </a:p>
          <a:p>
            <a:endParaRPr lang="es-VE" dirty="0"/>
          </a:p>
        </p:txBody>
      </p:sp>
      <p:sp>
        <p:nvSpPr>
          <p:cNvPr id="9" name="Rectangle 8"/>
          <p:cNvSpPr/>
          <p:nvPr/>
        </p:nvSpPr>
        <p:spPr>
          <a:xfrm>
            <a:off x="738760" y="5517232"/>
            <a:ext cx="7865688" cy="646331"/>
          </a:xfrm>
          <a:prstGeom prst="rect">
            <a:avLst/>
          </a:prstGeom>
        </p:spPr>
        <p:txBody>
          <a:bodyPr wrap="square">
            <a:spAutoFit/>
          </a:bodyPr>
          <a:lstStyle/>
          <a:p>
            <a:pPr marL="109728" lvl="0" algn="just">
              <a:spcBef>
                <a:spcPts val="300"/>
              </a:spcBef>
              <a:buClr>
                <a:schemeClr val="accent3"/>
              </a:buClr>
              <a:defRPr/>
            </a:pPr>
            <a:r>
              <a:rPr lang="es-VE" dirty="0" smtClean="0"/>
              <a:t>   Sin importar que </a:t>
            </a:r>
            <a:r>
              <a:rPr lang="es-VE" dirty="0"/>
              <a:t>el </a:t>
            </a:r>
            <a:r>
              <a:rPr lang="es-VE" dirty="0" smtClean="0"/>
              <a:t>sistema se beneficia en que disminuye el tiempo de espera de camiones de 4.202 a 1.72 horas</a:t>
            </a:r>
            <a:endParaRPr lang="es-VE" dirty="0"/>
          </a:p>
        </p:txBody>
      </p:sp>
      <p:sp>
        <p:nvSpPr>
          <p:cNvPr id="10" name="9 Flecha curvada hacia la derecha"/>
          <p:cNvSpPr/>
          <p:nvPr/>
        </p:nvSpPr>
        <p:spPr>
          <a:xfrm>
            <a:off x="251520" y="5373216"/>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95536" y="982469"/>
            <a:ext cx="8496944" cy="1015663"/>
          </a:xfrm>
          <a:prstGeom prst="rect">
            <a:avLst/>
          </a:prstGeom>
          <a:noFill/>
        </p:spPr>
        <p:txBody>
          <a:bodyPr wrap="square" rtlCol="0">
            <a:spAutoFit/>
          </a:bodyPr>
          <a:lstStyle/>
          <a:p>
            <a:r>
              <a:rPr lang="es-VE" sz="2000" b="1" i="1" dirty="0"/>
              <a:t>Escenario </a:t>
            </a:r>
            <a:r>
              <a:rPr lang="es-VE" sz="2000" b="1" i="1" dirty="0" smtClean="0"/>
              <a:t>5: determinación de la cantidad de camiones por turno para el retiro de pedidos a tiempo </a:t>
            </a:r>
            <a:endParaRPr lang="es-VE" sz="2000" b="1" i="1" dirty="0"/>
          </a:p>
          <a:p>
            <a:endParaRPr lang="es-VE" sz="2000" dirty="0"/>
          </a:p>
        </p:txBody>
      </p:sp>
      <p:graphicFrame>
        <p:nvGraphicFramePr>
          <p:cNvPr id="6" name="3 Marcador de contenido"/>
          <p:cNvGraphicFramePr>
            <a:graphicFrameLocks noGrp="1"/>
          </p:cNvGraphicFramePr>
          <p:nvPr>
            <p:ph idx="1"/>
          </p:nvPr>
        </p:nvGraphicFramePr>
        <p:xfrm>
          <a:off x="2771800" y="2420884"/>
          <a:ext cx="3600400" cy="3816427"/>
        </p:xfrm>
        <a:graphic>
          <a:graphicData uri="http://schemas.openxmlformats.org/drawingml/2006/table">
            <a:tbl>
              <a:tblPr firstRow="1" bandRow="1">
                <a:tableStyleId>{5C22544A-7EE6-4342-B048-85BDC9FD1C3A}</a:tableStyleId>
              </a:tblPr>
              <a:tblGrid>
                <a:gridCol w="1800200"/>
                <a:gridCol w="1800200"/>
              </a:tblGrid>
              <a:tr h="726880">
                <a:tc>
                  <a:txBody>
                    <a:bodyPr/>
                    <a:lstStyle/>
                    <a:p>
                      <a:pPr algn="ctr">
                        <a:lnSpc>
                          <a:spcPct val="115000"/>
                        </a:lnSpc>
                        <a:spcAft>
                          <a:spcPts val="0"/>
                        </a:spcAft>
                      </a:pPr>
                      <a:r>
                        <a:rPr lang="es-VE" sz="1200" dirty="0">
                          <a:solidFill>
                            <a:schemeClr val="bg1"/>
                          </a:solidFill>
                          <a:latin typeface="+mj-lt"/>
                          <a:ea typeface="Times New Roman"/>
                        </a:rPr>
                        <a:t>Cantidad necesaria de camiones (turno)</a:t>
                      </a:r>
                      <a:endParaRPr lang="es-VE" sz="1200" dirty="0">
                        <a:solidFill>
                          <a:schemeClr val="bg1"/>
                        </a:solidFill>
                        <a:latin typeface="+mj-lt"/>
                        <a:ea typeface="Calibri"/>
                      </a:endParaRPr>
                    </a:p>
                  </a:txBody>
                  <a:tcPr marL="68580" marR="68580" marT="0" marB="0" anchor="b"/>
                </a:tc>
                <a:tc>
                  <a:txBody>
                    <a:bodyPr/>
                    <a:lstStyle/>
                    <a:p>
                      <a:pPr algn="ctr">
                        <a:lnSpc>
                          <a:spcPct val="115000"/>
                        </a:lnSpc>
                        <a:spcAft>
                          <a:spcPts val="0"/>
                        </a:spcAft>
                      </a:pPr>
                      <a:r>
                        <a:rPr lang="en-US" sz="1200" dirty="0" err="1">
                          <a:solidFill>
                            <a:schemeClr val="bg1"/>
                          </a:solidFill>
                          <a:latin typeface="+mj-lt"/>
                          <a:ea typeface="Times New Roman"/>
                        </a:rPr>
                        <a:t>Nivel</a:t>
                      </a:r>
                      <a:r>
                        <a:rPr lang="en-US" sz="1200" dirty="0">
                          <a:solidFill>
                            <a:schemeClr val="bg1"/>
                          </a:solidFill>
                          <a:latin typeface="+mj-lt"/>
                          <a:ea typeface="Times New Roman"/>
                        </a:rPr>
                        <a:t> de </a:t>
                      </a:r>
                      <a:r>
                        <a:rPr lang="en-US" sz="1200" dirty="0" err="1">
                          <a:solidFill>
                            <a:schemeClr val="bg1"/>
                          </a:solidFill>
                          <a:latin typeface="+mj-lt"/>
                          <a:ea typeface="Times New Roman"/>
                        </a:rPr>
                        <a:t>servicio</a:t>
                      </a:r>
                      <a:r>
                        <a:rPr lang="en-US" sz="1200" dirty="0">
                          <a:solidFill>
                            <a:schemeClr val="bg1"/>
                          </a:solidFill>
                          <a:latin typeface="+mj-lt"/>
                          <a:ea typeface="Times New Roman"/>
                        </a:rPr>
                        <a:t> (%)</a:t>
                      </a:r>
                      <a:endParaRPr lang="es-VE" sz="1200" dirty="0">
                        <a:solidFill>
                          <a:schemeClr val="bg1"/>
                        </a:solidFill>
                        <a:latin typeface="+mj-lt"/>
                        <a:ea typeface="Calibri"/>
                      </a:endParaRPr>
                    </a:p>
                  </a:txBody>
                  <a:tcPr marL="68580" marR="68580" marT="0" marB="0" anchor="ctr"/>
                </a:tc>
              </a:tr>
              <a:tr h="343283">
                <a:tc>
                  <a:txBody>
                    <a:bodyPr/>
                    <a:lstStyle/>
                    <a:p>
                      <a:pPr algn="ctr">
                        <a:lnSpc>
                          <a:spcPct val="115000"/>
                        </a:lnSpc>
                        <a:spcAft>
                          <a:spcPts val="0"/>
                        </a:spcAft>
                      </a:pPr>
                      <a:r>
                        <a:rPr lang="en-US" sz="1200">
                          <a:solidFill>
                            <a:srgbClr val="000000"/>
                          </a:solidFill>
                          <a:latin typeface="+mj-lt"/>
                          <a:ea typeface="Times New Roman"/>
                        </a:rPr>
                        <a:t>Actual</a:t>
                      </a:r>
                      <a:endParaRPr lang="es-VE" sz="1200">
                        <a:latin typeface="+mj-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j-lt"/>
                          <a:ea typeface="Times New Roman"/>
                        </a:rPr>
                        <a:t>48.83</a:t>
                      </a:r>
                      <a:endParaRPr lang="es-VE" sz="1200">
                        <a:latin typeface="+mj-lt"/>
                        <a:ea typeface="Calibri"/>
                      </a:endParaRPr>
                    </a:p>
                  </a:txBody>
                  <a:tcPr marL="68580" marR="68580" marT="0" marB="0" anchor="b"/>
                </a:tc>
              </a:tr>
              <a:tr h="343283">
                <a:tc>
                  <a:txBody>
                    <a:bodyPr/>
                    <a:lstStyle/>
                    <a:p>
                      <a:pPr algn="ctr">
                        <a:lnSpc>
                          <a:spcPct val="115000"/>
                        </a:lnSpc>
                        <a:spcAft>
                          <a:spcPts val="0"/>
                        </a:spcAft>
                      </a:pPr>
                      <a:r>
                        <a:rPr lang="en-US" sz="1200">
                          <a:solidFill>
                            <a:srgbClr val="000000"/>
                          </a:solidFill>
                          <a:latin typeface="+mj-lt"/>
                          <a:ea typeface="Times New Roman"/>
                        </a:rPr>
                        <a:t>14</a:t>
                      </a:r>
                      <a:endParaRPr lang="es-VE" sz="1200">
                        <a:latin typeface="+mj-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j-lt"/>
                          <a:ea typeface="Times New Roman"/>
                        </a:rPr>
                        <a:t>65.44</a:t>
                      </a:r>
                      <a:endParaRPr lang="es-VE" sz="1200">
                        <a:latin typeface="+mj-lt"/>
                        <a:ea typeface="Calibri"/>
                      </a:endParaRPr>
                    </a:p>
                  </a:txBody>
                  <a:tcPr marL="68580" marR="68580" marT="0" marB="0" anchor="b"/>
                </a:tc>
              </a:tr>
              <a:tr h="343283">
                <a:tc>
                  <a:txBody>
                    <a:bodyPr/>
                    <a:lstStyle/>
                    <a:p>
                      <a:pPr algn="ctr">
                        <a:lnSpc>
                          <a:spcPct val="115000"/>
                        </a:lnSpc>
                        <a:spcAft>
                          <a:spcPts val="0"/>
                        </a:spcAft>
                      </a:pPr>
                      <a:r>
                        <a:rPr lang="en-US" sz="1200">
                          <a:solidFill>
                            <a:srgbClr val="000000"/>
                          </a:solidFill>
                          <a:latin typeface="+mj-lt"/>
                          <a:ea typeface="Times New Roman"/>
                        </a:rPr>
                        <a:t>15</a:t>
                      </a:r>
                      <a:endParaRPr lang="es-VE" sz="1200">
                        <a:latin typeface="+mj-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j-lt"/>
                          <a:ea typeface="Times New Roman"/>
                        </a:rPr>
                        <a:t>66</a:t>
                      </a:r>
                      <a:endParaRPr lang="es-VE" sz="1200">
                        <a:latin typeface="+mj-lt"/>
                        <a:ea typeface="Calibri"/>
                      </a:endParaRPr>
                    </a:p>
                  </a:txBody>
                  <a:tcPr marL="68580" marR="68580" marT="0" marB="0" anchor="b"/>
                </a:tc>
              </a:tr>
              <a:tr h="343283">
                <a:tc>
                  <a:txBody>
                    <a:bodyPr/>
                    <a:lstStyle/>
                    <a:p>
                      <a:pPr algn="ctr">
                        <a:lnSpc>
                          <a:spcPct val="115000"/>
                        </a:lnSpc>
                        <a:spcAft>
                          <a:spcPts val="0"/>
                        </a:spcAft>
                      </a:pPr>
                      <a:r>
                        <a:rPr lang="en-US" sz="1200">
                          <a:solidFill>
                            <a:srgbClr val="000000"/>
                          </a:solidFill>
                          <a:latin typeface="+mj-lt"/>
                          <a:ea typeface="Times New Roman"/>
                        </a:rPr>
                        <a:t>16</a:t>
                      </a:r>
                      <a:endParaRPr lang="es-VE" sz="1200">
                        <a:latin typeface="+mj-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j-lt"/>
                          <a:ea typeface="Times New Roman"/>
                        </a:rPr>
                        <a:t>68.17</a:t>
                      </a:r>
                      <a:endParaRPr lang="es-VE" sz="1200">
                        <a:latin typeface="+mj-lt"/>
                        <a:ea typeface="Calibri"/>
                      </a:endParaRPr>
                    </a:p>
                  </a:txBody>
                  <a:tcPr marL="68580" marR="68580" marT="0" marB="0" anchor="b"/>
                </a:tc>
              </a:tr>
              <a:tr h="343283">
                <a:tc>
                  <a:txBody>
                    <a:bodyPr/>
                    <a:lstStyle/>
                    <a:p>
                      <a:pPr algn="ctr">
                        <a:lnSpc>
                          <a:spcPct val="115000"/>
                        </a:lnSpc>
                        <a:spcAft>
                          <a:spcPts val="0"/>
                        </a:spcAft>
                      </a:pPr>
                      <a:r>
                        <a:rPr lang="en-US" sz="1200" dirty="0">
                          <a:solidFill>
                            <a:srgbClr val="000000"/>
                          </a:solidFill>
                          <a:latin typeface="+mj-lt"/>
                          <a:ea typeface="Times New Roman"/>
                        </a:rPr>
                        <a:t>17</a:t>
                      </a:r>
                      <a:endParaRPr lang="es-VE" sz="1200" dirty="0">
                        <a:latin typeface="+mj-lt"/>
                        <a:ea typeface="Calibri"/>
                      </a:endParaRPr>
                    </a:p>
                  </a:txBody>
                  <a:tcPr marL="68580" marR="68580" marT="0" marB="0" anchor="ctr">
                    <a:solidFill>
                      <a:schemeClr val="accent2">
                        <a:lumMod val="40000"/>
                        <a:lumOff val="60000"/>
                      </a:schemeClr>
                    </a:solidFill>
                  </a:tcPr>
                </a:tc>
                <a:tc>
                  <a:txBody>
                    <a:bodyPr/>
                    <a:lstStyle/>
                    <a:p>
                      <a:pPr algn="ctr">
                        <a:lnSpc>
                          <a:spcPct val="115000"/>
                        </a:lnSpc>
                        <a:spcAft>
                          <a:spcPts val="0"/>
                        </a:spcAft>
                      </a:pPr>
                      <a:r>
                        <a:rPr lang="en-US" sz="1200" dirty="0">
                          <a:solidFill>
                            <a:srgbClr val="000000"/>
                          </a:solidFill>
                          <a:latin typeface="+mj-lt"/>
                          <a:ea typeface="Times New Roman"/>
                        </a:rPr>
                        <a:t>68.33</a:t>
                      </a:r>
                      <a:endParaRPr lang="es-VE" sz="1200" dirty="0">
                        <a:latin typeface="+mj-lt"/>
                        <a:ea typeface="Calibri"/>
                      </a:endParaRPr>
                    </a:p>
                  </a:txBody>
                  <a:tcPr marL="68580" marR="68580" marT="0" marB="0" anchor="ctr">
                    <a:solidFill>
                      <a:schemeClr val="accent2">
                        <a:lumMod val="40000"/>
                        <a:lumOff val="60000"/>
                      </a:schemeClr>
                    </a:solidFill>
                  </a:tcPr>
                </a:tc>
              </a:tr>
              <a:tr h="343283">
                <a:tc>
                  <a:txBody>
                    <a:bodyPr/>
                    <a:lstStyle/>
                    <a:p>
                      <a:pPr algn="ctr">
                        <a:lnSpc>
                          <a:spcPct val="115000"/>
                        </a:lnSpc>
                        <a:spcAft>
                          <a:spcPts val="0"/>
                        </a:spcAft>
                      </a:pPr>
                      <a:r>
                        <a:rPr lang="en-US" sz="1200">
                          <a:solidFill>
                            <a:srgbClr val="000000"/>
                          </a:solidFill>
                          <a:latin typeface="+mj-lt"/>
                          <a:ea typeface="Times New Roman"/>
                        </a:rPr>
                        <a:t>18</a:t>
                      </a:r>
                      <a:endParaRPr lang="es-VE" sz="1200">
                        <a:latin typeface="+mj-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j-lt"/>
                          <a:ea typeface="Times New Roman"/>
                        </a:rPr>
                        <a:t>68</a:t>
                      </a:r>
                      <a:endParaRPr lang="es-VE" sz="1200">
                        <a:latin typeface="+mj-lt"/>
                        <a:ea typeface="Calibri"/>
                      </a:endParaRPr>
                    </a:p>
                  </a:txBody>
                  <a:tcPr marL="68580" marR="68580" marT="0" marB="0" anchor="b"/>
                </a:tc>
              </a:tr>
              <a:tr h="343283">
                <a:tc>
                  <a:txBody>
                    <a:bodyPr/>
                    <a:lstStyle/>
                    <a:p>
                      <a:pPr algn="ctr">
                        <a:lnSpc>
                          <a:spcPct val="115000"/>
                        </a:lnSpc>
                        <a:spcAft>
                          <a:spcPts val="0"/>
                        </a:spcAft>
                      </a:pPr>
                      <a:r>
                        <a:rPr lang="en-US" sz="1200">
                          <a:solidFill>
                            <a:srgbClr val="000000"/>
                          </a:solidFill>
                          <a:latin typeface="+mj-lt"/>
                          <a:ea typeface="Times New Roman"/>
                        </a:rPr>
                        <a:t>19</a:t>
                      </a:r>
                      <a:endParaRPr lang="es-VE" sz="1200">
                        <a:latin typeface="+mj-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j-lt"/>
                          <a:ea typeface="Times New Roman"/>
                        </a:rPr>
                        <a:t>67.83</a:t>
                      </a:r>
                      <a:endParaRPr lang="es-VE" sz="1200">
                        <a:latin typeface="+mj-lt"/>
                        <a:ea typeface="Calibri"/>
                      </a:endParaRPr>
                    </a:p>
                  </a:txBody>
                  <a:tcPr marL="68580" marR="68580" marT="0" marB="0" anchor="b"/>
                </a:tc>
              </a:tr>
              <a:tr h="343283">
                <a:tc>
                  <a:txBody>
                    <a:bodyPr/>
                    <a:lstStyle/>
                    <a:p>
                      <a:pPr algn="ctr">
                        <a:lnSpc>
                          <a:spcPct val="115000"/>
                        </a:lnSpc>
                        <a:spcAft>
                          <a:spcPts val="0"/>
                        </a:spcAft>
                      </a:pPr>
                      <a:r>
                        <a:rPr lang="en-US" sz="1200">
                          <a:solidFill>
                            <a:srgbClr val="000000"/>
                          </a:solidFill>
                          <a:latin typeface="+mj-lt"/>
                          <a:ea typeface="Times New Roman"/>
                        </a:rPr>
                        <a:t>20</a:t>
                      </a:r>
                      <a:endParaRPr lang="es-VE" sz="1200">
                        <a:latin typeface="+mj-lt"/>
                        <a:ea typeface="Calibri"/>
                      </a:endParaRPr>
                    </a:p>
                  </a:txBody>
                  <a:tcPr marL="68580" marR="68580" marT="0" marB="0" anchor="b"/>
                </a:tc>
                <a:tc>
                  <a:txBody>
                    <a:bodyPr/>
                    <a:lstStyle/>
                    <a:p>
                      <a:pPr algn="ctr">
                        <a:lnSpc>
                          <a:spcPct val="115000"/>
                        </a:lnSpc>
                        <a:spcAft>
                          <a:spcPts val="0"/>
                        </a:spcAft>
                      </a:pPr>
                      <a:r>
                        <a:rPr lang="en-US" sz="1200">
                          <a:solidFill>
                            <a:srgbClr val="000000"/>
                          </a:solidFill>
                          <a:latin typeface="+mj-lt"/>
                          <a:ea typeface="Times New Roman"/>
                        </a:rPr>
                        <a:t>67.33</a:t>
                      </a:r>
                      <a:endParaRPr lang="es-VE" sz="1200">
                        <a:latin typeface="+mj-lt"/>
                        <a:ea typeface="Calibri"/>
                      </a:endParaRPr>
                    </a:p>
                  </a:txBody>
                  <a:tcPr marL="68580" marR="68580" marT="0" marB="0" anchor="b"/>
                </a:tc>
              </a:tr>
              <a:tr h="343283">
                <a:tc>
                  <a:txBody>
                    <a:bodyPr/>
                    <a:lstStyle/>
                    <a:p>
                      <a:pPr algn="ctr">
                        <a:lnSpc>
                          <a:spcPct val="115000"/>
                        </a:lnSpc>
                        <a:spcAft>
                          <a:spcPts val="0"/>
                        </a:spcAft>
                      </a:pPr>
                      <a:r>
                        <a:rPr lang="en-US" sz="1200">
                          <a:solidFill>
                            <a:srgbClr val="000000"/>
                          </a:solidFill>
                          <a:latin typeface="+mj-lt"/>
                          <a:ea typeface="Times New Roman"/>
                        </a:rPr>
                        <a:t>21</a:t>
                      </a:r>
                      <a:endParaRPr lang="es-VE" sz="1200">
                        <a:latin typeface="+mj-lt"/>
                        <a:ea typeface="Calibri"/>
                      </a:endParaRPr>
                    </a:p>
                  </a:txBody>
                  <a:tcPr marL="68580" marR="68580" marT="0" marB="0" anchor="ctr"/>
                </a:tc>
                <a:tc>
                  <a:txBody>
                    <a:bodyPr/>
                    <a:lstStyle/>
                    <a:p>
                      <a:pPr algn="ctr">
                        <a:lnSpc>
                          <a:spcPct val="115000"/>
                        </a:lnSpc>
                        <a:spcAft>
                          <a:spcPts val="0"/>
                        </a:spcAft>
                      </a:pPr>
                      <a:r>
                        <a:rPr lang="en-US" sz="1200" dirty="0">
                          <a:solidFill>
                            <a:srgbClr val="000000"/>
                          </a:solidFill>
                          <a:latin typeface="+mj-lt"/>
                          <a:ea typeface="Times New Roman"/>
                        </a:rPr>
                        <a:t>66.33</a:t>
                      </a:r>
                      <a:endParaRPr lang="es-VE" sz="1200" dirty="0">
                        <a:latin typeface="+mj-lt"/>
                        <a:ea typeface="Calibri"/>
                      </a:endParaRPr>
                    </a:p>
                  </a:txBody>
                  <a:tcPr marL="68580" marR="68580" marT="0" marB="0" anchor="b"/>
                </a:tc>
              </a:tr>
            </a:tbl>
          </a:graphicData>
        </a:graphic>
      </p:graphicFrame>
      <p:sp>
        <p:nvSpPr>
          <p:cNvPr id="4" name="3 Rectángulo"/>
          <p:cNvSpPr/>
          <p:nvPr/>
        </p:nvSpPr>
        <p:spPr>
          <a:xfrm>
            <a:off x="1043608" y="1772816"/>
            <a:ext cx="7344816" cy="646331"/>
          </a:xfrm>
          <a:prstGeom prst="rect">
            <a:avLst/>
          </a:prstGeom>
        </p:spPr>
        <p:txBody>
          <a:bodyPr wrap="square">
            <a:spAutoFit/>
          </a:bodyPr>
          <a:lstStyle/>
          <a:p>
            <a:r>
              <a:rPr lang="es-VE" dirty="0" smtClean="0"/>
              <a:t> Tabla 15. </a:t>
            </a:r>
            <a:r>
              <a:rPr lang="es-VE" i="1" dirty="0" smtClean="0"/>
              <a:t>Nivel de servicio  respecto a la cantidad necesaria de camiones por turno.</a:t>
            </a:r>
            <a:endParaRPr lang="es-V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933435" y="2060848"/>
            <a:ext cx="3519541" cy="3139321"/>
          </a:xfrm>
          <a:prstGeom prst="rect">
            <a:avLst/>
          </a:prstGeom>
          <a:noFill/>
        </p:spPr>
        <p:txBody>
          <a:bodyPr wrap="square" rtlCol="0">
            <a:spAutoFit/>
          </a:bodyPr>
          <a:lstStyle/>
          <a:p>
            <a:r>
              <a:rPr lang="es-VE" b="1" dirty="0" smtClean="0"/>
              <a:t> Prueba de hipótesis </a:t>
            </a:r>
          </a:p>
          <a:p>
            <a:r>
              <a:rPr lang="es-VE" b="1" dirty="0" smtClean="0"/>
              <a:t> </a:t>
            </a:r>
          </a:p>
          <a:p>
            <a:r>
              <a:rPr lang="es-VE" dirty="0"/>
              <a:t> </a:t>
            </a:r>
            <a:r>
              <a:rPr lang="es-VE" dirty="0" smtClean="0"/>
              <a:t>      Ho</a:t>
            </a:r>
            <a:r>
              <a:rPr lang="es-VE" dirty="0"/>
              <a:t>: μ </a:t>
            </a:r>
            <a:r>
              <a:rPr lang="es-VE" dirty="0" err="1"/>
              <a:t>sa</a:t>
            </a:r>
            <a:r>
              <a:rPr lang="es-VE" dirty="0"/>
              <a:t> – μ esc5 = 0 </a:t>
            </a:r>
          </a:p>
          <a:p>
            <a:r>
              <a:rPr lang="es-VE" dirty="0" smtClean="0"/>
              <a:t>       H1</a:t>
            </a:r>
            <a:r>
              <a:rPr lang="es-VE" dirty="0"/>
              <a:t>: μ </a:t>
            </a:r>
            <a:r>
              <a:rPr lang="es-VE" dirty="0" err="1"/>
              <a:t>sa</a:t>
            </a:r>
            <a:r>
              <a:rPr lang="es-VE" dirty="0"/>
              <a:t> – μ esc5 &lt; 0</a:t>
            </a:r>
          </a:p>
          <a:p>
            <a:endParaRPr lang="es-VE" dirty="0" smtClean="0"/>
          </a:p>
          <a:p>
            <a:r>
              <a:rPr lang="es-VE" dirty="0" smtClean="0"/>
              <a:t>n </a:t>
            </a:r>
            <a:r>
              <a:rPr lang="es-VE" dirty="0" err="1"/>
              <a:t>sa</a:t>
            </a:r>
            <a:r>
              <a:rPr lang="es-VE" dirty="0"/>
              <a:t> = 20 ; n </a:t>
            </a:r>
            <a:r>
              <a:rPr lang="es-VE" dirty="0" smtClean="0"/>
              <a:t>esc5 </a:t>
            </a:r>
            <a:r>
              <a:rPr lang="es-VE" dirty="0"/>
              <a:t>= 20</a:t>
            </a:r>
          </a:p>
          <a:p>
            <a:r>
              <a:rPr lang="es-VE" dirty="0"/>
              <a:t>μ </a:t>
            </a:r>
            <a:r>
              <a:rPr lang="es-VE" dirty="0" err="1"/>
              <a:t>sa</a:t>
            </a:r>
            <a:r>
              <a:rPr lang="es-VE" dirty="0"/>
              <a:t> = 48.83 ; μ </a:t>
            </a:r>
            <a:r>
              <a:rPr lang="es-VE" dirty="0" smtClean="0"/>
              <a:t>esc5 </a:t>
            </a:r>
            <a:r>
              <a:rPr lang="es-VE" dirty="0"/>
              <a:t>= </a:t>
            </a:r>
            <a:r>
              <a:rPr lang="es-VE" dirty="0" smtClean="0"/>
              <a:t>68.33</a:t>
            </a:r>
            <a:endParaRPr lang="es-VE" dirty="0"/>
          </a:p>
          <a:p>
            <a:pPr lvl="0"/>
            <a:r>
              <a:rPr lang="es-ES" dirty="0" smtClean="0"/>
              <a:t>Nivel </a:t>
            </a:r>
            <a:r>
              <a:rPr lang="es-ES" dirty="0"/>
              <a:t>de significancia</a:t>
            </a:r>
            <a:r>
              <a:rPr lang="es-ES" dirty="0" smtClean="0"/>
              <a:t>:</a:t>
            </a:r>
          </a:p>
          <a:p>
            <a:pPr lvl="0"/>
            <a:r>
              <a:rPr lang="es-ES" dirty="0" smtClean="0"/>
              <a:t> </a:t>
            </a:r>
            <a:r>
              <a:rPr lang="es-ES" dirty="0"/>
              <a:t>α </a:t>
            </a:r>
            <a:r>
              <a:rPr lang="es-VE" dirty="0" smtClean="0"/>
              <a:t>= 0.05</a:t>
            </a:r>
            <a:endParaRPr lang="es-VE" dirty="0"/>
          </a:p>
          <a:p>
            <a:pPr lvl="0"/>
            <a:r>
              <a:rPr lang="es-ES" dirty="0" smtClean="0"/>
              <a:t>Valor-P </a:t>
            </a:r>
            <a:r>
              <a:rPr lang="es-ES" dirty="0"/>
              <a:t>= 0.0465 &lt; 0.05</a:t>
            </a:r>
            <a:endParaRPr lang="es-VE" dirty="0"/>
          </a:p>
          <a:p>
            <a:endParaRPr lang="es-VE" dirty="0"/>
          </a:p>
        </p:txBody>
      </p:sp>
      <p:sp>
        <p:nvSpPr>
          <p:cNvPr id="7" name="6 CuadroTexto"/>
          <p:cNvSpPr txBox="1"/>
          <p:nvPr/>
        </p:nvSpPr>
        <p:spPr>
          <a:xfrm>
            <a:off x="251520" y="1556792"/>
            <a:ext cx="5040560" cy="646331"/>
          </a:xfrm>
          <a:prstGeom prst="rect">
            <a:avLst/>
          </a:prstGeom>
          <a:noFill/>
        </p:spPr>
        <p:txBody>
          <a:bodyPr wrap="square" rtlCol="0">
            <a:spAutoFit/>
          </a:bodyPr>
          <a:lstStyle/>
          <a:p>
            <a:r>
              <a:rPr lang="es-VE" dirty="0" smtClean="0"/>
              <a:t>Tabla 16. </a:t>
            </a:r>
            <a:r>
              <a:rPr lang="es-VE" i="1" dirty="0" smtClean="0"/>
              <a:t>Resultados del escenario 5.</a:t>
            </a:r>
            <a:endParaRPr lang="es-VE" b="1" dirty="0" smtClean="0"/>
          </a:p>
          <a:p>
            <a:endParaRPr lang="es-VE" dirty="0"/>
          </a:p>
        </p:txBody>
      </p:sp>
      <p:sp>
        <p:nvSpPr>
          <p:cNvPr id="8" name="4 CuadroTexto"/>
          <p:cNvSpPr txBox="1"/>
          <p:nvPr/>
        </p:nvSpPr>
        <p:spPr>
          <a:xfrm>
            <a:off x="251520" y="982468"/>
            <a:ext cx="8496944" cy="707886"/>
          </a:xfrm>
          <a:prstGeom prst="rect">
            <a:avLst/>
          </a:prstGeom>
          <a:noFill/>
        </p:spPr>
        <p:txBody>
          <a:bodyPr wrap="square" rtlCol="0">
            <a:spAutoFit/>
          </a:bodyPr>
          <a:lstStyle/>
          <a:p>
            <a:r>
              <a:rPr lang="es-VE" sz="2000" b="1" i="1" dirty="0"/>
              <a:t>Escenario </a:t>
            </a:r>
            <a:r>
              <a:rPr lang="es-VE" sz="2000" b="1" i="1" dirty="0" smtClean="0"/>
              <a:t>5.</a:t>
            </a:r>
            <a:endParaRPr lang="es-VE" sz="2000" b="1" i="1" dirty="0"/>
          </a:p>
          <a:p>
            <a:endParaRPr lang="es-VE" sz="2000" dirty="0"/>
          </a:p>
        </p:txBody>
      </p:sp>
      <p:sp>
        <p:nvSpPr>
          <p:cNvPr id="2" name="Rectangle 1"/>
          <p:cNvSpPr/>
          <p:nvPr/>
        </p:nvSpPr>
        <p:spPr>
          <a:xfrm>
            <a:off x="1043608" y="5733256"/>
            <a:ext cx="8208912" cy="369332"/>
          </a:xfrm>
          <a:prstGeom prst="rect">
            <a:avLst/>
          </a:prstGeom>
        </p:spPr>
        <p:txBody>
          <a:bodyPr wrap="square">
            <a:spAutoFit/>
          </a:bodyPr>
          <a:lstStyle/>
          <a:p>
            <a:r>
              <a:rPr lang="es-VE" dirty="0" smtClean="0"/>
              <a:t>La espera de pedidos listos por camiones, disminuye de 8.11 horas a 0</a:t>
            </a:r>
          </a:p>
        </p:txBody>
      </p:sp>
      <p:graphicFrame>
        <p:nvGraphicFramePr>
          <p:cNvPr id="10" name="5 Marcador de contenido"/>
          <p:cNvGraphicFramePr>
            <a:graphicFrameLocks/>
          </p:cNvGraphicFramePr>
          <p:nvPr>
            <p:extLst>
              <p:ext uri="{D42A27DB-BD31-4B8C-83A1-F6EECF244321}">
                <p14:modId xmlns:p14="http://schemas.microsoft.com/office/powerpoint/2010/main" xmlns="" val="157331143"/>
              </p:ext>
            </p:extLst>
          </p:nvPr>
        </p:nvGraphicFramePr>
        <p:xfrm>
          <a:off x="244803" y="1916832"/>
          <a:ext cx="5623341" cy="3294385"/>
        </p:xfrm>
        <a:graphic>
          <a:graphicData uri="http://schemas.openxmlformats.org/drawingml/2006/table">
            <a:tbl>
              <a:tblPr firstRow="1" bandRow="1">
                <a:tableStyleId>{5C22544A-7EE6-4342-B048-85BDC9FD1C3A}</a:tableStyleId>
              </a:tblPr>
              <a:tblGrid>
                <a:gridCol w="1918315"/>
                <a:gridCol w="587274"/>
                <a:gridCol w="1124669"/>
                <a:gridCol w="782997"/>
                <a:gridCol w="1210086"/>
              </a:tblGrid>
              <a:tr h="385956">
                <a:tc rowSpan="3">
                  <a:txBody>
                    <a:bodyPr/>
                    <a:lstStyle/>
                    <a:p>
                      <a:pPr algn="ctr">
                        <a:lnSpc>
                          <a:spcPct val="115000"/>
                        </a:lnSpc>
                        <a:spcAft>
                          <a:spcPts val="0"/>
                        </a:spcAft>
                      </a:pPr>
                      <a:r>
                        <a:rPr lang="en-US" sz="1400" dirty="0" err="1">
                          <a:solidFill>
                            <a:schemeClr val="bg1"/>
                          </a:solidFill>
                          <a:latin typeface="+mj-lt"/>
                          <a:ea typeface="Times New Roman"/>
                        </a:rPr>
                        <a:t>Indicador</a:t>
                      </a:r>
                      <a:endParaRPr lang="es-VE" sz="1400" dirty="0">
                        <a:solidFill>
                          <a:schemeClr val="bg1"/>
                        </a:solidFill>
                        <a:latin typeface="+mj-lt"/>
                        <a:ea typeface="Calibri"/>
                      </a:endParaRPr>
                    </a:p>
                  </a:txBody>
                  <a:tcPr marL="68580" marR="68580" marT="0" marB="0" anchor="ctr"/>
                </a:tc>
                <a:tc gridSpan="4">
                  <a:txBody>
                    <a:bodyPr/>
                    <a:lstStyle/>
                    <a:p>
                      <a:pPr algn="ctr">
                        <a:lnSpc>
                          <a:spcPct val="115000"/>
                        </a:lnSpc>
                        <a:spcAft>
                          <a:spcPts val="0"/>
                        </a:spcAft>
                      </a:pPr>
                      <a:r>
                        <a:rPr lang="en-US" sz="1400" dirty="0" err="1">
                          <a:solidFill>
                            <a:schemeClr val="bg1"/>
                          </a:solidFill>
                          <a:latin typeface="+mj-lt"/>
                          <a:ea typeface="Times New Roman"/>
                        </a:rPr>
                        <a:t>Resultados</a:t>
                      </a:r>
                      <a:endParaRPr lang="es-VE" sz="1400" dirty="0">
                        <a:solidFill>
                          <a:schemeClr val="bg1"/>
                        </a:solidFill>
                        <a:latin typeface="+mj-lt"/>
                        <a:ea typeface="Calibri"/>
                      </a:endParaRPr>
                    </a:p>
                  </a:txBody>
                  <a:tcPr marL="68580" marR="68580" marT="0" marB="0" anchor="ctr"/>
                </a:tc>
                <a:tc hMerge="1">
                  <a:txBody>
                    <a:bodyPr/>
                    <a:lstStyle/>
                    <a:p>
                      <a:endParaRPr lang="es-VE"/>
                    </a:p>
                  </a:txBody>
                  <a:tcPr/>
                </a:tc>
                <a:tc hMerge="1">
                  <a:txBody>
                    <a:bodyPr/>
                    <a:lstStyle/>
                    <a:p>
                      <a:endParaRPr lang="es-VE"/>
                    </a:p>
                  </a:txBody>
                  <a:tcPr/>
                </a:tc>
                <a:tc hMerge="1">
                  <a:txBody>
                    <a:bodyPr/>
                    <a:lstStyle/>
                    <a:p>
                      <a:endParaRPr lang="es-VE"/>
                    </a:p>
                  </a:txBody>
                  <a:tcPr/>
                </a:tc>
              </a:tr>
              <a:tr h="385956">
                <a:tc v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Escenario</a:t>
                      </a:r>
                      <a:r>
                        <a:rPr lang="en-US" sz="1400" dirty="0">
                          <a:solidFill>
                            <a:srgbClr val="000000"/>
                          </a:solidFill>
                          <a:latin typeface="+mj-lt"/>
                          <a:ea typeface="Times New Roman"/>
                        </a:rPr>
                        <a:t> 5</a:t>
                      </a:r>
                      <a:endParaRPr lang="es-VE" sz="1400" dirty="0">
                        <a:latin typeface="+mj-lt"/>
                        <a:ea typeface="Calibri"/>
                      </a:endParaRPr>
                    </a:p>
                  </a:txBody>
                  <a:tcPr marL="68580" marR="68580" marT="0" marB="0" anchor="ctr"/>
                </a:tc>
                <a:tc h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Situación</a:t>
                      </a:r>
                      <a:r>
                        <a:rPr lang="en-US" sz="1400" dirty="0">
                          <a:solidFill>
                            <a:srgbClr val="000000"/>
                          </a:solidFill>
                          <a:latin typeface="+mj-lt"/>
                          <a:ea typeface="Times New Roman"/>
                        </a:rPr>
                        <a:t> Actual</a:t>
                      </a:r>
                      <a:endParaRPr lang="es-VE" sz="1400" dirty="0">
                        <a:latin typeface="+mj-lt"/>
                        <a:ea typeface="Calibri"/>
                      </a:endParaRPr>
                    </a:p>
                  </a:txBody>
                  <a:tcPr marL="68580" marR="68580" marT="0" marB="0" anchor="ctr"/>
                </a:tc>
                <a:tc hMerge="1">
                  <a:txBody>
                    <a:bodyPr/>
                    <a:lstStyle/>
                    <a:p>
                      <a:endParaRPr lang="es-VE"/>
                    </a:p>
                  </a:txBody>
                  <a:tcPr/>
                </a:tc>
              </a:tr>
              <a:tr h="510731">
                <a:tc vMerge="1">
                  <a:txBody>
                    <a:bodyPr/>
                    <a:lstStyle/>
                    <a:p>
                      <a:endParaRPr lang="es-VE"/>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en-US" sz="1400" kern="1200" dirty="0" smtClean="0">
                          <a:solidFill>
                            <a:srgbClr val="000000"/>
                          </a:solidFill>
                          <a:latin typeface="+mn-lt"/>
                          <a:ea typeface="Times New Roman"/>
                          <a:cs typeface="+mn-cs"/>
                        </a:rPr>
                        <a:t>μ</a:t>
                      </a:r>
                      <a:endParaRPr kumimoji="0" lang="es-VE" sz="1400" kern="1200" dirty="0" smtClean="0">
                        <a:solidFill>
                          <a:schemeClr val="dk1"/>
                        </a:solidFill>
                        <a:latin typeface="+mn-lt"/>
                        <a:ea typeface="Calibri"/>
                        <a:cs typeface="+mn-cs"/>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μ</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r>
              <a:tr h="498083">
                <a:tc>
                  <a:txBody>
                    <a:bodyPr/>
                    <a:lstStyle/>
                    <a:p>
                      <a:pPr>
                        <a:lnSpc>
                          <a:spcPct val="115000"/>
                        </a:lnSpc>
                        <a:spcAft>
                          <a:spcPts val="0"/>
                        </a:spcAft>
                      </a:pPr>
                      <a:r>
                        <a:rPr lang="en-US" sz="1400" dirty="0" err="1">
                          <a:solidFill>
                            <a:srgbClr val="000000"/>
                          </a:solidFill>
                          <a:latin typeface="+mj-lt"/>
                          <a:ea typeface="Times New Roman"/>
                        </a:rPr>
                        <a:t>Nivel</a:t>
                      </a:r>
                      <a:r>
                        <a:rPr lang="en-US" sz="1400" dirty="0">
                          <a:solidFill>
                            <a:srgbClr val="000000"/>
                          </a:solidFill>
                          <a:latin typeface="+mj-lt"/>
                          <a:ea typeface="Times New Roman"/>
                        </a:rPr>
                        <a:t> de </a:t>
                      </a:r>
                      <a:r>
                        <a:rPr lang="en-US" sz="1400" dirty="0" err="1">
                          <a:solidFill>
                            <a:srgbClr val="000000"/>
                          </a:solidFill>
                          <a:latin typeface="+mj-lt"/>
                          <a:ea typeface="Times New Roman"/>
                        </a:rPr>
                        <a:t>servicio</a:t>
                      </a:r>
                      <a:r>
                        <a:rPr lang="en-US" sz="1400" dirty="0">
                          <a:solidFill>
                            <a:srgbClr val="000000"/>
                          </a:solidFill>
                          <a:latin typeface="+mj-lt"/>
                          <a:ea typeface="Times New Roman"/>
                        </a:rPr>
                        <a:t> (%)</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68.33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68.33±1</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48.83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48.83±5</a:t>
                      </a:r>
                      <a:endParaRPr lang="es-VE" sz="1400">
                        <a:latin typeface="+mj-lt"/>
                        <a:ea typeface="Calibri"/>
                      </a:endParaRPr>
                    </a:p>
                  </a:txBody>
                  <a:tcPr marL="68580" marR="68580" marT="0" marB="0" anchor="ctr"/>
                </a:tc>
              </a:tr>
              <a:tr h="510731">
                <a:tc>
                  <a:txBody>
                    <a:bodyPr/>
                    <a:lstStyle/>
                    <a:p>
                      <a:pPr>
                        <a:lnSpc>
                          <a:spcPct val="115000"/>
                        </a:lnSpc>
                        <a:spcAft>
                          <a:spcPts val="0"/>
                        </a:spcAft>
                      </a:pPr>
                      <a:r>
                        <a:rPr lang="es-VE" sz="1400" dirty="0">
                          <a:solidFill>
                            <a:srgbClr val="000000"/>
                          </a:solidFill>
                          <a:latin typeface="+mj-lt"/>
                          <a:ea typeface="Times New Roman"/>
                        </a:rPr>
                        <a:t>Pedidos realizados entregados a tiempo</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s-VE" sz="1400">
                          <a:solidFill>
                            <a:srgbClr val="000000"/>
                          </a:solidFill>
                          <a:latin typeface="+mj-lt"/>
                          <a:ea typeface="Times New Roman"/>
                        </a:rPr>
                        <a:t>20.5</a:t>
                      </a:r>
                      <a:endParaRPr lang="es-VE" sz="1400">
                        <a:latin typeface="+mj-lt"/>
                        <a:ea typeface="Calibri"/>
                      </a:endParaRPr>
                    </a:p>
                  </a:txBody>
                  <a:tcPr marL="68580" marR="68580" marT="0" marB="0" anchor="ctr"/>
                </a:tc>
                <a:tc>
                  <a:txBody>
                    <a:bodyPr/>
                    <a:lstStyle/>
                    <a:p>
                      <a:pPr algn="ctr">
                        <a:lnSpc>
                          <a:spcPct val="115000"/>
                        </a:lnSpc>
                        <a:spcAft>
                          <a:spcPts val="0"/>
                        </a:spcAft>
                      </a:pPr>
                      <a:r>
                        <a:rPr lang="es-VE" sz="1400">
                          <a:solidFill>
                            <a:srgbClr val="000000"/>
                          </a:solidFill>
                          <a:latin typeface="+mj-lt"/>
                          <a:ea typeface="Times New Roman"/>
                        </a:rPr>
                        <a:t>20.5±0.42</a:t>
                      </a:r>
                      <a:endParaRPr lang="es-VE" sz="1400">
                        <a:latin typeface="+mj-lt"/>
                        <a:ea typeface="Calibri"/>
                      </a:endParaRPr>
                    </a:p>
                  </a:txBody>
                  <a:tcPr marL="68580" marR="68580" marT="0" marB="0" anchor="b"/>
                </a:tc>
                <a:tc>
                  <a:txBody>
                    <a:bodyPr/>
                    <a:lstStyle/>
                    <a:p>
                      <a:pPr algn="ctr">
                        <a:lnSpc>
                          <a:spcPct val="115000"/>
                        </a:lnSpc>
                        <a:spcAft>
                          <a:spcPts val="0"/>
                        </a:spcAft>
                      </a:pPr>
                      <a:r>
                        <a:rPr lang="es-VE" sz="1400">
                          <a:solidFill>
                            <a:srgbClr val="000000"/>
                          </a:solidFill>
                          <a:latin typeface="+mj-lt"/>
                          <a:ea typeface="Times New Roman"/>
                        </a:rPr>
                        <a:t>14.65</a:t>
                      </a:r>
                      <a:endParaRPr lang="es-VE" sz="1400">
                        <a:latin typeface="+mj-lt"/>
                        <a:ea typeface="Calibri"/>
                      </a:endParaRPr>
                    </a:p>
                  </a:txBody>
                  <a:tcPr marL="68580" marR="68580" marT="0" marB="0" anchor="ctr"/>
                </a:tc>
                <a:tc>
                  <a:txBody>
                    <a:bodyPr/>
                    <a:lstStyle/>
                    <a:p>
                      <a:pPr algn="ctr">
                        <a:lnSpc>
                          <a:spcPct val="115000"/>
                        </a:lnSpc>
                        <a:spcAft>
                          <a:spcPts val="0"/>
                        </a:spcAft>
                      </a:pPr>
                      <a:r>
                        <a:rPr lang="es-VE" sz="1400">
                          <a:solidFill>
                            <a:srgbClr val="000000"/>
                          </a:solidFill>
                          <a:latin typeface="+mj-lt"/>
                          <a:ea typeface="Times New Roman"/>
                        </a:rPr>
                        <a:t>14.65±1.57</a:t>
                      </a:r>
                      <a:endParaRPr lang="es-VE" sz="1400">
                        <a:latin typeface="+mj-lt"/>
                        <a:ea typeface="Calibri"/>
                      </a:endParaRPr>
                    </a:p>
                  </a:txBody>
                  <a:tcPr marL="68580" marR="68580" marT="0" marB="0" anchor="ctr"/>
                </a:tc>
              </a:tr>
              <a:tr h="504845">
                <a:tc>
                  <a:txBody>
                    <a:bodyPr/>
                    <a:lstStyle/>
                    <a:p>
                      <a:pPr>
                        <a:lnSpc>
                          <a:spcPct val="115000"/>
                        </a:lnSpc>
                        <a:spcAft>
                          <a:spcPts val="0"/>
                        </a:spcAft>
                      </a:pPr>
                      <a:r>
                        <a:rPr lang="es-VE" sz="1400">
                          <a:solidFill>
                            <a:srgbClr val="000000"/>
                          </a:solidFill>
                          <a:latin typeface="+mj-lt"/>
                          <a:ea typeface="Times New Roman"/>
                        </a:rPr>
                        <a:t>Pedidos totales realizados </a:t>
                      </a:r>
                      <a:endParaRPr lang="es-VE" sz="1400">
                        <a:latin typeface="+mj-lt"/>
                        <a:ea typeface="Calibri"/>
                      </a:endParaRPr>
                    </a:p>
                  </a:txBody>
                  <a:tcPr marL="68580" marR="68580" marT="0" marB="0" anchor="ctr"/>
                </a:tc>
                <a:tc>
                  <a:txBody>
                    <a:bodyPr/>
                    <a:lstStyle/>
                    <a:p>
                      <a:pPr algn="ctr">
                        <a:lnSpc>
                          <a:spcPct val="115000"/>
                        </a:lnSpc>
                        <a:spcAft>
                          <a:spcPts val="0"/>
                        </a:spcAft>
                      </a:pPr>
                      <a:r>
                        <a:rPr lang="es-VE" sz="1400">
                          <a:solidFill>
                            <a:srgbClr val="000000"/>
                          </a:solidFill>
                          <a:latin typeface="+mj-lt"/>
                          <a:ea typeface="Times New Roman"/>
                        </a:rPr>
                        <a:t>29.75</a:t>
                      </a:r>
                      <a:endParaRPr lang="es-VE" sz="1400">
                        <a:latin typeface="+mj-lt"/>
                        <a:ea typeface="Calibri"/>
                      </a:endParaRPr>
                    </a:p>
                  </a:txBody>
                  <a:tcPr marL="68580" marR="68580" marT="0" marB="0" anchor="ctr"/>
                </a:tc>
                <a:tc>
                  <a:txBody>
                    <a:bodyPr/>
                    <a:lstStyle/>
                    <a:p>
                      <a:pPr algn="ctr">
                        <a:lnSpc>
                          <a:spcPct val="115000"/>
                        </a:lnSpc>
                        <a:spcAft>
                          <a:spcPts val="0"/>
                        </a:spcAft>
                      </a:pPr>
                      <a:r>
                        <a:rPr lang="es-VE" sz="1400">
                          <a:solidFill>
                            <a:srgbClr val="000000"/>
                          </a:solidFill>
                          <a:latin typeface="+mj-lt"/>
                          <a:ea typeface="Times New Roman"/>
                        </a:rPr>
                        <a:t>29.75±0.30</a:t>
                      </a:r>
                      <a:endParaRPr lang="es-VE" sz="1400">
                        <a:latin typeface="+mj-lt"/>
                        <a:ea typeface="Calibri"/>
                      </a:endParaRPr>
                    </a:p>
                  </a:txBody>
                  <a:tcPr marL="68580" marR="68580" marT="0" marB="0" anchor="b"/>
                </a:tc>
                <a:tc>
                  <a:txBody>
                    <a:bodyPr/>
                    <a:lstStyle/>
                    <a:p>
                      <a:pPr algn="ctr">
                        <a:lnSpc>
                          <a:spcPct val="115000"/>
                        </a:lnSpc>
                        <a:spcAft>
                          <a:spcPts val="0"/>
                        </a:spcAft>
                      </a:pPr>
                      <a:r>
                        <a:rPr lang="es-VE" sz="1400">
                          <a:solidFill>
                            <a:srgbClr val="000000"/>
                          </a:solidFill>
                          <a:latin typeface="+mj-lt"/>
                          <a:ea typeface="Times New Roman"/>
                        </a:rPr>
                        <a:t>26.45</a:t>
                      </a:r>
                      <a:endParaRPr lang="es-VE" sz="1400">
                        <a:latin typeface="+mj-lt"/>
                        <a:ea typeface="Calibri"/>
                      </a:endParaRPr>
                    </a:p>
                  </a:txBody>
                  <a:tcPr marL="68580" marR="68580" marT="0" marB="0" anchor="ctr"/>
                </a:tc>
                <a:tc>
                  <a:txBody>
                    <a:bodyPr/>
                    <a:lstStyle/>
                    <a:p>
                      <a:pPr algn="ctr">
                        <a:lnSpc>
                          <a:spcPct val="115000"/>
                        </a:lnSpc>
                        <a:spcAft>
                          <a:spcPts val="0"/>
                        </a:spcAft>
                      </a:pPr>
                      <a:r>
                        <a:rPr lang="es-VE" sz="1400">
                          <a:solidFill>
                            <a:srgbClr val="000000"/>
                          </a:solidFill>
                          <a:latin typeface="+mj-lt"/>
                          <a:ea typeface="Times New Roman"/>
                        </a:rPr>
                        <a:t>26.45±2.12</a:t>
                      </a:r>
                      <a:endParaRPr lang="es-VE" sz="1400">
                        <a:latin typeface="+mj-lt"/>
                        <a:ea typeface="Calibri"/>
                      </a:endParaRPr>
                    </a:p>
                  </a:txBody>
                  <a:tcPr marL="68580" marR="68580" marT="0" marB="0" anchor="ctr"/>
                </a:tc>
              </a:tr>
              <a:tr h="498083">
                <a:tc>
                  <a:txBody>
                    <a:bodyPr/>
                    <a:lstStyle/>
                    <a:p>
                      <a:pPr>
                        <a:lnSpc>
                          <a:spcPct val="115000"/>
                        </a:lnSpc>
                        <a:spcAft>
                          <a:spcPts val="0"/>
                        </a:spcAft>
                      </a:pPr>
                      <a:r>
                        <a:rPr lang="es-VE" sz="1400">
                          <a:solidFill>
                            <a:srgbClr val="000000"/>
                          </a:solidFill>
                          <a:latin typeface="+mj-lt"/>
                          <a:ea typeface="Times New Roman"/>
                        </a:rPr>
                        <a:t>Toneladas totales</a:t>
                      </a:r>
                      <a:endParaRPr lang="es-VE" sz="1400">
                        <a:latin typeface="+mj-lt"/>
                        <a:ea typeface="Calibri"/>
                      </a:endParaRPr>
                    </a:p>
                  </a:txBody>
                  <a:tcPr marL="68580" marR="68580" marT="0" marB="0" anchor="ctr"/>
                </a:tc>
                <a:tc>
                  <a:txBody>
                    <a:bodyPr/>
                    <a:lstStyle/>
                    <a:p>
                      <a:pPr algn="ctr">
                        <a:lnSpc>
                          <a:spcPct val="115000"/>
                        </a:lnSpc>
                        <a:spcAft>
                          <a:spcPts val="0"/>
                        </a:spcAft>
                      </a:pPr>
                      <a:r>
                        <a:rPr lang="es-VE" sz="1400" dirty="0">
                          <a:solidFill>
                            <a:srgbClr val="000000"/>
                          </a:solidFill>
                          <a:latin typeface="+mj-lt"/>
                          <a:ea typeface="Times New Roman"/>
                        </a:rPr>
                        <a:t>2790</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s-VE" sz="1400">
                          <a:solidFill>
                            <a:srgbClr val="000000"/>
                          </a:solidFill>
                          <a:latin typeface="+mj-lt"/>
                          <a:ea typeface="Times New Roman"/>
                        </a:rPr>
                        <a:t>2790±7</a:t>
                      </a:r>
                      <a:endParaRPr lang="es-VE" sz="1400">
                        <a:latin typeface="+mj-lt"/>
                        <a:ea typeface="Calibri"/>
                      </a:endParaRPr>
                    </a:p>
                  </a:txBody>
                  <a:tcPr marL="68580" marR="68580" marT="0" marB="0" anchor="b"/>
                </a:tc>
                <a:tc>
                  <a:txBody>
                    <a:bodyPr/>
                    <a:lstStyle/>
                    <a:p>
                      <a:pPr algn="ctr">
                        <a:lnSpc>
                          <a:spcPct val="115000"/>
                        </a:lnSpc>
                        <a:spcAft>
                          <a:spcPts val="0"/>
                        </a:spcAft>
                      </a:pPr>
                      <a:r>
                        <a:rPr lang="es-VE" sz="1400">
                          <a:solidFill>
                            <a:srgbClr val="000000"/>
                          </a:solidFill>
                          <a:latin typeface="+mj-lt"/>
                          <a:ea typeface="Times New Roman"/>
                        </a:rPr>
                        <a:t>2470.1 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200" dirty="0">
                          <a:solidFill>
                            <a:srgbClr val="000000"/>
                          </a:solidFill>
                          <a:latin typeface="+mj-lt"/>
                          <a:ea typeface="Times New Roman"/>
                        </a:rPr>
                        <a:t>2470.1±255.1</a:t>
                      </a:r>
                      <a:endParaRPr lang="es-VE" sz="1200" dirty="0">
                        <a:latin typeface="+mj-lt"/>
                        <a:ea typeface="Calibri"/>
                      </a:endParaRPr>
                    </a:p>
                  </a:txBody>
                  <a:tcPr marL="68580" marR="68580" marT="0" marB="0" anchor="ctr"/>
                </a:tc>
              </a:tr>
            </a:tbl>
          </a:graphicData>
        </a:graphic>
      </p:graphicFrame>
      <p:sp>
        <p:nvSpPr>
          <p:cNvPr id="9" name="8 Flecha curvada hacia la derecha"/>
          <p:cNvSpPr/>
          <p:nvPr/>
        </p:nvSpPr>
        <p:spPr>
          <a:xfrm>
            <a:off x="467544" y="5517232"/>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67544" y="908720"/>
            <a:ext cx="8352928" cy="1015663"/>
          </a:xfrm>
          <a:prstGeom prst="rect">
            <a:avLst/>
          </a:prstGeom>
          <a:noFill/>
        </p:spPr>
        <p:txBody>
          <a:bodyPr wrap="square" rtlCol="0">
            <a:spAutoFit/>
          </a:bodyPr>
          <a:lstStyle/>
          <a:p>
            <a:r>
              <a:rPr lang="es-ES" sz="2000" b="1" dirty="0"/>
              <a:t>Experimentación 2</a:t>
            </a:r>
            <a:r>
              <a:rPr lang="es-VE" sz="2000" b="1" dirty="0"/>
              <a:t>:</a:t>
            </a:r>
            <a:r>
              <a:rPr lang="es-VE" sz="2000" dirty="0"/>
              <a:t> configuración de propuesta que genere el mayor nivel de servicio. </a:t>
            </a:r>
          </a:p>
          <a:p>
            <a:endParaRPr lang="es-VE" sz="2000" dirty="0"/>
          </a:p>
        </p:txBody>
      </p:sp>
      <p:sp>
        <p:nvSpPr>
          <p:cNvPr id="7" name="6 CuadroTexto"/>
          <p:cNvSpPr txBox="1"/>
          <p:nvPr/>
        </p:nvSpPr>
        <p:spPr>
          <a:xfrm>
            <a:off x="683568" y="1772816"/>
            <a:ext cx="8460432" cy="1323439"/>
          </a:xfrm>
          <a:prstGeom prst="rect">
            <a:avLst/>
          </a:prstGeom>
          <a:noFill/>
        </p:spPr>
        <p:txBody>
          <a:bodyPr wrap="square" rtlCol="0">
            <a:spAutoFit/>
          </a:bodyPr>
          <a:lstStyle/>
          <a:p>
            <a:r>
              <a:rPr lang="es-VE" sz="2000" b="1" i="1" dirty="0"/>
              <a:t>Escenario </a:t>
            </a:r>
            <a:r>
              <a:rPr lang="es-VE" sz="2000" b="1" i="1" dirty="0" smtClean="0"/>
              <a:t>6:  determinación de cantidad de camiones necesaria, cambio de políticas de materia prima que procesan molinos y aumento de su rendimiento.</a:t>
            </a:r>
            <a:endParaRPr lang="es-VE" sz="2000" b="1" i="1" dirty="0"/>
          </a:p>
          <a:p>
            <a:endParaRPr lang="es-VE" sz="2000" dirty="0"/>
          </a:p>
        </p:txBody>
      </p:sp>
      <p:graphicFrame>
        <p:nvGraphicFramePr>
          <p:cNvPr id="8" name="3 Marcador de contenido"/>
          <p:cNvGraphicFramePr>
            <a:graphicFrameLocks noGrp="1"/>
          </p:cNvGraphicFramePr>
          <p:nvPr>
            <p:ph idx="1"/>
          </p:nvPr>
        </p:nvGraphicFramePr>
        <p:xfrm>
          <a:off x="2483768" y="3501008"/>
          <a:ext cx="3898776" cy="3172467"/>
        </p:xfrm>
        <a:graphic>
          <a:graphicData uri="http://schemas.openxmlformats.org/drawingml/2006/table">
            <a:tbl>
              <a:tblPr firstRow="1" bandRow="1">
                <a:tableStyleId>{5C22544A-7EE6-4342-B048-85BDC9FD1C3A}</a:tableStyleId>
              </a:tblPr>
              <a:tblGrid>
                <a:gridCol w="1949388"/>
                <a:gridCol w="1949388"/>
              </a:tblGrid>
              <a:tr h="297971">
                <a:tc>
                  <a:txBody>
                    <a:bodyPr/>
                    <a:lstStyle/>
                    <a:p>
                      <a:pPr algn="ctr">
                        <a:lnSpc>
                          <a:spcPct val="115000"/>
                        </a:lnSpc>
                        <a:spcAft>
                          <a:spcPts val="0"/>
                        </a:spcAft>
                      </a:pPr>
                      <a:r>
                        <a:rPr lang="es-VE" sz="1400" dirty="0">
                          <a:solidFill>
                            <a:schemeClr val="bg1"/>
                          </a:solidFill>
                          <a:latin typeface="Arial" pitchFamily="34" charset="0"/>
                          <a:ea typeface="Times New Roman"/>
                          <a:cs typeface="Arial" pitchFamily="34" charset="0"/>
                        </a:rPr>
                        <a:t>Cantidad necesaria de camiones (turno)</a:t>
                      </a:r>
                      <a:endParaRPr lang="es-VE" sz="1400" dirty="0">
                        <a:solidFill>
                          <a:schemeClr val="bg1"/>
                        </a:solidFill>
                        <a:latin typeface="Arial" pitchFamily="34" charset="0"/>
                        <a:ea typeface="Calibri"/>
                        <a:cs typeface="Arial" pitchFamily="34" charset="0"/>
                      </a:endParaRPr>
                    </a:p>
                  </a:txBody>
                  <a:tcPr marL="68580" marR="68580" marT="0" marB="0" anchor="b"/>
                </a:tc>
                <a:tc>
                  <a:txBody>
                    <a:bodyPr/>
                    <a:lstStyle/>
                    <a:p>
                      <a:pPr algn="ctr">
                        <a:lnSpc>
                          <a:spcPct val="115000"/>
                        </a:lnSpc>
                        <a:spcAft>
                          <a:spcPts val="0"/>
                        </a:spcAft>
                      </a:pPr>
                      <a:r>
                        <a:rPr lang="en-US" sz="1400" dirty="0" err="1">
                          <a:solidFill>
                            <a:schemeClr val="bg1"/>
                          </a:solidFill>
                          <a:latin typeface="Arial" pitchFamily="34" charset="0"/>
                          <a:ea typeface="Times New Roman"/>
                          <a:cs typeface="Arial" pitchFamily="34" charset="0"/>
                        </a:rPr>
                        <a:t>Nivel</a:t>
                      </a:r>
                      <a:r>
                        <a:rPr lang="en-US" sz="1400" dirty="0">
                          <a:solidFill>
                            <a:schemeClr val="bg1"/>
                          </a:solidFill>
                          <a:latin typeface="Arial" pitchFamily="34" charset="0"/>
                          <a:ea typeface="Times New Roman"/>
                          <a:cs typeface="Arial" pitchFamily="34" charset="0"/>
                        </a:rPr>
                        <a:t> de </a:t>
                      </a:r>
                      <a:r>
                        <a:rPr lang="en-US" sz="1400" dirty="0" err="1">
                          <a:solidFill>
                            <a:schemeClr val="bg1"/>
                          </a:solidFill>
                          <a:latin typeface="Arial" pitchFamily="34" charset="0"/>
                          <a:ea typeface="Times New Roman"/>
                          <a:cs typeface="Arial" pitchFamily="34" charset="0"/>
                        </a:rPr>
                        <a:t>servicio</a:t>
                      </a:r>
                      <a:r>
                        <a:rPr lang="en-US" sz="1400" dirty="0">
                          <a:solidFill>
                            <a:schemeClr val="bg1"/>
                          </a:solidFill>
                          <a:latin typeface="Arial" pitchFamily="34" charset="0"/>
                          <a:ea typeface="Times New Roman"/>
                          <a:cs typeface="Arial" pitchFamily="34" charset="0"/>
                        </a:rPr>
                        <a:t> (%)</a:t>
                      </a:r>
                      <a:endParaRPr lang="es-VE" sz="1400" dirty="0">
                        <a:solidFill>
                          <a:schemeClr val="bg1"/>
                        </a:solidFill>
                        <a:latin typeface="Arial" pitchFamily="34" charset="0"/>
                        <a:ea typeface="Calibri"/>
                        <a:cs typeface="Arial" pitchFamily="34" charset="0"/>
                      </a:endParaRPr>
                    </a:p>
                  </a:txBody>
                  <a:tcPr marL="68580" marR="68580" marT="0" marB="0" anchor="ctr"/>
                </a:tc>
              </a:tr>
              <a:tr h="297971">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Propuesta de molinos</a:t>
                      </a:r>
                      <a:endParaRPr lang="es-VE" sz="1400">
                        <a:latin typeface="Arial" pitchFamily="34" charset="0"/>
                        <a:ea typeface="Calibri"/>
                        <a:cs typeface="Arial" pitchFamily="34" charset="0"/>
                      </a:endParaRPr>
                    </a:p>
                  </a:txBody>
                  <a:tcPr marL="68580" marR="68580" marT="0" marB="0" anchor="b"/>
                </a:tc>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48.67</a:t>
                      </a:r>
                      <a:endParaRPr lang="es-VE" sz="1400">
                        <a:latin typeface="Arial" pitchFamily="34" charset="0"/>
                        <a:ea typeface="Calibri"/>
                        <a:cs typeface="Arial" pitchFamily="34" charset="0"/>
                      </a:endParaRPr>
                    </a:p>
                  </a:txBody>
                  <a:tcPr marL="68580" marR="68580" marT="0" marB="0" anchor="b"/>
                </a:tc>
              </a:tr>
              <a:tr h="297971">
                <a:tc>
                  <a:txBody>
                    <a:bodyPr/>
                    <a:lstStyle/>
                    <a:p>
                      <a:pPr algn="ctr">
                        <a:lnSpc>
                          <a:spcPct val="115000"/>
                        </a:lnSpc>
                        <a:spcAft>
                          <a:spcPts val="0"/>
                        </a:spcAft>
                      </a:pPr>
                      <a:r>
                        <a:rPr lang="en-US" sz="1400" dirty="0">
                          <a:solidFill>
                            <a:srgbClr val="000000"/>
                          </a:solidFill>
                          <a:latin typeface="Arial" pitchFamily="34" charset="0"/>
                          <a:ea typeface="Times New Roman"/>
                          <a:cs typeface="Arial" pitchFamily="34" charset="0"/>
                        </a:rPr>
                        <a:t>14</a:t>
                      </a:r>
                      <a:endParaRPr lang="es-VE" sz="1400" dirty="0">
                        <a:latin typeface="Arial" pitchFamily="34" charset="0"/>
                        <a:ea typeface="Calibri"/>
                        <a:cs typeface="Arial" pitchFamily="34" charset="0"/>
                      </a:endParaRPr>
                    </a:p>
                  </a:txBody>
                  <a:tcPr marL="68580" marR="68580" marT="0" marB="0" anchor="b"/>
                </a:tc>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66.55</a:t>
                      </a:r>
                      <a:endParaRPr lang="es-VE" sz="1400">
                        <a:latin typeface="Arial" pitchFamily="34" charset="0"/>
                        <a:ea typeface="Calibri"/>
                        <a:cs typeface="Arial" pitchFamily="34" charset="0"/>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15</a:t>
                      </a:r>
                      <a:endParaRPr lang="es-VE" sz="1400">
                        <a:latin typeface="Arial" pitchFamily="34" charset="0"/>
                        <a:ea typeface="Calibri"/>
                        <a:cs typeface="Arial" pitchFamily="34" charset="0"/>
                      </a:endParaRPr>
                    </a:p>
                  </a:txBody>
                  <a:tcPr marL="68580" marR="68580" marT="0" marB="0" anchor="b"/>
                </a:tc>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66.33</a:t>
                      </a:r>
                      <a:endParaRPr lang="es-VE" sz="1400">
                        <a:latin typeface="Arial" pitchFamily="34" charset="0"/>
                        <a:ea typeface="Calibri"/>
                        <a:cs typeface="Arial" pitchFamily="34" charset="0"/>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16</a:t>
                      </a:r>
                      <a:endParaRPr lang="es-VE" sz="1400">
                        <a:latin typeface="Arial" pitchFamily="34" charset="0"/>
                        <a:ea typeface="Calibri"/>
                        <a:cs typeface="Arial" pitchFamily="34" charset="0"/>
                      </a:endParaRPr>
                    </a:p>
                  </a:txBody>
                  <a:tcPr marL="68580" marR="68580" marT="0" marB="0" anchor="b"/>
                </a:tc>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68.17</a:t>
                      </a:r>
                      <a:endParaRPr lang="es-VE" sz="1400">
                        <a:latin typeface="Arial" pitchFamily="34" charset="0"/>
                        <a:ea typeface="Calibri"/>
                        <a:cs typeface="Arial" pitchFamily="34" charset="0"/>
                      </a:endParaRPr>
                    </a:p>
                  </a:txBody>
                  <a:tcPr marL="68580" marR="68580" marT="0" marB="0" anchor="b"/>
                </a:tc>
              </a:tr>
              <a:tr h="297971">
                <a:tc>
                  <a:txBody>
                    <a:bodyPr/>
                    <a:lstStyle/>
                    <a:p>
                      <a:pPr algn="ctr">
                        <a:lnSpc>
                          <a:spcPct val="115000"/>
                        </a:lnSpc>
                        <a:spcAft>
                          <a:spcPts val="0"/>
                        </a:spcAft>
                      </a:pPr>
                      <a:r>
                        <a:rPr lang="en-US" sz="1400" dirty="0">
                          <a:solidFill>
                            <a:srgbClr val="000000"/>
                          </a:solidFill>
                          <a:latin typeface="Arial" pitchFamily="34" charset="0"/>
                          <a:ea typeface="Times New Roman"/>
                          <a:cs typeface="Arial" pitchFamily="34" charset="0"/>
                        </a:rPr>
                        <a:t>17</a:t>
                      </a:r>
                      <a:endParaRPr lang="es-VE" sz="1400" dirty="0">
                        <a:latin typeface="Arial" pitchFamily="34" charset="0"/>
                        <a:ea typeface="Calibri"/>
                        <a:cs typeface="Arial" pitchFamily="34" charset="0"/>
                      </a:endParaRPr>
                    </a:p>
                  </a:txBody>
                  <a:tcPr marL="68580" marR="68580" marT="0" marB="0" anchor="ctr">
                    <a:solidFill>
                      <a:schemeClr val="accent1">
                        <a:lumMod val="20000"/>
                        <a:lumOff val="80000"/>
                      </a:schemeClr>
                    </a:solidFill>
                  </a:tcPr>
                </a:tc>
                <a:tc>
                  <a:txBody>
                    <a:bodyPr/>
                    <a:lstStyle/>
                    <a:p>
                      <a:pPr algn="ctr">
                        <a:lnSpc>
                          <a:spcPct val="115000"/>
                        </a:lnSpc>
                        <a:spcAft>
                          <a:spcPts val="0"/>
                        </a:spcAft>
                      </a:pPr>
                      <a:r>
                        <a:rPr lang="en-US" sz="1400" dirty="0">
                          <a:solidFill>
                            <a:srgbClr val="000000"/>
                          </a:solidFill>
                          <a:latin typeface="Arial" pitchFamily="34" charset="0"/>
                          <a:ea typeface="Times New Roman"/>
                          <a:cs typeface="Arial" pitchFamily="34" charset="0"/>
                        </a:rPr>
                        <a:t>68.17</a:t>
                      </a:r>
                      <a:endParaRPr lang="es-VE" sz="1400" dirty="0">
                        <a:latin typeface="Arial" pitchFamily="34" charset="0"/>
                        <a:ea typeface="Calibri"/>
                        <a:cs typeface="Arial" pitchFamily="34" charset="0"/>
                      </a:endParaRPr>
                    </a:p>
                  </a:txBody>
                  <a:tcPr marL="68580" marR="68580" marT="0" marB="0" anchor="ctr">
                    <a:solidFill>
                      <a:schemeClr val="accent1">
                        <a:lumMod val="20000"/>
                        <a:lumOff val="80000"/>
                      </a:schemeClr>
                    </a:solidFill>
                  </a:tcPr>
                </a:tc>
              </a:tr>
              <a:tr h="297971">
                <a:tc>
                  <a:txBody>
                    <a:bodyPr/>
                    <a:lstStyle/>
                    <a:p>
                      <a:pPr algn="ctr">
                        <a:lnSpc>
                          <a:spcPct val="115000"/>
                        </a:lnSpc>
                        <a:spcAft>
                          <a:spcPts val="0"/>
                        </a:spcAft>
                      </a:pPr>
                      <a:r>
                        <a:rPr lang="en-US" sz="1400" dirty="0">
                          <a:solidFill>
                            <a:srgbClr val="000000"/>
                          </a:solidFill>
                          <a:latin typeface="Arial" pitchFamily="34" charset="0"/>
                          <a:ea typeface="Times New Roman"/>
                          <a:cs typeface="Arial" pitchFamily="34" charset="0"/>
                        </a:rPr>
                        <a:t>18</a:t>
                      </a:r>
                      <a:endParaRPr lang="es-VE" sz="1400" dirty="0">
                        <a:latin typeface="Arial" pitchFamily="34" charset="0"/>
                        <a:ea typeface="Calibri"/>
                        <a:cs typeface="Arial" pitchFamily="34" charset="0"/>
                      </a:endParaRPr>
                    </a:p>
                  </a:txBody>
                  <a:tcPr marL="68580" marR="68580" marT="0" marB="0" anchor="b">
                    <a:solidFill>
                      <a:schemeClr val="accent2">
                        <a:lumMod val="40000"/>
                        <a:lumOff val="60000"/>
                      </a:schemeClr>
                    </a:solidFill>
                  </a:tcPr>
                </a:tc>
                <a:tc>
                  <a:txBody>
                    <a:bodyPr/>
                    <a:lstStyle/>
                    <a:p>
                      <a:pPr algn="ctr">
                        <a:lnSpc>
                          <a:spcPct val="115000"/>
                        </a:lnSpc>
                        <a:spcAft>
                          <a:spcPts val="0"/>
                        </a:spcAft>
                      </a:pPr>
                      <a:r>
                        <a:rPr lang="en-US" sz="1400" dirty="0">
                          <a:solidFill>
                            <a:srgbClr val="000000"/>
                          </a:solidFill>
                          <a:latin typeface="Arial" pitchFamily="34" charset="0"/>
                          <a:ea typeface="Times New Roman"/>
                          <a:cs typeface="Arial" pitchFamily="34" charset="0"/>
                        </a:rPr>
                        <a:t>68.67</a:t>
                      </a:r>
                      <a:endParaRPr lang="es-VE" sz="1400" dirty="0">
                        <a:latin typeface="Arial" pitchFamily="34" charset="0"/>
                        <a:ea typeface="Calibri"/>
                        <a:cs typeface="Arial" pitchFamily="34" charset="0"/>
                      </a:endParaRPr>
                    </a:p>
                  </a:txBody>
                  <a:tcPr marL="68580" marR="68580" marT="0" marB="0" anchor="b">
                    <a:solidFill>
                      <a:schemeClr val="accent2">
                        <a:lumMod val="40000"/>
                        <a:lumOff val="60000"/>
                      </a:schemeClr>
                    </a:solidFill>
                  </a:tcPr>
                </a:tc>
              </a:tr>
              <a:tr h="297971">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19</a:t>
                      </a:r>
                      <a:endParaRPr lang="es-VE" sz="1400">
                        <a:latin typeface="Arial" pitchFamily="34" charset="0"/>
                        <a:ea typeface="Calibri"/>
                        <a:cs typeface="Arial" pitchFamily="34" charset="0"/>
                      </a:endParaRPr>
                    </a:p>
                  </a:txBody>
                  <a:tcPr marL="68580" marR="68580" marT="0" marB="0" anchor="b"/>
                </a:tc>
                <a:tc>
                  <a:txBody>
                    <a:bodyPr/>
                    <a:lstStyle/>
                    <a:p>
                      <a:pPr algn="ctr">
                        <a:lnSpc>
                          <a:spcPct val="115000"/>
                        </a:lnSpc>
                        <a:spcAft>
                          <a:spcPts val="0"/>
                        </a:spcAft>
                      </a:pPr>
                      <a:r>
                        <a:rPr lang="en-US" sz="1400" dirty="0">
                          <a:solidFill>
                            <a:srgbClr val="000000"/>
                          </a:solidFill>
                          <a:latin typeface="Arial" pitchFamily="34" charset="0"/>
                          <a:ea typeface="Times New Roman"/>
                          <a:cs typeface="Arial" pitchFamily="34" charset="0"/>
                        </a:rPr>
                        <a:t>66.83</a:t>
                      </a:r>
                      <a:endParaRPr lang="es-VE" sz="1400" dirty="0">
                        <a:latin typeface="Arial" pitchFamily="34" charset="0"/>
                        <a:ea typeface="Calibri"/>
                        <a:cs typeface="Arial" pitchFamily="34" charset="0"/>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20</a:t>
                      </a:r>
                      <a:endParaRPr lang="es-VE" sz="1400">
                        <a:latin typeface="Arial" pitchFamily="34" charset="0"/>
                        <a:ea typeface="Calibri"/>
                        <a:cs typeface="Arial" pitchFamily="34" charset="0"/>
                      </a:endParaRPr>
                    </a:p>
                  </a:txBody>
                  <a:tcPr marL="68580" marR="68580" marT="0" marB="0" anchor="b"/>
                </a:tc>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67</a:t>
                      </a:r>
                      <a:endParaRPr lang="es-VE" sz="1400">
                        <a:latin typeface="Arial" pitchFamily="34" charset="0"/>
                        <a:ea typeface="Calibri"/>
                        <a:cs typeface="Arial" pitchFamily="34" charset="0"/>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Arial" pitchFamily="34" charset="0"/>
                          <a:ea typeface="Times New Roman"/>
                          <a:cs typeface="Arial" pitchFamily="34" charset="0"/>
                        </a:rPr>
                        <a:t>21</a:t>
                      </a:r>
                      <a:endParaRPr lang="es-VE" sz="1400">
                        <a:latin typeface="Arial" pitchFamily="34" charset="0"/>
                        <a:ea typeface="Calibri"/>
                        <a:cs typeface="Arial" pitchFamily="34" charset="0"/>
                      </a:endParaRPr>
                    </a:p>
                  </a:txBody>
                  <a:tcPr marL="68580" marR="68580" marT="0" marB="0" anchor="ctr"/>
                </a:tc>
                <a:tc>
                  <a:txBody>
                    <a:bodyPr/>
                    <a:lstStyle/>
                    <a:p>
                      <a:pPr algn="ctr">
                        <a:lnSpc>
                          <a:spcPct val="115000"/>
                        </a:lnSpc>
                        <a:spcAft>
                          <a:spcPts val="0"/>
                        </a:spcAft>
                      </a:pPr>
                      <a:r>
                        <a:rPr lang="en-US" sz="1400" dirty="0">
                          <a:solidFill>
                            <a:srgbClr val="000000"/>
                          </a:solidFill>
                          <a:latin typeface="Arial" pitchFamily="34" charset="0"/>
                          <a:ea typeface="Times New Roman"/>
                          <a:cs typeface="Arial" pitchFamily="34" charset="0"/>
                        </a:rPr>
                        <a:t>67.83</a:t>
                      </a:r>
                      <a:endParaRPr lang="es-VE" sz="1400" dirty="0">
                        <a:latin typeface="Arial" pitchFamily="34" charset="0"/>
                        <a:ea typeface="Calibri"/>
                        <a:cs typeface="Arial" pitchFamily="34" charset="0"/>
                      </a:endParaRPr>
                    </a:p>
                  </a:txBody>
                  <a:tcPr marL="68580" marR="68580" marT="0" marB="0" anchor="b"/>
                </a:tc>
              </a:tr>
            </a:tbl>
          </a:graphicData>
        </a:graphic>
      </p:graphicFrame>
      <p:sp>
        <p:nvSpPr>
          <p:cNvPr id="5" name="4 Rectángulo"/>
          <p:cNvSpPr/>
          <p:nvPr/>
        </p:nvSpPr>
        <p:spPr>
          <a:xfrm>
            <a:off x="179512" y="3131676"/>
            <a:ext cx="8784976" cy="369332"/>
          </a:xfrm>
          <a:prstGeom prst="rect">
            <a:avLst/>
          </a:prstGeom>
        </p:spPr>
        <p:txBody>
          <a:bodyPr wrap="square">
            <a:spAutoFit/>
          </a:bodyPr>
          <a:lstStyle/>
          <a:p>
            <a:r>
              <a:rPr lang="es-VE" dirty="0" smtClean="0"/>
              <a:t> Tabla 17 .</a:t>
            </a:r>
            <a:r>
              <a:rPr lang="es-VE" i="1" dirty="0" smtClean="0"/>
              <a:t>Nivel de servicio  respecto a la cantidad necesaria de camiones por turno.</a:t>
            </a:r>
            <a:endParaRPr lang="es-VE"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Marcador de contenido"/>
          <p:cNvGraphicFramePr>
            <a:graphicFrameLocks/>
          </p:cNvGraphicFramePr>
          <p:nvPr>
            <p:extLst>
              <p:ext uri="{D42A27DB-BD31-4B8C-83A1-F6EECF244321}">
                <p14:modId xmlns:p14="http://schemas.microsoft.com/office/powerpoint/2010/main" xmlns="" val="3822120886"/>
              </p:ext>
            </p:extLst>
          </p:nvPr>
        </p:nvGraphicFramePr>
        <p:xfrm>
          <a:off x="395536" y="1708360"/>
          <a:ext cx="5112567" cy="3350542"/>
        </p:xfrm>
        <a:graphic>
          <a:graphicData uri="http://schemas.openxmlformats.org/drawingml/2006/table">
            <a:tbl>
              <a:tblPr firstRow="1" bandRow="1">
                <a:tableStyleId>{5C22544A-7EE6-4342-B048-85BDC9FD1C3A}</a:tableStyleId>
              </a:tblPr>
              <a:tblGrid>
                <a:gridCol w="1684140"/>
                <a:gridCol w="661626"/>
                <a:gridCol w="1082661"/>
                <a:gridCol w="601479"/>
                <a:gridCol w="1082661"/>
              </a:tblGrid>
              <a:tr h="376108">
                <a:tc rowSpan="3">
                  <a:txBody>
                    <a:bodyPr/>
                    <a:lstStyle/>
                    <a:p>
                      <a:pPr algn="ctr">
                        <a:lnSpc>
                          <a:spcPct val="115000"/>
                        </a:lnSpc>
                        <a:spcAft>
                          <a:spcPts val="0"/>
                        </a:spcAft>
                      </a:pPr>
                      <a:r>
                        <a:rPr lang="en-US" sz="1400" dirty="0" err="1">
                          <a:solidFill>
                            <a:schemeClr val="bg1"/>
                          </a:solidFill>
                          <a:latin typeface="+mj-lt"/>
                          <a:ea typeface="Times New Roman"/>
                        </a:rPr>
                        <a:t>Indicador</a:t>
                      </a:r>
                      <a:endParaRPr lang="es-VE" sz="1400" dirty="0">
                        <a:solidFill>
                          <a:schemeClr val="bg1"/>
                        </a:solidFill>
                        <a:latin typeface="+mj-lt"/>
                        <a:ea typeface="Calibri"/>
                      </a:endParaRPr>
                    </a:p>
                  </a:txBody>
                  <a:tcPr marL="68580" marR="68580" marT="0" marB="0" anchor="ctr"/>
                </a:tc>
                <a:tc gridSpan="4">
                  <a:txBody>
                    <a:bodyPr/>
                    <a:lstStyle/>
                    <a:p>
                      <a:pPr algn="ctr">
                        <a:lnSpc>
                          <a:spcPct val="115000"/>
                        </a:lnSpc>
                        <a:spcAft>
                          <a:spcPts val="0"/>
                        </a:spcAft>
                      </a:pPr>
                      <a:r>
                        <a:rPr lang="en-US" sz="1400" dirty="0" err="1">
                          <a:solidFill>
                            <a:schemeClr val="bg1"/>
                          </a:solidFill>
                          <a:latin typeface="+mj-lt"/>
                          <a:ea typeface="Times New Roman"/>
                        </a:rPr>
                        <a:t>Resultados</a:t>
                      </a:r>
                      <a:endParaRPr lang="es-VE" sz="1400" dirty="0">
                        <a:solidFill>
                          <a:schemeClr val="bg1"/>
                        </a:solidFill>
                        <a:latin typeface="+mj-lt"/>
                        <a:ea typeface="Calibri"/>
                      </a:endParaRPr>
                    </a:p>
                  </a:txBody>
                  <a:tcPr marL="68580" marR="68580" marT="0" marB="0" anchor="ctr"/>
                </a:tc>
                <a:tc hMerge="1">
                  <a:txBody>
                    <a:bodyPr/>
                    <a:lstStyle/>
                    <a:p>
                      <a:endParaRPr lang="es-VE"/>
                    </a:p>
                  </a:txBody>
                  <a:tcPr/>
                </a:tc>
                <a:tc hMerge="1">
                  <a:txBody>
                    <a:bodyPr/>
                    <a:lstStyle/>
                    <a:p>
                      <a:endParaRPr lang="es-VE"/>
                    </a:p>
                  </a:txBody>
                  <a:tcPr/>
                </a:tc>
                <a:tc hMerge="1">
                  <a:txBody>
                    <a:bodyPr/>
                    <a:lstStyle/>
                    <a:p>
                      <a:endParaRPr lang="es-VE"/>
                    </a:p>
                  </a:txBody>
                  <a:tcPr/>
                </a:tc>
              </a:tr>
              <a:tr h="376108">
                <a:tc v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Escenario</a:t>
                      </a:r>
                      <a:r>
                        <a:rPr lang="en-US" sz="1400" dirty="0">
                          <a:solidFill>
                            <a:srgbClr val="000000"/>
                          </a:solidFill>
                          <a:latin typeface="+mj-lt"/>
                          <a:ea typeface="Times New Roman"/>
                        </a:rPr>
                        <a:t> 6</a:t>
                      </a:r>
                      <a:endParaRPr lang="es-VE" sz="1400" dirty="0">
                        <a:latin typeface="+mj-lt"/>
                        <a:ea typeface="Calibri"/>
                      </a:endParaRPr>
                    </a:p>
                  </a:txBody>
                  <a:tcPr marL="68580" marR="68580" marT="0" marB="0" anchor="ctr"/>
                </a:tc>
                <a:tc h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Escenario</a:t>
                      </a:r>
                      <a:r>
                        <a:rPr lang="en-US" sz="1400" dirty="0">
                          <a:solidFill>
                            <a:srgbClr val="000000"/>
                          </a:solidFill>
                          <a:latin typeface="+mj-lt"/>
                          <a:ea typeface="Times New Roman"/>
                        </a:rPr>
                        <a:t> 5</a:t>
                      </a:r>
                      <a:endParaRPr lang="es-VE" sz="1400" dirty="0">
                        <a:latin typeface="+mj-lt"/>
                        <a:ea typeface="Calibri"/>
                      </a:endParaRPr>
                    </a:p>
                  </a:txBody>
                  <a:tcPr marL="68580" marR="68580" marT="0" marB="0" anchor="ctr"/>
                </a:tc>
                <a:tc hMerge="1">
                  <a:txBody>
                    <a:bodyPr/>
                    <a:lstStyle/>
                    <a:p>
                      <a:endParaRPr lang="es-VE"/>
                    </a:p>
                  </a:txBody>
                  <a:tcPr/>
                </a:tc>
              </a:tr>
              <a:tr h="497699">
                <a:tc vMerge="1">
                  <a:txBody>
                    <a:bodyPr/>
                    <a:lstStyle/>
                    <a:p>
                      <a:endParaRPr lang="es-VE"/>
                    </a:p>
                  </a:txBody>
                  <a:tcPr/>
                </a:tc>
                <a:tc>
                  <a:txBody>
                    <a:bodyPr/>
                    <a:lstStyle/>
                    <a:p>
                      <a:pPr algn="ctr">
                        <a:lnSpc>
                          <a:spcPct val="115000"/>
                        </a:lnSpc>
                        <a:spcAft>
                          <a:spcPts val="0"/>
                        </a:spcAft>
                      </a:pPr>
                      <a:r>
                        <a:rPr kumimoji="0" lang="en-US" sz="1400" kern="1200" dirty="0" smtClean="0">
                          <a:solidFill>
                            <a:srgbClr val="000000"/>
                          </a:solidFill>
                          <a:latin typeface="+mn-lt"/>
                          <a:ea typeface="Times New Roman"/>
                          <a:cs typeface="+mn-cs"/>
                        </a:rPr>
                        <a:t>μ</a:t>
                      </a:r>
                      <a:endParaRPr kumimoji="0" lang="es-VE" sz="1400" kern="1200" dirty="0">
                        <a:solidFill>
                          <a:schemeClr val="dk1"/>
                        </a:solidFill>
                        <a:latin typeface="+mn-lt"/>
                        <a:ea typeface="Calibri"/>
                        <a:cs typeface="+mn-cs"/>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c>
                  <a:txBody>
                    <a:bodyPr/>
                    <a:lstStyle/>
                    <a:p>
                      <a:pPr algn="ctr">
                        <a:lnSpc>
                          <a:spcPct val="115000"/>
                        </a:lnSpc>
                        <a:spcAft>
                          <a:spcPts val="0"/>
                        </a:spcAft>
                      </a:pPr>
                      <a:r>
                        <a:rPr kumimoji="0" lang="en-US" sz="1400" kern="1200" dirty="0" smtClean="0">
                          <a:solidFill>
                            <a:srgbClr val="000000"/>
                          </a:solidFill>
                          <a:latin typeface="+mn-lt"/>
                          <a:ea typeface="Times New Roman"/>
                          <a:cs typeface="+mn-cs"/>
                        </a:rPr>
                        <a:t>μ</a:t>
                      </a:r>
                      <a:endParaRPr kumimoji="0" lang="es-VE" sz="1400" kern="1200" dirty="0">
                        <a:solidFill>
                          <a:schemeClr val="dk1"/>
                        </a:solidFill>
                        <a:latin typeface="+mn-lt"/>
                        <a:ea typeface="Calibri"/>
                        <a:cs typeface="+mn-cs"/>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r>
              <a:tr h="442718">
                <a:tc>
                  <a:txBody>
                    <a:bodyPr/>
                    <a:lstStyle/>
                    <a:p>
                      <a:pPr>
                        <a:lnSpc>
                          <a:spcPct val="115000"/>
                        </a:lnSpc>
                        <a:spcAft>
                          <a:spcPts val="0"/>
                        </a:spcAft>
                      </a:pPr>
                      <a:r>
                        <a:rPr lang="en-US" sz="1400">
                          <a:solidFill>
                            <a:srgbClr val="000000"/>
                          </a:solidFill>
                          <a:latin typeface="+mj-lt"/>
                          <a:ea typeface="Times New Roman"/>
                        </a:rPr>
                        <a:t>Nivel de servicio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68.67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68.67±1</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68.33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68.33±1</a:t>
                      </a:r>
                      <a:endParaRPr lang="es-VE" sz="1400">
                        <a:latin typeface="+mj-lt"/>
                        <a:ea typeface="Calibri"/>
                      </a:endParaRPr>
                    </a:p>
                  </a:txBody>
                  <a:tcPr marL="68580" marR="68580" marT="0" marB="0" anchor="b"/>
                </a:tc>
              </a:tr>
              <a:tr h="673920">
                <a:tc>
                  <a:txBody>
                    <a:bodyPr/>
                    <a:lstStyle/>
                    <a:p>
                      <a:pPr>
                        <a:lnSpc>
                          <a:spcPct val="115000"/>
                        </a:lnSpc>
                        <a:spcAft>
                          <a:spcPts val="0"/>
                        </a:spcAft>
                      </a:pPr>
                      <a:r>
                        <a:rPr lang="es-VE" sz="1400">
                          <a:solidFill>
                            <a:srgbClr val="000000"/>
                          </a:solidFill>
                          <a:latin typeface="+mj-lt"/>
                          <a:ea typeface="Times New Roman"/>
                        </a:rPr>
                        <a:t>Pedidos realizados entregados a tiempo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20.6</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20.6±0.41</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20.5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20.5±0,42</a:t>
                      </a:r>
                      <a:endParaRPr lang="es-VE" sz="1400">
                        <a:latin typeface="+mj-lt"/>
                        <a:ea typeface="Calibri"/>
                      </a:endParaRPr>
                    </a:p>
                  </a:txBody>
                  <a:tcPr marL="68580" marR="68580" marT="0" marB="0" anchor="b"/>
                </a:tc>
              </a:tr>
              <a:tr h="497699">
                <a:tc>
                  <a:txBody>
                    <a:bodyPr/>
                    <a:lstStyle/>
                    <a:p>
                      <a:pPr>
                        <a:lnSpc>
                          <a:spcPct val="115000"/>
                        </a:lnSpc>
                        <a:spcAft>
                          <a:spcPts val="0"/>
                        </a:spcAft>
                      </a:pPr>
                      <a:r>
                        <a:rPr lang="en-US" sz="1400">
                          <a:solidFill>
                            <a:srgbClr val="000000"/>
                          </a:solidFill>
                          <a:latin typeface="+mj-lt"/>
                          <a:ea typeface="Times New Roman"/>
                        </a:rPr>
                        <a:t>Pedidos totales realizados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30±0</a:t>
                      </a:r>
                      <a:endParaRPr lang="es-VE" sz="1400" dirty="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29.75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29.75±0.30</a:t>
                      </a:r>
                      <a:endParaRPr lang="es-VE" sz="1400">
                        <a:latin typeface="+mj-lt"/>
                        <a:ea typeface="Calibri"/>
                      </a:endParaRPr>
                    </a:p>
                  </a:txBody>
                  <a:tcPr marL="68580" marR="68580" marT="0" marB="0" anchor="b"/>
                </a:tc>
              </a:tr>
              <a:tr h="376108">
                <a:tc>
                  <a:txBody>
                    <a:bodyPr/>
                    <a:lstStyle/>
                    <a:p>
                      <a:pPr>
                        <a:lnSpc>
                          <a:spcPct val="115000"/>
                        </a:lnSpc>
                        <a:spcAft>
                          <a:spcPts val="0"/>
                        </a:spcAft>
                      </a:pPr>
                      <a:r>
                        <a:rPr lang="en-US" sz="1400">
                          <a:solidFill>
                            <a:srgbClr val="000000"/>
                          </a:solidFill>
                          <a:latin typeface="+mj-lt"/>
                          <a:ea typeface="Times New Roman"/>
                        </a:rPr>
                        <a:t>Toneladas totales</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2797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2797±0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2790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2790±7</a:t>
                      </a:r>
                      <a:endParaRPr lang="es-VE" sz="1400" dirty="0">
                        <a:latin typeface="+mj-lt"/>
                        <a:ea typeface="Calibri"/>
                      </a:endParaRPr>
                    </a:p>
                  </a:txBody>
                  <a:tcPr marL="68580" marR="68580" marT="0" marB="0" anchor="b"/>
                </a:tc>
              </a:tr>
            </a:tbl>
          </a:graphicData>
        </a:graphic>
      </p:graphicFrame>
      <p:sp>
        <p:nvSpPr>
          <p:cNvPr id="5" name="4 CuadroTexto"/>
          <p:cNvSpPr txBox="1"/>
          <p:nvPr/>
        </p:nvSpPr>
        <p:spPr>
          <a:xfrm>
            <a:off x="395536" y="692697"/>
            <a:ext cx="2520280" cy="1015663"/>
          </a:xfrm>
          <a:prstGeom prst="rect">
            <a:avLst/>
          </a:prstGeom>
          <a:noFill/>
        </p:spPr>
        <p:txBody>
          <a:bodyPr wrap="square" rtlCol="0">
            <a:spAutoFit/>
          </a:bodyPr>
          <a:lstStyle/>
          <a:p>
            <a:r>
              <a:rPr lang="es-VE" sz="2000" b="1" i="1" dirty="0"/>
              <a:t>Escenario </a:t>
            </a:r>
            <a:r>
              <a:rPr lang="es-VE" sz="2000" b="1" i="1" dirty="0" smtClean="0"/>
              <a:t>6.</a:t>
            </a:r>
          </a:p>
          <a:p>
            <a:endParaRPr lang="es-VE" sz="2000" b="1" i="1" dirty="0"/>
          </a:p>
          <a:p>
            <a:endParaRPr lang="es-VE" sz="2000" dirty="0"/>
          </a:p>
        </p:txBody>
      </p:sp>
      <p:sp>
        <p:nvSpPr>
          <p:cNvPr id="6" name="5 CuadroTexto"/>
          <p:cNvSpPr txBox="1"/>
          <p:nvPr/>
        </p:nvSpPr>
        <p:spPr>
          <a:xfrm>
            <a:off x="5652120" y="1880868"/>
            <a:ext cx="4032448" cy="3139321"/>
          </a:xfrm>
          <a:prstGeom prst="rect">
            <a:avLst/>
          </a:prstGeom>
          <a:noFill/>
        </p:spPr>
        <p:txBody>
          <a:bodyPr wrap="square" rtlCol="0">
            <a:spAutoFit/>
          </a:bodyPr>
          <a:lstStyle/>
          <a:p>
            <a:r>
              <a:rPr lang="es-VE" dirty="0" smtClean="0"/>
              <a:t> </a:t>
            </a:r>
            <a:r>
              <a:rPr lang="es-VE" b="1" dirty="0" smtClean="0"/>
              <a:t>Prueba de hipótesis</a:t>
            </a:r>
          </a:p>
          <a:p>
            <a:r>
              <a:rPr lang="es-VE" b="1" dirty="0" smtClean="0"/>
              <a:t> </a:t>
            </a:r>
          </a:p>
          <a:p>
            <a:r>
              <a:rPr lang="es-VE" dirty="0"/>
              <a:t> </a:t>
            </a:r>
            <a:r>
              <a:rPr lang="es-VE" dirty="0" smtClean="0"/>
              <a:t>    Ho</a:t>
            </a:r>
            <a:r>
              <a:rPr lang="es-VE" dirty="0"/>
              <a:t>: μ esc5 – μ esc6 = 0 </a:t>
            </a:r>
          </a:p>
          <a:p>
            <a:r>
              <a:rPr lang="es-VE" dirty="0" smtClean="0"/>
              <a:t>     H1</a:t>
            </a:r>
            <a:r>
              <a:rPr lang="es-VE" dirty="0"/>
              <a:t>: μ esc5 – μ esc6 &lt; 0</a:t>
            </a:r>
          </a:p>
          <a:p>
            <a:endParaRPr lang="es-VE" dirty="0" smtClean="0"/>
          </a:p>
          <a:p>
            <a:r>
              <a:rPr lang="es-VE" dirty="0" smtClean="0"/>
              <a:t>n esc5 </a:t>
            </a:r>
            <a:r>
              <a:rPr lang="es-VE" dirty="0"/>
              <a:t>= 20 ; n </a:t>
            </a:r>
            <a:r>
              <a:rPr lang="es-VE" dirty="0" smtClean="0"/>
              <a:t>esc6 </a:t>
            </a:r>
            <a:r>
              <a:rPr lang="es-VE" dirty="0"/>
              <a:t>= 20</a:t>
            </a:r>
          </a:p>
          <a:p>
            <a:r>
              <a:rPr lang="es-VE" dirty="0"/>
              <a:t>μ </a:t>
            </a:r>
            <a:r>
              <a:rPr lang="es-VE" dirty="0" smtClean="0"/>
              <a:t>esc5 </a:t>
            </a:r>
            <a:r>
              <a:rPr lang="es-VE" dirty="0"/>
              <a:t>= 6</a:t>
            </a:r>
            <a:r>
              <a:rPr lang="es-VE" dirty="0" smtClean="0"/>
              <a:t>8.33 </a:t>
            </a:r>
            <a:r>
              <a:rPr lang="es-VE" dirty="0"/>
              <a:t>; μ </a:t>
            </a:r>
            <a:r>
              <a:rPr lang="es-VE" dirty="0" smtClean="0"/>
              <a:t>esc6 </a:t>
            </a:r>
            <a:r>
              <a:rPr lang="es-VE" dirty="0"/>
              <a:t>= </a:t>
            </a:r>
            <a:r>
              <a:rPr lang="es-VE" dirty="0" smtClean="0"/>
              <a:t>68.67</a:t>
            </a:r>
            <a:endParaRPr lang="es-VE" dirty="0"/>
          </a:p>
          <a:p>
            <a:pPr lvl="0"/>
            <a:r>
              <a:rPr lang="es-ES" dirty="0" smtClean="0"/>
              <a:t>Nivel </a:t>
            </a:r>
            <a:r>
              <a:rPr lang="es-ES" dirty="0"/>
              <a:t>de significancia</a:t>
            </a:r>
            <a:r>
              <a:rPr lang="es-ES" dirty="0" smtClean="0"/>
              <a:t>:</a:t>
            </a:r>
          </a:p>
          <a:p>
            <a:pPr lvl="0"/>
            <a:r>
              <a:rPr lang="es-ES" dirty="0" smtClean="0"/>
              <a:t>α </a:t>
            </a:r>
            <a:r>
              <a:rPr lang="es-VE" dirty="0"/>
              <a:t>= </a:t>
            </a:r>
            <a:r>
              <a:rPr lang="es-VE" dirty="0" smtClean="0"/>
              <a:t>0.05</a:t>
            </a:r>
            <a:endParaRPr lang="es-VE" dirty="0"/>
          </a:p>
          <a:p>
            <a:pPr lvl="0"/>
            <a:r>
              <a:rPr lang="es-ES" dirty="0" smtClean="0"/>
              <a:t>Valor-P </a:t>
            </a:r>
            <a:r>
              <a:rPr lang="es-ES" dirty="0"/>
              <a:t>= 0.4907 &gt; 0.05</a:t>
            </a:r>
            <a:endParaRPr lang="es-VE" dirty="0"/>
          </a:p>
          <a:p>
            <a:endParaRPr lang="es-VE" dirty="0"/>
          </a:p>
        </p:txBody>
      </p:sp>
      <p:sp>
        <p:nvSpPr>
          <p:cNvPr id="7" name="6 CuadroTexto"/>
          <p:cNvSpPr txBox="1"/>
          <p:nvPr/>
        </p:nvSpPr>
        <p:spPr>
          <a:xfrm>
            <a:off x="395536" y="1342509"/>
            <a:ext cx="5040560" cy="646331"/>
          </a:xfrm>
          <a:prstGeom prst="rect">
            <a:avLst/>
          </a:prstGeom>
          <a:noFill/>
        </p:spPr>
        <p:txBody>
          <a:bodyPr wrap="square" rtlCol="0">
            <a:spAutoFit/>
          </a:bodyPr>
          <a:lstStyle/>
          <a:p>
            <a:r>
              <a:rPr lang="es-VE" dirty="0" smtClean="0"/>
              <a:t>Tabla 18. </a:t>
            </a:r>
            <a:r>
              <a:rPr lang="es-VE" i="1" dirty="0" smtClean="0"/>
              <a:t>Resultados del escenario 6.</a:t>
            </a:r>
            <a:endParaRPr lang="es-VE" b="1" dirty="0" smtClean="0"/>
          </a:p>
          <a:p>
            <a:endParaRPr lang="es-VE" dirty="0"/>
          </a:p>
        </p:txBody>
      </p:sp>
      <p:sp>
        <p:nvSpPr>
          <p:cNvPr id="2" name="Rectangle 1"/>
          <p:cNvSpPr/>
          <p:nvPr/>
        </p:nvSpPr>
        <p:spPr>
          <a:xfrm>
            <a:off x="1031631" y="5410090"/>
            <a:ext cx="7932857" cy="923330"/>
          </a:xfrm>
          <a:prstGeom prst="rect">
            <a:avLst/>
          </a:prstGeom>
        </p:spPr>
        <p:txBody>
          <a:bodyPr wrap="square">
            <a:spAutoFit/>
          </a:bodyPr>
          <a:lstStyle/>
          <a:p>
            <a:r>
              <a:rPr lang="es-VE" dirty="0" smtClean="0"/>
              <a:t>      A pesar del aumento de la cantidad de pedidos realizados totales, llegando a ser el total planificado de 30, al igual que las toneladas totales planificadas</a:t>
            </a:r>
            <a:endParaRPr lang="es-VE" dirty="0"/>
          </a:p>
        </p:txBody>
      </p:sp>
      <p:sp>
        <p:nvSpPr>
          <p:cNvPr id="8" name="7 Flecha curvada hacia la derecha"/>
          <p:cNvSpPr/>
          <p:nvPr/>
        </p:nvSpPr>
        <p:spPr>
          <a:xfrm>
            <a:off x="467544" y="5373216"/>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6" y="1052737"/>
            <a:ext cx="8064896" cy="1015663"/>
          </a:xfrm>
          <a:prstGeom prst="rect">
            <a:avLst/>
          </a:prstGeom>
          <a:noFill/>
        </p:spPr>
        <p:txBody>
          <a:bodyPr wrap="square" rtlCol="0">
            <a:spAutoFit/>
          </a:bodyPr>
          <a:lstStyle/>
          <a:p>
            <a:r>
              <a:rPr lang="es-VE" sz="2000" b="1" i="1" dirty="0"/>
              <a:t>Escenario </a:t>
            </a:r>
            <a:r>
              <a:rPr lang="es-VE" sz="2000" b="1" i="1" dirty="0" smtClean="0"/>
              <a:t>7: propuestas evaluadas en escenario 6, junto con la conexión de la mezcladora 01 a </a:t>
            </a:r>
            <a:r>
              <a:rPr lang="es-VE" sz="2000" b="1" i="1" dirty="0" err="1" smtClean="0"/>
              <a:t>pelletizadora</a:t>
            </a:r>
            <a:r>
              <a:rPr lang="es-VE" sz="2000" b="1" i="1" dirty="0" smtClean="0"/>
              <a:t> 67 .</a:t>
            </a:r>
            <a:endParaRPr lang="es-VE" sz="2000" b="1" i="1" dirty="0"/>
          </a:p>
          <a:p>
            <a:endParaRPr lang="es-VE" sz="2000" dirty="0"/>
          </a:p>
        </p:txBody>
      </p:sp>
      <p:graphicFrame>
        <p:nvGraphicFramePr>
          <p:cNvPr id="5" name="3 Marcador de contenido"/>
          <p:cNvGraphicFramePr>
            <a:graphicFrameLocks/>
          </p:cNvGraphicFramePr>
          <p:nvPr/>
        </p:nvGraphicFramePr>
        <p:xfrm>
          <a:off x="2411760" y="2708920"/>
          <a:ext cx="3898776" cy="3172467"/>
        </p:xfrm>
        <a:graphic>
          <a:graphicData uri="http://schemas.openxmlformats.org/drawingml/2006/table">
            <a:tbl>
              <a:tblPr firstRow="1" bandRow="1">
                <a:tableStyleId>{5C22544A-7EE6-4342-B048-85BDC9FD1C3A}</a:tableStyleId>
              </a:tblPr>
              <a:tblGrid>
                <a:gridCol w="1949388"/>
                <a:gridCol w="1949388"/>
              </a:tblGrid>
              <a:tr h="297971">
                <a:tc>
                  <a:txBody>
                    <a:bodyPr/>
                    <a:lstStyle/>
                    <a:p>
                      <a:pPr algn="ctr">
                        <a:lnSpc>
                          <a:spcPct val="115000"/>
                        </a:lnSpc>
                        <a:spcAft>
                          <a:spcPts val="0"/>
                        </a:spcAft>
                      </a:pPr>
                      <a:r>
                        <a:rPr lang="es-VE" sz="1400" dirty="0">
                          <a:solidFill>
                            <a:schemeClr val="bg1"/>
                          </a:solidFill>
                          <a:latin typeface="+mj-lt"/>
                          <a:ea typeface="Times New Roman"/>
                        </a:rPr>
                        <a:t>Cantidad necesaria de camiones (turno)</a:t>
                      </a:r>
                      <a:endParaRPr lang="es-VE" sz="1400" dirty="0">
                        <a:solidFill>
                          <a:schemeClr val="bg1"/>
                        </a:solidFill>
                        <a:latin typeface="+mj-lt"/>
                        <a:ea typeface="Calibri"/>
                      </a:endParaRPr>
                    </a:p>
                  </a:txBody>
                  <a:tcPr marL="68580" marR="68580" marT="0" marB="0" anchor="b"/>
                </a:tc>
                <a:tc>
                  <a:txBody>
                    <a:bodyPr/>
                    <a:lstStyle/>
                    <a:p>
                      <a:pPr algn="ctr">
                        <a:lnSpc>
                          <a:spcPct val="115000"/>
                        </a:lnSpc>
                        <a:spcAft>
                          <a:spcPts val="0"/>
                        </a:spcAft>
                      </a:pPr>
                      <a:r>
                        <a:rPr lang="en-US" sz="1400" dirty="0" err="1">
                          <a:solidFill>
                            <a:schemeClr val="bg1"/>
                          </a:solidFill>
                          <a:latin typeface="+mj-lt"/>
                          <a:ea typeface="Times New Roman"/>
                        </a:rPr>
                        <a:t>Nivel</a:t>
                      </a:r>
                      <a:r>
                        <a:rPr lang="en-US" sz="1400" dirty="0">
                          <a:solidFill>
                            <a:schemeClr val="bg1"/>
                          </a:solidFill>
                          <a:latin typeface="+mj-lt"/>
                          <a:ea typeface="Times New Roman"/>
                        </a:rPr>
                        <a:t> de </a:t>
                      </a:r>
                      <a:r>
                        <a:rPr lang="en-US" sz="1400" dirty="0" err="1">
                          <a:solidFill>
                            <a:schemeClr val="bg1"/>
                          </a:solidFill>
                          <a:latin typeface="+mj-lt"/>
                          <a:ea typeface="Times New Roman"/>
                        </a:rPr>
                        <a:t>servicio</a:t>
                      </a:r>
                      <a:r>
                        <a:rPr lang="en-US" sz="1400" dirty="0">
                          <a:solidFill>
                            <a:schemeClr val="bg1"/>
                          </a:solidFill>
                          <a:latin typeface="+mj-lt"/>
                          <a:ea typeface="Times New Roman"/>
                        </a:rPr>
                        <a:t> (%)</a:t>
                      </a:r>
                      <a:endParaRPr lang="es-VE" sz="1400" dirty="0">
                        <a:solidFill>
                          <a:schemeClr val="bg1"/>
                        </a:solidFill>
                        <a:latin typeface="+mj-lt"/>
                        <a:ea typeface="Calibri"/>
                      </a:endParaRPr>
                    </a:p>
                  </a:txBody>
                  <a:tcPr marL="68580" marR="68580" marT="0" marB="0" anchor="ctr"/>
                </a:tc>
              </a:tr>
              <a:tr h="297971">
                <a:tc>
                  <a:txBody>
                    <a:bodyPr/>
                    <a:lstStyle/>
                    <a:p>
                      <a:pPr algn="ctr">
                        <a:lnSpc>
                          <a:spcPct val="115000"/>
                        </a:lnSpc>
                        <a:spcAft>
                          <a:spcPts val="0"/>
                        </a:spcAft>
                      </a:pPr>
                      <a:r>
                        <a:rPr lang="en-US" sz="1400">
                          <a:solidFill>
                            <a:srgbClr val="000000"/>
                          </a:solidFill>
                          <a:latin typeface="+mj-lt"/>
                          <a:ea typeface="Times New Roman"/>
                        </a:rPr>
                        <a:t>Actual</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48.67</a:t>
                      </a:r>
                      <a:endParaRPr lang="es-VE" sz="1400">
                        <a:latin typeface="+mj-lt"/>
                        <a:ea typeface="Calibri"/>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mj-lt"/>
                          <a:ea typeface="Times New Roman"/>
                        </a:rPr>
                        <a:t>14</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68</a:t>
                      </a:r>
                      <a:endParaRPr lang="es-VE" sz="1400">
                        <a:latin typeface="+mj-lt"/>
                        <a:ea typeface="Calibri"/>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mj-lt"/>
                          <a:ea typeface="Times New Roman"/>
                        </a:rPr>
                        <a:t>15</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68.33</a:t>
                      </a:r>
                      <a:endParaRPr lang="es-VE" sz="1400">
                        <a:latin typeface="+mj-lt"/>
                        <a:ea typeface="Calibri"/>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mj-lt"/>
                          <a:ea typeface="Times New Roman"/>
                        </a:rPr>
                        <a:t>16</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a:t>
                      </a:r>
                      <a:endParaRPr lang="es-VE" sz="1400">
                        <a:latin typeface="+mj-lt"/>
                        <a:ea typeface="Calibri"/>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mj-lt"/>
                          <a:ea typeface="Times New Roman"/>
                        </a:rPr>
                        <a:t>17</a:t>
                      </a:r>
                      <a:endParaRPr lang="es-VE" sz="1400">
                        <a:latin typeface="+mj-lt"/>
                        <a:ea typeface="Calibri"/>
                      </a:endParaRPr>
                    </a:p>
                  </a:txBody>
                  <a:tcPr marL="68580" marR="68580" marT="0" marB="0" anchor="ctr">
                    <a:solidFill>
                      <a:schemeClr val="accent1">
                        <a:lumMod val="20000"/>
                        <a:lumOff val="80000"/>
                      </a:schemeClr>
                    </a:solidFill>
                  </a:tcPr>
                </a:tc>
                <a:tc>
                  <a:txBody>
                    <a:bodyPr/>
                    <a:lstStyle/>
                    <a:p>
                      <a:pPr algn="ctr">
                        <a:lnSpc>
                          <a:spcPct val="115000"/>
                        </a:lnSpc>
                        <a:spcAft>
                          <a:spcPts val="0"/>
                        </a:spcAft>
                      </a:pPr>
                      <a:r>
                        <a:rPr lang="en-US" sz="1400" dirty="0">
                          <a:solidFill>
                            <a:srgbClr val="000000"/>
                          </a:solidFill>
                          <a:latin typeface="+mj-lt"/>
                          <a:ea typeface="Times New Roman"/>
                        </a:rPr>
                        <a:t>70.10</a:t>
                      </a:r>
                      <a:endParaRPr lang="es-VE" sz="1400" dirty="0">
                        <a:latin typeface="+mj-lt"/>
                        <a:ea typeface="Calibri"/>
                      </a:endParaRPr>
                    </a:p>
                  </a:txBody>
                  <a:tcPr marL="68580" marR="68580" marT="0" marB="0" anchor="ctr">
                    <a:solidFill>
                      <a:schemeClr val="accent1">
                        <a:lumMod val="20000"/>
                        <a:lumOff val="80000"/>
                      </a:schemeClr>
                    </a:solidFill>
                  </a:tcPr>
                </a:tc>
              </a:tr>
              <a:tr h="297971">
                <a:tc>
                  <a:txBody>
                    <a:bodyPr/>
                    <a:lstStyle/>
                    <a:p>
                      <a:pPr algn="ctr">
                        <a:lnSpc>
                          <a:spcPct val="115000"/>
                        </a:lnSpc>
                        <a:spcAft>
                          <a:spcPts val="0"/>
                        </a:spcAft>
                      </a:pPr>
                      <a:r>
                        <a:rPr lang="en-US" sz="1400" dirty="0">
                          <a:solidFill>
                            <a:srgbClr val="000000"/>
                          </a:solidFill>
                          <a:latin typeface="+mj-lt"/>
                          <a:ea typeface="Times New Roman"/>
                        </a:rPr>
                        <a:t>18</a:t>
                      </a:r>
                      <a:endParaRPr lang="es-VE" sz="1400" dirty="0">
                        <a:latin typeface="+mj-lt"/>
                        <a:ea typeface="Calibri"/>
                      </a:endParaRPr>
                    </a:p>
                  </a:txBody>
                  <a:tcPr marL="68580" marR="68580" marT="0" marB="0" anchor="b">
                    <a:solidFill>
                      <a:schemeClr val="accent2">
                        <a:lumMod val="40000"/>
                        <a:lumOff val="60000"/>
                      </a:schemeClr>
                    </a:solidFill>
                  </a:tcPr>
                </a:tc>
                <a:tc>
                  <a:txBody>
                    <a:bodyPr/>
                    <a:lstStyle/>
                    <a:p>
                      <a:pPr algn="ctr">
                        <a:lnSpc>
                          <a:spcPct val="115000"/>
                        </a:lnSpc>
                        <a:spcAft>
                          <a:spcPts val="0"/>
                        </a:spcAft>
                      </a:pPr>
                      <a:r>
                        <a:rPr lang="en-US" sz="1400" dirty="0">
                          <a:solidFill>
                            <a:srgbClr val="000000"/>
                          </a:solidFill>
                          <a:latin typeface="+mj-lt"/>
                          <a:ea typeface="Times New Roman"/>
                        </a:rPr>
                        <a:t>70.5</a:t>
                      </a:r>
                      <a:endParaRPr lang="es-VE" sz="1400" dirty="0">
                        <a:latin typeface="+mj-lt"/>
                        <a:ea typeface="Calibri"/>
                      </a:endParaRPr>
                    </a:p>
                  </a:txBody>
                  <a:tcPr marL="68580" marR="68580" marT="0" marB="0" anchor="b">
                    <a:solidFill>
                      <a:schemeClr val="accent2">
                        <a:lumMod val="40000"/>
                        <a:lumOff val="60000"/>
                      </a:schemeClr>
                    </a:solidFill>
                  </a:tcPr>
                </a:tc>
              </a:tr>
              <a:tr h="297971">
                <a:tc>
                  <a:txBody>
                    <a:bodyPr/>
                    <a:lstStyle/>
                    <a:p>
                      <a:pPr algn="ctr">
                        <a:lnSpc>
                          <a:spcPct val="115000"/>
                        </a:lnSpc>
                        <a:spcAft>
                          <a:spcPts val="0"/>
                        </a:spcAft>
                      </a:pPr>
                      <a:r>
                        <a:rPr lang="en-US" sz="1400">
                          <a:solidFill>
                            <a:srgbClr val="000000"/>
                          </a:solidFill>
                          <a:latin typeface="+mj-lt"/>
                          <a:ea typeface="Times New Roman"/>
                        </a:rPr>
                        <a:t>19</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a:t>
                      </a:r>
                      <a:endParaRPr lang="es-VE" sz="1400">
                        <a:latin typeface="+mj-lt"/>
                        <a:ea typeface="Calibri"/>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mj-lt"/>
                          <a:ea typeface="Times New Roman"/>
                        </a:rPr>
                        <a:t>20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a:t>
                      </a:r>
                      <a:endParaRPr lang="es-VE" sz="1400">
                        <a:latin typeface="+mj-lt"/>
                        <a:ea typeface="Calibri"/>
                      </a:endParaRPr>
                    </a:p>
                  </a:txBody>
                  <a:tcPr marL="68580" marR="68580" marT="0" marB="0" anchor="b"/>
                </a:tc>
              </a:tr>
              <a:tr h="297971">
                <a:tc>
                  <a:txBody>
                    <a:bodyPr/>
                    <a:lstStyle/>
                    <a:p>
                      <a:pPr algn="ctr">
                        <a:lnSpc>
                          <a:spcPct val="115000"/>
                        </a:lnSpc>
                        <a:spcAft>
                          <a:spcPts val="0"/>
                        </a:spcAft>
                      </a:pPr>
                      <a:r>
                        <a:rPr lang="en-US" sz="1400">
                          <a:solidFill>
                            <a:srgbClr val="000000"/>
                          </a:solidFill>
                          <a:latin typeface="+mj-lt"/>
                          <a:ea typeface="Times New Roman"/>
                        </a:rPr>
                        <a:t>21</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69.5</a:t>
                      </a:r>
                      <a:endParaRPr lang="es-VE" sz="1400" dirty="0">
                        <a:latin typeface="+mj-lt"/>
                        <a:ea typeface="Calibri"/>
                      </a:endParaRPr>
                    </a:p>
                  </a:txBody>
                  <a:tcPr marL="68580" marR="68580" marT="0" marB="0" anchor="b"/>
                </a:tc>
              </a:tr>
            </a:tbl>
          </a:graphicData>
        </a:graphic>
      </p:graphicFrame>
      <p:sp>
        <p:nvSpPr>
          <p:cNvPr id="6" name="5 Rectángulo"/>
          <p:cNvSpPr/>
          <p:nvPr/>
        </p:nvSpPr>
        <p:spPr>
          <a:xfrm>
            <a:off x="755576" y="1916832"/>
            <a:ext cx="7704856" cy="646331"/>
          </a:xfrm>
          <a:prstGeom prst="rect">
            <a:avLst/>
          </a:prstGeom>
        </p:spPr>
        <p:txBody>
          <a:bodyPr wrap="square">
            <a:spAutoFit/>
          </a:bodyPr>
          <a:lstStyle/>
          <a:p>
            <a:r>
              <a:rPr lang="es-VE" dirty="0" smtClean="0"/>
              <a:t> Tabla 19. </a:t>
            </a:r>
            <a:r>
              <a:rPr lang="es-VE" i="1" dirty="0" smtClean="0"/>
              <a:t>Nivel de servicio  respecto a la cantidad necesaria de camiones por turno.</a:t>
            </a:r>
            <a:endParaRPr lang="es-VE"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Marcador de contenido"/>
          <p:cNvGraphicFramePr>
            <a:graphicFrameLocks/>
          </p:cNvGraphicFramePr>
          <p:nvPr>
            <p:extLst>
              <p:ext uri="{D42A27DB-BD31-4B8C-83A1-F6EECF244321}">
                <p14:modId xmlns:p14="http://schemas.microsoft.com/office/powerpoint/2010/main" xmlns="" val="3805381615"/>
              </p:ext>
            </p:extLst>
          </p:nvPr>
        </p:nvGraphicFramePr>
        <p:xfrm>
          <a:off x="467544" y="1772816"/>
          <a:ext cx="5040560" cy="3480864"/>
        </p:xfrm>
        <a:graphic>
          <a:graphicData uri="http://schemas.openxmlformats.org/drawingml/2006/table">
            <a:tbl>
              <a:tblPr firstRow="1" bandRow="1">
                <a:tableStyleId>{5C22544A-7EE6-4342-B048-85BDC9FD1C3A}</a:tableStyleId>
              </a:tblPr>
              <a:tblGrid>
                <a:gridCol w="1680186"/>
                <a:gridCol w="720080"/>
                <a:gridCol w="1080120"/>
                <a:gridCol w="540060"/>
                <a:gridCol w="1020114"/>
              </a:tblGrid>
              <a:tr h="342408">
                <a:tc rowSpan="3">
                  <a:txBody>
                    <a:bodyPr/>
                    <a:lstStyle/>
                    <a:p>
                      <a:pPr algn="ctr">
                        <a:lnSpc>
                          <a:spcPct val="115000"/>
                        </a:lnSpc>
                        <a:spcAft>
                          <a:spcPts val="0"/>
                        </a:spcAft>
                      </a:pPr>
                      <a:r>
                        <a:rPr lang="en-US" sz="1400" dirty="0" err="1">
                          <a:solidFill>
                            <a:schemeClr val="bg1"/>
                          </a:solidFill>
                          <a:latin typeface="+mj-lt"/>
                          <a:ea typeface="Times New Roman"/>
                        </a:rPr>
                        <a:t>Indicador</a:t>
                      </a:r>
                      <a:endParaRPr lang="es-VE" sz="1400" dirty="0">
                        <a:solidFill>
                          <a:schemeClr val="bg1"/>
                        </a:solidFill>
                        <a:latin typeface="+mj-lt"/>
                        <a:ea typeface="Calibri"/>
                      </a:endParaRPr>
                    </a:p>
                  </a:txBody>
                  <a:tcPr marL="68580" marR="68580" marT="0" marB="0" anchor="ctr"/>
                </a:tc>
                <a:tc gridSpan="4">
                  <a:txBody>
                    <a:bodyPr/>
                    <a:lstStyle/>
                    <a:p>
                      <a:pPr algn="ctr">
                        <a:lnSpc>
                          <a:spcPct val="115000"/>
                        </a:lnSpc>
                        <a:spcAft>
                          <a:spcPts val="0"/>
                        </a:spcAft>
                      </a:pPr>
                      <a:r>
                        <a:rPr lang="en-US" sz="1400" dirty="0" err="1">
                          <a:solidFill>
                            <a:schemeClr val="bg1"/>
                          </a:solidFill>
                          <a:latin typeface="+mj-lt"/>
                          <a:ea typeface="Times New Roman"/>
                        </a:rPr>
                        <a:t>Resultados</a:t>
                      </a:r>
                      <a:endParaRPr lang="es-VE" sz="1400" dirty="0">
                        <a:solidFill>
                          <a:schemeClr val="bg1"/>
                        </a:solidFill>
                        <a:latin typeface="+mj-lt"/>
                        <a:ea typeface="Calibri"/>
                      </a:endParaRPr>
                    </a:p>
                  </a:txBody>
                  <a:tcPr marL="68580" marR="68580" marT="0" marB="0" anchor="ctr"/>
                </a:tc>
                <a:tc hMerge="1">
                  <a:txBody>
                    <a:bodyPr/>
                    <a:lstStyle/>
                    <a:p>
                      <a:endParaRPr lang="es-VE"/>
                    </a:p>
                  </a:txBody>
                  <a:tcPr/>
                </a:tc>
                <a:tc hMerge="1">
                  <a:txBody>
                    <a:bodyPr/>
                    <a:lstStyle/>
                    <a:p>
                      <a:endParaRPr lang="es-VE"/>
                    </a:p>
                  </a:txBody>
                  <a:tcPr/>
                </a:tc>
                <a:tc hMerge="1">
                  <a:txBody>
                    <a:bodyPr/>
                    <a:lstStyle/>
                    <a:p>
                      <a:endParaRPr lang="es-VE"/>
                    </a:p>
                  </a:txBody>
                  <a:tcPr/>
                </a:tc>
              </a:tr>
              <a:tr h="342408">
                <a:tc v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Escenario</a:t>
                      </a:r>
                      <a:r>
                        <a:rPr lang="en-US" sz="1400" dirty="0">
                          <a:solidFill>
                            <a:srgbClr val="000000"/>
                          </a:solidFill>
                          <a:latin typeface="+mj-lt"/>
                          <a:ea typeface="Times New Roman"/>
                        </a:rPr>
                        <a:t> 7</a:t>
                      </a:r>
                      <a:endParaRPr lang="es-VE" sz="1400" dirty="0">
                        <a:latin typeface="+mj-lt"/>
                        <a:ea typeface="Calibri"/>
                      </a:endParaRPr>
                    </a:p>
                  </a:txBody>
                  <a:tcPr marL="68580" marR="68580" marT="0" marB="0" anchor="ctr"/>
                </a:tc>
                <a:tc h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Escenario</a:t>
                      </a:r>
                      <a:r>
                        <a:rPr lang="en-US" sz="1400" dirty="0">
                          <a:solidFill>
                            <a:srgbClr val="000000"/>
                          </a:solidFill>
                          <a:latin typeface="+mj-lt"/>
                          <a:ea typeface="Times New Roman"/>
                        </a:rPr>
                        <a:t> 5</a:t>
                      </a:r>
                      <a:endParaRPr lang="es-VE" sz="1400" dirty="0">
                        <a:latin typeface="+mj-lt"/>
                        <a:ea typeface="Calibri"/>
                      </a:endParaRPr>
                    </a:p>
                  </a:txBody>
                  <a:tcPr marL="68580" marR="68580" marT="0" marB="0" anchor="ctr"/>
                </a:tc>
                <a:tc hMerge="1">
                  <a:txBody>
                    <a:bodyPr/>
                    <a:lstStyle/>
                    <a:p>
                      <a:endParaRPr lang="es-VE"/>
                    </a:p>
                  </a:txBody>
                  <a:tcPr/>
                </a:tc>
              </a:tr>
              <a:tr h="677334">
                <a:tc vMerge="1">
                  <a:txBody>
                    <a:bodyPr/>
                    <a:lstStyle/>
                    <a:p>
                      <a:endParaRPr lang="es-VE"/>
                    </a:p>
                  </a:txBody>
                  <a:tcPr/>
                </a:tc>
                <a:tc>
                  <a:txBody>
                    <a:bodyPr/>
                    <a:lstStyle/>
                    <a:p>
                      <a:pPr algn="ctr">
                        <a:lnSpc>
                          <a:spcPct val="115000"/>
                        </a:lnSpc>
                        <a:spcAft>
                          <a:spcPts val="0"/>
                        </a:spcAft>
                      </a:pPr>
                      <a:r>
                        <a:rPr kumimoji="0" lang="en-US" sz="1400" kern="1200" dirty="0" smtClean="0">
                          <a:solidFill>
                            <a:srgbClr val="000000"/>
                          </a:solidFill>
                          <a:latin typeface="+mn-lt"/>
                          <a:ea typeface="Times New Roman"/>
                          <a:cs typeface="+mn-cs"/>
                        </a:rPr>
                        <a:t>μ</a:t>
                      </a:r>
                      <a:endParaRPr kumimoji="0" lang="es-VE" sz="1400" kern="1200" dirty="0">
                        <a:solidFill>
                          <a:schemeClr val="dk1"/>
                        </a:solidFill>
                        <a:latin typeface="+mn-lt"/>
                        <a:ea typeface="Calibri"/>
                        <a:cs typeface="+mn-cs"/>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μ</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err="1">
                          <a:solidFill>
                            <a:srgbClr val="000000"/>
                          </a:solidFill>
                          <a:latin typeface="+mj-lt"/>
                          <a:ea typeface="Times New Roman"/>
                        </a:rPr>
                        <a:t>Estimación</a:t>
                      </a:r>
                      <a:r>
                        <a:rPr lang="en-US" sz="1400" dirty="0">
                          <a:solidFill>
                            <a:srgbClr val="000000"/>
                          </a:solidFill>
                          <a:latin typeface="+mj-lt"/>
                          <a:ea typeface="Times New Roman"/>
                        </a:rPr>
                        <a:t> de </a:t>
                      </a:r>
                      <a:r>
                        <a:rPr lang="en-US" sz="1400" dirty="0" err="1">
                          <a:solidFill>
                            <a:srgbClr val="000000"/>
                          </a:solidFill>
                          <a:latin typeface="+mj-lt"/>
                          <a:ea typeface="Times New Roman"/>
                        </a:rPr>
                        <a:t>intervalo</a:t>
                      </a:r>
                      <a:endParaRPr lang="es-VE" sz="1400" dirty="0">
                        <a:latin typeface="+mj-lt"/>
                        <a:ea typeface="Calibri"/>
                      </a:endParaRPr>
                    </a:p>
                  </a:txBody>
                  <a:tcPr marL="68580" marR="68580" marT="0" marB="0" anchor="ctr"/>
                </a:tc>
              </a:tr>
              <a:tr h="451556">
                <a:tc>
                  <a:txBody>
                    <a:bodyPr/>
                    <a:lstStyle/>
                    <a:p>
                      <a:pPr>
                        <a:lnSpc>
                          <a:spcPct val="115000"/>
                        </a:lnSpc>
                        <a:spcAft>
                          <a:spcPts val="0"/>
                        </a:spcAft>
                      </a:pPr>
                      <a:r>
                        <a:rPr lang="en-US" sz="1400">
                          <a:solidFill>
                            <a:srgbClr val="000000"/>
                          </a:solidFill>
                          <a:latin typeface="+mj-lt"/>
                          <a:ea typeface="Times New Roman"/>
                        </a:rPr>
                        <a:t>Nivel de servicio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70.5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75±1</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68.33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68.33±1</a:t>
                      </a:r>
                      <a:endParaRPr lang="es-VE" sz="1400">
                        <a:latin typeface="+mj-lt"/>
                        <a:ea typeface="Calibri"/>
                      </a:endParaRPr>
                    </a:p>
                  </a:txBody>
                  <a:tcPr marL="68580" marR="68580" marT="0" marB="0" anchor="b"/>
                </a:tc>
              </a:tr>
              <a:tr h="677334">
                <a:tc>
                  <a:txBody>
                    <a:bodyPr/>
                    <a:lstStyle/>
                    <a:p>
                      <a:pPr>
                        <a:lnSpc>
                          <a:spcPct val="115000"/>
                        </a:lnSpc>
                        <a:spcAft>
                          <a:spcPts val="0"/>
                        </a:spcAft>
                      </a:pPr>
                      <a:r>
                        <a:rPr lang="es-VE" sz="1400">
                          <a:solidFill>
                            <a:srgbClr val="000000"/>
                          </a:solidFill>
                          <a:latin typeface="+mj-lt"/>
                          <a:ea typeface="Times New Roman"/>
                        </a:rPr>
                        <a:t>Pedidos realizados entregados a tiempo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21,15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21.15±0.27</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20.5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20.5±0.42</a:t>
                      </a:r>
                      <a:endParaRPr lang="es-VE" sz="1400" dirty="0">
                        <a:latin typeface="+mj-lt"/>
                        <a:ea typeface="Calibri"/>
                      </a:endParaRPr>
                    </a:p>
                  </a:txBody>
                  <a:tcPr marL="68580" marR="68580" marT="0" marB="0" anchor="b"/>
                </a:tc>
              </a:tr>
              <a:tr h="453104">
                <a:tc>
                  <a:txBody>
                    <a:bodyPr/>
                    <a:lstStyle/>
                    <a:p>
                      <a:pPr>
                        <a:lnSpc>
                          <a:spcPct val="115000"/>
                        </a:lnSpc>
                        <a:spcAft>
                          <a:spcPts val="0"/>
                        </a:spcAft>
                      </a:pPr>
                      <a:r>
                        <a:rPr lang="en-US" sz="1400">
                          <a:solidFill>
                            <a:srgbClr val="000000"/>
                          </a:solidFill>
                          <a:latin typeface="+mj-lt"/>
                          <a:ea typeface="Times New Roman"/>
                        </a:rPr>
                        <a:t> Pedidos totales realizados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29.75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29.75±0.30</a:t>
                      </a:r>
                      <a:endParaRPr lang="es-VE" sz="1400">
                        <a:latin typeface="+mj-lt"/>
                        <a:ea typeface="Calibri"/>
                      </a:endParaRPr>
                    </a:p>
                  </a:txBody>
                  <a:tcPr marL="68580" marR="68580" marT="0" marB="0" anchor="b"/>
                </a:tc>
              </a:tr>
              <a:tr h="342408">
                <a:tc>
                  <a:txBody>
                    <a:bodyPr/>
                    <a:lstStyle/>
                    <a:p>
                      <a:pPr>
                        <a:lnSpc>
                          <a:spcPct val="115000"/>
                        </a:lnSpc>
                        <a:spcAft>
                          <a:spcPts val="0"/>
                        </a:spcAft>
                      </a:pPr>
                      <a:r>
                        <a:rPr lang="en-US" sz="1400" dirty="0" err="1">
                          <a:solidFill>
                            <a:srgbClr val="000000"/>
                          </a:solidFill>
                          <a:latin typeface="+mj-lt"/>
                          <a:ea typeface="Times New Roman"/>
                        </a:rPr>
                        <a:t>Toneladas</a:t>
                      </a:r>
                      <a:r>
                        <a:rPr lang="en-US" sz="1400" dirty="0">
                          <a:solidFill>
                            <a:srgbClr val="000000"/>
                          </a:solidFill>
                          <a:latin typeface="+mj-lt"/>
                          <a:ea typeface="Times New Roman"/>
                        </a:rPr>
                        <a:t> </a:t>
                      </a:r>
                      <a:r>
                        <a:rPr lang="en-US" sz="1400" dirty="0" err="1">
                          <a:solidFill>
                            <a:srgbClr val="000000"/>
                          </a:solidFill>
                          <a:latin typeface="+mj-lt"/>
                          <a:ea typeface="Times New Roman"/>
                        </a:rPr>
                        <a:t>totales</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2797</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2797±0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2790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2790±7</a:t>
                      </a:r>
                      <a:endParaRPr lang="es-VE" sz="1400" dirty="0">
                        <a:latin typeface="+mj-lt"/>
                        <a:ea typeface="Calibri"/>
                      </a:endParaRPr>
                    </a:p>
                  </a:txBody>
                  <a:tcPr marL="68580" marR="68580" marT="0" marB="0" anchor="b"/>
                </a:tc>
              </a:tr>
            </a:tbl>
          </a:graphicData>
        </a:graphic>
      </p:graphicFrame>
      <p:sp>
        <p:nvSpPr>
          <p:cNvPr id="5" name="4 CuadroTexto"/>
          <p:cNvSpPr txBox="1"/>
          <p:nvPr/>
        </p:nvSpPr>
        <p:spPr>
          <a:xfrm>
            <a:off x="467544" y="980727"/>
            <a:ext cx="8712968" cy="707886"/>
          </a:xfrm>
          <a:prstGeom prst="rect">
            <a:avLst/>
          </a:prstGeom>
          <a:noFill/>
        </p:spPr>
        <p:txBody>
          <a:bodyPr wrap="square" rtlCol="0">
            <a:spAutoFit/>
          </a:bodyPr>
          <a:lstStyle/>
          <a:p>
            <a:r>
              <a:rPr lang="es-VE" sz="2000" b="1" i="1" dirty="0"/>
              <a:t>Escenario </a:t>
            </a:r>
            <a:r>
              <a:rPr lang="es-VE" sz="2000" b="1" i="1" dirty="0" smtClean="0"/>
              <a:t>7.</a:t>
            </a:r>
            <a:endParaRPr lang="es-VE" sz="2000" b="1" i="1" dirty="0"/>
          </a:p>
          <a:p>
            <a:endParaRPr lang="es-VE" sz="2000" dirty="0"/>
          </a:p>
        </p:txBody>
      </p:sp>
      <p:sp>
        <p:nvSpPr>
          <p:cNvPr id="7" name="6 CuadroTexto"/>
          <p:cNvSpPr txBox="1"/>
          <p:nvPr/>
        </p:nvSpPr>
        <p:spPr>
          <a:xfrm>
            <a:off x="5652120" y="2060848"/>
            <a:ext cx="3744416" cy="3139321"/>
          </a:xfrm>
          <a:prstGeom prst="rect">
            <a:avLst/>
          </a:prstGeom>
          <a:noFill/>
        </p:spPr>
        <p:txBody>
          <a:bodyPr wrap="square" rtlCol="0">
            <a:spAutoFit/>
          </a:bodyPr>
          <a:lstStyle/>
          <a:p>
            <a:r>
              <a:rPr lang="es-VE" b="1" dirty="0" smtClean="0"/>
              <a:t>Prueba de hipótesis </a:t>
            </a:r>
          </a:p>
          <a:p>
            <a:endParaRPr lang="es-VE" b="1" dirty="0" smtClean="0"/>
          </a:p>
          <a:p>
            <a:r>
              <a:rPr lang="es-VE" dirty="0"/>
              <a:t>  </a:t>
            </a:r>
            <a:r>
              <a:rPr lang="es-VE" dirty="0" smtClean="0"/>
              <a:t>   Ho</a:t>
            </a:r>
            <a:r>
              <a:rPr lang="es-VE" dirty="0"/>
              <a:t>: μ esc5 – μ esc7 = 0 </a:t>
            </a:r>
          </a:p>
          <a:p>
            <a:r>
              <a:rPr lang="es-VE" dirty="0" smtClean="0"/>
              <a:t>     H1</a:t>
            </a:r>
            <a:r>
              <a:rPr lang="es-VE" dirty="0"/>
              <a:t>: μ esc5 – μ esc7 &lt; </a:t>
            </a:r>
            <a:r>
              <a:rPr lang="es-VE" dirty="0" smtClean="0"/>
              <a:t>0</a:t>
            </a:r>
          </a:p>
          <a:p>
            <a:endParaRPr lang="es-VE" dirty="0"/>
          </a:p>
          <a:p>
            <a:r>
              <a:rPr lang="es-VE" dirty="0"/>
              <a:t>n </a:t>
            </a:r>
            <a:r>
              <a:rPr lang="es-VE" dirty="0" smtClean="0"/>
              <a:t>esc5 </a:t>
            </a:r>
            <a:r>
              <a:rPr lang="es-VE" dirty="0"/>
              <a:t>= 20 ; n </a:t>
            </a:r>
            <a:r>
              <a:rPr lang="es-VE" dirty="0" smtClean="0"/>
              <a:t>esc7 </a:t>
            </a:r>
            <a:r>
              <a:rPr lang="es-VE" dirty="0"/>
              <a:t>= 20</a:t>
            </a:r>
          </a:p>
          <a:p>
            <a:r>
              <a:rPr lang="es-VE" dirty="0"/>
              <a:t>μ </a:t>
            </a:r>
            <a:r>
              <a:rPr lang="es-VE" dirty="0" smtClean="0"/>
              <a:t>esc5 </a:t>
            </a:r>
            <a:r>
              <a:rPr lang="es-VE" dirty="0"/>
              <a:t>= </a:t>
            </a:r>
            <a:r>
              <a:rPr lang="es-VE" dirty="0" smtClean="0"/>
              <a:t>68.33 </a:t>
            </a:r>
            <a:r>
              <a:rPr lang="es-VE" dirty="0"/>
              <a:t>; μ </a:t>
            </a:r>
            <a:r>
              <a:rPr lang="es-VE" dirty="0" smtClean="0"/>
              <a:t>esc7 </a:t>
            </a:r>
            <a:r>
              <a:rPr lang="es-VE" dirty="0"/>
              <a:t>= </a:t>
            </a:r>
            <a:r>
              <a:rPr lang="es-VE" dirty="0" smtClean="0"/>
              <a:t>70.5</a:t>
            </a:r>
            <a:endParaRPr lang="es-ES" dirty="0" smtClean="0"/>
          </a:p>
          <a:p>
            <a:pPr lvl="0"/>
            <a:r>
              <a:rPr lang="es-ES" dirty="0" smtClean="0"/>
              <a:t>Nivel </a:t>
            </a:r>
            <a:r>
              <a:rPr lang="es-ES" dirty="0"/>
              <a:t>de significancia</a:t>
            </a:r>
            <a:r>
              <a:rPr lang="es-ES" dirty="0" smtClean="0"/>
              <a:t>:</a:t>
            </a:r>
          </a:p>
          <a:p>
            <a:pPr lvl="0"/>
            <a:r>
              <a:rPr lang="es-ES" dirty="0" smtClean="0"/>
              <a:t> </a:t>
            </a:r>
            <a:r>
              <a:rPr lang="es-ES" dirty="0"/>
              <a:t>α</a:t>
            </a:r>
            <a:r>
              <a:rPr lang="es-VE" dirty="0"/>
              <a:t> = </a:t>
            </a:r>
            <a:r>
              <a:rPr lang="es-VE" dirty="0" smtClean="0"/>
              <a:t>0.05</a:t>
            </a:r>
            <a:endParaRPr lang="es-VE" dirty="0"/>
          </a:p>
          <a:p>
            <a:pPr lvl="0"/>
            <a:r>
              <a:rPr lang="es-ES" dirty="0" smtClean="0"/>
              <a:t>Valor-P </a:t>
            </a:r>
            <a:r>
              <a:rPr lang="es-ES" dirty="0"/>
              <a:t>= 0.4408 &gt; 0.05</a:t>
            </a:r>
            <a:endParaRPr lang="es-VE" dirty="0"/>
          </a:p>
          <a:p>
            <a:endParaRPr lang="es-VE" dirty="0"/>
          </a:p>
        </p:txBody>
      </p:sp>
      <p:sp>
        <p:nvSpPr>
          <p:cNvPr id="6" name="5 CuadroTexto"/>
          <p:cNvSpPr txBox="1"/>
          <p:nvPr/>
        </p:nvSpPr>
        <p:spPr>
          <a:xfrm>
            <a:off x="462572" y="1484784"/>
            <a:ext cx="5040560" cy="646331"/>
          </a:xfrm>
          <a:prstGeom prst="rect">
            <a:avLst/>
          </a:prstGeom>
          <a:noFill/>
        </p:spPr>
        <p:txBody>
          <a:bodyPr wrap="square" rtlCol="0">
            <a:spAutoFit/>
          </a:bodyPr>
          <a:lstStyle/>
          <a:p>
            <a:r>
              <a:rPr lang="es-VE" dirty="0" smtClean="0"/>
              <a:t>Tabla 20. </a:t>
            </a:r>
            <a:r>
              <a:rPr lang="es-VE" i="1" dirty="0" smtClean="0"/>
              <a:t>Resultados del escenario 7.</a:t>
            </a:r>
            <a:endParaRPr lang="es-VE" b="1" dirty="0" smtClean="0"/>
          </a:p>
          <a:p>
            <a:endParaRPr lang="es-VE" dirty="0"/>
          </a:p>
        </p:txBody>
      </p:sp>
      <p:sp>
        <p:nvSpPr>
          <p:cNvPr id="2" name="Rectangle 1"/>
          <p:cNvSpPr/>
          <p:nvPr/>
        </p:nvSpPr>
        <p:spPr>
          <a:xfrm>
            <a:off x="1115616" y="5661248"/>
            <a:ext cx="7920880" cy="646331"/>
          </a:xfrm>
          <a:prstGeom prst="rect">
            <a:avLst/>
          </a:prstGeom>
        </p:spPr>
        <p:txBody>
          <a:bodyPr wrap="square">
            <a:spAutoFit/>
          </a:bodyPr>
          <a:lstStyle/>
          <a:p>
            <a:r>
              <a:rPr lang="es-VE" dirty="0" smtClean="0"/>
              <a:t>Sin importar el cumplimiento total del plan de producción, además de mejoras generales en el sistema (al igual que el escenario 2).</a:t>
            </a:r>
            <a:endParaRPr lang="es-VE" dirty="0"/>
          </a:p>
        </p:txBody>
      </p:sp>
      <p:sp>
        <p:nvSpPr>
          <p:cNvPr id="8" name="7 Flecha curvada hacia la derecha"/>
          <p:cNvSpPr/>
          <p:nvPr/>
        </p:nvSpPr>
        <p:spPr>
          <a:xfrm>
            <a:off x="539552" y="5517232"/>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26238" y="1052736"/>
            <a:ext cx="7704856" cy="1015663"/>
          </a:xfrm>
          <a:prstGeom prst="rect">
            <a:avLst/>
          </a:prstGeom>
          <a:noFill/>
        </p:spPr>
        <p:txBody>
          <a:bodyPr wrap="square" rtlCol="0">
            <a:spAutoFit/>
          </a:bodyPr>
          <a:lstStyle/>
          <a:p>
            <a:r>
              <a:rPr lang="es-VE" sz="2000" b="1" i="1" dirty="0"/>
              <a:t>Escenario 8: propuestas evaluadas en escenario 7</a:t>
            </a:r>
            <a:r>
              <a:rPr lang="es-VE" sz="2000" b="1" i="1" dirty="0" smtClean="0"/>
              <a:t>, </a:t>
            </a:r>
            <a:r>
              <a:rPr lang="es-VE" sz="2000" b="1" i="1" dirty="0"/>
              <a:t>junto </a:t>
            </a:r>
            <a:r>
              <a:rPr lang="es-VE" sz="2000" b="1" i="1" dirty="0" smtClean="0"/>
              <a:t>con la duplicación del recurso de llenado. </a:t>
            </a:r>
            <a:endParaRPr lang="es-VE" sz="2000" b="1" i="1" dirty="0"/>
          </a:p>
          <a:p>
            <a:endParaRPr lang="es-VE" sz="2000" dirty="0"/>
          </a:p>
        </p:txBody>
      </p:sp>
      <p:graphicFrame>
        <p:nvGraphicFramePr>
          <p:cNvPr id="5" name="3 Marcador de contenido"/>
          <p:cNvGraphicFramePr>
            <a:graphicFrameLocks/>
          </p:cNvGraphicFramePr>
          <p:nvPr/>
        </p:nvGraphicFramePr>
        <p:xfrm>
          <a:off x="2195736" y="2492898"/>
          <a:ext cx="4680520" cy="3888429"/>
        </p:xfrm>
        <a:graphic>
          <a:graphicData uri="http://schemas.openxmlformats.org/drawingml/2006/table">
            <a:tbl>
              <a:tblPr firstRow="1" bandRow="1">
                <a:tableStyleId>{5C22544A-7EE6-4342-B048-85BDC9FD1C3A}</a:tableStyleId>
              </a:tblPr>
              <a:tblGrid>
                <a:gridCol w="2340260"/>
                <a:gridCol w="2340260"/>
              </a:tblGrid>
              <a:tr h="601476">
                <a:tc>
                  <a:txBody>
                    <a:bodyPr/>
                    <a:lstStyle/>
                    <a:p>
                      <a:pPr algn="ctr">
                        <a:lnSpc>
                          <a:spcPct val="115000"/>
                        </a:lnSpc>
                        <a:spcAft>
                          <a:spcPts val="0"/>
                        </a:spcAft>
                      </a:pPr>
                      <a:r>
                        <a:rPr lang="es-VE" sz="1400" dirty="0">
                          <a:solidFill>
                            <a:schemeClr val="bg1"/>
                          </a:solidFill>
                          <a:latin typeface="+mj-lt"/>
                          <a:ea typeface="Times New Roman"/>
                        </a:rPr>
                        <a:t>Cantidad necesaria de camiones (turno)</a:t>
                      </a:r>
                      <a:endParaRPr lang="es-VE" sz="1400" dirty="0">
                        <a:solidFill>
                          <a:schemeClr val="bg1"/>
                        </a:solidFill>
                        <a:latin typeface="+mj-lt"/>
                        <a:ea typeface="Calibri"/>
                      </a:endParaRPr>
                    </a:p>
                  </a:txBody>
                  <a:tcPr marL="68580" marR="68580" marT="0" marB="0" anchor="b"/>
                </a:tc>
                <a:tc>
                  <a:txBody>
                    <a:bodyPr/>
                    <a:lstStyle/>
                    <a:p>
                      <a:pPr algn="ctr">
                        <a:lnSpc>
                          <a:spcPct val="115000"/>
                        </a:lnSpc>
                        <a:spcAft>
                          <a:spcPts val="0"/>
                        </a:spcAft>
                      </a:pPr>
                      <a:r>
                        <a:rPr lang="en-US" sz="1400" dirty="0" err="1">
                          <a:solidFill>
                            <a:schemeClr val="bg1"/>
                          </a:solidFill>
                          <a:latin typeface="+mj-lt"/>
                          <a:ea typeface="Times New Roman"/>
                        </a:rPr>
                        <a:t>Nivel</a:t>
                      </a:r>
                      <a:r>
                        <a:rPr lang="en-US" sz="1400" dirty="0">
                          <a:solidFill>
                            <a:schemeClr val="bg1"/>
                          </a:solidFill>
                          <a:latin typeface="+mj-lt"/>
                          <a:ea typeface="Times New Roman"/>
                        </a:rPr>
                        <a:t> de </a:t>
                      </a:r>
                      <a:r>
                        <a:rPr lang="en-US" sz="1400" dirty="0" err="1">
                          <a:solidFill>
                            <a:schemeClr val="bg1"/>
                          </a:solidFill>
                          <a:latin typeface="+mj-lt"/>
                          <a:ea typeface="Times New Roman"/>
                        </a:rPr>
                        <a:t>servicio</a:t>
                      </a:r>
                      <a:r>
                        <a:rPr lang="en-US" sz="1400" dirty="0">
                          <a:solidFill>
                            <a:schemeClr val="bg1"/>
                          </a:solidFill>
                          <a:latin typeface="+mj-lt"/>
                          <a:ea typeface="Times New Roman"/>
                        </a:rPr>
                        <a:t> (%)</a:t>
                      </a:r>
                      <a:endParaRPr lang="es-VE" sz="1400" dirty="0">
                        <a:solidFill>
                          <a:schemeClr val="bg1"/>
                        </a:solidFill>
                        <a:latin typeface="+mj-lt"/>
                        <a:ea typeface="Calibri"/>
                      </a:endParaRPr>
                    </a:p>
                  </a:txBody>
                  <a:tcPr marL="68580" marR="68580" marT="0" marB="0" anchor="ctr"/>
                </a:tc>
              </a:tr>
              <a:tr h="365217">
                <a:tc>
                  <a:txBody>
                    <a:bodyPr/>
                    <a:lstStyle/>
                    <a:p>
                      <a:pPr algn="ctr">
                        <a:lnSpc>
                          <a:spcPct val="115000"/>
                        </a:lnSpc>
                        <a:spcAft>
                          <a:spcPts val="0"/>
                        </a:spcAft>
                      </a:pPr>
                      <a:r>
                        <a:rPr lang="en-US" sz="1400">
                          <a:solidFill>
                            <a:srgbClr val="000000"/>
                          </a:solidFill>
                          <a:latin typeface="+mj-lt"/>
                          <a:ea typeface="Times New Roman"/>
                        </a:rPr>
                        <a:t>Actual</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50.67</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dirty="0">
                          <a:solidFill>
                            <a:srgbClr val="000000"/>
                          </a:solidFill>
                          <a:latin typeface="+mj-lt"/>
                          <a:ea typeface="Times New Roman"/>
                        </a:rPr>
                        <a:t>14</a:t>
                      </a:r>
                      <a:endParaRPr lang="es-VE" sz="1400" dirty="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70.67</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15</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70.83</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16</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70.83</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17</a:t>
                      </a:r>
                      <a:endParaRPr lang="es-VE" sz="1400">
                        <a:latin typeface="+mj-lt"/>
                        <a:ea typeface="Calibri"/>
                      </a:endParaRPr>
                    </a:p>
                  </a:txBody>
                  <a:tcPr marL="68580" marR="68580" marT="0" marB="0" anchor="ctr">
                    <a:solidFill>
                      <a:schemeClr val="accent1">
                        <a:lumMod val="20000"/>
                        <a:lumOff val="80000"/>
                      </a:schemeClr>
                    </a:solidFill>
                  </a:tcPr>
                </a:tc>
                <a:tc>
                  <a:txBody>
                    <a:bodyPr/>
                    <a:lstStyle/>
                    <a:p>
                      <a:pPr algn="ctr">
                        <a:lnSpc>
                          <a:spcPct val="115000"/>
                        </a:lnSpc>
                        <a:spcAft>
                          <a:spcPts val="0"/>
                        </a:spcAft>
                      </a:pPr>
                      <a:r>
                        <a:rPr lang="en-US" sz="1400">
                          <a:solidFill>
                            <a:srgbClr val="000000"/>
                          </a:solidFill>
                          <a:latin typeface="+mj-lt"/>
                          <a:ea typeface="Times New Roman"/>
                        </a:rPr>
                        <a:t>69.00</a:t>
                      </a:r>
                      <a:endParaRPr lang="es-VE" sz="1400">
                        <a:latin typeface="+mj-lt"/>
                        <a:ea typeface="Calibri"/>
                      </a:endParaRPr>
                    </a:p>
                  </a:txBody>
                  <a:tcPr marL="68580" marR="68580" marT="0" marB="0" anchor="ctr">
                    <a:solidFill>
                      <a:schemeClr val="accent1">
                        <a:lumMod val="20000"/>
                        <a:lumOff val="80000"/>
                      </a:schemeClr>
                    </a:solidFill>
                  </a:tcPr>
                </a:tc>
              </a:tr>
              <a:tr h="365217">
                <a:tc>
                  <a:txBody>
                    <a:bodyPr/>
                    <a:lstStyle/>
                    <a:p>
                      <a:pPr algn="ctr">
                        <a:lnSpc>
                          <a:spcPct val="115000"/>
                        </a:lnSpc>
                        <a:spcAft>
                          <a:spcPts val="0"/>
                        </a:spcAft>
                      </a:pPr>
                      <a:r>
                        <a:rPr lang="en-US" sz="1400">
                          <a:solidFill>
                            <a:srgbClr val="000000"/>
                          </a:solidFill>
                          <a:latin typeface="+mj-lt"/>
                          <a:ea typeface="Times New Roman"/>
                        </a:rPr>
                        <a:t>18</a:t>
                      </a:r>
                      <a:endParaRPr lang="es-VE" sz="1400">
                        <a:latin typeface="+mj-lt"/>
                        <a:ea typeface="Calibri"/>
                      </a:endParaRPr>
                    </a:p>
                  </a:txBody>
                  <a:tcPr marL="68580" marR="68580" marT="0" marB="0" anchor="b">
                    <a:solidFill>
                      <a:schemeClr val="accent2">
                        <a:lumMod val="40000"/>
                        <a:lumOff val="60000"/>
                      </a:schemeClr>
                    </a:solidFill>
                  </a:tcPr>
                </a:tc>
                <a:tc>
                  <a:txBody>
                    <a:bodyPr/>
                    <a:lstStyle/>
                    <a:p>
                      <a:pPr algn="ctr">
                        <a:lnSpc>
                          <a:spcPct val="115000"/>
                        </a:lnSpc>
                        <a:spcAft>
                          <a:spcPts val="0"/>
                        </a:spcAft>
                      </a:pPr>
                      <a:r>
                        <a:rPr lang="en-US" sz="1400" dirty="0">
                          <a:solidFill>
                            <a:srgbClr val="000000"/>
                          </a:solidFill>
                          <a:latin typeface="+mj-lt"/>
                          <a:ea typeface="Times New Roman"/>
                        </a:rPr>
                        <a:t>72.33</a:t>
                      </a:r>
                      <a:endParaRPr lang="es-VE" sz="1400" dirty="0">
                        <a:latin typeface="+mj-lt"/>
                        <a:ea typeface="Calibri"/>
                      </a:endParaRPr>
                    </a:p>
                  </a:txBody>
                  <a:tcPr marL="68580" marR="68580" marT="0" marB="0" anchor="b">
                    <a:solidFill>
                      <a:schemeClr val="accent2">
                        <a:lumMod val="40000"/>
                        <a:lumOff val="60000"/>
                      </a:schemeClr>
                    </a:solidFill>
                  </a:tcPr>
                </a:tc>
              </a:tr>
              <a:tr h="365217">
                <a:tc>
                  <a:txBody>
                    <a:bodyPr/>
                    <a:lstStyle/>
                    <a:p>
                      <a:pPr algn="ctr">
                        <a:lnSpc>
                          <a:spcPct val="115000"/>
                        </a:lnSpc>
                        <a:spcAft>
                          <a:spcPts val="0"/>
                        </a:spcAft>
                      </a:pPr>
                      <a:r>
                        <a:rPr lang="en-US" sz="1400">
                          <a:solidFill>
                            <a:srgbClr val="000000"/>
                          </a:solidFill>
                          <a:latin typeface="+mj-lt"/>
                          <a:ea typeface="Times New Roman"/>
                        </a:rPr>
                        <a:t>19</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70.83</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20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70.5</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21</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69</a:t>
                      </a:r>
                      <a:endParaRPr lang="es-VE" sz="1400" dirty="0">
                        <a:latin typeface="+mj-lt"/>
                        <a:ea typeface="Calibri"/>
                      </a:endParaRPr>
                    </a:p>
                  </a:txBody>
                  <a:tcPr marL="68580" marR="68580" marT="0" marB="0" anchor="b"/>
                </a:tc>
              </a:tr>
            </a:tbl>
          </a:graphicData>
        </a:graphic>
      </p:graphicFrame>
      <p:sp>
        <p:nvSpPr>
          <p:cNvPr id="6" name="5 Rectángulo"/>
          <p:cNvSpPr/>
          <p:nvPr/>
        </p:nvSpPr>
        <p:spPr>
          <a:xfrm>
            <a:off x="611560" y="2062589"/>
            <a:ext cx="8064896" cy="646331"/>
          </a:xfrm>
          <a:prstGeom prst="rect">
            <a:avLst/>
          </a:prstGeom>
        </p:spPr>
        <p:txBody>
          <a:bodyPr wrap="square">
            <a:spAutoFit/>
          </a:bodyPr>
          <a:lstStyle/>
          <a:p>
            <a:r>
              <a:rPr lang="es-VE" dirty="0" smtClean="0"/>
              <a:t> Tabla 21.</a:t>
            </a:r>
            <a:r>
              <a:rPr lang="es-VE" i="1" dirty="0" smtClean="0"/>
              <a:t>Nivel de servicio  respecto a la cantidad necesaria de camiones por turno.</a:t>
            </a:r>
            <a:endParaRPr lang="es-VE"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5 Marcador de contenido"/>
          <p:cNvGraphicFramePr>
            <a:graphicFrameLocks/>
          </p:cNvGraphicFramePr>
          <p:nvPr>
            <p:extLst>
              <p:ext uri="{D42A27DB-BD31-4B8C-83A1-F6EECF244321}">
                <p14:modId xmlns:p14="http://schemas.microsoft.com/office/powerpoint/2010/main" xmlns="" val="1230425176"/>
              </p:ext>
            </p:extLst>
          </p:nvPr>
        </p:nvGraphicFramePr>
        <p:xfrm>
          <a:off x="385555" y="1844824"/>
          <a:ext cx="5256584" cy="3317235"/>
        </p:xfrm>
        <a:graphic>
          <a:graphicData uri="http://schemas.openxmlformats.org/drawingml/2006/table">
            <a:tbl>
              <a:tblPr firstRow="1" bandRow="1">
                <a:tableStyleId>{5C22544A-7EE6-4342-B048-85BDC9FD1C3A}</a:tableStyleId>
              </a:tblPr>
              <a:tblGrid>
                <a:gridCol w="1917107"/>
                <a:gridCol w="556579"/>
                <a:gridCol w="1051317"/>
                <a:gridCol w="618422"/>
                <a:gridCol w="1113159"/>
              </a:tblGrid>
              <a:tr h="369653">
                <a:tc rowSpan="3">
                  <a:txBody>
                    <a:bodyPr/>
                    <a:lstStyle/>
                    <a:p>
                      <a:pPr algn="ctr">
                        <a:lnSpc>
                          <a:spcPct val="115000"/>
                        </a:lnSpc>
                        <a:spcAft>
                          <a:spcPts val="0"/>
                        </a:spcAft>
                      </a:pPr>
                      <a:r>
                        <a:rPr lang="en-US" sz="1400" dirty="0" err="1">
                          <a:solidFill>
                            <a:schemeClr val="bg1"/>
                          </a:solidFill>
                          <a:latin typeface="+mj-lt"/>
                          <a:ea typeface="Times New Roman"/>
                        </a:rPr>
                        <a:t>Indicador</a:t>
                      </a:r>
                      <a:endParaRPr lang="es-VE" sz="1400" dirty="0">
                        <a:solidFill>
                          <a:schemeClr val="bg1"/>
                        </a:solidFill>
                        <a:latin typeface="+mj-lt"/>
                        <a:ea typeface="Calibri"/>
                      </a:endParaRPr>
                    </a:p>
                  </a:txBody>
                  <a:tcPr marL="68580" marR="68580" marT="0" marB="0" anchor="ctr"/>
                </a:tc>
                <a:tc gridSpan="4">
                  <a:txBody>
                    <a:bodyPr/>
                    <a:lstStyle/>
                    <a:p>
                      <a:pPr algn="ctr">
                        <a:lnSpc>
                          <a:spcPct val="115000"/>
                        </a:lnSpc>
                        <a:spcAft>
                          <a:spcPts val="0"/>
                        </a:spcAft>
                      </a:pPr>
                      <a:r>
                        <a:rPr lang="en-US" sz="1400" dirty="0" err="1">
                          <a:solidFill>
                            <a:schemeClr val="bg1"/>
                          </a:solidFill>
                          <a:latin typeface="+mj-lt"/>
                          <a:ea typeface="Times New Roman"/>
                        </a:rPr>
                        <a:t>Resultados</a:t>
                      </a:r>
                      <a:endParaRPr lang="es-VE" sz="1400" dirty="0">
                        <a:solidFill>
                          <a:schemeClr val="bg1"/>
                        </a:solidFill>
                        <a:latin typeface="+mj-lt"/>
                        <a:ea typeface="Calibri"/>
                      </a:endParaRPr>
                    </a:p>
                  </a:txBody>
                  <a:tcPr marL="68580" marR="68580" marT="0" marB="0" anchor="ctr"/>
                </a:tc>
                <a:tc hMerge="1">
                  <a:txBody>
                    <a:bodyPr/>
                    <a:lstStyle/>
                    <a:p>
                      <a:endParaRPr lang="es-VE"/>
                    </a:p>
                  </a:txBody>
                  <a:tcPr/>
                </a:tc>
                <a:tc hMerge="1">
                  <a:txBody>
                    <a:bodyPr/>
                    <a:lstStyle/>
                    <a:p>
                      <a:endParaRPr lang="es-VE"/>
                    </a:p>
                  </a:txBody>
                  <a:tcPr/>
                </a:tc>
                <a:tc hMerge="1">
                  <a:txBody>
                    <a:bodyPr/>
                    <a:lstStyle/>
                    <a:p>
                      <a:endParaRPr lang="es-VE"/>
                    </a:p>
                  </a:txBody>
                  <a:tcPr/>
                </a:tc>
              </a:tr>
              <a:tr h="369653">
                <a:tc v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Escenario</a:t>
                      </a:r>
                      <a:r>
                        <a:rPr lang="en-US" sz="1400" dirty="0">
                          <a:solidFill>
                            <a:srgbClr val="000000"/>
                          </a:solidFill>
                          <a:latin typeface="+mj-lt"/>
                          <a:ea typeface="Times New Roman"/>
                        </a:rPr>
                        <a:t> 8</a:t>
                      </a:r>
                      <a:endParaRPr lang="es-VE" sz="1400" dirty="0">
                        <a:latin typeface="+mj-lt"/>
                        <a:ea typeface="Calibri"/>
                      </a:endParaRPr>
                    </a:p>
                  </a:txBody>
                  <a:tcPr marL="68580" marR="68580" marT="0" marB="0" anchor="ctr"/>
                </a:tc>
                <a:tc hMerge="1">
                  <a:txBody>
                    <a:bodyPr/>
                    <a:lstStyle/>
                    <a:p>
                      <a:endParaRPr lang="es-VE"/>
                    </a:p>
                  </a:txBody>
                  <a:tcPr/>
                </a:tc>
                <a:tc gridSpan="2">
                  <a:txBody>
                    <a:bodyPr/>
                    <a:lstStyle/>
                    <a:p>
                      <a:pPr algn="ctr">
                        <a:lnSpc>
                          <a:spcPct val="115000"/>
                        </a:lnSpc>
                        <a:spcAft>
                          <a:spcPts val="0"/>
                        </a:spcAft>
                      </a:pPr>
                      <a:r>
                        <a:rPr lang="en-US" sz="1400">
                          <a:solidFill>
                            <a:srgbClr val="000000"/>
                          </a:solidFill>
                          <a:latin typeface="+mj-lt"/>
                          <a:ea typeface="Times New Roman"/>
                        </a:rPr>
                        <a:t>Escenario 5</a:t>
                      </a:r>
                      <a:endParaRPr lang="es-VE" sz="1400">
                        <a:latin typeface="+mj-lt"/>
                        <a:ea typeface="Calibri"/>
                      </a:endParaRPr>
                    </a:p>
                  </a:txBody>
                  <a:tcPr marL="68580" marR="68580" marT="0" marB="0" anchor="ctr"/>
                </a:tc>
                <a:tc hMerge="1">
                  <a:txBody>
                    <a:bodyPr/>
                    <a:lstStyle/>
                    <a:p>
                      <a:endParaRPr lang="es-VE"/>
                    </a:p>
                  </a:txBody>
                  <a:tcPr/>
                </a:tc>
              </a:tr>
              <a:tr h="642097">
                <a:tc vMerge="1">
                  <a:txBody>
                    <a:bodyPr/>
                    <a:lstStyle/>
                    <a:p>
                      <a:endParaRPr lang="es-VE"/>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en-US" sz="1400" kern="1200" dirty="0" smtClean="0">
                          <a:solidFill>
                            <a:srgbClr val="000000"/>
                          </a:solidFill>
                          <a:latin typeface="+mn-lt"/>
                          <a:ea typeface="Times New Roman"/>
                          <a:cs typeface="+mn-cs"/>
                        </a:rPr>
                        <a:t>μ</a:t>
                      </a:r>
                      <a:endParaRPr kumimoji="0" lang="es-VE" sz="1400" kern="1200" dirty="0" smtClean="0">
                        <a:solidFill>
                          <a:schemeClr val="dk1"/>
                        </a:solidFill>
                        <a:latin typeface="+mn-lt"/>
                        <a:ea typeface="Calibri"/>
                        <a:cs typeface="+mn-cs"/>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μ</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err="1">
                          <a:solidFill>
                            <a:srgbClr val="000000"/>
                          </a:solidFill>
                          <a:latin typeface="+mj-lt"/>
                          <a:ea typeface="Times New Roman"/>
                        </a:rPr>
                        <a:t>Estimación</a:t>
                      </a:r>
                      <a:r>
                        <a:rPr lang="en-US" sz="1400" dirty="0">
                          <a:solidFill>
                            <a:srgbClr val="000000"/>
                          </a:solidFill>
                          <a:latin typeface="+mj-lt"/>
                          <a:ea typeface="Times New Roman"/>
                        </a:rPr>
                        <a:t> de </a:t>
                      </a:r>
                      <a:r>
                        <a:rPr lang="en-US" sz="1400" dirty="0" err="1">
                          <a:solidFill>
                            <a:srgbClr val="000000"/>
                          </a:solidFill>
                          <a:latin typeface="+mj-lt"/>
                          <a:ea typeface="Times New Roman"/>
                        </a:rPr>
                        <a:t>intervalo</a:t>
                      </a:r>
                      <a:endParaRPr lang="es-VE" sz="1400" dirty="0">
                        <a:latin typeface="+mj-lt"/>
                        <a:ea typeface="Calibri"/>
                      </a:endParaRPr>
                    </a:p>
                  </a:txBody>
                  <a:tcPr marL="68580" marR="68580" marT="0" marB="0" anchor="ctr"/>
                </a:tc>
              </a:tr>
              <a:tr h="428065">
                <a:tc>
                  <a:txBody>
                    <a:bodyPr/>
                    <a:lstStyle/>
                    <a:p>
                      <a:pPr>
                        <a:lnSpc>
                          <a:spcPct val="115000"/>
                        </a:lnSpc>
                        <a:spcAft>
                          <a:spcPts val="0"/>
                        </a:spcAft>
                      </a:pPr>
                      <a:r>
                        <a:rPr lang="en-US" sz="1400">
                          <a:solidFill>
                            <a:srgbClr val="000000"/>
                          </a:solidFill>
                          <a:latin typeface="+mj-lt"/>
                          <a:ea typeface="Times New Roman"/>
                        </a:rPr>
                        <a:t>Nivel de servicio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72.33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72.33±2</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68.33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68.33±1</a:t>
                      </a:r>
                      <a:endParaRPr lang="es-VE" sz="1400" dirty="0">
                        <a:latin typeface="+mj-lt"/>
                        <a:ea typeface="Calibri"/>
                      </a:endParaRPr>
                    </a:p>
                  </a:txBody>
                  <a:tcPr marL="68580" marR="68580" marT="0" marB="0" anchor="b"/>
                </a:tc>
              </a:tr>
              <a:tr h="489158">
                <a:tc>
                  <a:txBody>
                    <a:bodyPr/>
                    <a:lstStyle/>
                    <a:p>
                      <a:pPr>
                        <a:lnSpc>
                          <a:spcPct val="115000"/>
                        </a:lnSpc>
                        <a:spcAft>
                          <a:spcPts val="0"/>
                        </a:spcAft>
                      </a:pPr>
                      <a:r>
                        <a:rPr lang="es-VE" sz="1400">
                          <a:solidFill>
                            <a:srgbClr val="000000"/>
                          </a:solidFill>
                          <a:latin typeface="+mj-lt"/>
                          <a:ea typeface="Times New Roman"/>
                        </a:rPr>
                        <a:t>Pedidos realizados entregados a tiempo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21.7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21.7±0.65</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dirty="0">
                          <a:solidFill>
                            <a:srgbClr val="000000"/>
                          </a:solidFill>
                          <a:latin typeface="+mj-lt"/>
                          <a:ea typeface="Times New Roman"/>
                        </a:rPr>
                        <a:t>20.5</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20.5±0.42</a:t>
                      </a:r>
                      <a:endParaRPr lang="es-VE" sz="1400">
                        <a:latin typeface="+mj-lt"/>
                        <a:ea typeface="Calibri"/>
                      </a:endParaRPr>
                    </a:p>
                  </a:txBody>
                  <a:tcPr marL="68580" marR="68580" marT="0" marB="0" anchor="b"/>
                </a:tc>
              </a:tr>
              <a:tr h="428065">
                <a:tc>
                  <a:txBody>
                    <a:bodyPr/>
                    <a:lstStyle/>
                    <a:p>
                      <a:pPr>
                        <a:lnSpc>
                          <a:spcPct val="115000"/>
                        </a:lnSpc>
                        <a:spcAft>
                          <a:spcPts val="0"/>
                        </a:spcAft>
                      </a:pPr>
                      <a:r>
                        <a:rPr lang="en-US" sz="1400">
                          <a:solidFill>
                            <a:srgbClr val="000000"/>
                          </a:solidFill>
                          <a:latin typeface="+mj-lt"/>
                          <a:ea typeface="Times New Roman"/>
                        </a:rPr>
                        <a:t>Pedidos totales realizados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29.75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29.75±0.30</a:t>
                      </a:r>
                      <a:endParaRPr lang="es-VE" sz="1400">
                        <a:latin typeface="+mj-lt"/>
                        <a:ea typeface="Calibri"/>
                      </a:endParaRPr>
                    </a:p>
                  </a:txBody>
                  <a:tcPr marL="68580" marR="68580" marT="0" marB="0" anchor="b"/>
                </a:tc>
              </a:tr>
              <a:tr h="369653">
                <a:tc>
                  <a:txBody>
                    <a:bodyPr/>
                    <a:lstStyle/>
                    <a:p>
                      <a:pPr>
                        <a:lnSpc>
                          <a:spcPct val="115000"/>
                        </a:lnSpc>
                        <a:spcAft>
                          <a:spcPts val="0"/>
                        </a:spcAft>
                      </a:pPr>
                      <a:r>
                        <a:rPr lang="en-US" sz="1400" dirty="0" err="1">
                          <a:solidFill>
                            <a:srgbClr val="000000"/>
                          </a:solidFill>
                          <a:latin typeface="+mj-lt"/>
                          <a:ea typeface="Times New Roman"/>
                        </a:rPr>
                        <a:t>Toneladas</a:t>
                      </a:r>
                      <a:r>
                        <a:rPr lang="en-US" sz="1400" dirty="0">
                          <a:solidFill>
                            <a:srgbClr val="000000"/>
                          </a:solidFill>
                          <a:latin typeface="+mj-lt"/>
                          <a:ea typeface="Times New Roman"/>
                        </a:rPr>
                        <a:t> </a:t>
                      </a:r>
                      <a:r>
                        <a:rPr lang="en-US" sz="1400" dirty="0" err="1">
                          <a:solidFill>
                            <a:srgbClr val="000000"/>
                          </a:solidFill>
                          <a:latin typeface="+mj-lt"/>
                          <a:ea typeface="Times New Roman"/>
                        </a:rPr>
                        <a:t>totales</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2797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2797±0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2790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2790±7</a:t>
                      </a:r>
                      <a:endParaRPr lang="es-VE" sz="1400" dirty="0">
                        <a:latin typeface="+mj-lt"/>
                        <a:ea typeface="Calibri"/>
                      </a:endParaRPr>
                    </a:p>
                  </a:txBody>
                  <a:tcPr marL="68580" marR="68580" marT="0" marB="0" anchor="b"/>
                </a:tc>
              </a:tr>
            </a:tbl>
          </a:graphicData>
        </a:graphic>
      </p:graphicFrame>
      <p:sp>
        <p:nvSpPr>
          <p:cNvPr id="6" name="5 CuadroTexto"/>
          <p:cNvSpPr txBox="1"/>
          <p:nvPr/>
        </p:nvSpPr>
        <p:spPr>
          <a:xfrm>
            <a:off x="5775412" y="1988840"/>
            <a:ext cx="4104456" cy="3139321"/>
          </a:xfrm>
          <a:prstGeom prst="rect">
            <a:avLst/>
          </a:prstGeom>
          <a:noFill/>
        </p:spPr>
        <p:txBody>
          <a:bodyPr wrap="square" rtlCol="0">
            <a:spAutoFit/>
          </a:bodyPr>
          <a:lstStyle/>
          <a:p>
            <a:r>
              <a:rPr lang="es-VE" dirty="0" smtClean="0"/>
              <a:t> </a:t>
            </a:r>
            <a:r>
              <a:rPr lang="es-VE" b="1" dirty="0" smtClean="0"/>
              <a:t>Prueba de hipótesis </a:t>
            </a:r>
          </a:p>
          <a:p>
            <a:r>
              <a:rPr lang="es-VE" b="1" dirty="0" smtClean="0"/>
              <a:t> </a:t>
            </a:r>
          </a:p>
          <a:p>
            <a:r>
              <a:rPr lang="es-VE" dirty="0"/>
              <a:t> </a:t>
            </a:r>
            <a:r>
              <a:rPr lang="es-VE" dirty="0" smtClean="0"/>
              <a:t>      Ho</a:t>
            </a:r>
            <a:r>
              <a:rPr lang="es-VE" dirty="0"/>
              <a:t>: μ esc5 – μ esc8 = 0 </a:t>
            </a:r>
          </a:p>
          <a:p>
            <a:r>
              <a:rPr lang="es-VE" dirty="0" smtClean="0"/>
              <a:t>       H1</a:t>
            </a:r>
            <a:r>
              <a:rPr lang="es-VE" dirty="0"/>
              <a:t>: μ esc5 – μ esc8 &lt; </a:t>
            </a:r>
            <a:r>
              <a:rPr lang="es-VE" dirty="0" smtClean="0"/>
              <a:t>0</a:t>
            </a:r>
          </a:p>
          <a:p>
            <a:endParaRPr lang="es-VE" dirty="0" smtClean="0"/>
          </a:p>
          <a:p>
            <a:r>
              <a:rPr lang="es-VE" dirty="0"/>
              <a:t>n esc5 = 20 ; n </a:t>
            </a:r>
            <a:r>
              <a:rPr lang="es-VE" dirty="0" smtClean="0"/>
              <a:t>esc8 </a:t>
            </a:r>
            <a:r>
              <a:rPr lang="es-VE" dirty="0"/>
              <a:t>= 20</a:t>
            </a:r>
          </a:p>
          <a:p>
            <a:r>
              <a:rPr lang="es-VE" dirty="0"/>
              <a:t>μ esc5 = 68.33 ; μ </a:t>
            </a:r>
            <a:r>
              <a:rPr lang="es-VE" dirty="0" smtClean="0"/>
              <a:t>esc8 </a:t>
            </a:r>
            <a:r>
              <a:rPr lang="es-VE" dirty="0"/>
              <a:t>= </a:t>
            </a:r>
            <a:r>
              <a:rPr lang="es-VE" dirty="0" smtClean="0"/>
              <a:t>72.33</a:t>
            </a:r>
            <a:endParaRPr lang="es-VE" dirty="0"/>
          </a:p>
          <a:p>
            <a:pPr lvl="0"/>
            <a:r>
              <a:rPr lang="es-ES" dirty="0"/>
              <a:t>Nivel de significancia: </a:t>
            </a:r>
            <a:endParaRPr lang="es-ES" dirty="0" smtClean="0"/>
          </a:p>
          <a:p>
            <a:pPr lvl="0"/>
            <a:r>
              <a:rPr lang="es-ES" dirty="0" smtClean="0"/>
              <a:t>α</a:t>
            </a:r>
            <a:r>
              <a:rPr lang="es-VE" dirty="0" smtClean="0"/>
              <a:t> </a:t>
            </a:r>
            <a:r>
              <a:rPr lang="es-VE" dirty="0"/>
              <a:t>= 5%</a:t>
            </a:r>
          </a:p>
          <a:p>
            <a:pPr lvl="0"/>
            <a:r>
              <a:rPr lang="es-ES" dirty="0" smtClean="0"/>
              <a:t>Valor-P </a:t>
            </a:r>
            <a:r>
              <a:rPr lang="es-ES" dirty="0"/>
              <a:t>= 0.3909 &gt; 0.05</a:t>
            </a:r>
            <a:endParaRPr lang="es-VE" dirty="0"/>
          </a:p>
          <a:p>
            <a:endParaRPr lang="es-VE" dirty="0"/>
          </a:p>
        </p:txBody>
      </p:sp>
      <p:sp>
        <p:nvSpPr>
          <p:cNvPr id="7" name="6 CuadroTexto"/>
          <p:cNvSpPr txBox="1"/>
          <p:nvPr/>
        </p:nvSpPr>
        <p:spPr>
          <a:xfrm>
            <a:off x="395536" y="1530875"/>
            <a:ext cx="5040560" cy="646331"/>
          </a:xfrm>
          <a:prstGeom prst="rect">
            <a:avLst/>
          </a:prstGeom>
          <a:noFill/>
        </p:spPr>
        <p:txBody>
          <a:bodyPr wrap="square" rtlCol="0">
            <a:spAutoFit/>
          </a:bodyPr>
          <a:lstStyle/>
          <a:p>
            <a:r>
              <a:rPr lang="es-VE" dirty="0" smtClean="0"/>
              <a:t>Tabla 22. </a:t>
            </a:r>
            <a:r>
              <a:rPr lang="es-VE" i="1" dirty="0" smtClean="0"/>
              <a:t>Resultados del escenario 8.</a:t>
            </a:r>
            <a:endParaRPr lang="es-VE" b="1" dirty="0" smtClean="0"/>
          </a:p>
          <a:p>
            <a:endParaRPr lang="es-VE" dirty="0"/>
          </a:p>
        </p:txBody>
      </p:sp>
      <p:sp>
        <p:nvSpPr>
          <p:cNvPr id="2" name="Rectangle 1"/>
          <p:cNvSpPr/>
          <p:nvPr/>
        </p:nvSpPr>
        <p:spPr>
          <a:xfrm>
            <a:off x="1187624" y="5661248"/>
            <a:ext cx="7704856" cy="646331"/>
          </a:xfrm>
          <a:prstGeom prst="rect">
            <a:avLst/>
          </a:prstGeom>
        </p:spPr>
        <p:txBody>
          <a:bodyPr wrap="square">
            <a:spAutoFit/>
          </a:bodyPr>
          <a:lstStyle/>
          <a:p>
            <a:r>
              <a:rPr lang="es-VE" dirty="0" smtClean="0"/>
              <a:t>    La cantidad de pedidos realizados a tiempo aumenta de 20.5 a 21.7</a:t>
            </a:r>
          </a:p>
          <a:p>
            <a:r>
              <a:rPr lang="es-VE" dirty="0" err="1" smtClean="0"/>
              <a:t>Ademas</a:t>
            </a:r>
            <a:r>
              <a:rPr lang="es-VE" dirty="0" smtClean="0"/>
              <a:t> de seguir </a:t>
            </a:r>
            <a:r>
              <a:rPr lang="es-VE" dirty="0" err="1" smtClean="0"/>
              <a:t>cumpliendose</a:t>
            </a:r>
            <a:r>
              <a:rPr lang="es-VE" dirty="0" smtClean="0"/>
              <a:t> el plan como en los escenarios 6 y 7</a:t>
            </a:r>
            <a:endParaRPr lang="es-VE" dirty="0"/>
          </a:p>
        </p:txBody>
      </p:sp>
      <p:sp>
        <p:nvSpPr>
          <p:cNvPr id="8" name="7 CuadroTexto"/>
          <p:cNvSpPr txBox="1"/>
          <p:nvPr/>
        </p:nvSpPr>
        <p:spPr>
          <a:xfrm>
            <a:off x="611560" y="764704"/>
            <a:ext cx="7704856" cy="707886"/>
          </a:xfrm>
          <a:prstGeom prst="rect">
            <a:avLst/>
          </a:prstGeom>
          <a:noFill/>
        </p:spPr>
        <p:txBody>
          <a:bodyPr wrap="square" rtlCol="0">
            <a:spAutoFit/>
          </a:bodyPr>
          <a:lstStyle/>
          <a:p>
            <a:r>
              <a:rPr lang="es-VE" sz="2000" b="1" i="1" dirty="0"/>
              <a:t>Escenario </a:t>
            </a:r>
            <a:r>
              <a:rPr lang="es-VE" sz="2000" b="1" i="1" dirty="0" smtClean="0"/>
              <a:t>8.</a:t>
            </a:r>
            <a:endParaRPr lang="es-VE" sz="2000" b="1" i="1" dirty="0"/>
          </a:p>
          <a:p>
            <a:endParaRPr lang="es-VE" sz="2000" dirty="0"/>
          </a:p>
        </p:txBody>
      </p:sp>
      <p:sp>
        <p:nvSpPr>
          <p:cNvPr id="9" name="8 Flecha curvada hacia la derecha"/>
          <p:cNvSpPr/>
          <p:nvPr/>
        </p:nvSpPr>
        <p:spPr>
          <a:xfrm>
            <a:off x="611560" y="5517232"/>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3284984"/>
            <a:ext cx="8229600" cy="1440160"/>
          </a:xfrm>
        </p:spPr>
        <p:txBody>
          <a:bodyPr>
            <a:normAutofit/>
          </a:bodyPr>
          <a:lstStyle/>
          <a:p>
            <a:pPr algn="just"/>
            <a:r>
              <a:rPr lang="es-ES" sz="2400" dirty="0" smtClean="0"/>
              <a:t>Proponer mejoras para el cumplimiento del plan de producción en Alimentos Súper S C.A, por medio de la simulación de eventos discretos.  </a:t>
            </a:r>
            <a:endParaRPr lang="es-VE" sz="2400"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Objetivos de la investigación</a:t>
            </a:r>
            <a:endParaRPr lang="es-VE" sz="2800" dirty="0"/>
          </a:p>
        </p:txBody>
      </p:sp>
      <p:sp>
        <p:nvSpPr>
          <p:cNvPr id="5" name="4 CuadroTexto"/>
          <p:cNvSpPr txBox="1"/>
          <p:nvPr/>
        </p:nvSpPr>
        <p:spPr>
          <a:xfrm>
            <a:off x="1115616" y="2420888"/>
            <a:ext cx="5328592" cy="523220"/>
          </a:xfrm>
          <a:prstGeom prst="rect">
            <a:avLst/>
          </a:prstGeom>
          <a:noFill/>
        </p:spPr>
        <p:txBody>
          <a:bodyPr wrap="square" rtlCol="0">
            <a:spAutoFit/>
          </a:bodyPr>
          <a:lstStyle/>
          <a:p>
            <a:r>
              <a:rPr lang="es-VE" sz="2800" b="1" dirty="0" smtClean="0"/>
              <a:t>Objetivo general:</a:t>
            </a:r>
            <a:endParaRPr lang="es-VE" sz="28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836712"/>
            <a:ext cx="7920880" cy="1631216"/>
          </a:xfrm>
          <a:prstGeom prst="rect">
            <a:avLst/>
          </a:prstGeom>
          <a:noFill/>
        </p:spPr>
        <p:txBody>
          <a:bodyPr wrap="square" rtlCol="0">
            <a:spAutoFit/>
          </a:bodyPr>
          <a:lstStyle/>
          <a:p>
            <a:pPr algn="just"/>
            <a:r>
              <a:rPr lang="es-VE" sz="2000" b="1" i="1" dirty="0"/>
              <a:t>Escenario 9: propuestas evaluadas en escenario </a:t>
            </a:r>
            <a:r>
              <a:rPr lang="es-VE" sz="2000" b="1" i="1" dirty="0" smtClean="0"/>
              <a:t>8, </a:t>
            </a:r>
            <a:r>
              <a:rPr lang="es-VE" sz="2000" b="1" i="1" dirty="0"/>
              <a:t>junto con </a:t>
            </a:r>
            <a:r>
              <a:rPr lang="es-VE" sz="2000" b="1" i="1" dirty="0" smtClean="0"/>
              <a:t>la  disminución de la frecuencia de fallas en la mezcladora 01, por medio del aumento de mantenimiento preventivo en la misma</a:t>
            </a:r>
            <a:endParaRPr lang="es-VE" sz="2000" b="1" i="1" dirty="0"/>
          </a:p>
          <a:p>
            <a:pPr algn="just"/>
            <a:endParaRPr lang="es-VE" sz="2000" b="1" i="1" dirty="0"/>
          </a:p>
          <a:p>
            <a:pPr algn="just"/>
            <a:endParaRPr lang="es-VE" sz="2000" dirty="0"/>
          </a:p>
        </p:txBody>
      </p:sp>
      <p:graphicFrame>
        <p:nvGraphicFramePr>
          <p:cNvPr id="5" name="3 Marcador de contenido"/>
          <p:cNvGraphicFramePr>
            <a:graphicFrameLocks/>
          </p:cNvGraphicFramePr>
          <p:nvPr/>
        </p:nvGraphicFramePr>
        <p:xfrm>
          <a:off x="2123728" y="2492896"/>
          <a:ext cx="4536504" cy="3888429"/>
        </p:xfrm>
        <a:graphic>
          <a:graphicData uri="http://schemas.openxmlformats.org/drawingml/2006/table">
            <a:tbl>
              <a:tblPr firstRow="1" bandRow="1">
                <a:tableStyleId>{5C22544A-7EE6-4342-B048-85BDC9FD1C3A}</a:tableStyleId>
              </a:tblPr>
              <a:tblGrid>
                <a:gridCol w="2268252"/>
                <a:gridCol w="2268252"/>
              </a:tblGrid>
              <a:tr h="601476">
                <a:tc>
                  <a:txBody>
                    <a:bodyPr/>
                    <a:lstStyle/>
                    <a:p>
                      <a:pPr algn="ctr">
                        <a:lnSpc>
                          <a:spcPct val="115000"/>
                        </a:lnSpc>
                        <a:spcAft>
                          <a:spcPts val="0"/>
                        </a:spcAft>
                      </a:pPr>
                      <a:r>
                        <a:rPr lang="es-VE" sz="1400" dirty="0">
                          <a:solidFill>
                            <a:schemeClr val="bg1"/>
                          </a:solidFill>
                          <a:latin typeface="+mj-lt"/>
                          <a:ea typeface="Times New Roman"/>
                        </a:rPr>
                        <a:t>Cantidad necesaria de camiones (turno)</a:t>
                      </a:r>
                      <a:endParaRPr lang="es-VE" sz="1400" dirty="0">
                        <a:solidFill>
                          <a:schemeClr val="bg1"/>
                        </a:solidFill>
                        <a:latin typeface="+mj-lt"/>
                        <a:ea typeface="Calibri"/>
                      </a:endParaRPr>
                    </a:p>
                  </a:txBody>
                  <a:tcPr marL="68580" marR="68580" marT="0" marB="0" anchor="b"/>
                </a:tc>
                <a:tc>
                  <a:txBody>
                    <a:bodyPr/>
                    <a:lstStyle/>
                    <a:p>
                      <a:pPr algn="ctr">
                        <a:lnSpc>
                          <a:spcPct val="115000"/>
                        </a:lnSpc>
                        <a:spcAft>
                          <a:spcPts val="0"/>
                        </a:spcAft>
                      </a:pPr>
                      <a:r>
                        <a:rPr lang="en-US" sz="1400" dirty="0" err="1">
                          <a:solidFill>
                            <a:schemeClr val="bg1"/>
                          </a:solidFill>
                          <a:latin typeface="+mj-lt"/>
                          <a:ea typeface="Times New Roman"/>
                        </a:rPr>
                        <a:t>Nivel</a:t>
                      </a:r>
                      <a:r>
                        <a:rPr lang="en-US" sz="1400" dirty="0">
                          <a:solidFill>
                            <a:schemeClr val="bg1"/>
                          </a:solidFill>
                          <a:latin typeface="+mj-lt"/>
                          <a:ea typeface="Times New Roman"/>
                        </a:rPr>
                        <a:t> de </a:t>
                      </a:r>
                      <a:r>
                        <a:rPr lang="en-US" sz="1400" dirty="0" err="1">
                          <a:solidFill>
                            <a:schemeClr val="bg1"/>
                          </a:solidFill>
                          <a:latin typeface="+mj-lt"/>
                          <a:ea typeface="Times New Roman"/>
                        </a:rPr>
                        <a:t>servicio</a:t>
                      </a:r>
                      <a:r>
                        <a:rPr lang="en-US" sz="1400" dirty="0">
                          <a:solidFill>
                            <a:schemeClr val="bg1"/>
                          </a:solidFill>
                          <a:latin typeface="+mj-lt"/>
                          <a:ea typeface="Times New Roman"/>
                        </a:rPr>
                        <a:t> (%)</a:t>
                      </a:r>
                      <a:endParaRPr lang="es-VE" sz="1400" dirty="0">
                        <a:solidFill>
                          <a:schemeClr val="bg1"/>
                        </a:solidFill>
                        <a:latin typeface="+mj-lt"/>
                        <a:ea typeface="Calibri"/>
                      </a:endParaRPr>
                    </a:p>
                  </a:txBody>
                  <a:tcPr marL="68580" marR="68580" marT="0" marB="0" anchor="ctr"/>
                </a:tc>
              </a:tr>
              <a:tr h="365217">
                <a:tc>
                  <a:txBody>
                    <a:bodyPr/>
                    <a:lstStyle/>
                    <a:p>
                      <a:pPr algn="ctr">
                        <a:lnSpc>
                          <a:spcPct val="115000"/>
                        </a:lnSpc>
                        <a:spcAft>
                          <a:spcPts val="0"/>
                        </a:spcAft>
                      </a:pPr>
                      <a:r>
                        <a:rPr lang="en-US" sz="1400">
                          <a:solidFill>
                            <a:srgbClr val="000000"/>
                          </a:solidFill>
                          <a:latin typeface="+mj-lt"/>
                          <a:ea typeface="Times New Roman"/>
                        </a:rPr>
                        <a:t>Actual</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48.00</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dirty="0">
                          <a:solidFill>
                            <a:srgbClr val="000000"/>
                          </a:solidFill>
                          <a:latin typeface="+mj-lt"/>
                          <a:ea typeface="Times New Roman"/>
                        </a:rPr>
                        <a:t>14</a:t>
                      </a:r>
                      <a:endParaRPr lang="es-VE" sz="1400" dirty="0">
                        <a:latin typeface="+mj-lt"/>
                        <a:ea typeface="Calibri"/>
                      </a:endParaRPr>
                    </a:p>
                  </a:txBody>
                  <a:tcPr marL="68580" marR="68580" marT="0" marB="0" anchor="b"/>
                </a:tc>
                <a:tc>
                  <a:txBody>
                    <a:bodyPr/>
                    <a:lstStyle/>
                    <a:p>
                      <a:pPr algn="ctr">
                        <a:lnSpc>
                          <a:spcPct val="115000"/>
                        </a:lnSpc>
                        <a:spcAft>
                          <a:spcPts val="0"/>
                        </a:spcAft>
                      </a:pPr>
                      <a:r>
                        <a:rPr lang="en-US" sz="1400" dirty="0">
                          <a:solidFill>
                            <a:srgbClr val="000000"/>
                          </a:solidFill>
                          <a:latin typeface="+mj-lt"/>
                          <a:ea typeface="Times New Roman"/>
                        </a:rPr>
                        <a:t>86.67</a:t>
                      </a:r>
                      <a:endParaRPr lang="es-VE" sz="1400" dirty="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15</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87.33</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16</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88.33</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17</a:t>
                      </a:r>
                      <a:endParaRPr lang="es-VE" sz="1400">
                        <a:latin typeface="+mj-lt"/>
                        <a:ea typeface="Calibri"/>
                      </a:endParaRPr>
                    </a:p>
                  </a:txBody>
                  <a:tcPr marL="68580" marR="68580" marT="0" marB="0" anchor="ctr">
                    <a:solidFill>
                      <a:schemeClr val="accent1">
                        <a:lumMod val="20000"/>
                        <a:lumOff val="80000"/>
                      </a:schemeClr>
                    </a:solidFill>
                  </a:tcPr>
                </a:tc>
                <a:tc>
                  <a:txBody>
                    <a:bodyPr/>
                    <a:lstStyle/>
                    <a:p>
                      <a:pPr algn="ctr">
                        <a:lnSpc>
                          <a:spcPct val="115000"/>
                        </a:lnSpc>
                        <a:spcAft>
                          <a:spcPts val="0"/>
                        </a:spcAft>
                      </a:pPr>
                      <a:r>
                        <a:rPr lang="en-US" sz="1400">
                          <a:solidFill>
                            <a:srgbClr val="000000"/>
                          </a:solidFill>
                          <a:latin typeface="+mj-lt"/>
                          <a:ea typeface="Times New Roman"/>
                        </a:rPr>
                        <a:t>88.67</a:t>
                      </a:r>
                      <a:endParaRPr lang="es-VE" sz="1400">
                        <a:latin typeface="+mj-lt"/>
                        <a:ea typeface="Calibri"/>
                      </a:endParaRPr>
                    </a:p>
                  </a:txBody>
                  <a:tcPr marL="68580" marR="68580" marT="0" marB="0" anchor="ctr">
                    <a:solidFill>
                      <a:schemeClr val="accent1">
                        <a:lumMod val="20000"/>
                        <a:lumOff val="80000"/>
                      </a:schemeClr>
                    </a:solidFill>
                  </a:tcPr>
                </a:tc>
              </a:tr>
              <a:tr h="365217">
                <a:tc>
                  <a:txBody>
                    <a:bodyPr/>
                    <a:lstStyle/>
                    <a:p>
                      <a:pPr algn="ctr">
                        <a:lnSpc>
                          <a:spcPct val="115000"/>
                        </a:lnSpc>
                        <a:spcAft>
                          <a:spcPts val="0"/>
                        </a:spcAft>
                      </a:pPr>
                      <a:r>
                        <a:rPr lang="en-US" sz="1400">
                          <a:solidFill>
                            <a:srgbClr val="000000"/>
                          </a:solidFill>
                          <a:latin typeface="+mj-lt"/>
                          <a:ea typeface="Times New Roman"/>
                        </a:rPr>
                        <a:t>18</a:t>
                      </a:r>
                      <a:endParaRPr lang="es-VE" sz="1400">
                        <a:latin typeface="+mj-lt"/>
                        <a:ea typeface="Calibri"/>
                      </a:endParaRPr>
                    </a:p>
                  </a:txBody>
                  <a:tcPr marL="68580" marR="68580" marT="0" marB="0" anchor="b">
                    <a:solidFill>
                      <a:schemeClr val="accent2">
                        <a:lumMod val="40000"/>
                        <a:lumOff val="60000"/>
                      </a:schemeClr>
                    </a:solidFill>
                  </a:tcPr>
                </a:tc>
                <a:tc>
                  <a:txBody>
                    <a:bodyPr/>
                    <a:lstStyle/>
                    <a:p>
                      <a:pPr algn="ctr">
                        <a:lnSpc>
                          <a:spcPct val="115000"/>
                        </a:lnSpc>
                        <a:spcAft>
                          <a:spcPts val="0"/>
                        </a:spcAft>
                      </a:pPr>
                      <a:r>
                        <a:rPr lang="en-US" sz="1400" dirty="0">
                          <a:solidFill>
                            <a:srgbClr val="000000"/>
                          </a:solidFill>
                          <a:latin typeface="+mj-lt"/>
                          <a:ea typeface="Times New Roman"/>
                        </a:rPr>
                        <a:t>90.00</a:t>
                      </a:r>
                      <a:endParaRPr lang="es-VE" sz="1400" dirty="0">
                        <a:latin typeface="+mj-lt"/>
                        <a:ea typeface="Calibri"/>
                      </a:endParaRPr>
                    </a:p>
                  </a:txBody>
                  <a:tcPr marL="68580" marR="68580" marT="0" marB="0" anchor="b">
                    <a:solidFill>
                      <a:schemeClr val="accent2">
                        <a:lumMod val="40000"/>
                        <a:lumOff val="60000"/>
                      </a:schemeClr>
                    </a:solidFill>
                  </a:tcPr>
                </a:tc>
              </a:tr>
              <a:tr h="365217">
                <a:tc>
                  <a:txBody>
                    <a:bodyPr/>
                    <a:lstStyle/>
                    <a:p>
                      <a:pPr algn="ctr">
                        <a:lnSpc>
                          <a:spcPct val="115000"/>
                        </a:lnSpc>
                        <a:spcAft>
                          <a:spcPts val="0"/>
                        </a:spcAft>
                      </a:pPr>
                      <a:r>
                        <a:rPr lang="en-US" sz="1400">
                          <a:solidFill>
                            <a:srgbClr val="000000"/>
                          </a:solidFill>
                          <a:latin typeface="+mj-lt"/>
                          <a:ea typeface="Times New Roman"/>
                        </a:rPr>
                        <a:t>19</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88.33</a:t>
                      </a:r>
                      <a:endParaRPr lang="es-VE" sz="140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20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dirty="0">
                          <a:solidFill>
                            <a:srgbClr val="000000"/>
                          </a:solidFill>
                          <a:latin typeface="+mj-lt"/>
                          <a:ea typeface="Times New Roman"/>
                        </a:rPr>
                        <a:t>88.67</a:t>
                      </a:r>
                      <a:endParaRPr lang="es-VE" sz="1400" dirty="0">
                        <a:latin typeface="+mj-lt"/>
                        <a:ea typeface="Calibri"/>
                      </a:endParaRPr>
                    </a:p>
                  </a:txBody>
                  <a:tcPr marL="68580" marR="68580" marT="0" marB="0" anchor="b"/>
                </a:tc>
              </a:tr>
              <a:tr h="365217">
                <a:tc>
                  <a:txBody>
                    <a:bodyPr/>
                    <a:lstStyle/>
                    <a:p>
                      <a:pPr algn="ctr">
                        <a:lnSpc>
                          <a:spcPct val="115000"/>
                        </a:lnSpc>
                        <a:spcAft>
                          <a:spcPts val="0"/>
                        </a:spcAft>
                      </a:pPr>
                      <a:r>
                        <a:rPr lang="en-US" sz="1400">
                          <a:solidFill>
                            <a:srgbClr val="000000"/>
                          </a:solidFill>
                          <a:latin typeface="+mj-lt"/>
                          <a:ea typeface="Times New Roman"/>
                        </a:rPr>
                        <a:t>21</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86.67</a:t>
                      </a:r>
                      <a:endParaRPr lang="es-VE" sz="1400" dirty="0">
                        <a:latin typeface="+mj-lt"/>
                        <a:ea typeface="Calibri"/>
                      </a:endParaRPr>
                    </a:p>
                  </a:txBody>
                  <a:tcPr marL="68580" marR="68580" marT="0" marB="0" anchor="b"/>
                </a:tc>
              </a:tr>
            </a:tbl>
          </a:graphicData>
        </a:graphic>
      </p:graphicFrame>
      <p:sp>
        <p:nvSpPr>
          <p:cNvPr id="6" name="5 Rectángulo"/>
          <p:cNvSpPr/>
          <p:nvPr/>
        </p:nvSpPr>
        <p:spPr>
          <a:xfrm>
            <a:off x="611560" y="1930480"/>
            <a:ext cx="7848872" cy="646331"/>
          </a:xfrm>
          <a:prstGeom prst="rect">
            <a:avLst/>
          </a:prstGeom>
        </p:spPr>
        <p:txBody>
          <a:bodyPr wrap="square">
            <a:spAutoFit/>
          </a:bodyPr>
          <a:lstStyle/>
          <a:p>
            <a:r>
              <a:rPr lang="es-VE" dirty="0" smtClean="0"/>
              <a:t> Tabla 23. </a:t>
            </a:r>
            <a:r>
              <a:rPr lang="es-VE" i="1" dirty="0" smtClean="0"/>
              <a:t>Nivel de servicio  respecto a la cantidad necesaria de camiones por turno.</a:t>
            </a:r>
            <a:endParaRPr lang="es-VE"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5 Marcador de contenido"/>
          <p:cNvGraphicFramePr>
            <a:graphicFrameLocks/>
          </p:cNvGraphicFramePr>
          <p:nvPr>
            <p:extLst>
              <p:ext uri="{D42A27DB-BD31-4B8C-83A1-F6EECF244321}">
                <p14:modId xmlns:p14="http://schemas.microsoft.com/office/powerpoint/2010/main" xmlns="" val="149800036"/>
              </p:ext>
            </p:extLst>
          </p:nvPr>
        </p:nvGraphicFramePr>
        <p:xfrm>
          <a:off x="323528" y="2060848"/>
          <a:ext cx="5472609" cy="3139629"/>
        </p:xfrm>
        <a:graphic>
          <a:graphicData uri="http://schemas.openxmlformats.org/drawingml/2006/table">
            <a:tbl>
              <a:tblPr firstRow="1" bandRow="1">
                <a:tableStyleId>{5C22544A-7EE6-4342-B048-85BDC9FD1C3A}</a:tableStyleId>
              </a:tblPr>
              <a:tblGrid>
                <a:gridCol w="1995893"/>
                <a:gridCol w="579452"/>
                <a:gridCol w="1094522"/>
                <a:gridCol w="643836"/>
                <a:gridCol w="1158906"/>
              </a:tblGrid>
              <a:tr h="439083">
                <a:tc>
                  <a:txBody>
                    <a:bodyPr/>
                    <a:lstStyle/>
                    <a:p>
                      <a:pPr algn="ctr">
                        <a:lnSpc>
                          <a:spcPct val="115000"/>
                        </a:lnSpc>
                        <a:spcAft>
                          <a:spcPts val="0"/>
                        </a:spcAft>
                      </a:pPr>
                      <a:r>
                        <a:rPr lang="en-US" sz="1400" dirty="0" err="1">
                          <a:solidFill>
                            <a:schemeClr val="bg1"/>
                          </a:solidFill>
                          <a:latin typeface="+mj-lt"/>
                          <a:ea typeface="Times New Roman"/>
                        </a:rPr>
                        <a:t>Indicador</a:t>
                      </a:r>
                      <a:endParaRPr lang="es-VE" sz="1400" dirty="0">
                        <a:solidFill>
                          <a:schemeClr val="bg1"/>
                        </a:solidFill>
                        <a:latin typeface="+mj-lt"/>
                        <a:ea typeface="Calibri"/>
                      </a:endParaRPr>
                    </a:p>
                  </a:txBody>
                  <a:tcPr marL="68580" marR="68580" marT="0" marB="0" anchor="ctr"/>
                </a:tc>
                <a:tc gridSpan="4">
                  <a:txBody>
                    <a:bodyPr/>
                    <a:lstStyle/>
                    <a:p>
                      <a:pPr algn="ctr">
                        <a:lnSpc>
                          <a:spcPct val="115000"/>
                        </a:lnSpc>
                        <a:spcAft>
                          <a:spcPts val="0"/>
                        </a:spcAft>
                      </a:pPr>
                      <a:r>
                        <a:rPr lang="en-US" sz="1400" dirty="0" err="1">
                          <a:solidFill>
                            <a:schemeClr val="bg1"/>
                          </a:solidFill>
                          <a:latin typeface="+mj-lt"/>
                          <a:ea typeface="Times New Roman"/>
                        </a:rPr>
                        <a:t>Resultados</a:t>
                      </a:r>
                      <a:endParaRPr lang="es-VE" sz="1400" dirty="0">
                        <a:solidFill>
                          <a:schemeClr val="bg1"/>
                        </a:solidFill>
                        <a:latin typeface="+mj-lt"/>
                        <a:ea typeface="Calibri"/>
                      </a:endParaRPr>
                    </a:p>
                  </a:txBody>
                  <a:tcPr marL="68580" marR="68580" marT="0" marB="0" anchor="ctr"/>
                </a:tc>
                <a:tc hMerge="1">
                  <a:txBody>
                    <a:bodyPr/>
                    <a:lstStyle/>
                    <a:p>
                      <a:endParaRPr lang="es-VE"/>
                    </a:p>
                  </a:txBody>
                  <a:tcPr/>
                </a:tc>
                <a:tc hMerge="1">
                  <a:txBody>
                    <a:bodyPr/>
                    <a:lstStyle/>
                    <a:p>
                      <a:endParaRPr lang="es-VE"/>
                    </a:p>
                  </a:txBody>
                  <a:tcPr/>
                </a:tc>
                <a:tc hMerge="1">
                  <a:txBody>
                    <a:bodyPr/>
                    <a:lstStyle/>
                    <a:p>
                      <a:endParaRPr lang="es-VE"/>
                    </a:p>
                  </a:txBody>
                  <a:tcPr/>
                </a:tc>
              </a:tr>
              <a:tr h="353004">
                <a:tc rowSpan="3">
                  <a:txBody>
                    <a:bodyPr/>
                    <a:lstStyle/>
                    <a:p>
                      <a:pPr algn="ctr">
                        <a:lnSpc>
                          <a:spcPct val="115000"/>
                        </a:lnSpc>
                        <a:spcAft>
                          <a:spcPts val="0"/>
                        </a:spcAft>
                      </a:pPr>
                      <a:r>
                        <a:rPr lang="en-US" sz="1400">
                          <a:solidFill>
                            <a:srgbClr val="000000"/>
                          </a:solidFill>
                          <a:latin typeface="+mj-lt"/>
                          <a:ea typeface="Times New Roman"/>
                        </a:rPr>
                        <a:t>Indicador</a:t>
                      </a:r>
                      <a:endParaRPr lang="es-VE" sz="1400">
                        <a:latin typeface="+mj-lt"/>
                        <a:ea typeface="Calibri"/>
                      </a:endParaRPr>
                    </a:p>
                  </a:txBody>
                  <a:tcPr marL="68580" marR="68580" marT="0" marB="0" anchor="ctr"/>
                </a:tc>
                <a:tc gridSpan="4">
                  <a:txBody>
                    <a:bodyPr/>
                    <a:lstStyle/>
                    <a:p>
                      <a:pPr algn="ctr">
                        <a:lnSpc>
                          <a:spcPct val="115000"/>
                        </a:lnSpc>
                        <a:spcAft>
                          <a:spcPts val="0"/>
                        </a:spcAft>
                      </a:pPr>
                      <a:r>
                        <a:rPr lang="en-US" sz="1400">
                          <a:solidFill>
                            <a:srgbClr val="000000"/>
                          </a:solidFill>
                          <a:latin typeface="+mj-lt"/>
                          <a:ea typeface="Times New Roman"/>
                        </a:rPr>
                        <a:t>Resultados</a:t>
                      </a:r>
                      <a:endParaRPr lang="es-VE" sz="1400">
                        <a:latin typeface="+mj-lt"/>
                        <a:ea typeface="Calibri"/>
                      </a:endParaRPr>
                    </a:p>
                  </a:txBody>
                  <a:tcPr marL="68580" marR="68580" marT="0" marB="0" anchor="ctr"/>
                </a:tc>
                <a:tc hMerge="1">
                  <a:txBody>
                    <a:bodyPr/>
                    <a:lstStyle/>
                    <a:p>
                      <a:endParaRPr lang="es-VE"/>
                    </a:p>
                  </a:txBody>
                  <a:tcPr/>
                </a:tc>
                <a:tc hMerge="1">
                  <a:txBody>
                    <a:bodyPr/>
                    <a:lstStyle/>
                    <a:p>
                      <a:endParaRPr lang="es-VE"/>
                    </a:p>
                  </a:txBody>
                  <a:tcPr/>
                </a:tc>
                <a:tc hMerge="1">
                  <a:txBody>
                    <a:bodyPr/>
                    <a:lstStyle/>
                    <a:p>
                      <a:endParaRPr lang="es-VE"/>
                    </a:p>
                  </a:txBody>
                  <a:tcPr/>
                </a:tc>
              </a:tr>
              <a:tr h="345969">
                <a:tc vMerge="1">
                  <a:txBody>
                    <a:bodyPr/>
                    <a:lstStyle/>
                    <a:p>
                      <a:endParaRPr lang="es-VE"/>
                    </a:p>
                  </a:txBody>
                  <a:tcPr/>
                </a:tc>
                <a:tc gridSpan="2">
                  <a:txBody>
                    <a:bodyPr/>
                    <a:lstStyle/>
                    <a:p>
                      <a:pPr algn="ctr">
                        <a:lnSpc>
                          <a:spcPct val="115000"/>
                        </a:lnSpc>
                        <a:spcAft>
                          <a:spcPts val="0"/>
                        </a:spcAft>
                      </a:pPr>
                      <a:r>
                        <a:rPr lang="en-US" sz="1400">
                          <a:solidFill>
                            <a:srgbClr val="000000"/>
                          </a:solidFill>
                          <a:latin typeface="+mj-lt"/>
                          <a:ea typeface="Times New Roman"/>
                        </a:rPr>
                        <a:t>Escenario 9</a:t>
                      </a:r>
                      <a:endParaRPr lang="es-VE" sz="1400">
                        <a:latin typeface="+mj-lt"/>
                        <a:ea typeface="Calibri"/>
                      </a:endParaRPr>
                    </a:p>
                  </a:txBody>
                  <a:tcPr marL="68580" marR="68580" marT="0" marB="0" anchor="ctr"/>
                </a:tc>
                <a:tc hMerge="1">
                  <a:txBody>
                    <a:bodyPr/>
                    <a:lstStyle/>
                    <a:p>
                      <a:endParaRPr lang="es-VE"/>
                    </a:p>
                  </a:txBody>
                  <a:tcPr/>
                </a:tc>
                <a:tc gridSpan="2">
                  <a:txBody>
                    <a:bodyPr/>
                    <a:lstStyle/>
                    <a:p>
                      <a:pPr algn="ctr">
                        <a:lnSpc>
                          <a:spcPct val="115000"/>
                        </a:lnSpc>
                        <a:spcAft>
                          <a:spcPts val="0"/>
                        </a:spcAft>
                      </a:pPr>
                      <a:r>
                        <a:rPr lang="en-US" sz="1400">
                          <a:solidFill>
                            <a:srgbClr val="000000"/>
                          </a:solidFill>
                          <a:latin typeface="+mj-lt"/>
                          <a:ea typeface="Times New Roman"/>
                        </a:rPr>
                        <a:t>Escenario 5</a:t>
                      </a:r>
                      <a:endParaRPr lang="es-VE" sz="1400">
                        <a:latin typeface="+mj-lt"/>
                        <a:ea typeface="Calibri"/>
                      </a:endParaRPr>
                    </a:p>
                  </a:txBody>
                  <a:tcPr marL="68580" marR="68580" marT="0" marB="0" anchor="ctr"/>
                </a:tc>
                <a:tc hMerge="1">
                  <a:txBody>
                    <a:bodyPr/>
                    <a:lstStyle/>
                    <a:p>
                      <a:endParaRPr lang="es-VE"/>
                    </a:p>
                  </a:txBody>
                  <a:tcPr/>
                </a:tc>
              </a:tr>
              <a:tr h="482950">
                <a:tc vMerge="1">
                  <a:txBody>
                    <a:bodyPr/>
                    <a:lstStyle/>
                    <a:p>
                      <a:endParaRPr lang="es-VE"/>
                    </a:p>
                  </a:txBody>
                  <a:tcPr/>
                </a:tc>
                <a:tc>
                  <a:txBody>
                    <a:bodyPr/>
                    <a:lstStyle/>
                    <a:p>
                      <a:pPr algn="ctr">
                        <a:lnSpc>
                          <a:spcPct val="115000"/>
                        </a:lnSpc>
                        <a:spcAft>
                          <a:spcPts val="0"/>
                        </a:spcAft>
                      </a:pPr>
                      <a:r>
                        <a:rPr kumimoji="0" lang="en-US" sz="1400" kern="1200" dirty="0" smtClean="0">
                          <a:solidFill>
                            <a:srgbClr val="000000"/>
                          </a:solidFill>
                          <a:latin typeface="+mn-lt"/>
                          <a:ea typeface="Times New Roman"/>
                          <a:cs typeface="+mn-cs"/>
                        </a:rPr>
                        <a:t>μ</a:t>
                      </a:r>
                      <a:endParaRPr kumimoji="0" lang="es-VE" sz="1400" kern="1200" dirty="0">
                        <a:solidFill>
                          <a:schemeClr val="dk1"/>
                        </a:solidFill>
                        <a:latin typeface="+mn-lt"/>
                        <a:ea typeface="Calibri"/>
                        <a:cs typeface="+mn-cs"/>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μ</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a:t>
                      </a:r>
                      <a:endParaRPr lang="es-VE" sz="1400">
                        <a:latin typeface="+mj-lt"/>
                        <a:ea typeface="Calibri"/>
                      </a:endParaRPr>
                    </a:p>
                  </a:txBody>
                  <a:tcPr marL="68580" marR="68580" marT="0" marB="0" anchor="ctr"/>
                </a:tc>
              </a:tr>
              <a:tr h="439083">
                <a:tc>
                  <a:txBody>
                    <a:bodyPr/>
                    <a:lstStyle/>
                    <a:p>
                      <a:pPr algn="just">
                        <a:lnSpc>
                          <a:spcPct val="115000"/>
                        </a:lnSpc>
                        <a:spcAft>
                          <a:spcPts val="0"/>
                        </a:spcAft>
                      </a:pPr>
                      <a:r>
                        <a:rPr lang="en-US" sz="1400" dirty="0" err="1">
                          <a:solidFill>
                            <a:srgbClr val="000000"/>
                          </a:solidFill>
                          <a:latin typeface="+mj-lt"/>
                          <a:ea typeface="Times New Roman"/>
                        </a:rPr>
                        <a:t>Nivel</a:t>
                      </a:r>
                      <a:r>
                        <a:rPr lang="en-US" sz="1400" dirty="0">
                          <a:solidFill>
                            <a:srgbClr val="000000"/>
                          </a:solidFill>
                          <a:latin typeface="+mj-lt"/>
                          <a:ea typeface="Times New Roman"/>
                        </a:rPr>
                        <a:t> de </a:t>
                      </a:r>
                      <a:r>
                        <a:rPr lang="en-US" sz="1400" dirty="0" err="1">
                          <a:solidFill>
                            <a:srgbClr val="000000"/>
                          </a:solidFill>
                          <a:latin typeface="+mj-lt"/>
                          <a:ea typeface="Times New Roman"/>
                        </a:rPr>
                        <a:t>servicio</a:t>
                      </a:r>
                      <a:r>
                        <a:rPr lang="en-US" sz="1400" dirty="0">
                          <a:solidFill>
                            <a:srgbClr val="000000"/>
                          </a:solidFill>
                          <a:latin typeface="+mj-lt"/>
                          <a:ea typeface="Times New Roman"/>
                        </a:rPr>
                        <a:t> (%)</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90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90±0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68.33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68.33±1</a:t>
                      </a:r>
                      <a:endParaRPr lang="es-VE" sz="1400">
                        <a:latin typeface="+mj-lt"/>
                        <a:ea typeface="Calibri"/>
                      </a:endParaRPr>
                    </a:p>
                  </a:txBody>
                  <a:tcPr marL="68580" marR="68580" marT="0" marB="0" anchor="b"/>
                </a:tc>
              </a:tr>
              <a:tr h="581034">
                <a:tc>
                  <a:txBody>
                    <a:bodyPr/>
                    <a:lstStyle/>
                    <a:p>
                      <a:pPr algn="l">
                        <a:lnSpc>
                          <a:spcPct val="115000"/>
                        </a:lnSpc>
                        <a:spcAft>
                          <a:spcPts val="0"/>
                        </a:spcAft>
                      </a:pPr>
                      <a:r>
                        <a:rPr lang="es-VE" sz="1400" dirty="0">
                          <a:solidFill>
                            <a:srgbClr val="000000"/>
                          </a:solidFill>
                          <a:latin typeface="+mj-lt"/>
                          <a:ea typeface="Times New Roman"/>
                        </a:rPr>
                        <a:t>Pedidos realizados entregados a tiempo</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20.5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20.5±0.42</a:t>
                      </a:r>
                      <a:endParaRPr lang="es-VE" sz="1400" dirty="0">
                        <a:latin typeface="+mj-lt"/>
                        <a:ea typeface="Calibri"/>
                      </a:endParaRPr>
                    </a:p>
                  </a:txBody>
                  <a:tcPr marL="68580" marR="68580" marT="0" marB="0" anchor="b"/>
                </a:tc>
              </a:tr>
              <a:tr h="465974">
                <a:tc>
                  <a:txBody>
                    <a:bodyPr/>
                    <a:lstStyle/>
                    <a:p>
                      <a:pPr algn="just">
                        <a:lnSpc>
                          <a:spcPct val="115000"/>
                        </a:lnSpc>
                        <a:spcAft>
                          <a:spcPts val="0"/>
                        </a:spcAft>
                      </a:pPr>
                      <a:r>
                        <a:rPr lang="en-US" sz="1400" dirty="0" err="1">
                          <a:solidFill>
                            <a:srgbClr val="000000"/>
                          </a:solidFill>
                          <a:latin typeface="+mj-lt"/>
                          <a:ea typeface="Times New Roman"/>
                        </a:rPr>
                        <a:t>Pedidos</a:t>
                      </a:r>
                      <a:r>
                        <a:rPr lang="en-US" sz="1400" dirty="0">
                          <a:solidFill>
                            <a:srgbClr val="000000"/>
                          </a:solidFill>
                          <a:latin typeface="+mj-lt"/>
                          <a:ea typeface="Times New Roman"/>
                        </a:rPr>
                        <a:t> </a:t>
                      </a:r>
                      <a:r>
                        <a:rPr lang="en-US" sz="1400" dirty="0" err="1">
                          <a:solidFill>
                            <a:srgbClr val="000000"/>
                          </a:solidFill>
                          <a:latin typeface="+mj-lt"/>
                          <a:ea typeface="Times New Roman"/>
                        </a:rPr>
                        <a:t>totales</a:t>
                      </a:r>
                      <a:r>
                        <a:rPr lang="en-US" sz="1400" dirty="0">
                          <a:solidFill>
                            <a:srgbClr val="000000"/>
                          </a:solidFill>
                          <a:latin typeface="+mj-lt"/>
                          <a:ea typeface="Times New Roman"/>
                        </a:rPr>
                        <a:t> </a:t>
                      </a:r>
                      <a:r>
                        <a:rPr lang="en-US" sz="1400" dirty="0" err="1">
                          <a:solidFill>
                            <a:srgbClr val="000000"/>
                          </a:solidFill>
                          <a:latin typeface="+mj-lt"/>
                          <a:ea typeface="Times New Roman"/>
                        </a:rPr>
                        <a:t>realizados</a:t>
                      </a:r>
                      <a:r>
                        <a:rPr lang="en-US" sz="1400" dirty="0">
                          <a:solidFill>
                            <a:srgbClr val="000000"/>
                          </a:solidFill>
                          <a:latin typeface="+mj-lt"/>
                          <a:ea typeface="Times New Roman"/>
                        </a:rPr>
                        <a:t> </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30±0</a:t>
                      </a:r>
                      <a:endParaRPr lang="es-VE" sz="1400" dirty="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29.75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29.75±0.30</a:t>
                      </a:r>
                      <a:endParaRPr lang="es-VE" sz="1400" dirty="0">
                        <a:latin typeface="+mj-lt"/>
                        <a:ea typeface="Calibri"/>
                      </a:endParaRPr>
                    </a:p>
                  </a:txBody>
                  <a:tcPr marL="68580" marR="68580" marT="0" marB="0" anchor="b"/>
                </a:tc>
              </a:tr>
            </a:tbl>
          </a:graphicData>
        </a:graphic>
      </p:graphicFrame>
      <p:sp>
        <p:nvSpPr>
          <p:cNvPr id="6" name="5 CuadroTexto"/>
          <p:cNvSpPr txBox="1"/>
          <p:nvPr/>
        </p:nvSpPr>
        <p:spPr>
          <a:xfrm>
            <a:off x="5868144" y="2204864"/>
            <a:ext cx="3275856" cy="3139321"/>
          </a:xfrm>
          <a:prstGeom prst="rect">
            <a:avLst/>
          </a:prstGeom>
          <a:noFill/>
        </p:spPr>
        <p:txBody>
          <a:bodyPr wrap="square" rtlCol="0">
            <a:spAutoFit/>
          </a:bodyPr>
          <a:lstStyle/>
          <a:p>
            <a:r>
              <a:rPr lang="es-VE" b="1" dirty="0" smtClean="0"/>
              <a:t>Prueba de hipótesis </a:t>
            </a:r>
          </a:p>
          <a:p>
            <a:r>
              <a:rPr lang="es-VE" b="1" dirty="0" smtClean="0"/>
              <a:t>         </a:t>
            </a:r>
          </a:p>
          <a:p>
            <a:r>
              <a:rPr lang="es-VE" dirty="0" smtClean="0"/>
              <a:t>         Ho</a:t>
            </a:r>
            <a:r>
              <a:rPr lang="es-VE" dirty="0"/>
              <a:t>: μ esc5 – μ esc9 = 0 </a:t>
            </a:r>
          </a:p>
          <a:p>
            <a:r>
              <a:rPr lang="es-VE" dirty="0" smtClean="0"/>
              <a:t>         H1</a:t>
            </a:r>
            <a:r>
              <a:rPr lang="es-VE" dirty="0"/>
              <a:t>: μ esc5 – μ esc9 &lt; </a:t>
            </a:r>
            <a:r>
              <a:rPr lang="es-VE" dirty="0" smtClean="0"/>
              <a:t>0</a:t>
            </a:r>
          </a:p>
          <a:p>
            <a:endParaRPr lang="es-VE" dirty="0"/>
          </a:p>
          <a:p>
            <a:r>
              <a:rPr lang="es-VE" dirty="0"/>
              <a:t>n esc5 = 20 ; n </a:t>
            </a:r>
            <a:r>
              <a:rPr lang="es-VE" dirty="0" smtClean="0"/>
              <a:t>esc9 </a:t>
            </a:r>
            <a:r>
              <a:rPr lang="es-VE" dirty="0"/>
              <a:t>= 20</a:t>
            </a:r>
          </a:p>
          <a:p>
            <a:r>
              <a:rPr lang="es-VE" dirty="0"/>
              <a:t>μ esc5 = 68.33 ; μ </a:t>
            </a:r>
            <a:r>
              <a:rPr lang="es-VE" dirty="0" smtClean="0"/>
              <a:t>esc9 </a:t>
            </a:r>
            <a:r>
              <a:rPr lang="es-VE" dirty="0"/>
              <a:t>= </a:t>
            </a:r>
            <a:r>
              <a:rPr lang="en-US" dirty="0" smtClean="0"/>
              <a:t>90</a:t>
            </a:r>
            <a:endParaRPr lang="es-ES" dirty="0"/>
          </a:p>
          <a:p>
            <a:pPr lvl="0"/>
            <a:r>
              <a:rPr lang="es-ES" dirty="0" smtClean="0"/>
              <a:t>Nivel </a:t>
            </a:r>
            <a:r>
              <a:rPr lang="es-ES" dirty="0"/>
              <a:t>de significancia</a:t>
            </a:r>
            <a:r>
              <a:rPr lang="es-ES" dirty="0" smtClean="0"/>
              <a:t>:</a:t>
            </a:r>
          </a:p>
          <a:p>
            <a:pPr lvl="0"/>
            <a:r>
              <a:rPr lang="es-ES" dirty="0" smtClean="0"/>
              <a:t> </a:t>
            </a:r>
            <a:r>
              <a:rPr lang="es-ES" dirty="0"/>
              <a:t>α</a:t>
            </a:r>
            <a:r>
              <a:rPr lang="es-VE" dirty="0"/>
              <a:t> = </a:t>
            </a:r>
            <a:r>
              <a:rPr lang="es-VE" dirty="0" smtClean="0"/>
              <a:t>0.05</a:t>
            </a:r>
            <a:endParaRPr lang="es-VE" dirty="0"/>
          </a:p>
          <a:p>
            <a:pPr lvl="0"/>
            <a:r>
              <a:rPr lang="es-ES" dirty="0" smtClean="0"/>
              <a:t>Valor-P </a:t>
            </a:r>
            <a:r>
              <a:rPr lang="es-ES" dirty="0"/>
              <a:t>= 0.04577 &lt; 0.05</a:t>
            </a:r>
            <a:endParaRPr lang="es-VE" dirty="0"/>
          </a:p>
          <a:p>
            <a:endParaRPr lang="es-VE" dirty="0"/>
          </a:p>
        </p:txBody>
      </p:sp>
      <p:sp>
        <p:nvSpPr>
          <p:cNvPr id="7" name="6 CuadroTexto"/>
          <p:cNvSpPr txBox="1"/>
          <p:nvPr/>
        </p:nvSpPr>
        <p:spPr>
          <a:xfrm>
            <a:off x="467544" y="1556792"/>
            <a:ext cx="5040560" cy="646331"/>
          </a:xfrm>
          <a:prstGeom prst="rect">
            <a:avLst/>
          </a:prstGeom>
          <a:noFill/>
        </p:spPr>
        <p:txBody>
          <a:bodyPr wrap="square" rtlCol="0">
            <a:spAutoFit/>
          </a:bodyPr>
          <a:lstStyle/>
          <a:p>
            <a:r>
              <a:rPr lang="es-VE" dirty="0" smtClean="0"/>
              <a:t>Tabla 24. </a:t>
            </a:r>
            <a:r>
              <a:rPr lang="es-VE" i="1" dirty="0" smtClean="0"/>
              <a:t>Resultados del escenario 9.</a:t>
            </a:r>
            <a:endParaRPr lang="es-VE" b="1" dirty="0" smtClean="0"/>
          </a:p>
          <a:p>
            <a:endParaRPr lang="es-VE" dirty="0"/>
          </a:p>
        </p:txBody>
      </p:sp>
      <p:sp>
        <p:nvSpPr>
          <p:cNvPr id="2" name="Rectangle 1"/>
          <p:cNvSpPr/>
          <p:nvPr/>
        </p:nvSpPr>
        <p:spPr>
          <a:xfrm>
            <a:off x="1043608" y="5662989"/>
            <a:ext cx="7761766" cy="646331"/>
          </a:xfrm>
          <a:prstGeom prst="rect">
            <a:avLst/>
          </a:prstGeom>
        </p:spPr>
        <p:txBody>
          <a:bodyPr wrap="square">
            <a:spAutoFit/>
          </a:bodyPr>
          <a:lstStyle/>
          <a:p>
            <a:r>
              <a:rPr lang="es-VE" dirty="0" smtClean="0"/>
              <a:t>Disminución del tiempo inactivo de la mezcladora 01 a causa de fallas; reduciéndose del 58.01% del tiempo de la semana, a tan solo un 5%</a:t>
            </a:r>
            <a:endParaRPr lang="es-VE" dirty="0"/>
          </a:p>
        </p:txBody>
      </p:sp>
      <p:sp>
        <p:nvSpPr>
          <p:cNvPr id="8" name="7 CuadroTexto"/>
          <p:cNvSpPr txBox="1"/>
          <p:nvPr/>
        </p:nvSpPr>
        <p:spPr>
          <a:xfrm>
            <a:off x="539552" y="836713"/>
            <a:ext cx="6264696" cy="1015663"/>
          </a:xfrm>
          <a:prstGeom prst="rect">
            <a:avLst/>
          </a:prstGeom>
          <a:noFill/>
        </p:spPr>
        <p:txBody>
          <a:bodyPr wrap="square" rtlCol="0">
            <a:spAutoFit/>
          </a:bodyPr>
          <a:lstStyle/>
          <a:p>
            <a:pPr algn="just"/>
            <a:r>
              <a:rPr lang="es-VE" sz="2000" b="1" i="1" dirty="0"/>
              <a:t>Escenario </a:t>
            </a:r>
            <a:r>
              <a:rPr lang="es-VE" sz="2000" b="1" i="1" dirty="0" smtClean="0"/>
              <a:t>9.</a:t>
            </a:r>
            <a:endParaRPr lang="es-VE" sz="2000" b="1" i="1" dirty="0"/>
          </a:p>
          <a:p>
            <a:pPr algn="just"/>
            <a:endParaRPr lang="es-VE" sz="2000" b="1" i="1" dirty="0"/>
          </a:p>
          <a:p>
            <a:pPr algn="just"/>
            <a:endParaRPr lang="es-VE" sz="2000" dirty="0"/>
          </a:p>
        </p:txBody>
      </p:sp>
      <p:sp>
        <p:nvSpPr>
          <p:cNvPr id="9" name="8 Flecha curvada hacia la derecha"/>
          <p:cNvSpPr/>
          <p:nvPr/>
        </p:nvSpPr>
        <p:spPr>
          <a:xfrm>
            <a:off x="467544" y="5517232"/>
            <a:ext cx="504056" cy="792088"/>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68595" y="875328"/>
            <a:ext cx="7920880" cy="1323439"/>
          </a:xfrm>
          <a:prstGeom prst="rect">
            <a:avLst/>
          </a:prstGeom>
          <a:noFill/>
        </p:spPr>
        <p:txBody>
          <a:bodyPr wrap="square" rtlCol="0">
            <a:spAutoFit/>
          </a:bodyPr>
          <a:lstStyle/>
          <a:p>
            <a:pPr algn="just"/>
            <a:r>
              <a:rPr lang="es-VE" sz="2000" b="1" i="1" dirty="0"/>
              <a:t>Escenario </a:t>
            </a:r>
            <a:r>
              <a:rPr lang="es-VE" sz="2000" b="1" i="1" dirty="0" smtClean="0"/>
              <a:t>10: determinación de la cantidad necesaria </a:t>
            </a:r>
            <a:r>
              <a:rPr lang="es-VE" sz="2000" b="1" i="1" dirty="0"/>
              <a:t>de camiones por turno, junto con la  disminución de la frecuencia de fallas en la mezcladora </a:t>
            </a:r>
            <a:r>
              <a:rPr lang="es-VE" sz="2000" b="1" i="1" dirty="0" smtClean="0"/>
              <a:t>01</a:t>
            </a:r>
            <a:endParaRPr lang="es-VE" sz="2000" b="1" i="1" dirty="0"/>
          </a:p>
          <a:p>
            <a:endParaRPr lang="es-VE" sz="2000" dirty="0"/>
          </a:p>
        </p:txBody>
      </p:sp>
      <p:graphicFrame>
        <p:nvGraphicFramePr>
          <p:cNvPr id="5" name="3 Marcador de contenido"/>
          <p:cNvGraphicFramePr>
            <a:graphicFrameLocks/>
          </p:cNvGraphicFramePr>
          <p:nvPr/>
        </p:nvGraphicFramePr>
        <p:xfrm>
          <a:off x="2411760" y="2636912"/>
          <a:ext cx="4464496" cy="3744418"/>
        </p:xfrm>
        <a:graphic>
          <a:graphicData uri="http://schemas.openxmlformats.org/drawingml/2006/table">
            <a:tbl>
              <a:tblPr firstRow="1" bandRow="1">
                <a:tableStyleId>{5C22544A-7EE6-4342-B048-85BDC9FD1C3A}</a:tableStyleId>
              </a:tblPr>
              <a:tblGrid>
                <a:gridCol w="2232248"/>
                <a:gridCol w="2232248"/>
              </a:tblGrid>
              <a:tr h="579199">
                <a:tc>
                  <a:txBody>
                    <a:bodyPr/>
                    <a:lstStyle/>
                    <a:p>
                      <a:pPr algn="ctr">
                        <a:lnSpc>
                          <a:spcPct val="115000"/>
                        </a:lnSpc>
                        <a:spcAft>
                          <a:spcPts val="0"/>
                        </a:spcAft>
                      </a:pPr>
                      <a:r>
                        <a:rPr lang="es-VE" sz="1400" dirty="0">
                          <a:solidFill>
                            <a:schemeClr val="bg1"/>
                          </a:solidFill>
                          <a:latin typeface="+mj-lt"/>
                          <a:ea typeface="Times New Roman"/>
                          <a:cs typeface="Arial" pitchFamily="34" charset="0"/>
                        </a:rPr>
                        <a:t>Cantidad necesaria de camiones (turno)</a:t>
                      </a:r>
                      <a:endParaRPr lang="es-VE" sz="1400" dirty="0">
                        <a:solidFill>
                          <a:schemeClr val="bg1"/>
                        </a:solidFill>
                        <a:latin typeface="+mj-lt"/>
                        <a:ea typeface="Calibri"/>
                        <a:cs typeface="Arial" pitchFamily="34" charset="0"/>
                      </a:endParaRPr>
                    </a:p>
                  </a:txBody>
                  <a:tcPr marL="68580" marR="68580" marT="0" marB="0" anchor="b"/>
                </a:tc>
                <a:tc>
                  <a:txBody>
                    <a:bodyPr/>
                    <a:lstStyle/>
                    <a:p>
                      <a:pPr algn="ctr">
                        <a:lnSpc>
                          <a:spcPct val="115000"/>
                        </a:lnSpc>
                        <a:spcAft>
                          <a:spcPts val="0"/>
                        </a:spcAft>
                      </a:pPr>
                      <a:r>
                        <a:rPr lang="en-US" sz="1400" dirty="0" err="1">
                          <a:solidFill>
                            <a:schemeClr val="bg1"/>
                          </a:solidFill>
                          <a:latin typeface="+mj-lt"/>
                          <a:ea typeface="Times New Roman"/>
                          <a:cs typeface="Arial" pitchFamily="34" charset="0"/>
                        </a:rPr>
                        <a:t>Nivel</a:t>
                      </a:r>
                      <a:r>
                        <a:rPr lang="en-US" sz="1400" dirty="0">
                          <a:solidFill>
                            <a:schemeClr val="bg1"/>
                          </a:solidFill>
                          <a:latin typeface="+mj-lt"/>
                          <a:ea typeface="Times New Roman"/>
                          <a:cs typeface="Arial" pitchFamily="34" charset="0"/>
                        </a:rPr>
                        <a:t> de </a:t>
                      </a:r>
                      <a:r>
                        <a:rPr lang="en-US" sz="1400" dirty="0" err="1">
                          <a:solidFill>
                            <a:schemeClr val="bg1"/>
                          </a:solidFill>
                          <a:latin typeface="+mj-lt"/>
                          <a:ea typeface="Times New Roman"/>
                          <a:cs typeface="Arial" pitchFamily="34" charset="0"/>
                        </a:rPr>
                        <a:t>servicio</a:t>
                      </a:r>
                      <a:r>
                        <a:rPr lang="en-US" sz="1400" dirty="0">
                          <a:solidFill>
                            <a:schemeClr val="bg1"/>
                          </a:solidFill>
                          <a:latin typeface="+mj-lt"/>
                          <a:ea typeface="Times New Roman"/>
                          <a:cs typeface="Arial" pitchFamily="34" charset="0"/>
                        </a:rPr>
                        <a:t> (%)</a:t>
                      </a:r>
                      <a:endParaRPr lang="es-VE" sz="1400" dirty="0">
                        <a:solidFill>
                          <a:schemeClr val="bg1"/>
                        </a:solidFill>
                        <a:latin typeface="+mj-lt"/>
                        <a:ea typeface="Calibri"/>
                        <a:cs typeface="Arial" pitchFamily="34" charset="0"/>
                      </a:endParaRPr>
                    </a:p>
                  </a:txBody>
                  <a:tcPr marL="68580" marR="68580" marT="0" marB="0" anchor="ctr"/>
                </a:tc>
              </a:tr>
              <a:tr h="351691">
                <a:tc>
                  <a:txBody>
                    <a:bodyPr/>
                    <a:lstStyle/>
                    <a:p>
                      <a:pPr algn="ctr">
                        <a:lnSpc>
                          <a:spcPct val="115000"/>
                        </a:lnSpc>
                        <a:spcAft>
                          <a:spcPts val="0"/>
                        </a:spcAft>
                      </a:pPr>
                      <a:r>
                        <a:rPr lang="en-US" sz="1400">
                          <a:solidFill>
                            <a:srgbClr val="000000"/>
                          </a:solidFill>
                          <a:latin typeface="+mj-lt"/>
                          <a:ea typeface="Times New Roman"/>
                        </a:rPr>
                        <a:t>Actual</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48</a:t>
                      </a:r>
                      <a:endParaRPr lang="es-VE" sz="1400">
                        <a:latin typeface="+mj-lt"/>
                        <a:ea typeface="Calibri"/>
                      </a:endParaRPr>
                    </a:p>
                  </a:txBody>
                  <a:tcPr marL="68580" marR="68580" marT="0" marB="0" anchor="ctr"/>
                </a:tc>
              </a:tr>
              <a:tr h="351691">
                <a:tc>
                  <a:txBody>
                    <a:bodyPr/>
                    <a:lstStyle/>
                    <a:p>
                      <a:pPr algn="ctr">
                        <a:lnSpc>
                          <a:spcPct val="115000"/>
                        </a:lnSpc>
                        <a:spcAft>
                          <a:spcPts val="0"/>
                        </a:spcAft>
                      </a:pPr>
                      <a:r>
                        <a:rPr lang="en-US" sz="1400">
                          <a:solidFill>
                            <a:srgbClr val="000000"/>
                          </a:solidFill>
                          <a:latin typeface="+mj-lt"/>
                          <a:ea typeface="Times New Roman"/>
                        </a:rPr>
                        <a:t>14</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86.33</a:t>
                      </a:r>
                      <a:endParaRPr lang="es-VE" sz="1400">
                        <a:latin typeface="+mj-lt"/>
                        <a:ea typeface="Calibri"/>
                      </a:endParaRPr>
                    </a:p>
                  </a:txBody>
                  <a:tcPr marL="68580" marR="68580" marT="0" marB="0" anchor="ctr"/>
                </a:tc>
              </a:tr>
              <a:tr h="351691">
                <a:tc>
                  <a:txBody>
                    <a:bodyPr/>
                    <a:lstStyle/>
                    <a:p>
                      <a:pPr algn="ctr">
                        <a:lnSpc>
                          <a:spcPct val="115000"/>
                        </a:lnSpc>
                        <a:spcAft>
                          <a:spcPts val="0"/>
                        </a:spcAft>
                      </a:pPr>
                      <a:r>
                        <a:rPr lang="en-US" sz="1400">
                          <a:solidFill>
                            <a:srgbClr val="000000"/>
                          </a:solidFill>
                          <a:latin typeface="+mj-lt"/>
                          <a:ea typeface="Times New Roman"/>
                        </a:rPr>
                        <a:t>15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86.67</a:t>
                      </a:r>
                      <a:endParaRPr lang="es-VE" sz="1400">
                        <a:latin typeface="+mj-lt"/>
                        <a:ea typeface="Calibri"/>
                      </a:endParaRPr>
                    </a:p>
                  </a:txBody>
                  <a:tcPr marL="68580" marR="68580" marT="0" marB="0" anchor="ctr"/>
                </a:tc>
              </a:tr>
              <a:tr h="351691">
                <a:tc>
                  <a:txBody>
                    <a:bodyPr/>
                    <a:lstStyle/>
                    <a:p>
                      <a:pPr algn="ctr">
                        <a:lnSpc>
                          <a:spcPct val="115000"/>
                        </a:lnSpc>
                        <a:spcAft>
                          <a:spcPts val="0"/>
                        </a:spcAft>
                      </a:pPr>
                      <a:r>
                        <a:rPr lang="en-US" sz="1400">
                          <a:solidFill>
                            <a:srgbClr val="000000"/>
                          </a:solidFill>
                          <a:latin typeface="+mj-lt"/>
                          <a:ea typeface="Times New Roman"/>
                        </a:rPr>
                        <a:t>16</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88</a:t>
                      </a:r>
                      <a:endParaRPr lang="es-VE" sz="1400">
                        <a:latin typeface="+mj-lt"/>
                        <a:ea typeface="Calibri"/>
                      </a:endParaRPr>
                    </a:p>
                  </a:txBody>
                  <a:tcPr marL="68580" marR="68580" marT="0" marB="0" anchor="ctr"/>
                </a:tc>
              </a:tr>
              <a:tr h="351691">
                <a:tc>
                  <a:txBody>
                    <a:bodyPr/>
                    <a:lstStyle/>
                    <a:p>
                      <a:pPr algn="ctr">
                        <a:lnSpc>
                          <a:spcPct val="115000"/>
                        </a:lnSpc>
                        <a:spcAft>
                          <a:spcPts val="0"/>
                        </a:spcAft>
                      </a:pPr>
                      <a:r>
                        <a:rPr lang="en-US" sz="1400">
                          <a:solidFill>
                            <a:srgbClr val="000000"/>
                          </a:solidFill>
                          <a:latin typeface="+mj-lt"/>
                          <a:ea typeface="Times New Roman"/>
                        </a:rPr>
                        <a:t>17</a:t>
                      </a:r>
                      <a:endParaRPr lang="es-VE" sz="1400">
                        <a:latin typeface="+mj-lt"/>
                        <a:ea typeface="Calibri"/>
                      </a:endParaRPr>
                    </a:p>
                  </a:txBody>
                  <a:tcPr marL="68580" marR="68580" marT="0" marB="0" anchor="ctr">
                    <a:solidFill>
                      <a:schemeClr val="accent1">
                        <a:lumMod val="20000"/>
                        <a:lumOff val="80000"/>
                      </a:schemeClr>
                    </a:solidFill>
                  </a:tcPr>
                </a:tc>
                <a:tc>
                  <a:txBody>
                    <a:bodyPr/>
                    <a:lstStyle/>
                    <a:p>
                      <a:pPr algn="ctr">
                        <a:lnSpc>
                          <a:spcPct val="115000"/>
                        </a:lnSpc>
                        <a:spcAft>
                          <a:spcPts val="0"/>
                        </a:spcAft>
                      </a:pPr>
                      <a:r>
                        <a:rPr lang="en-US" sz="1400">
                          <a:solidFill>
                            <a:srgbClr val="000000"/>
                          </a:solidFill>
                          <a:latin typeface="+mj-lt"/>
                          <a:ea typeface="Times New Roman"/>
                        </a:rPr>
                        <a:t>88.17</a:t>
                      </a:r>
                      <a:endParaRPr lang="es-VE" sz="1400">
                        <a:latin typeface="+mj-lt"/>
                        <a:ea typeface="Calibri"/>
                      </a:endParaRPr>
                    </a:p>
                  </a:txBody>
                  <a:tcPr marL="68580" marR="68580" marT="0" marB="0" anchor="ctr">
                    <a:solidFill>
                      <a:schemeClr val="accent1">
                        <a:lumMod val="20000"/>
                        <a:lumOff val="80000"/>
                      </a:schemeClr>
                    </a:solidFill>
                  </a:tcPr>
                </a:tc>
              </a:tr>
              <a:tr h="351691">
                <a:tc>
                  <a:txBody>
                    <a:bodyPr/>
                    <a:lstStyle/>
                    <a:p>
                      <a:pPr algn="ctr">
                        <a:lnSpc>
                          <a:spcPct val="115000"/>
                        </a:lnSpc>
                        <a:spcAft>
                          <a:spcPts val="0"/>
                        </a:spcAft>
                      </a:pPr>
                      <a:r>
                        <a:rPr lang="en-US" sz="1400" dirty="0">
                          <a:solidFill>
                            <a:srgbClr val="000000"/>
                          </a:solidFill>
                          <a:latin typeface="+mj-lt"/>
                          <a:ea typeface="Times New Roman"/>
                        </a:rPr>
                        <a:t>18</a:t>
                      </a:r>
                      <a:endParaRPr lang="es-VE" sz="1400" dirty="0">
                        <a:latin typeface="+mj-lt"/>
                        <a:ea typeface="Calibri"/>
                      </a:endParaRPr>
                    </a:p>
                  </a:txBody>
                  <a:tcPr marL="68580" marR="68580" marT="0" marB="0" anchor="ctr">
                    <a:solidFill>
                      <a:schemeClr val="accent2">
                        <a:lumMod val="40000"/>
                        <a:lumOff val="60000"/>
                      </a:schemeClr>
                    </a:solidFill>
                  </a:tcPr>
                </a:tc>
                <a:tc>
                  <a:txBody>
                    <a:bodyPr/>
                    <a:lstStyle/>
                    <a:p>
                      <a:pPr algn="ctr">
                        <a:lnSpc>
                          <a:spcPct val="115000"/>
                        </a:lnSpc>
                        <a:spcAft>
                          <a:spcPts val="0"/>
                        </a:spcAft>
                      </a:pPr>
                      <a:r>
                        <a:rPr lang="en-US" sz="1400" dirty="0">
                          <a:solidFill>
                            <a:srgbClr val="000000"/>
                          </a:solidFill>
                          <a:latin typeface="+mj-lt"/>
                          <a:ea typeface="Times New Roman"/>
                        </a:rPr>
                        <a:t>90</a:t>
                      </a:r>
                      <a:endParaRPr lang="es-VE" sz="1400" dirty="0">
                        <a:latin typeface="+mj-lt"/>
                        <a:ea typeface="Calibri"/>
                      </a:endParaRPr>
                    </a:p>
                  </a:txBody>
                  <a:tcPr marL="68580" marR="68580" marT="0" marB="0" anchor="ctr">
                    <a:solidFill>
                      <a:schemeClr val="accent2">
                        <a:lumMod val="40000"/>
                        <a:lumOff val="60000"/>
                      </a:schemeClr>
                    </a:solidFill>
                  </a:tcPr>
                </a:tc>
              </a:tr>
              <a:tr h="351691">
                <a:tc>
                  <a:txBody>
                    <a:bodyPr/>
                    <a:lstStyle/>
                    <a:p>
                      <a:pPr algn="ctr">
                        <a:lnSpc>
                          <a:spcPct val="115000"/>
                        </a:lnSpc>
                        <a:spcAft>
                          <a:spcPts val="0"/>
                        </a:spcAft>
                      </a:pPr>
                      <a:r>
                        <a:rPr lang="en-US" sz="1400">
                          <a:solidFill>
                            <a:srgbClr val="000000"/>
                          </a:solidFill>
                          <a:latin typeface="+mj-lt"/>
                          <a:ea typeface="Times New Roman"/>
                        </a:rPr>
                        <a:t>19</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88.17</a:t>
                      </a:r>
                      <a:endParaRPr lang="es-VE" sz="1400">
                        <a:latin typeface="+mj-lt"/>
                        <a:ea typeface="Calibri"/>
                      </a:endParaRPr>
                    </a:p>
                  </a:txBody>
                  <a:tcPr marL="68580" marR="68580" marT="0" marB="0" anchor="ctr"/>
                </a:tc>
              </a:tr>
              <a:tr h="351691">
                <a:tc>
                  <a:txBody>
                    <a:bodyPr/>
                    <a:lstStyle/>
                    <a:p>
                      <a:pPr algn="ctr">
                        <a:lnSpc>
                          <a:spcPct val="115000"/>
                        </a:lnSpc>
                        <a:spcAft>
                          <a:spcPts val="0"/>
                        </a:spcAft>
                      </a:pPr>
                      <a:r>
                        <a:rPr lang="en-US" sz="1400">
                          <a:solidFill>
                            <a:srgbClr val="000000"/>
                          </a:solidFill>
                          <a:latin typeface="+mj-lt"/>
                          <a:ea typeface="Times New Roman"/>
                        </a:rPr>
                        <a:t>20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88,17</a:t>
                      </a:r>
                      <a:endParaRPr lang="es-VE" sz="1400">
                        <a:latin typeface="+mj-lt"/>
                        <a:ea typeface="Calibri"/>
                      </a:endParaRPr>
                    </a:p>
                  </a:txBody>
                  <a:tcPr marL="68580" marR="68580" marT="0" marB="0" anchor="ctr"/>
                </a:tc>
              </a:tr>
              <a:tr h="351691">
                <a:tc>
                  <a:txBody>
                    <a:bodyPr/>
                    <a:lstStyle/>
                    <a:p>
                      <a:pPr algn="ctr">
                        <a:lnSpc>
                          <a:spcPct val="115000"/>
                        </a:lnSpc>
                        <a:spcAft>
                          <a:spcPts val="0"/>
                        </a:spcAft>
                      </a:pPr>
                      <a:r>
                        <a:rPr lang="en-US" sz="1400">
                          <a:solidFill>
                            <a:srgbClr val="000000"/>
                          </a:solidFill>
                          <a:latin typeface="+mj-lt"/>
                          <a:ea typeface="Times New Roman"/>
                        </a:rPr>
                        <a:t>21</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86</a:t>
                      </a:r>
                      <a:endParaRPr lang="es-VE" sz="1400" dirty="0">
                        <a:latin typeface="+mj-lt"/>
                        <a:ea typeface="Calibri"/>
                      </a:endParaRPr>
                    </a:p>
                  </a:txBody>
                  <a:tcPr marL="68580" marR="68580" marT="0" marB="0" anchor="ctr"/>
                </a:tc>
              </a:tr>
            </a:tbl>
          </a:graphicData>
        </a:graphic>
      </p:graphicFrame>
      <p:sp>
        <p:nvSpPr>
          <p:cNvPr id="6" name="5 Rectángulo"/>
          <p:cNvSpPr/>
          <p:nvPr/>
        </p:nvSpPr>
        <p:spPr>
          <a:xfrm>
            <a:off x="827584" y="2060848"/>
            <a:ext cx="7632848" cy="646331"/>
          </a:xfrm>
          <a:prstGeom prst="rect">
            <a:avLst/>
          </a:prstGeom>
        </p:spPr>
        <p:txBody>
          <a:bodyPr wrap="square">
            <a:spAutoFit/>
          </a:bodyPr>
          <a:lstStyle/>
          <a:p>
            <a:r>
              <a:rPr lang="es-VE" dirty="0" smtClean="0"/>
              <a:t> Tabla 25. </a:t>
            </a:r>
            <a:r>
              <a:rPr lang="es-VE" i="1" dirty="0" smtClean="0"/>
              <a:t>Nivel de servicio  respecto a la cantidad necesaria de camiones por turno.</a:t>
            </a:r>
            <a:endParaRPr lang="es-VE"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5 Marcador de contenido"/>
          <p:cNvGraphicFramePr>
            <a:graphicFrameLocks/>
          </p:cNvGraphicFramePr>
          <p:nvPr>
            <p:extLst>
              <p:ext uri="{D42A27DB-BD31-4B8C-83A1-F6EECF244321}">
                <p14:modId xmlns:p14="http://schemas.microsoft.com/office/powerpoint/2010/main" xmlns="" val="325283194"/>
              </p:ext>
            </p:extLst>
          </p:nvPr>
        </p:nvGraphicFramePr>
        <p:xfrm>
          <a:off x="467544" y="1916832"/>
          <a:ext cx="8229599" cy="2835656"/>
        </p:xfrm>
        <a:graphic>
          <a:graphicData uri="http://schemas.openxmlformats.org/drawingml/2006/table">
            <a:tbl>
              <a:tblPr firstRow="1" bandRow="1">
                <a:tableStyleId>{5C22544A-7EE6-4342-B048-85BDC9FD1C3A}</a:tableStyleId>
              </a:tblPr>
              <a:tblGrid>
                <a:gridCol w="2232248"/>
                <a:gridCol w="648072"/>
                <a:gridCol w="1224136"/>
                <a:gridCol w="720080"/>
                <a:gridCol w="1296144"/>
                <a:gridCol w="792088"/>
                <a:gridCol w="1316831"/>
              </a:tblGrid>
              <a:tr h="370840">
                <a:tc rowSpan="3">
                  <a:txBody>
                    <a:bodyPr/>
                    <a:lstStyle/>
                    <a:p>
                      <a:pPr algn="ctr">
                        <a:lnSpc>
                          <a:spcPct val="115000"/>
                        </a:lnSpc>
                        <a:spcAft>
                          <a:spcPts val="0"/>
                        </a:spcAft>
                      </a:pPr>
                      <a:r>
                        <a:rPr lang="en-US" sz="1400" dirty="0" err="1">
                          <a:solidFill>
                            <a:schemeClr val="bg1"/>
                          </a:solidFill>
                          <a:latin typeface="+mj-lt"/>
                          <a:ea typeface="Times New Roman"/>
                        </a:rPr>
                        <a:t>Indicador</a:t>
                      </a:r>
                      <a:endParaRPr lang="es-VE" sz="1400" dirty="0">
                        <a:solidFill>
                          <a:schemeClr val="bg1"/>
                        </a:solidFill>
                        <a:latin typeface="+mj-lt"/>
                        <a:ea typeface="Calibri"/>
                      </a:endParaRPr>
                    </a:p>
                  </a:txBody>
                  <a:tcPr marL="68580" marR="68580" marT="0" marB="0" anchor="ctr"/>
                </a:tc>
                <a:tc gridSpan="6">
                  <a:txBody>
                    <a:bodyPr/>
                    <a:lstStyle/>
                    <a:p>
                      <a:pPr algn="ctr">
                        <a:lnSpc>
                          <a:spcPct val="115000"/>
                        </a:lnSpc>
                        <a:spcAft>
                          <a:spcPts val="0"/>
                        </a:spcAft>
                      </a:pPr>
                      <a:r>
                        <a:rPr lang="en-US" sz="1400" dirty="0" err="1">
                          <a:solidFill>
                            <a:schemeClr val="bg1"/>
                          </a:solidFill>
                          <a:latin typeface="+mj-lt"/>
                          <a:ea typeface="Times New Roman"/>
                        </a:rPr>
                        <a:t>Resultados</a:t>
                      </a:r>
                      <a:endParaRPr lang="es-VE" sz="1400" dirty="0">
                        <a:solidFill>
                          <a:schemeClr val="bg1"/>
                        </a:solidFill>
                        <a:latin typeface="+mj-lt"/>
                        <a:ea typeface="Calibri"/>
                      </a:endParaRPr>
                    </a:p>
                  </a:txBody>
                  <a:tcPr marL="68580" marR="68580" marT="0" marB="0" anchor="ct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r>
              <a:tr h="370840">
                <a:tc vMerge="1">
                  <a:txBody>
                    <a:bodyPr/>
                    <a:lstStyle/>
                    <a:p>
                      <a:endParaRPr lang="es-VE"/>
                    </a:p>
                  </a:txBody>
                  <a:tcPr/>
                </a:tc>
                <a:tc gridSpan="2">
                  <a:txBody>
                    <a:bodyPr/>
                    <a:lstStyle/>
                    <a:p>
                      <a:pPr algn="ctr">
                        <a:lnSpc>
                          <a:spcPct val="115000"/>
                        </a:lnSpc>
                        <a:spcAft>
                          <a:spcPts val="0"/>
                        </a:spcAft>
                      </a:pPr>
                      <a:r>
                        <a:rPr lang="en-US" sz="1400">
                          <a:solidFill>
                            <a:srgbClr val="000000"/>
                          </a:solidFill>
                          <a:latin typeface="+mj-lt"/>
                          <a:ea typeface="Times New Roman"/>
                        </a:rPr>
                        <a:t>Escenario 10</a:t>
                      </a:r>
                      <a:endParaRPr lang="es-VE" sz="1400">
                        <a:latin typeface="+mj-lt"/>
                        <a:ea typeface="Calibri"/>
                      </a:endParaRPr>
                    </a:p>
                  </a:txBody>
                  <a:tcPr marL="68580" marR="68580" marT="0" marB="0" anchor="ctr"/>
                </a:tc>
                <a:tc h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Escenario</a:t>
                      </a:r>
                      <a:r>
                        <a:rPr lang="en-US" sz="1400" dirty="0">
                          <a:solidFill>
                            <a:srgbClr val="000000"/>
                          </a:solidFill>
                          <a:latin typeface="+mj-lt"/>
                          <a:ea typeface="Times New Roman"/>
                        </a:rPr>
                        <a:t> 9</a:t>
                      </a:r>
                      <a:endParaRPr lang="es-VE" sz="1400" dirty="0">
                        <a:latin typeface="+mj-lt"/>
                        <a:ea typeface="Calibri"/>
                      </a:endParaRPr>
                    </a:p>
                  </a:txBody>
                  <a:tcPr marL="68580" marR="68580" marT="0" marB="0" anchor="ctr"/>
                </a:tc>
                <a:tc hMerge="1">
                  <a:txBody>
                    <a:bodyPr/>
                    <a:lstStyle/>
                    <a:p>
                      <a:endParaRPr lang="es-VE"/>
                    </a:p>
                  </a:txBody>
                  <a:tcPr/>
                </a:tc>
                <a:tc gridSpan="2">
                  <a:txBody>
                    <a:bodyPr/>
                    <a:lstStyle/>
                    <a:p>
                      <a:pPr algn="ctr">
                        <a:lnSpc>
                          <a:spcPct val="115000"/>
                        </a:lnSpc>
                        <a:spcAft>
                          <a:spcPts val="0"/>
                        </a:spcAft>
                      </a:pPr>
                      <a:r>
                        <a:rPr lang="en-US" sz="1400" dirty="0" err="1">
                          <a:solidFill>
                            <a:srgbClr val="000000"/>
                          </a:solidFill>
                          <a:latin typeface="+mj-lt"/>
                          <a:ea typeface="Times New Roman"/>
                        </a:rPr>
                        <a:t>Situación</a:t>
                      </a:r>
                      <a:r>
                        <a:rPr lang="en-US" sz="1400" dirty="0">
                          <a:solidFill>
                            <a:srgbClr val="000000"/>
                          </a:solidFill>
                          <a:latin typeface="+mj-lt"/>
                          <a:ea typeface="Times New Roman"/>
                        </a:rPr>
                        <a:t> Actual</a:t>
                      </a:r>
                      <a:endParaRPr lang="es-VE" sz="1400" dirty="0">
                        <a:latin typeface="+mj-lt"/>
                        <a:ea typeface="Calibri"/>
                      </a:endParaRPr>
                    </a:p>
                  </a:txBody>
                  <a:tcPr marL="68580" marR="68580" marT="0" marB="0" anchor="ctr"/>
                </a:tc>
                <a:tc hMerge="1">
                  <a:txBody>
                    <a:bodyPr/>
                    <a:lstStyle/>
                    <a:p>
                      <a:endParaRPr lang="es-VE"/>
                    </a:p>
                  </a:txBody>
                  <a:tcPr/>
                </a:tc>
              </a:tr>
              <a:tr h="370840">
                <a:tc vMerge="1">
                  <a:txBody>
                    <a:bodyPr/>
                    <a:lstStyle/>
                    <a:p>
                      <a:endParaRPr lang="es-VE"/>
                    </a:p>
                  </a:txBody>
                  <a:tcPr/>
                </a:tc>
                <a:tc>
                  <a:txBody>
                    <a:bodyPr/>
                    <a:lstStyle/>
                    <a:p>
                      <a:pPr algn="ctr">
                        <a:lnSpc>
                          <a:spcPct val="115000"/>
                        </a:lnSpc>
                        <a:spcAft>
                          <a:spcPts val="0"/>
                        </a:spcAft>
                      </a:pPr>
                      <a:r>
                        <a:rPr lang="en-US" sz="1400">
                          <a:solidFill>
                            <a:srgbClr val="000000"/>
                          </a:solidFill>
                          <a:latin typeface="+mj-lt"/>
                          <a:ea typeface="Times New Roman"/>
                        </a:rPr>
                        <a:t>μ</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μ</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μ</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Estimación de intervalo</a:t>
                      </a:r>
                      <a:endParaRPr lang="es-VE" sz="1400">
                        <a:latin typeface="+mj-lt"/>
                        <a:ea typeface="Calibri"/>
                      </a:endParaRPr>
                    </a:p>
                  </a:txBody>
                  <a:tcPr marL="68580" marR="68580" marT="0" marB="0" anchor="ctr"/>
                </a:tc>
              </a:tr>
              <a:tr h="370840">
                <a:tc>
                  <a:txBody>
                    <a:bodyPr/>
                    <a:lstStyle/>
                    <a:p>
                      <a:pPr algn="just">
                        <a:lnSpc>
                          <a:spcPct val="115000"/>
                        </a:lnSpc>
                        <a:spcAft>
                          <a:spcPts val="0"/>
                        </a:spcAft>
                      </a:pPr>
                      <a:r>
                        <a:rPr lang="en-US" sz="1400">
                          <a:solidFill>
                            <a:srgbClr val="000000"/>
                          </a:solidFill>
                          <a:latin typeface="+mj-lt"/>
                          <a:ea typeface="Times New Roman"/>
                        </a:rPr>
                        <a:t>Nivel de servicio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90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90±0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dirty="0">
                          <a:solidFill>
                            <a:srgbClr val="000000"/>
                          </a:solidFill>
                          <a:latin typeface="+mj-lt"/>
                          <a:ea typeface="Times New Roman"/>
                        </a:rPr>
                        <a:t>90</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90±0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48.83</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48.83±5</a:t>
                      </a:r>
                      <a:endParaRPr lang="es-VE" sz="1400">
                        <a:latin typeface="+mj-lt"/>
                        <a:ea typeface="Calibri"/>
                      </a:endParaRPr>
                    </a:p>
                  </a:txBody>
                  <a:tcPr marL="68580" marR="68580" marT="0" marB="0" anchor="ctr"/>
                </a:tc>
              </a:tr>
              <a:tr h="370840">
                <a:tc>
                  <a:txBody>
                    <a:bodyPr/>
                    <a:lstStyle/>
                    <a:p>
                      <a:pPr algn="just">
                        <a:lnSpc>
                          <a:spcPct val="115000"/>
                        </a:lnSpc>
                        <a:spcAft>
                          <a:spcPts val="0"/>
                        </a:spcAft>
                      </a:pPr>
                      <a:r>
                        <a:rPr lang="es-VE" sz="1400">
                          <a:solidFill>
                            <a:srgbClr val="000000"/>
                          </a:solidFill>
                          <a:latin typeface="+mj-lt"/>
                          <a:ea typeface="Times New Roman"/>
                        </a:rPr>
                        <a:t>Pedidos realizados entregados a tiempo</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14.65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14.65±1.57</a:t>
                      </a:r>
                      <a:endParaRPr lang="es-VE" sz="1400">
                        <a:latin typeface="+mj-lt"/>
                        <a:ea typeface="Calibri"/>
                      </a:endParaRPr>
                    </a:p>
                  </a:txBody>
                  <a:tcPr marL="68580" marR="68580" marT="0" marB="0" anchor="ctr"/>
                </a:tc>
              </a:tr>
              <a:tr h="370840">
                <a:tc>
                  <a:txBody>
                    <a:bodyPr/>
                    <a:lstStyle/>
                    <a:p>
                      <a:pPr algn="just">
                        <a:lnSpc>
                          <a:spcPct val="115000"/>
                        </a:lnSpc>
                        <a:spcAft>
                          <a:spcPts val="0"/>
                        </a:spcAft>
                      </a:pPr>
                      <a:r>
                        <a:rPr lang="en-US" sz="1400">
                          <a:solidFill>
                            <a:srgbClr val="000000"/>
                          </a:solidFill>
                          <a:latin typeface="+mj-lt"/>
                          <a:ea typeface="Times New Roman"/>
                        </a:rPr>
                        <a:t>Pedidos totales realizados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30</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30±0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26.45</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26.45±2.12</a:t>
                      </a:r>
                      <a:endParaRPr lang="es-VE" sz="1400">
                        <a:latin typeface="+mj-lt"/>
                        <a:ea typeface="Calibri"/>
                      </a:endParaRPr>
                    </a:p>
                  </a:txBody>
                  <a:tcPr marL="68580" marR="68580" marT="0" marB="0" anchor="ctr"/>
                </a:tc>
              </a:tr>
              <a:tr h="370840">
                <a:tc>
                  <a:txBody>
                    <a:bodyPr/>
                    <a:lstStyle/>
                    <a:p>
                      <a:pPr algn="just">
                        <a:lnSpc>
                          <a:spcPct val="115000"/>
                        </a:lnSpc>
                        <a:spcAft>
                          <a:spcPts val="0"/>
                        </a:spcAft>
                      </a:pPr>
                      <a:r>
                        <a:rPr lang="en-US" sz="1400">
                          <a:solidFill>
                            <a:srgbClr val="000000"/>
                          </a:solidFill>
                          <a:latin typeface="+mj-lt"/>
                          <a:ea typeface="Times New Roman"/>
                        </a:rPr>
                        <a:t>Toneladas totales</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2797</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29797±0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dirty="0">
                          <a:solidFill>
                            <a:srgbClr val="000000"/>
                          </a:solidFill>
                          <a:latin typeface="+mj-lt"/>
                          <a:ea typeface="Times New Roman"/>
                        </a:rPr>
                        <a:t>2797</a:t>
                      </a:r>
                      <a:endParaRPr lang="es-VE" sz="1400" dirty="0">
                        <a:latin typeface="+mj-lt"/>
                        <a:ea typeface="Calibri"/>
                      </a:endParaRPr>
                    </a:p>
                  </a:txBody>
                  <a:tcPr marL="68580" marR="68580" marT="0" marB="0" anchor="ctr"/>
                </a:tc>
                <a:tc>
                  <a:txBody>
                    <a:bodyPr/>
                    <a:lstStyle/>
                    <a:p>
                      <a:pPr algn="ctr">
                        <a:lnSpc>
                          <a:spcPct val="115000"/>
                        </a:lnSpc>
                        <a:spcAft>
                          <a:spcPts val="0"/>
                        </a:spcAft>
                      </a:pPr>
                      <a:r>
                        <a:rPr lang="en-US" sz="1400">
                          <a:solidFill>
                            <a:srgbClr val="000000"/>
                          </a:solidFill>
                          <a:latin typeface="+mj-lt"/>
                          <a:ea typeface="Times New Roman"/>
                        </a:rPr>
                        <a:t>29797±0</a:t>
                      </a:r>
                      <a:endParaRPr lang="es-VE" sz="1400">
                        <a:latin typeface="+mj-lt"/>
                        <a:ea typeface="Calibri"/>
                      </a:endParaRPr>
                    </a:p>
                  </a:txBody>
                  <a:tcPr marL="68580" marR="68580" marT="0" marB="0" anchor="b"/>
                </a:tc>
                <a:tc>
                  <a:txBody>
                    <a:bodyPr/>
                    <a:lstStyle/>
                    <a:p>
                      <a:pPr algn="ctr">
                        <a:lnSpc>
                          <a:spcPct val="115000"/>
                        </a:lnSpc>
                        <a:spcAft>
                          <a:spcPts val="0"/>
                        </a:spcAft>
                      </a:pPr>
                      <a:r>
                        <a:rPr lang="en-US" sz="1400">
                          <a:solidFill>
                            <a:srgbClr val="000000"/>
                          </a:solidFill>
                          <a:latin typeface="+mj-lt"/>
                          <a:ea typeface="Times New Roman"/>
                        </a:rPr>
                        <a:t>2470.1 </a:t>
                      </a:r>
                      <a:endParaRPr lang="es-VE" sz="1400">
                        <a:latin typeface="+mj-lt"/>
                        <a:ea typeface="Calibri"/>
                      </a:endParaRPr>
                    </a:p>
                  </a:txBody>
                  <a:tcPr marL="68580" marR="68580" marT="0" marB="0" anchor="ctr"/>
                </a:tc>
                <a:tc>
                  <a:txBody>
                    <a:bodyPr/>
                    <a:lstStyle/>
                    <a:p>
                      <a:pPr algn="ctr">
                        <a:lnSpc>
                          <a:spcPct val="115000"/>
                        </a:lnSpc>
                        <a:spcAft>
                          <a:spcPts val="0"/>
                        </a:spcAft>
                      </a:pPr>
                      <a:r>
                        <a:rPr lang="en-US" sz="1400" dirty="0">
                          <a:solidFill>
                            <a:srgbClr val="000000"/>
                          </a:solidFill>
                          <a:latin typeface="+mj-lt"/>
                          <a:ea typeface="Times New Roman"/>
                        </a:rPr>
                        <a:t>2470.1±255.1</a:t>
                      </a:r>
                      <a:endParaRPr lang="es-VE" sz="1400" dirty="0">
                        <a:latin typeface="+mj-lt"/>
                        <a:ea typeface="Calibri"/>
                      </a:endParaRPr>
                    </a:p>
                  </a:txBody>
                  <a:tcPr marL="68580" marR="68580" marT="0" marB="0" anchor="ctr"/>
                </a:tc>
              </a:tr>
            </a:tbl>
          </a:graphicData>
        </a:graphic>
      </p:graphicFrame>
      <p:sp>
        <p:nvSpPr>
          <p:cNvPr id="6" name="5 CuadroTexto"/>
          <p:cNvSpPr txBox="1"/>
          <p:nvPr/>
        </p:nvSpPr>
        <p:spPr>
          <a:xfrm>
            <a:off x="467544" y="1484784"/>
            <a:ext cx="5040560" cy="646331"/>
          </a:xfrm>
          <a:prstGeom prst="rect">
            <a:avLst/>
          </a:prstGeom>
          <a:noFill/>
        </p:spPr>
        <p:txBody>
          <a:bodyPr wrap="square" rtlCol="0">
            <a:spAutoFit/>
          </a:bodyPr>
          <a:lstStyle/>
          <a:p>
            <a:r>
              <a:rPr lang="es-VE" dirty="0" smtClean="0"/>
              <a:t>Tabla 26. </a:t>
            </a:r>
            <a:r>
              <a:rPr lang="es-VE" i="1" dirty="0" smtClean="0"/>
              <a:t>Resultados del escenario 10.</a:t>
            </a:r>
            <a:endParaRPr lang="es-VE" b="1" dirty="0" smtClean="0"/>
          </a:p>
          <a:p>
            <a:endParaRPr lang="es-VE" dirty="0"/>
          </a:p>
        </p:txBody>
      </p:sp>
      <p:sp>
        <p:nvSpPr>
          <p:cNvPr id="7" name="6 CuadroTexto"/>
          <p:cNvSpPr txBox="1"/>
          <p:nvPr/>
        </p:nvSpPr>
        <p:spPr>
          <a:xfrm>
            <a:off x="568595" y="875328"/>
            <a:ext cx="7920880" cy="707886"/>
          </a:xfrm>
          <a:prstGeom prst="rect">
            <a:avLst/>
          </a:prstGeom>
          <a:noFill/>
        </p:spPr>
        <p:txBody>
          <a:bodyPr wrap="square" rtlCol="0">
            <a:spAutoFit/>
          </a:bodyPr>
          <a:lstStyle/>
          <a:p>
            <a:pPr algn="just"/>
            <a:r>
              <a:rPr lang="es-VE" sz="2000" b="1" i="1" dirty="0"/>
              <a:t>Escenario </a:t>
            </a:r>
            <a:r>
              <a:rPr lang="es-VE" sz="2000" b="1" i="1" dirty="0" smtClean="0"/>
              <a:t>10.</a:t>
            </a:r>
            <a:endParaRPr lang="es-VE" sz="2000" b="1" i="1" dirty="0"/>
          </a:p>
          <a:p>
            <a:endParaRPr lang="es-VE" sz="2000" dirty="0"/>
          </a:p>
        </p:txBody>
      </p:sp>
      <p:sp>
        <p:nvSpPr>
          <p:cNvPr id="8" name="7 CuadroTexto"/>
          <p:cNvSpPr txBox="1"/>
          <p:nvPr/>
        </p:nvSpPr>
        <p:spPr>
          <a:xfrm>
            <a:off x="611560" y="5157192"/>
            <a:ext cx="8280920" cy="707886"/>
          </a:xfrm>
          <a:prstGeom prst="rect">
            <a:avLst/>
          </a:prstGeom>
          <a:noFill/>
        </p:spPr>
        <p:txBody>
          <a:bodyPr wrap="square" rtlCol="0">
            <a:spAutoFit/>
          </a:bodyPr>
          <a:lstStyle/>
          <a:p>
            <a:r>
              <a:rPr lang="es-VE" sz="2000" dirty="0" smtClean="0"/>
              <a:t>Los pedidos realizados entregados a tiempo, pedidos totales realizados y las toneladas totales son iguales para ambos escenarios.</a:t>
            </a:r>
            <a:endParaRPr lang="es-VE" sz="2000" dirty="0"/>
          </a:p>
        </p:txBody>
      </p:sp>
      <p:sp>
        <p:nvSpPr>
          <p:cNvPr id="12" name="11 Cerrar llave"/>
          <p:cNvSpPr/>
          <p:nvPr/>
        </p:nvSpPr>
        <p:spPr>
          <a:xfrm rot="5400000">
            <a:off x="4549688" y="3982752"/>
            <a:ext cx="288032" cy="2060848"/>
          </a:xfrm>
          <a:prstGeom prst="rightBrace">
            <a:avLst/>
          </a:prstGeom>
          <a:noFill/>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13" name="12 Pentágono"/>
          <p:cNvSpPr/>
          <p:nvPr/>
        </p:nvSpPr>
        <p:spPr>
          <a:xfrm>
            <a:off x="1979712" y="6021288"/>
            <a:ext cx="5040560" cy="576064"/>
          </a:xfrm>
          <a:prstGeom prst="homePlat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ü"/>
            </a:pPr>
            <a:r>
              <a:rPr lang="es-VE" sz="2000" dirty="0" smtClean="0"/>
              <a:t>   Configuración recomendada</a:t>
            </a:r>
            <a:endParaRPr lang="es-VE" sz="20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99592" y="2249424"/>
            <a:ext cx="7787208" cy="2403712"/>
          </a:xfrm>
        </p:spPr>
        <p:txBody>
          <a:bodyPr>
            <a:normAutofit/>
          </a:bodyPr>
          <a:lstStyle/>
          <a:p>
            <a:r>
              <a:rPr lang="es-VE" sz="2400" dirty="0" smtClean="0"/>
              <a:t>Disponer de 18 camiones por turno para retirar los pedidos listos.</a:t>
            </a:r>
          </a:p>
          <a:p>
            <a:r>
              <a:rPr lang="es-VE" sz="2400" dirty="0" smtClean="0"/>
              <a:t>Aplicación de aumento de frecuencia de mantenimiento preventivo en mezcladora 01.</a:t>
            </a:r>
            <a:endParaRPr lang="es-VE" sz="2400" dirty="0"/>
          </a:p>
        </p:txBody>
      </p:sp>
      <p:sp>
        <p:nvSpPr>
          <p:cNvPr id="4" name="3 CuadroTexto"/>
          <p:cNvSpPr txBox="1"/>
          <p:nvPr/>
        </p:nvSpPr>
        <p:spPr>
          <a:xfrm>
            <a:off x="971600" y="1557953"/>
            <a:ext cx="4320480" cy="430887"/>
          </a:xfrm>
          <a:prstGeom prst="rect">
            <a:avLst/>
          </a:prstGeom>
          <a:noFill/>
        </p:spPr>
        <p:txBody>
          <a:bodyPr wrap="square" rtlCol="0">
            <a:spAutoFit/>
          </a:bodyPr>
          <a:lstStyle/>
          <a:p>
            <a:r>
              <a:rPr lang="x-none" sz="2200" b="1"/>
              <a:t>Configuración </a:t>
            </a:r>
            <a:r>
              <a:rPr lang="x-none" sz="2200" b="1" smtClean="0"/>
              <a:t>recomendada</a:t>
            </a:r>
            <a:r>
              <a:rPr lang="es-VE" sz="2200" b="1" dirty="0" smtClean="0"/>
              <a:t>:</a:t>
            </a:r>
            <a:endParaRPr lang="es-VE" sz="2200" dirty="0"/>
          </a:p>
        </p:txBody>
      </p:sp>
      <p:sp>
        <p:nvSpPr>
          <p:cNvPr id="7" name="6 Flecha curvada hacia la derecha"/>
          <p:cNvSpPr/>
          <p:nvPr/>
        </p:nvSpPr>
        <p:spPr>
          <a:xfrm>
            <a:off x="395536" y="1844824"/>
            <a:ext cx="432048" cy="936104"/>
          </a:xfrm>
          <a:prstGeom prst="curved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2132856"/>
            <a:ext cx="8697144" cy="2331704"/>
          </a:xfrm>
        </p:spPr>
        <p:txBody>
          <a:bodyPr>
            <a:normAutofit/>
          </a:bodyPr>
          <a:lstStyle/>
          <a:p>
            <a:pPr algn="just"/>
            <a:r>
              <a:rPr lang="es-VE" sz="2400" dirty="0" smtClean="0"/>
              <a:t>La mayoría de las propuestas de mejora, a pesar de que en su mayoría, si afectaban positivamente el cumplimiento del plan de producción, no se veían reflejadas en el aumento nivel de servicio.</a:t>
            </a:r>
          </a:p>
          <a:p>
            <a:pPr algn="just"/>
            <a:endParaRPr lang="es-VE" sz="2400" dirty="0" smtClean="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Conclusiones</a:t>
            </a:r>
            <a:endParaRPr lang="es-VE" sz="2800" dirty="0"/>
          </a:p>
        </p:txBody>
      </p:sp>
      <p:sp>
        <p:nvSpPr>
          <p:cNvPr id="5" name="4 CuadroTexto"/>
          <p:cNvSpPr txBox="1"/>
          <p:nvPr/>
        </p:nvSpPr>
        <p:spPr>
          <a:xfrm>
            <a:off x="7020272" y="4388911"/>
            <a:ext cx="2123728" cy="1200329"/>
          </a:xfrm>
          <a:prstGeom prst="rect">
            <a:avLst/>
          </a:prstGeom>
          <a:noFill/>
        </p:spPr>
        <p:txBody>
          <a:bodyPr wrap="square" rtlCol="0">
            <a:spAutoFit/>
          </a:bodyPr>
          <a:lstStyle/>
          <a:p>
            <a:r>
              <a:rPr lang="es-VE" sz="2400" dirty="0" smtClean="0"/>
              <a:t>Restante de la configuración</a:t>
            </a:r>
            <a:endParaRPr lang="es-VE" sz="2400" dirty="0"/>
          </a:p>
        </p:txBody>
      </p:sp>
      <p:sp>
        <p:nvSpPr>
          <p:cNvPr id="7" name="2 Marcador de contenido"/>
          <p:cNvSpPr txBox="1">
            <a:spLocks/>
          </p:cNvSpPr>
          <p:nvPr/>
        </p:nvSpPr>
        <p:spPr>
          <a:xfrm>
            <a:off x="755576" y="5661248"/>
            <a:ext cx="8083624" cy="1440160"/>
          </a:xfrm>
          <a:prstGeom prst="rect">
            <a:avLst/>
          </a:prstGeom>
        </p:spPr>
        <p:txBody>
          <a:bodyPr vert="horz">
            <a:normAutofit/>
          </a:bodyPr>
          <a:lstStyle/>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s-VE"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2 Marcador de contenido"/>
          <p:cNvSpPr txBox="1">
            <a:spLocks/>
          </p:cNvSpPr>
          <p:nvPr/>
        </p:nvSpPr>
        <p:spPr>
          <a:xfrm>
            <a:off x="179512" y="4149080"/>
            <a:ext cx="5760640" cy="2259696"/>
          </a:xfrm>
          <a:prstGeom prst="rect">
            <a:avLst/>
          </a:prstGeom>
        </p:spPr>
        <p:txBody>
          <a:bodyPr vert="horz">
            <a:normAutofit/>
          </a:bodyPr>
          <a:lstStyle/>
          <a:p>
            <a:pPr marL="365760" indent="-256032" algn="just">
              <a:spcBef>
                <a:spcPts val="300"/>
              </a:spcBef>
              <a:buClr>
                <a:schemeClr val="accent3"/>
              </a:buClr>
              <a:buFont typeface="Georgia"/>
              <a:buChar char="•"/>
            </a:pPr>
            <a:r>
              <a:rPr lang="es-VE" sz="2400" dirty="0" smtClean="0"/>
              <a:t>La determinación de camiones necesaria para retirar los pedidos diarios, es la propuesta de mayor impacto en el desempeño del proceso de producción.</a:t>
            </a:r>
          </a:p>
          <a:p>
            <a:pPr marL="365760" marR="0" lvl="0" indent="-256032" algn="just" defTabSz="914400" rtl="0" eaLnBrk="1" fontAlgn="auto" latinLnBrk="0" hangingPunct="1">
              <a:lnSpc>
                <a:spcPct val="100000"/>
              </a:lnSpc>
              <a:spcBef>
                <a:spcPts val="300"/>
              </a:spcBef>
              <a:spcAft>
                <a:spcPts val="0"/>
              </a:spcAft>
              <a:buClr>
                <a:schemeClr val="accent3"/>
              </a:buClr>
              <a:buSzTx/>
              <a:buFont typeface="Georgia"/>
              <a:buChar char="•"/>
              <a:tabLst/>
              <a:defRPr/>
            </a:pPr>
            <a:endParaRPr kumimoji="0" lang="es-VE"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9 Flecha derecha"/>
          <p:cNvSpPr/>
          <p:nvPr/>
        </p:nvSpPr>
        <p:spPr>
          <a:xfrm>
            <a:off x="6156176" y="4725144"/>
            <a:ext cx="720080" cy="360040"/>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algn="just"/>
            <a:r>
              <a:rPr lang="es-VE" dirty="0" smtClean="0"/>
              <a:t>Con las propuestas: determinación de cantidad de camiones necesaria por turno para retirar pedidos listos a granel, y la aplicación de aumento de frecuencia de mantenimiento preventivo en mezcladora 01; se espera reducir en su totalidad la espera de pedidos.</a:t>
            </a:r>
          </a:p>
          <a:p>
            <a:pPr algn="just"/>
            <a:endParaRPr lang="es-VE" dirty="0" smtClean="0"/>
          </a:p>
          <a:p>
            <a:pPr algn="just"/>
            <a:r>
              <a:rPr lang="es-VE" dirty="0" smtClean="0"/>
              <a:t>El modelo de simulación construido es una herramienta versátil.</a:t>
            </a:r>
          </a:p>
          <a:p>
            <a:pPr algn="just"/>
            <a:endParaRPr lang="es-VE" dirty="0" smtClean="0"/>
          </a:p>
          <a:p>
            <a:pPr algn="just"/>
            <a:r>
              <a:rPr lang="es-VE" dirty="0" smtClean="0"/>
              <a:t>Importancia del indicador fundamental de esta investigación: el nivel de servicio</a:t>
            </a:r>
            <a:endParaRPr lang="es-VE"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Conclusiones</a:t>
            </a:r>
            <a:endParaRPr lang="es-VE" sz="28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844824"/>
            <a:ext cx="8424936" cy="5013176"/>
          </a:xfrm>
        </p:spPr>
        <p:txBody>
          <a:bodyPr>
            <a:normAutofit fontScale="70000" lnSpcReduction="20000"/>
          </a:bodyPr>
          <a:lstStyle/>
          <a:p>
            <a:pPr>
              <a:buNone/>
            </a:pPr>
            <a:r>
              <a:rPr lang="es-VE" dirty="0" smtClean="0"/>
              <a:t> </a:t>
            </a:r>
            <a:endParaRPr lang="es-VE" sz="3200" dirty="0" smtClean="0"/>
          </a:p>
          <a:p>
            <a:pPr lvl="0" algn="just"/>
            <a:r>
              <a:rPr lang="es-VE" sz="3600" dirty="0" smtClean="0"/>
              <a:t>Aplicar la configuración recomendada anteriormente, tomando en cuenta el análisis realizado en esta investigación.</a:t>
            </a:r>
          </a:p>
          <a:p>
            <a:pPr lvl="0" algn="just"/>
            <a:endParaRPr lang="es-VE" sz="3600" dirty="0" smtClean="0"/>
          </a:p>
          <a:p>
            <a:pPr lvl="0" algn="just"/>
            <a:r>
              <a:rPr lang="es-VE" sz="3600" dirty="0" smtClean="0"/>
              <a:t>Elaborar manuales de procedimientos, ya que no se tiene documentación de actividades que deben realizar operadores, dependiendo solo de la experiencia que estos poseen.</a:t>
            </a:r>
          </a:p>
          <a:p>
            <a:pPr lvl="0" algn="just"/>
            <a:endParaRPr lang="es-VE" sz="3600" dirty="0" smtClean="0"/>
          </a:p>
          <a:p>
            <a:pPr lvl="0" algn="just"/>
            <a:r>
              <a:rPr lang="es-VE" sz="3600" dirty="0" smtClean="0"/>
              <a:t>Realizar entrenamiento al personal sobre el manejo de máquinas, herramientas, porque algunas de las paradas generadas en las mismas observadas en los datos históricos eran atribuidas a errores operacionales.</a:t>
            </a:r>
          </a:p>
          <a:p>
            <a:endParaRPr lang="es-VE"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Recomendaciones</a:t>
            </a:r>
            <a:endParaRPr lang="es-VE"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10000"/>
          </a:bodyPr>
          <a:lstStyle/>
          <a:p>
            <a:pPr lvl="0" algn="just"/>
            <a:r>
              <a:rPr lang="es-VE" dirty="0" smtClean="0"/>
              <a:t>Efectuar un análisis logístico de cómo lograr que arriben la cantidad de camiones necesaria para que esta variable no afecte el nivel de servicio de la empresa.</a:t>
            </a:r>
          </a:p>
          <a:p>
            <a:pPr lvl="0" algn="just"/>
            <a:endParaRPr lang="es-VE" dirty="0" smtClean="0"/>
          </a:p>
          <a:p>
            <a:pPr lvl="0" algn="just"/>
            <a:r>
              <a:rPr lang="es-VE" dirty="0" smtClean="0"/>
              <a:t>Continuar realizando proyectos de mejora, como el de esta investigación, ya que contribuyen con el desarrollo y buen funcionamiento de la planta.</a:t>
            </a:r>
          </a:p>
          <a:p>
            <a:pPr lvl="0" algn="just"/>
            <a:endParaRPr lang="es-VE" dirty="0" smtClean="0"/>
          </a:p>
          <a:p>
            <a:pPr lvl="0" algn="just"/>
            <a:r>
              <a:rPr lang="es-VE" dirty="0" smtClean="0"/>
              <a:t>Ejecutar un estudio logístico en el proceso de llenado, ya que se dispone del espacio para realizarlo dos (2) camiones a la vez, pero el mismo no se implementa en la actualidad.</a:t>
            </a:r>
          </a:p>
          <a:p>
            <a:endParaRPr lang="es-VE"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Recomendaciones</a:t>
            </a:r>
            <a:endParaRPr lang="es-VE"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996952"/>
            <a:ext cx="8229600" cy="3577584"/>
          </a:xfrm>
        </p:spPr>
        <p:txBody>
          <a:bodyPr>
            <a:normAutofit/>
          </a:bodyPr>
          <a:lstStyle/>
          <a:p>
            <a:pPr lvl="0" algn="just"/>
            <a:r>
              <a:rPr lang="es-ES" sz="2400" dirty="0" smtClean="0"/>
              <a:t>Diagnostica</a:t>
            </a:r>
            <a:r>
              <a:rPr lang="es-VE" sz="2400" dirty="0" smtClean="0"/>
              <a:t>r la situación actual del proceso de producción de Alimentos Súper S, identificando las variables que influyen en su bajo rendimiento</a:t>
            </a:r>
            <a:r>
              <a:rPr lang="es-VE" sz="2400" dirty="0" smtClean="0"/>
              <a:t>.</a:t>
            </a:r>
          </a:p>
          <a:p>
            <a:pPr lvl="0" algn="just">
              <a:buNone/>
            </a:pPr>
            <a:endParaRPr lang="es-VE" sz="2400" dirty="0" smtClean="0"/>
          </a:p>
          <a:p>
            <a:pPr algn="just"/>
            <a:r>
              <a:rPr lang="es-VE" sz="2400" dirty="0" smtClean="0"/>
              <a:t>Analizar las variables influyentes detectadas en el diagnóstico, determinando las restricciones que serán introducidas en el modelo debido a la naturaleza del sistema.  </a:t>
            </a:r>
          </a:p>
          <a:p>
            <a:pPr lvl="0"/>
            <a:endParaRPr lang="es-VE" sz="2000" dirty="0" smtClean="0"/>
          </a:p>
          <a:p>
            <a:endParaRPr lang="es-VE" dirty="0" smtClean="0"/>
          </a:p>
          <a:p>
            <a:pPr lvl="0"/>
            <a:endParaRPr lang="es-VE" dirty="0" smtClean="0"/>
          </a:p>
          <a:p>
            <a:endParaRPr lang="es-VE"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Objetivos de la investigación</a:t>
            </a:r>
            <a:endParaRPr lang="es-VE" sz="2800" dirty="0"/>
          </a:p>
        </p:txBody>
      </p:sp>
      <p:sp>
        <p:nvSpPr>
          <p:cNvPr id="5" name="4 CuadroTexto"/>
          <p:cNvSpPr txBox="1"/>
          <p:nvPr/>
        </p:nvSpPr>
        <p:spPr>
          <a:xfrm>
            <a:off x="1115616" y="2420888"/>
            <a:ext cx="5328592" cy="523220"/>
          </a:xfrm>
          <a:prstGeom prst="rect">
            <a:avLst/>
          </a:prstGeom>
          <a:noFill/>
        </p:spPr>
        <p:txBody>
          <a:bodyPr wrap="square" rtlCol="0">
            <a:spAutoFit/>
          </a:bodyPr>
          <a:lstStyle/>
          <a:p>
            <a:r>
              <a:rPr lang="es-VE" sz="2800" b="1" dirty="0" smtClean="0"/>
              <a:t>Objetivos específicos:</a:t>
            </a:r>
            <a:endParaRPr lang="es-VE" sz="28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Objetivos de la investigación</a:t>
            </a:r>
            <a:endParaRPr lang="es-VE" sz="2800" dirty="0"/>
          </a:p>
        </p:txBody>
      </p:sp>
      <p:sp>
        <p:nvSpPr>
          <p:cNvPr id="5" name="4 CuadroTexto"/>
          <p:cNvSpPr txBox="1"/>
          <p:nvPr/>
        </p:nvSpPr>
        <p:spPr>
          <a:xfrm>
            <a:off x="1115616" y="2420888"/>
            <a:ext cx="5328592" cy="523220"/>
          </a:xfrm>
          <a:prstGeom prst="rect">
            <a:avLst/>
          </a:prstGeom>
          <a:noFill/>
        </p:spPr>
        <p:txBody>
          <a:bodyPr wrap="square" rtlCol="0">
            <a:spAutoFit/>
          </a:bodyPr>
          <a:lstStyle/>
          <a:p>
            <a:r>
              <a:rPr lang="es-VE" sz="2800" b="1" dirty="0" smtClean="0"/>
              <a:t>Objetivos específicos:</a:t>
            </a:r>
            <a:endParaRPr lang="es-VE" sz="2800" b="1" dirty="0"/>
          </a:p>
        </p:txBody>
      </p:sp>
      <p:sp>
        <p:nvSpPr>
          <p:cNvPr id="7" name="2 Marcador de contenido"/>
          <p:cNvSpPr>
            <a:spLocks noGrp="1"/>
          </p:cNvSpPr>
          <p:nvPr>
            <p:ph idx="1"/>
          </p:nvPr>
        </p:nvSpPr>
        <p:spPr>
          <a:xfrm>
            <a:off x="457200" y="2996952"/>
            <a:ext cx="8229600" cy="3577584"/>
          </a:xfrm>
        </p:spPr>
        <p:txBody>
          <a:bodyPr>
            <a:normAutofit/>
          </a:bodyPr>
          <a:lstStyle/>
          <a:p>
            <a:pPr lvl="0" algn="just"/>
            <a:r>
              <a:rPr lang="es-VE" sz="2400" dirty="0" smtClean="0"/>
              <a:t>Construir un modelo de simulación que represente al sistema en estudio, por medio del cual se pueda estimar su desempeño.</a:t>
            </a:r>
          </a:p>
          <a:p>
            <a:pPr algn="just"/>
            <a:endParaRPr lang="es-VE" sz="2400" dirty="0" smtClean="0"/>
          </a:p>
          <a:p>
            <a:pPr algn="just"/>
            <a:r>
              <a:rPr lang="es-VE" sz="2400" dirty="0" smtClean="0"/>
              <a:t>Validar </a:t>
            </a:r>
            <a:r>
              <a:rPr lang="es-VE" sz="2400" dirty="0" smtClean="0"/>
              <a:t>el modelo de simulación, determinando la confiabilidad del mismo. </a:t>
            </a:r>
          </a:p>
          <a:p>
            <a:pPr lvl="0" algn="just"/>
            <a:endParaRPr lang="es-VE" sz="2400" dirty="0" smtClean="0"/>
          </a:p>
          <a:p>
            <a:pPr lvl="0"/>
            <a:endParaRPr lang="es-VE" sz="2000" dirty="0" smtClean="0"/>
          </a:p>
          <a:p>
            <a:endParaRPr lang="es-VE" dirty="0" smtClean="0"/>
          </a:p>
          <a:p>
            <a:pPr lvl="0"/>
            <a:endParaRPr lang="es-VE" dirty="0" smtClean="0"/>
          </a:p>
          <a:p>
            <a:endParaRPr lang="es-V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708920"/>
            <a:ext cx="8229600" cy="3865616"/>
          </a:xfrm>
        </p:spPr>
        <p:txBody>
          <a:bodyPr>
            <a:normAutofit/>
          </a:bodyPr>
          <a:lstStyle/>
          <a:p>
            <a:pPr lvl="0" algn="just"/>
            <a:r>
              <a:rPr lang="es-VE" sz="2400" dirty="0" smtClean="0"/>
              <a:t>Experimentar con el modelo de simulación bajo diferentes escenarios para  determinar una configuración de producción que garantice una mejora en el cumplimiento del plan de producción de Alimentos Súper S, C.A. </a:t>
            </a:r>
            <a:endParaRPr lang="es-VE" sz="2400" dirty="0" smtClean="0"/>
          </a:p>
          <a:p>
            <a:pPr lvl="0" algn="just"/>
            <a:endParaRPr lang="es-VE" sz="2400" dirty="0" smtClean="0"/>
          </a:p>
          <a:p>
            <a:pPr lvl="0" algn="just"/>
            <a:r>
              <a:rPr lang="es-VE" sz="2400" dirty="0" smtClean="0"/>
              <a:t>Documentar el informe final del modelo construido que proporcione información detallada del mismo y los resultados </a:t>
            </a:r>
            <a:r>
              <a:rPr lang="es-VE" sz="2400" dirty="0" smtClean="0"/>
              <a:t>obtenidos</a:t>
            </a:r>
            <a:r>
              <a:rPr lang="es-VE" dirty="0" smtClean="0"/>
              <a:t>.</a:t>
            </a:r>
            <a:endParaRPr lang="es-VE"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Objetivos de la investigación</a:t>
            </a:r>
            <a:endParaRPr lang="es-VE" sz="2800" dirty="0"/>
          </a:p>
        </p:txBody>
      </p:sp>
      <p:sp>
        <p:nvSpPr>
          <p:cNvPr id="5" name="4 CuadroTexto"/>
          <p:cNvSpPr txBox="1"/>
          <p:nvPr/>
        </p:nvSpPr>
        <p:spPr>
          <a:xfrm>
            <a:off x="1115616" y="2060848"/>
            <a:ext cx="5328592" cy="523220"/>
          </a:xfrm>
          <a:prstGeom prst="rect">
            <a:avLst/>
          </a:prstGeom>
          <a:noFill/>
        </p:spPr>
        <p:txBody>
          <a:bodyPr wrap="square" rtlCol="0">
            <a:spAutoFit/>
          </a:bodyPr>
          <a:lstStyle/>
          <a:p>
            <a:r>
              <a:rPr lang="es-VE" sz="2800" b="1" dirty="0" smtClean="0"/>
              <a:t>Objetivos específicos:</a:t>
            </a:r>
            <a:endParaRPr lang="es-VE" sz="2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Resultado de imagen para Alimentos Super S"/>
          <p:cNvPicPr>
            <a:picLocks noChangeAspect="1" noChangeArrowheads="1"/>
          </p:cNvPicPr>
          <p:nvPr/>
        </p:nvPicPr>
        <p:blipFill>
          <a:blip r:embed="rId2" cstate="print"/>
          <a:srcRect/>
          <a:stretch>
            <a:fillRect/>
          </a:stretch>
        </p:blipFill>
        <p:spPr bwMode="auto">
          <a:xfrm rot="20858538">
            <a:off x="104231" y="5000813"/>
            <a:ext cx="2032520" cy="1194107"/>
          </a:xfrm>
          <a:prstGeom prst="rect">
            <a:avLst/>
          </a:prstGeom>
          <a:noFill/>
        </p:spPr>
      </p:pic>
      <p:sp>
        <p:nvSpPr>
          <p:cNvPr id="3" name="2 Marcador de contenido"/>
          <p:cNvSpPr>
            <a:spLocks noGrp="1"/>
          </p:cNvSpPr>
          <p:nvPr>
            <p:ph idx="1"/>
          </p:nvPr>
        </p:nvSpPr>
        <p:spPr>
          <a:xfrm>
            <a:off x="251520" y="3356992"/>
            <a:ext cx="8640960" cy="1512168"/>
          </a:xfrm>
        </p:spPr>
        <p:txBody>
          <a:bodyPr>
            <a:normAutofit/>
          </a:bodyPr>
          <a:lstStyle/>
          <a:p>
            <a:pPr algn="just"/>
            <a:r>
              <a:rPr lang="es-VE" sz="2200" dirty="0" smtClean="0"/>
              <a:t>Este sistema está formado por </a:t>
            </a:r>
            <a:r>
              <a:rPr lang="es-ES" sz="2200" dirty="0" smtClean="0"/>
              <a:t>Alimentos Súper S, Planta Valencia, empresa perteneciente al grupo La Caridad, asociación de empresas en el ramo avícola y porcino. </a:t>
            </a:r>
            <a:endParaRPr lang="es-VE" sz="2200" dirty="0"/>
          </a:p>
        </p:txBody>
      </p:sp>
      <p:sp>
        <p:nvSpPr>
          <p:cNvPr id="4" name="3 Rectángulo redondeado"/>
          <p:cNvSpPr/>
          <p:nvPr/>
        </p:nvSpPr>
        <p:spPr>
          <a:xfrm>
            <a:off x="683568" y="908720"/>
            <a:ext cx="619268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800" dirty="0" smtClean="0"/>
              <a:t>Fases de la investigación</a:t>
            </a:r>
            <a:endParaRPr lang="es-VE" sz="2800" dirty="0"/>
          </a:p>
        </p:txBody>
      </p:sp>
      <p:sp>
        <p:nvSpPr>
          <p:cNvPr id="5" name="4 Rectángulo redondeado"/>
          <p:cNvSpPr/>
          <p:nvPr/>
        </p:nvSpPr>
        <p:spPr>
          <a:xfrm>
            <a:off x="1259632" y="1988840"/>
            <a:ext cx="5184576" cy="64807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2000" b="1" dirty="0">
                <a:solidFill>
                  <a:schemeClr val="tx1"/>
                </a:solidFill>
              </a:rPr>
              <a:t>FASE I.</a:t>
            </a:r>
            <a:r>
              <a:rPr lang="es-VE" sz="2000" dirty="0">
                <a:solidFill>
                  <a:schemeClr val="tx1"/>
                </a:solidFill>
              </a:rPr>
              <a:t> Diagnóstico de la situación actual</a:t>
            </a:r>
            <a:r>
              <a:rPr lang="es-VE" sz="2000" dirty="0" smtClean="0"/>
              <a:t>.</a:t>
            </a:r>
            <a:endParaRPr lang="es-VE" sz="2000" dirty="0"/>
          </a:p>
        </p:txBody>
      </p:sp>
      <p:sp>
        <p:nvSpPr>
          <p:cNvPr id="6" name="5 CuadroTexto"/>
          <p:cNvSpPr txBox="1"/>
          <p:nvPr/>
        </p:nvSpPr>
        <p:spPr>
          <a:xfrm>
            <a:off x="827584" y="2924944"/>
            <a:ext cx="3024336" cy="400110"/>
          </a:xfrm>
          <a:prstGeom prst="rect">
            <a:avLst/>
          </a:prstGeom>
          <a:noFill/>
        </p:spPr>
        <p:txBody>
          <a:bodyPr wrap="square" rtlCol="0">
            <a:spAutoFit/>
          </a:bodyPr>
          <a:lstStyle/>
          <a:p>
            <a:r>
              <a:rPr lang="es-ES" sz="2000" b="1" dirty="0" smtClean="0"/>
              <a:t>Sistema en estudio</a:t>
            </a:r>
            <a:endParaRPr lang="es-VE" sz="2000" dirty="0"/>
          </a:p>
        </p:txBody>
      </p:sp>
      <p:sp>
        <p:nvSpPr>
          <p:cNvPr id="9" name="8 Abrir llave"/>
          <p:cNvSpPr/>
          <p:nvPr/>
        </p:nvSpPr>
        <p:spPr>
          <a:xfrm>
            <a:off x="4644008" y="4581128"/>
            <a:ext cx="576064"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a:p>
        </p:txBody>
      </p:sp>
      <p:sp>
        <p:nvSpPr>
          <p:cNvPr id="11" name="10 CuadroTexto"/>
          <p:cNvSpPr txBox="1"/>
          <p:nvPr/>
        </p:nvSpPr>
        <p:spPr>
          <a:xfrm>
            <a:off x="5148064" y="4581128"/>
            <a:ext cx="2736304" cy="1938992"/>
          </a:xfrm>
          <a:prstGeom prst="rect">
            <a:avLst/>
          </a:prstGeom>
          <a:noFill/>
        </p:spPr>
        <p:txBody>
          <a:bodyPr wrap="square" rtlCol="0">
            <a:spAutoFit/>
          </a:bodyPr>
          <a:lstStyle/>
          <a:p>
            <a:r>
              <a:rPr lang="es-ES" sz="2000" dirty="0" smtClean="0"/>
              <a:t>Gallinas ponedoras Pollos</a:t>
            </a:r>
          </a:p>
          <a:p>
            <a:r>
              <a:rPr lang="es-ES" sz="2000" dirty="0" smtClean="0"/>
              <a:t>Cerdos</a:t>
            </a:r>
          </a:p>
          <a:p>
            <a:r>
              <a:rPr lang="es-ES" sz="2000" dirty="0" smtClean="0"/>
              <a:t>Mascotas</a:t>
            </a:r>
          </a:p>
          <a:p>
            <a:r>
              <a:rPr lang="es-ES" sz="2000" dirty="0" err="1" smtClean="0"/>
              <a:t>Cachamas</a:t>
            </a:r>
            <a:endParaRPr lang="es-ES" sz="2000" dirty="0" smtClean="0"/>
          </a:p>
          <a:p>
            <a:r>
              <a:rPr lang="es-ES" sz="2000" dirty="0" smtClean="0"/>
              <a:t>Entre otros</a:t>
            </a:r>
            <a:endParaRPr lang="es-VE" sz="2000" dirty="0"/>
          </a:p>
        </p:txBody>
      </p:sp>
      <p:sp>
        <p:nvSpPr>
          <p:cNvPr id="12" name="11 CuadroTexto"/>
          <p:cNvSpPr txBox="1"/>
          <p:nvPr/>
        </p:nvSpPr>
        <p:spPr>
          <a:xfrm>
            <a:off x="2339752" y="5013176"/>
            <a:ext cx="2448272" cy="1015663"/>
          </a:xfrm>
          <a:prstGeom prst="rect">
            <a:avLst/>
          </a:prstGeom>
          <a:noFill/>
        </p:spPr>
        <p:txBody>
          <a:bodyPr wrap="square" rtlCol="0">
            <a:spAutoFit/>
          </a:bodyPr>
          <a:lstStyle/>
          <a:p>
            <a:r>
              <a:rPr lang="es-ES" sz="2000" dirty="0" smtClean="0"/>
              <a:t>Venta de alimentos balanceados para animales</a:t>
            </a:r>
            <a:endParaRPr lang="es-VE"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2736</TotalTime>
  <Words>4742</Words>
  <Application>Microsoft Office PowerPoint</Application>
  <PresentationFormat>Presentación en pantalla (4:3)</PresentationFormat>
  <Paragraphs>1202</Paragraphs>
  <Slides>58</Slides>
  <Notes>1</Notes>
  <HiddenSlides>0</HiddenSlides>
  <MMClips>1</MMClips>
  <ScaleCrop>false</ScaleCrop>
  <HeadingPairs>
    <vt:vector size="4" baseType="variant">
      <vt:variant>
        <vt:lpstr>Tema</vt:lpstr>
      </vt:variant>
      <vt:variant>
        <vt:i4>1</vt:i4>
      </vt:variant>
      <vt:variant>
        <vt:lpstr>Títulos de diapositiva</vt:lpstr>
      </vt:variant>
      <vt:variant>
        <vt:i4>58</vt:i4>
      </vt:variant>
    </vt:vector>
  </HeadingPairs>
  <TitlesOfParts>
    <vt:vector size="59" baseType="lpstr">
      <vt:lpstr>Urbano</vt:lpstr>
      <vt:lpstr>REPÚBLICA BOLIVARIANA DE VENEZUELA UNIVERSIDAD DE CARABOBO FACULTAD DE INGENIERÍA ESCUELA DE INGENIERÍA INDUSTRIAL </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ORLANDO MARTIN</dc:creator>
  <cp:lastModifiedBy>ORLANDO MARTIN</cp:lastModifiedBy>
  <cp:revision>187</cp:revision>
  <dcterms:created xsi:type="dcterms:W3CDTF">2016-11-28T23:20:28Z</dcterms:created>
  <dcterms:modified xsi:type="dcterms:W3CDTF">2016-12-05T04:53:51Z</dcterms:modified>
</cp:coreProperties>
</file>