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0DAA-A1F9-7C7D-AD01-AD175FB98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E81F683-3E8E-6DFF-2B2D-E1833E3FD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DAB1C5-77D4-D84F-83C4-D1EEAB8496CF}"/>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C4A9E05E-E6F3-D95C-92FB-270E119DEE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EF353C-C885-31C5-EB62-D21D14037A17}"/>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70182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A93C-993D-97E1-F5A3-DFC6EAD67A3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771E5B-3004-F21A-0297-1E65E62B6A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E3F95C-4790-78CF-49AB-E55D90BAE332}"/>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EC254A15-41BA-510C-9FA6-4AF47ED38A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D60654-54BA-26BA-39E8-8839CD44C696}"/>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146287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661CB-E646-70E9-E2BE-5D63781DC6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E5E355-7FA3-6999-1F87-E0F3860C67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4CAB19-64E2-8076-A02D-52985812280F}"/>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B3A21666-0883-5BC9-204E-8F9F7928B3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F15CB4-277F-5335-ABFA-A0BD045B4C1B}"/>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91455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739E-9648-0FEC-E381-8EB470A0244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6D9851-071E-4E42-8861-ABE409B79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D0C92A-7A8B-0129-477B-96585186EC6E}"/>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4BE89FB4-1693-C1CD-E533-13E388AFE6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5BB344-DD50-C1A9-B87F-D6DBC898C83A}"/>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296544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C60A-B699-F1CB-718C-E245C0BA6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62951C3-6A53-AB16-2443-716F459A01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88990-ECB0-D7A1-85FF-3BA53FD25DA6}"/>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D45D749A-B5DE-555E-E973-EC1F60A87E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193BFF-E812-7913-852F-4B0646B1D53B}"/>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369246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B016-6F9B-B680-22EC-8853D062469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72EA63-65E2-B2BF-BBC6-1016A86D6B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65098C4-CCE6-6875-1204-B6C7D9AD4C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5892AE-7DA0-D38F-0823-12D43D38C2B3}"/>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6" name="Footer Placeholder 5">
            <a:extLst>
              <a:ext uri="{FF2B5EF4-FFF2-40B4-BE49-F238E27FC236}">
                <a16:creationId xmlns:a16="http://schemas.microsoft.com/office/drawing/2014/main" id="{02750C0D-A43D-43B5-9371-361C9DBC3E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661A47-8FB5-FCE0-8544-14A92D6D1E91}"/>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424312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A0B5-13C0-FAE0-39C6-967D30B2CCC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B06FF88-6BE7-F050-3CC9-C75782A2F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38819-3AE3-E513-84F0-82C220DC9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BE0AD38-7AEE-A2AE-891F-FDFEF3EA5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BE0B8-8046-A77C-DC85-953173588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AEE2237-C4D9-433D-1167-C79E2FF75B98}"/>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8" name="Footer Placeholder 7">
            <a:extLst>
              <a:ext uri="{FF2B5EF4-FFF2-40B4-BE49-F238E27FC236}">
                <a16:creationId xmlns:a16="http://schemas.microsoft.com/office/drawing/2014/main" id="{9065E5B0-2CCF-716E-03A7-7F07551C25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186070-DDC8-3527-2239-5464C407F4D1}"/>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574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17A4-FB21-67EA-2DD7-F88A47760B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97F9685-C100-2A42-6576-8FF2ACD21DDA}"/>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4" name="Footer Placeholder 3">
            <a:extLst>
              <a:ext uri="{FF2B5EF4-FFF2-40B4-BE49-F238E27FC236}">
                <a16:creationId xmlns:a16="http://schemas.microsoft.com/office/drawing/2014/main" id="{13AA71F6-E6F1-6334-02E4-7E03D15192C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37C7B2B-19FC-F299-6765-9A35DC9246F2}"/>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94879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FFEF7-F651-19F4-8DCA-14CF849E5170}"/>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3" name="Footer Placeholder 2">
            <a:extLst>
              <a:ext uri="{FF2B5EF4-FFF2-40B4-BE49-F238E27FC236}">
                <a16:creationId xmlns:a16="http://schemas.microsoft.com/office/drawing/2014/main" id="{B3011DC2-FD09-92A4-6EF3-76362CAED26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F0239E-C1C6-7334-1188-F9EB0081F9FA}"/>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15387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C14C-4D92-58D2-F0FD-DD9523F72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C2A900-21BC-8A1D-0396-ACCDAFD28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8E7D457-152F-4837-F71A-1E457C5F7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54A29-458E-3369-F62A-585B5E9487D9}"/>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6" name="Footer Placeholder 5">
            <a:extLst>
              <a:ext uri="{FF2B5EF4-FFF2-40B4-BE49-F238E27FC236}">
                <a16:creationId xmlns:a16="http://schemas.microsoft.com/office/drawing/2014/main" id="{006D0719-3DB7-6A74-EFF6-E80E1C4C77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06674D-CA93-013B-0216-AD69311EFA7D}"/>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389743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D72F-F5DF-ED9D-4C51-06578EBFB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C97DFA3-716B-15C9-41EB-42A19F18A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C90293-703D-E2F9-14EE-08A83261B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66720-BBC7-2CAC-74F8-3B9D66842E7C}"/>
              </a:ext>
            </a:extLst>
          </p:cNvPr>
          <p:cNvSpPr>
            <a:spLocks noGrp="1"/>
          </p:cNvSpPr>
          <p:nvPr>
            <p:ph type="dt" sz="half" idx="10"/>
          </p:nvPr>
        </p:nvSpPr>
        <p:spPr/>
        <p:txBody>
          <a:bodyPr/>
          <a:lstStyle/>
          <a:p>
            <a:fld id="{ED6E3220-D0E2-469A-B34E-07790EF5DF05}" type="datetimeFigureOut">
              <a:rPr lang="en-CA" smtClean="0"/>
              <a:t>2024-04-13</a:t>
            </a:fld>
            <a:endParaRPr lang="en-CA"/>
          </a:p>
        </p:txBody>
      </p:sp>
      <p:sp>
        <p:nvSpPr>
          <p:cNvPr id="6" name="Footer Placeholder 5">
            <a:extLst>
              <a:ext uri="{FF2B5EF4-FFF2-40B4-BE49-F238E27FC236}">
                <a16:creationId xmlns:a16="http://schemas.microsoft.com/office/drawing/2014/main" id="{D3B7FD8F-E9EB-5B02-C006-B739CC5109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8E58924-568C-3985-A311-0EB5831819EF}"/>
              </a:ext>
            </a:extLst>
          </p:cNvPr>
          <p:cNvSpPr>
            <a:spLocks noGrp="1"/>
          </p:cNvSpPr>
          <p:nvPr>
            <p:ph type="sldNum" sz="quarter" idx="12"/>
          </p:nvPr>
        </p:nvSpPr>
        <p:spPr/>
        <p:txBody>
          <a:bodyPr/>
          <a:lstStyle/>
          <a:p>
            <a:fld id="{97880F80-3732-4D16-B3AC-8B894EC89C29}" type="slidenum">
              <a:rPr lang="en-CA" smtClean="0"/>
              <a:t>‹#›</a:t>
            </a:fld>
            <a:endParaRPr lang="en-CA"/>
          </a:p>
        </p:txBody>
      </p:sp>
    </p:spTree>
    <p:extLst>
      <p:ext uri="{BB962C8B-B14F-4D97-AF65-F5344CB8AC3E}">
        <p14:creationId xmlns:p14="http://schemas.microsoft.com/office/powerpoint/2010/main" val="4210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E5DE3-9C09-A9DD-F68C-7F42C3767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FEB4CE1-1328-961B-83EA-DD4211A2B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59F05E-1F0F-CC04-DA88-D72698578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6E3220-D0E2-469A-B34E-07790EF5DF05}" type="datetimeFigureOut">
              <a:rPr lang="en-CA" smtClean="0"/>
              <a:t>2024-04-13</a:t>
            </a:fld>
            <a:endParaRPr lang="en-CA"/>
          </a:p>
        </p:txBody>
      </p:sp>
      <p:sp>
        <p:nvSpPr>
          <p:cNvPr id="5" name="Footer Placeholder 4">
            <a:extLst>
              <a:ext uri="{FF2B5EF4-FFF2-40B4-BE49-F238E27FC236}">
                <a16:creationId xmlns:a16="http://schemas.microsoft.com/office/drawing/2014/main" id="{EFAE0625-9AC2-28B7-43EE-A680674B2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A481F42-192A-D40D-968A-A84DF17C3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880F80-3732-4D16-B3AC-8B894EC89C29}" type="slidenum">
              <a:rPr lang="en-CA" smtClean="0"/>
              <a:t>‹#›</a:t>
            </a:fld>
            <a:endParaRPr lang="en-CA"/>
          </a:p>
        </p:txBody>
      </p:sp>
    </p:spTree>
    <p:extLst>
      <p:ext uri="{BB962C8B-B14F-4D97-AF65-F5344CB8AC3E}">
        <p14:creationId xmlns:p14="http://schemas.microsoft.com/office/powerpoint/2010/main" val="346217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84C71-1C5C-80A0-4ED2-944A51FB6D42}"/>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kern="1200">
                <a:solidFill>
                  <a:srgbClr val="FFFFFF"/>
                </a:solidFill>
                <a:latin typeface="+mj-lt"/>
                <a:ea typeface="+mj-ea"/>
                <a:cs typeface="+mj-cs"/>
              </a:rPr>
              <a:t>Final Project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55E24D5-BE6A-877B-B17D-4353337415AA}"/>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r>
              <a:rPr lang="en-US" dirty="0"/>
              <a:t>Submitted to: Professor Sam </a:t>
            </a:r>
            <a:r>
              <a:rPr lang="en-US"/>
              <a:t>Plati</a:t>
            </a:r>
          </a:p>
          <a:p>
            <a:pPr indent="-228600" algn="l">
              <a:buFont typeface="Arial" panose="020B0604020202020204" pitchFamily="34" charset="0"/>
              <a:buChar char="•"/>
            </a:pPr>
            <a:r>
              <a:rPr lang="en-US" dirty="0"/>
              <a:t>Submitted by: Arjun Rehal</a:t>
            </a:r>
            <a:endParaRPr lang="en-US"/>
          </a:p>
          <a:p>
            <a:pPr indent="-228600" algn="l">
              <a:buFont typeface="Arial" panose="020B0604020202020204" pitchFamily="34" charset="0"/>
              <a:buChar char="•"/>
            </a:pPr>
            <a:r>
              <a:rPr lang="en-US" dirty="0"/>
              <a:t>Student ID:100890862</a:t>
            </a: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90554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C3AC1-2F76-A883-F011-83B779BAD293}"/>
              </a:ext>
            </a:extLst>
          </p:cNvPr>
          <p:cNvSpPr>
            <a:spLocks noGrp="1"/>
          </p:cNvSpPr>
          <p:nvPr>
            <p:ph type="title"/>
          </p:nvPr>
        </p:nvSpPr>
        <p:spPr>
          <a:xfrm>
            <a:off x="838200" y="365125"/>
            <a:ext cx="10515600" cy="1325563"/>
          </a:xfrm>
        </p:spPr>
        <p:txBody>
          <a:bodyPr>
            <a:normAutofit/>
          </a:bodyPr>
          <a:lstStyle/>
          <a:p>
            <a:r>
              <a:rPr lang="en-CA" sz="5400"/>
              <a:t>Insights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F14225-A374-AE8D-185D-EBD9E1674DD4}"/>
              </a:ext>
            </a:extLst>
          </p:cNvPr>
          <p:cNvSpPr>
            <a:spLocks noGrp="1"/>
          </p:cNvSpPr>
          <p:nvPr>
            <p:ph idx="1"/>
          </p:nvPr>
        </p:nvSpPr>
        <p:spPr>
          <a:xfrm>
            <a:off x="838200" y="1929384"/>
            <a:ext cx="10515600" cy="4251960"/>
          </a:xfrm>
        </p:spPr>
        <p:txBody>
          <a:bodyPr>
            <a:normAutofit/>
          </a:bodyPr>
          <a:lstStyle/>
          <a:p>
            <a:r>
              <a:rPr lang="en-CA" sz="1700"/>
              <a:t>LogisticRegression:</a:t>
            </a:r>
          </a:p>
          <a:p>
            <a:pPr marL="0" indent="0">
              <a:buNone/>
            </a:pPr>
            <a:r>
              <a:rPr lang="en-CA" sz="1700"/>
              <a:t>1.Precision: </a:t>
            </a:r>
            <a:r>
              <a:rPr lang="en-US" sz="1700"/>
              <a:t>For class 1 (churned customers), the precision is 0.39, meaning that only 39% of the cases that are predicted to be churned are churned in reality. This suggests the model's churned customer predictions are not very accurate.</a:t>
            </a:r>
          </a:p>
          <a:p>
            <a:pPr marL="0" indent="0">
              <a:buNone/>
            </a:pPr>
            <a:r>
              <a:rPr lang="en-CA" sz="1700"/>
              <a:t>2.Recall: </a:t>
            </a:r>
            <a:r>
              <a:rPr kumimoji="0" lang="en-US" altLang="en-US" sz="1700" b="0" i="0" u="none" strike="noStrike" cap="none" normalizeH="0" baseline="0">
                <a:ln>
                  <a:noFill/>
                </a:ln>
                <a:effectLst/>
                <a:latin typeface="Arial" panose="020B0604020202020204" pitchFamily="34" charset="0"/>
              </a:rPr>
              <a:t>For class 1, the recall is 0.23, meaning that only 23% of real churned instances are correctly identified by the model. This suggests that the model is not capturing a significant portion of actual churned customers, leading to a low recall rate. The difference between precision and recall points to a possible problem where the model might be misclassifying a sizable portion of non-churned customers as churned (leading to low precision) and failing to identify a sizable portion of actual churned customers (leading to low recall).</a:t>
            </a:r>
          </a:p>
          <a:p>
            <a:pPr marL="0" indent="0">
              <a:buNone/>
            </a:pPr>
            <a:r>
              <a:rPr lang="en-US" altLang="en-US" sz="1700">
                <a:latin typeface="Arial" panose="020B0604020202020204" pitchFamily="34" charset="0"/>
              </a:rPr>
              <a:t>3.Support:</a:t>
            </a:r>
            <a:r>
              <a:rPr kumimoji="0" lang="en-US" altLang="en-US" sz="1700" b="0" i="0" u="none" strike="noStrike" cap="none" normalizeH="0" baseline="0">
                <a:ln>
                  <a:noFill/>
                </a:ln>
                <a:effectLst/>
                <a:latin typeface="Arial" panose="020B0604020202020204" pitchFamily="34" charset="0"/>
              </a:rPr>
              <a:t>The number of instances for each class is indicated by the support values. Class 0 (non-churned customers) has significantly more support (570 instances) than class 1 (churned customers), which has only 97 instances. </a:t>
            </a:r>
            <a:br>
              <a:rPr kumimoji="0" lang="en-US" altLang="en-US" sz="1700" b="0" i="0" u="none" strike="noStrike" cap="none" normalizeH="0" baseline="0">
                <a:ln>
                  <a:noFill/>
                </a:ln>
                <a:effectLst/>
                <a:latin typeface="Arial" panose="020B0604020202020204" pitchFamily="34" charset="0"/>
              </a:rPr>
            </a:br>
            <a:r>
              <a:rPr kumimoji="0" lang="en-US" altLang="en-US" sz="1700" b="0" i="0" u="none" strike="noStrike" cap="none" normalizeH="0" baseline="0">
                <a:ln>
                  <a:noFill/>
                </a:ln>
                <a:effectLst/>
                <a:latin typeface="Arial" panose="020B0604020202020204" pitchFamily="34" charset="0"/>
              </a:rPr>
              <a:t>The model may be biased towards the majority class (non-churned customers) and find it difficult to predict the minority class (churned customers) as a result of this imbalance in the class distribution.</a:t>
            </a:r>
          </a:p>
          <a:p>
            <a:pPr marL="0" indent="0">
              <a:buNone/>
            </a:pPr>
            <a:endParaRPr kumimoji="0" lang="en-US" altLang="en-US" sz="1700" b="0" i="0" u="none" strike="noStrike" cap="none" normalizeH="0" baseline="0">
              <a:ln>
                <a:noFill/>
              </a:ln>
              <a:effectLst/>
              <a:latin typeface="Arial" panose="020B0604020202020204" pitchFamily="34" charset="0"/>
            </a:endParaRPr>
          </a:p>
          <a:p>
            <a:pPr marL="0" indent="0">
              <a:buNone/>
            </a:pPr>
            <a:endParaRPr lang="en-CA" sz="1700"/>
          </a:p>
        </p:txBody>
      </p:sp>
    </p:spTree>
    <p:extLst>
      <p:ext uri="{BB962C8B-B14F-4D97-AF65-F5344CB8AC3E}">
        <p14:creationId xmlns:p14="http://schemas.microsoft.com/office/powerpoint/2010/main" val="230891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DC0D2-39C5-8CFB-2A13-603B9629A2F1}"/>
              </a:ext>
            </a:extLst>
          </p:cNvPr>
          <p:cNvSpPr>
            <a:spLocks noGrp="1"/>
          </p:cNvSpPr>
          <p:nvPr>
            <p:ph type="title"/>
          </p:nvPr>
        </p:nvSpPr>
        <p:spPr>
          <a:xfrm>
            <a:off x="838200" y="365125"/>
            <a:ext cx="10515600" cy="1325563"/>
          </a:xfrm>
        </p:spPr>
        <p:txBody>
          <a:bodyPr>
            <a:normAutofit/>
          </a:bodyPr>
          <a:lstStyle/>
          <a:p>
            <a:r>
              <a:rPr lang="en-CA" sz="5400"/>
              <a:t>GNB</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946DE9-2AB2-12CE-A081-72BF15CA2786}"/>
              </a:ext>
            </a:extLst>
          </p:cNvPr>
          <p:cNvSpPr>
            <a:spLocks noGrp="1"/>
          </p:cNvSpPr>
          <p:nvPr>
            <p:ph idx="1"/>
          </p:nvPr>
        </p:nvSpPr>
        <p:spPr>
          <a:xfrm>
            <a:off x="838200" y="1929384"/>
            <a:ext cx="10515600" cy="4251960"/>
          </a:xfrm>
        </p:spPr>
        <p:txBody>
          <a:bodyPr>
            <a:normAutofit/>
          </a:bodyPr>
          <a:lstStyle/>
          <a:p>
            <a:r>
              <a:rPr lang="en-CA" sz="1700"/>
              <a:t>Precision:</a:t>
            </a:r>
            <a:r>
              <a:rPr kumimoji="0" lang="en-US" altLang="en-US" sz="1700" b="0" i="0" u="none" strike="noStrike" cap="none" normalizeH="0" baseline="0">
                <a:ln>
                  <a:noFill/>
                </a:ln>
                <a:effectLst/>
                <a:latin typeface="Arial" panose="020B0604020202020204" pitchFamily="34" charset="0"/>
              </a:rPr>
              <a:t>With a precision of 0.95 for class 0, 95% of the instances that were predicted to be non-churned turn out to be so. This shows how accurate the model's predictions are for non-churning customers.However, the precision for class 1 is only 0.19, indicating that out of all instances predicted as churned, only 19% are actually churned. This suggests the model's churned customer predictions are not very accurate.</a:t>
            </a:r>
          </a:p>
          <a:p>
            <a:r>
              <a:rPr lang="en-CA" sz="1700"/>
              <a:t>Recall: </a:t>
            </a:r>
            <a:r>
              <a:rPr kumimoji="0" lang="en-US" altLang="en-US" sz="1700" b="0" i="0" u="none" strike="noStrike" cap="none" normalizeH="0" baseline="0">
                <a:ln>
                  <a:noFill/>
                </a:ln>
                <a:effectLst/>
                <a:latin typeface="Arial" panose="020B0604020202020204" pitchFamily="34" charset="0"/>
              </a:rPr>
              <a:t>Class 0 (non-churned customers) has a recall of 0.32, meaning that only 32% of real non-churned instances are correctly identified by the model. </a:t>
            </a:r>
            <a:br>
              <a:rPr kumimoji="0" lang="en-US" altLang="en-US" sz="1700" b="0" i="0" u="none" strike="noStrike" cap="none" normalizeH="0" baseline="0">
                <a:ln>
                  <a:noFill/>
                </a:ln>
                <a:effectLst/>
                <a:latin typeface="Arial" panose="020B0604020202020204" pitchFamily="34" charset="0"/>
              </a:rPr>
            </a:br>
            <a:r>
              <a:rPr kumimoji="0" lang="en-US" altLang="en-US" sz="1700" b="0" i="0" u="none" strike="noStrike" cap="none" normalizeH="0" baseline="0">
                <a:ln>
                  <a:noFill/>
                </a:ln>
                <a:effectLst/>
                <a:latin typeface="Arial" panose="020B0604020202020204" pitchFamily="34" charset="0"/>
              </a:rPr>
              <a:t>By comparison, class 1 (churned customers) has a recall of 0.91, meaning that 91% of real churned instances are correctly identified by the model. This suggests that the model performs much better in identifying churned customers compared to non-churned customers.</a:t>
            </a:r>
          </a:p>
          <a:p>
            <a:r>
              <a:rPr lang="en-CA" sz="1700"/>
              <a:t>Support:</a:t>
            </a:r>
            <a:r>
              <a:rPr lang="en-US" sz="1700"/>
              <a:t>Class 0 (non-churned customers) has significantly more support (570 instances) than class 1 (churned customers), which has only 97 instances. </a:t>
            </a:r>
            <a:br>
              <a:rPr lang="en-US" sz="1700"/>
            </a:br>
            <a:r>
              <a:rPr lang="en-US" sz="1700"/>
              <a:t>Again, same problem as logistic model GNB can be biased towards the majority class (non-churned customers) and find it difficult to predict the minority class (churned customers) as a result of this imbalance in the class distribution.</a:t>
            </a:r>
          </a:p>
          <a:p>
            <a:endParaRPr lang="en-CA" sz="1700"/>
          </a:p>
        </p:txBody>
      </p:sp>
    </p:spTree>
    <p:extLst>
      <p:ext uri="{BB962C8B-B14F-4D97-AF65-F5344CB8AC3E}">
        <p14:creationId xmlns:p14="http://schemas.microsoft.com/office/powerpoint/2010/main" val="154236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96BD-1C5F-5A8D-7C71-1FB8C34D7DE2}"/>
              </a:ext>
            </a:extLst>
          </p:cNvPr>
          <p:cNvSpPr>
            <a:spLocks noGrp="1"/>
          </p:cNvSpPr>
          <p:nvPr>
            <p:ph type="title"/>
          </p:nvPr>
        </p:nvSpPr>
        <p:spPr/>
        <p:txBody>
          <a:bodyPr/>
          <a:lstStyle/>
          <a:p>
            <a:r>
              <a:rPr lang="en-CA"/>
              <a:t>Ensemble Voting model Outputs</a:t>
            </a:r>
            <a:endParaRPr lang="en-CA" dirty="0"/>
          </a:p>
        </p:txBody>
      </p:sp>
      <p:sp>
        <p:nvSpPr>
          <p:cNvPr id="3" name="Content Placeholder 2">
            <a:extLst>
              <a:ext uri="{FF2B5EF4-FFF2-40B4-BE49-F238E27FC236}">
                <a16:creationId xmlns:a16="http://schemas.microsoft.com/office/drawing/2014/main" id="{D43EEAA3-3B41-A914-1C70-38A253F421BD}"/>
              </a:ext>
            </a:extLst>
          </p:cNvPr>
          <p:cNvSpPr>
            <a:spLocks noGrp="1"/>
          </p:cNvSpPr>
          <p:nvPr>
            <p:ph idx="1"/>
          </p:nvPr>
        </p:nvSpPr>
        <p:spPr>
          <a:xfrm>
            <a:off x="766423" y="1804390"/>
            <a:ext cx="6540220" cy="4351338"/>
          </a:xfrm>
        </p:spPr>
        <p:txBody>
          <a:bodyPr>
            <a:normAutofit fontScale="85000" lnSpcReduction="20000"/>
          </a:bodyPr>
          <a:lstStyle/>
          <a:p>
            <a:r>
              <a:rPr lang="en-CA"/>
              <a:t>1.	</a:t>
            </a:r>
            <a:r>
              <a:rPr lang="en-US"/>
              <a:t>With respective accuracy scores of 0.76, the models with the highest scores are the Logistic Regression and VotingClassifier (Ensemble Model with Voting). </a:t>
            </a:r>
            <a:br>
              <a:rPr lang="en-US"/>
            </a:br>
            <a:r>
              <a:rPr lang="en-US"/>
              <a:t>With an accuracy score of 0.67, Gaussian Naive Bayes (GaussianNB) has the lowest score.</a:t>
            </a:r>
          </a:p>
          <a:p>
            <a:r>
              <a:rPr lang="en-CA"/>
              <a:t>2.</a:t>
            </a:r>
            <a:r>
              <a:rPr lang="en-US"/>
              <a:t> With the highest accuracy scores, VotingClassifier and Logistic Regression both perform comparably well and demonstrate their accuracy in predicting the target variable. However, In terms of accuracy, Gaussian Naive Bayes lags behind the other models, which may indicate that it is not as successful as the other models in identifying the underlying patterns in the data.</a:t>
            </a:r>
            <a:endParaRPr lang="en-CA" dirty="0"/>
          </a:p>
        </p:txBody>
      </p:sp>
      <p:pic>
        <p:nvPicPr>
          <p:cNvPr id="7" name="Picture 6">
            <a:extLst>
              <a:ext uri="{FF2B5EF4-FFF2-40B4-BE49-F238E27FC236}">
                <a16:creationId xmlns:a16="http://schemas.microsoft.com/office/drawing/2014/main" id="{1D3E18BF-963A-502A-5C5D-2CFC5370049F}"/>
              </a:ext>
            </a:extLst>
          </p:cNvPr>
          <p:cNvPicPr>
            <a:picLocks noChangeAspect="1"/>
          </p:cNvPicPr>
          <p:nvPr/>
        </p:nvPicPr>
        <p:blipFill>
          <a:blip r:embed="rId2"/>
          <a:stretch>
            <a:fillRect/>
          </a:stretch>
        </p:blipFill>
        <p:spPr>
          <a:xfrm>
            <a:off x="7429357" y="1753565"/>
            <a:ext cx="4046602" cy="1267428"/>
          </a:xfrm>
          <a:prstGeom prst="rect">
            <a:avLst/>
          </a:prstGeom>
        </p:spPr>
      </p:pic>
      <p:pic>
        <p:nvPicPr>
          <p:cNvPr id="11" name="Picture 10">
            <a:extLst>
              <a:ext uri="{FF2B5EF4-FFF2-40B4-BE49-F238E27FC236}">
                <a16:creationId xmlns:a16="http://schemas.microsoft.com/office/drawing/2014/main" id="{533C8D44-C50F-EFD6-D3AD-2DEB71AA8281}"/>
              </a:ext>
            </a:extLst>
          </p:cNvPr>
          <p:cNvPicPr>
            <a:picLocks noChangeAspect="1"/>
          </p:cNvPicPr>
          <p:nvPr/>
        </p:nvPicPr>
        <p:blipFill>
          <a:blip r:embed="rId3"/>
          <a:stretch>
            <a:fillRect/>
          </a:stretch>
        </p:blipFill>
        <p:spPr>
          <a:xfrm>
            <a:off x="7500579" y="3378829"/>
            <a:ext cx="3975380" cy="916358"/>
          </a:xfrm>
          <a:prstGeom prst="rect">
            <a:avLst/>
          </a:prstGeom>
        </p:spPr>
      </p:pic>
    </p:spTree>
    <p:extLst>
      <p:ext uri="{BB962C8B-B14F-4D97-AF65-F5344CB8AC3E}">
        <p14:creationId xmlns:p14="http://schemas.microsoft.com/office/powerpoint/2010/main" val="102910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94AFA-1969-B294-2D26-33B948EE385F}"/>
              </a:ext>
            </a:extLst>
          </p:cNvPr>
          <p:cNvSpPr>
            <a:spLocks noGrp="1"/>
          </p:cNvSpPr>
          <p:nvPr>
            <p:ph type="title"/>
          </p:nvPr>
        </p:nvSpPr>
        <p:spPr>
          <a:xfrm>
            <a:off x="838200" y="365125"/>
            <a:ext cx="10515600" cy="1325563"/>
          </a:xfrm>
        </p:spPr>
        <p:txBody>
          <a:bodyPr>
            <a:normAutofit/>
          </a:bodyPr>
          <a:lstStyle/>
          <a:p>
            <a:r>
              <a:rPr lang="en-CA" sz="4200"/>
              <a:t>Selection of Model</a:t>
            </a:r>
            <a:br>
              <a:rPr lang="en-CA" sz="4200"/>
            </a:br>
            <a:endParaRPr lang="en-CA"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12A1A-DAE3-E285-098D-3DA463F56E38}"/>
              </a:ext>
            </a:extLst>
          </p:cNvPr>
          <p:cNvSpPr>
            <a:spLocks noGrp="1"/>
          </p:cNvSpPr>
          <p:nvPr>
            <p:ph idx="1"/>
          </p:nvPr>
        </p:nvSpPr>
        <p:spPr>
          <a:xfrm>
            <a:off x="838200" y="1929384"/>
            <a:ext cx="10515600" cy="4251960"/>
          </a:xfrm>
        </p:spPr>
        <p:txBody>
          <a:bodyPr>
            <a:normAutofit/>
          </a:bodyPr>
          <a:lstStyle/>
          <a:p>
            <a:pPr marL="0" indent="0">
              <a:buNone/>
            </a:pPr>
            <a:r>
              <a:rPr lang="en-US" sz="2200"/>
              <a:t>It is advised that Mr. John Hughes use the logistic regression model becausethe accuracy score comparison which was achieved using Ensemble Voting model and which is the aim of thispresentation to provide Mr. John Hughes with the best model.</a:t>
            </a:r>
          </a:p>
          <a:p>
            <a:r>
              <a:rPr lang="en-CA" sz="2200"/>
              <a:t>Reasoning:</a:t>
            </a:r>
            <a:r>
              <a:rPr kumimoji="0" lang="en-US" altLang="en-US" sz="2200" b="0" i="0" u="none" strike="noStrike" cap="none" normalizeH="0" baseline="0">
                <a:ln>
                  <a:noFill/>
                </a:ln>
                <a:effectLst/>
                <a:latin typeface="Arial" panose="020B0604020202020204" pitchFamily="34" charset="0"/>
              </a:rPr>
              <a:t>The Logistic Regression model achieved the highest accuracy score of 0.76, alsose it is a widely used and understandable algorithm, stakeholders will find it easier to understand and believe the predictions made by logistic regression.</a:t>
            </a:r>
          </a:p>
          <a:p>
            <a:endParaRPr lang="en-CA" sz="2200"/>
          </a:p>
        </p:txBody>
      </p:sp>
    </p:spTree>
    <p:extLst>
      <p:ext uri="{BB962C8B-B14F-4D97-AF65-F5344CB8AC3E}">
        <p14:creationId xmlns:p14="http://schemas.microsoft.com/office/powerpoint/2010/main" val="125021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D3787-6593-65F6-FBE7-54EACF480E2D}"/>
              </a:ext>
            </a:extLst>
          </p:cNvPr>
          <p:cNvSpPr>
            <a:spLocks noGrp="1"/>
          </p:cNvSpPr>
          <p:nvPr>
            <p:ph type="title"/>
          </p:nvPr>
        </p:nvSpPr>
        <p:spPr>
          <a:xfrm>
            <a:off x="838200" y="365125"/>
            <a:ext cx="10515600" cy="1325563"/>
          </a:xfrm>
        </p:spPr>
        <p:txBody>
          <a:bodyPr>
            <a:normAutofit/>
          </a:bodyPr>
          <a:lstStyle/>
          <a:p>
            <a:r>
              <a:rPr lang="en-CA" sz="5400"/>
              <a:t>Further Steps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A4E32A-D2B9-DF9B-5E5B-3BA9F4EED1DE}"/>
              </a:ext>
            </a:extLst>
          </p:cNvPr>
          <p:cNvSpPr>
            <a:spLocks noGrp="1"/>
          </p:cNvSpPr>
          <p:nvPr>
            <p:ph idx="1"/>
          </p:nvPr>
        </p:nvSpPr>
        <p:spPr>
          <a:xfrm>
            <a:off x="838200" y="1929384"/>
            <a:ext cx="10515600" cy="4251960"/>
          </a:xfrm>
        </p:spPr>
        <p:txBody>
          <a:bodyPr>
            <a:normAutofit/>
          </a:bodyPr>
          <a:lstStyle/>
          <a:p>
            <a:r>
              <a:rPr lang="en-CA" sz="1900" b="1"/>
              <a:t>Feature Engineering and Selection</a:t>
            </a:r>
            <a:r>
              <a:rPr lang="en-CA" sz="1900"/>
              <a:t>: </a:t>
            </a:r>
            <a:r>
              <a:rPr lang="en-US" sz="1900"/>
              <a:t>To better capture patterns related to customer churn, conduct in-depth feature engineering to extract more meaningful information from the current variables or create new features. This might involve integrating specific expertise, generating interaction terms, or changing the current variables. </a:t>
            </a:r>
            <a:br>
              <a:rPr lang="en-US" sz="1900"/>
            </a:br>
            <a:r>
              <a:rPr lang="en-US" sz="1900"/>
              <a:t>To find the most appropriate features for churn prediction, apply feature selection techniques like L1 regularization, feature importance ranking, or recursive feature elimination. The model's performance may increase and its interpretability may increase with a decrease in features.</a:t>
            </a:r>
          </a:p>
          <a:p>
            <a:r>
              <a:rPr lang="en-CA" sz="1900" b="1"/>
              <a:t>Model Tuning and Evaluation: </a:t>
            </a:r>
            <a:r>
              <a:rPr kumimoji="0" lang="en-US" altLang="en-US" sz="1900" b="0" i="0" u="none" strike="noStrike" cap="none" normalizeH="0" baseline="0">
                <a:ln>
                  <a:noFill/>
                </a:ln>
                <a:effectLst/>
                <a:latin typeface="Arial" panose="020B0604020202020204" pitchFamily="34" charset="0"/>
              </a:rPr>
              <a:t>Adjust the Logistic Regression model's hyperparameters with methods such as grid search or randomized search. The model can perform better in prediction and be able to better generalize to unknown data by fine-tuning hyperparameters like penalty type and regularization strength.</a:t>
            </a:r>
          </a:p>
          <a:p>
            <a:br>
              <a:rPr lang="en-CA" sz="1900"/>
            </a:br>
            <a:br>
              <a:rPr lang="en-CA" sz="1900"/>
            </a:br>
            <a:endParaRPr lang="en-CA" sz="1900"/>
          </a:p>
        </p:txBody>
      </p:sp>
      <p:sp>
        <p:nvSpPr>
          <p:cNvPr id="4" name="Rectangle 1">
            <a:extLst>
              <a:ext uri="{FF2B5EF4-FFF2-40B4-BE49-F238E27FC236}">
                <a16:creationId xmlns:a16="http://schemas.microsoft.com/office/drawing/2014/main" id="{43CE47C3-D0D1-76A8-A4BF-DEAC10B83D6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AE8B36-DA21-B95E-54B9-FCC1F72970A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760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5CDC0-49E1-4E56-A037-32D1653E66A6}"/>
              </a:ext>
            </a:extLst>
          </p:cNvPr>
          <p:cNvSpPr>
            <a:spLocks noGrp="1"/>
          </p:cNvSpPr>
          <p:nvPr>
            <p:ph type="title"/>
          </p:nvPr>
        </p:nvSpPr>
        <p:spPr>
          <a:xfrm>
            <a:off x="686834" y="1153572"/>
            <a:ext cx="3200400" cy="4461163"/>
          </a:xfrm>
        </p:spPr>
        <p:txBody>
          <a:bodyPr>
            <a:normAutofit/>
          </a:bodyPr>
          <a:lstStyle/>
          <a:p>
            <a:r>
              <a:rPr lang="en-CA">
                <a:solidFill>
                  <a:srgbClr val="FFFFFF"/>
                </a:solidFill>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B68300-1130-5943-580C-BC41C5B87CA7}"/>
              </a:ext>
            </a:extLst>
          </p:cNvPr>
          <p:cNvSpPr>
            <a:spLocks noGrp="1"/>
          </p:cNvSpPr>
          <p:nvPr>
            <p:ph idx="1"/>
          </p:nvPr>
        </p:nvSpPr>
        <p:spPr>
          <a:xfrm>
            <a:off x="4447308" y="591344"/>
            <a:ext cx="6906491" cy="5585619"/>
          </a:xfrm>
        </p:spPr>
        <p:txBody>
          <a:bodyPr anchor="ctr">
            <a:normAutofit/>
          </a:bodyPr>
          <a:lstStyle/>
          <a:p>
            <a:pPr marL="0" indent="0">
              <a:buNone/>
            </a:pPr>
            <a:r>
              <a:rPr lang="en-US" sz="2200"/>
              <a:t>Mr. John Hughes, needs help in predicting customer churn based on a dataset containing various customer characteristics and their churn position. The dataset consists of 3,333 observations with 11 variables, including features such as account tenure, contract renewal status, data plan subscription, customer service calls, and usage metrics like data usage, daytime minutes, and roaming minutes. </a:t>
            </a:r>
          </a:p>
          <a:p>
            <a:pPr marL="0" indent="0">
              <a:buNone/>
            </a:pPr>
            <a:r>
              <a:rPr lang="en-US" sz="2200"/>
              <a:t>This presentation will provide an in-depth examination of customer churn prediction using different machine learning algorithms. Key insights from the dataset, model performance assessments, and recommendations for model implementation will be highlighted in the presentation. The presentation aims to assist Mr. Hughes in making sensible choices to improve customer retention strategies and business outcomes.</a:t>
            </a:r>
          </a:p>
          <a:p>
            <a:endParaRPr lang="en-US" sz="2200"/>
          </a:p>
          <a:p>
            <a:endParaRPr lang="en-CA" sz="2200"/>
          </a:p>
        </p:txBody>
      </p:sp>
    </p:spTree>
    <p:extLst>
      <p:ext uri="{BB962C8B-B14F-4D97-AF65-F5344CB8AC3E}">
        <p14:creationId xmlns:p14="http://schemas.microsoft.com/office/powerpoint/2010/main" val="88601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451DF-8163-05F7-A897-99A9A810FDA9}"/>
              </a:ext>
            </a:extLst>
          </p:cNvPr>
          <p:cNvSpPr>
            <a:spLocks noGrp="1"/>
          </p:cNvSpPr>
          <p:nvPr>
            <p:ph type="title"/>
          </p:nvPr>
        </p:nvSpPr>
        <p:spPr>
          <a:xfrm>
            <a:off x="630936" y="640080"/>
            <a:ext cx="4818888" cy="1481328"/>
          </a:xfrm>
        </p:spPr>
        <p:txBody>
          <a:bodyPr anchor="b">
            <a:normAutofit/>
          </a:bodyPr>
          <a:lstStyle/>
          <a:p>
            <a:r>
              <a:rPr lang="en-CA" sz="5400"/>
              <a:t>EDA Key Insights</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3F5969-E781-C7AA-FF1F-4293EC3F0A5A}"/>
              </a:ext>
            </a:extLst>
          </p:cNvPr>
          <p:cNvSpPr>
            <a:spLocks noGrp="1"/>
          </p:cNvSpPr>
          <p:nvPr>
            <p:ph idx="1"/>
          </p:nvPr>
        </p:nvSpPr>
        <p:spPr>
          <a:xfrm>
            <a:off x="630936" y="2660904"/>
            <a:ext cx="4818888" cy="3547872"/>
          </a:xfrm>
        </p:spPr>
        <p:txBody>
          <a:bodyPr anchor="t">
            <a:normAutofit/>
          </a:bodyPr>
          <a:lstStyle/>
          <a:p>
            <a:r>
              <a:rPr lang="en-CA" sz="2200"/>
              <a:t>It is clear from the heatmap that Data Plan ,Data Usage and  DayMins is highly co-related with MonthlyCharge. Moreover Data Plan and Data Usage are also co-related with each other. So working on these variables can help retain the customer. For example, by lower the price of monthly charge might increase custormers.</a:t>
            </a:r>
          </a:p>
        </p:txBody>
      </p:sp>
      <p:pic>
        <p:nvPicPr>
          <p:cNvPr id="7" name="Picture 6">
            <a:extLst>
              <a:ext uri="{FF2B5EF4-FFF2-40B4-BE49-F238E27FC236}">
                <a16:creationId xmlns:a16="http://schemas.microsoft.com/office/drawing/2014/main" id="{0C7F07F4-2D63-EC30-875A-D4FB56EB6D4E}"/>
              </a:ext>
            </a:extLst>
          </p:cNvPr>
          <p:cNvPicPr>
            <a:picLocks noChangeAspect="1"/>
          </p:cNvPicPr>
          <p:nvPr/>
        </p:nvPicPr>
        <p:blipFill>
          <a:blip r:embed="rId2"/>
          <a:stretch>
            <a:fillRect/>
          </a:stretch>
        </p:blipFill>
        <p:spPr>
          <a:xfrm>
            <a:off x="6099048" y="1231766"/>
            <a:ext cx="5458968" cy="4394468"/>
          </a:xfrm>
          <a:prstGeom prst="rect">
            <a:avLst/>
          </a:prstGeom>
        </p:spPr>
      </p:pic>
    </p:spTree>
    <p:extLst>
      <p:ext uri="{BB962C8B-B14F-4D97-AF65-F5344CB8AC3E}">
        <p14:creationId xmlns:p14="http://schemas.microsoft.com/office/powerpoint/2010/main" val="292812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6C2701-641F-3B67-C0D6-A00ADC82FB28}"/>
              </a:ext>
            </a:extLst>
          </p:cNvPr>
          <p:cNvSpPr>
            <a:spLocks noGrp="1"/>
          </p:cNvSpPr>
          <p:nvPr>
            <p:ph idx="1"/>
          </p:nvPr>
        </p:nvSpPr>
        <p:spPr>
          <a:xfrm>
            <a:off x="630936" y="2660904"/>
            <a:ext cx="4818888" cy="3547872"/>
          </a:xfrm>
        </p:spPr>
        <p:txBody>
          <a:bodyPr anchor="t">
            <a:normAutofit/>
          </a:bodyPr>
          <a:lstStyle/>
          <a:p>
            <a:r>
              <a:rPr lang="en-CA" sz="2000"/>
              <a:t>Significant Proportion of Zero Data Usage:</a:t>
            </a:r>
            <a:r>
              <a:rPr lang="en-US" sz="2000"/>
              <a:t>An analysis of the DataUsage feature shows that 54.4% of observations have no data usage. This implies that a significant number of clients may not actively use data services. Knowing the causes of this inadequate use of data may help with targeted marketing or service enhancements by revealing consumer behavior and preferences.</a:t>
            </a:r>
          </a:p>
          <a:p>
            <a:endParaRPr lang="en-CA" sz="2000"/>
          </a:p>
        </p:txBody>
      </p:sp>
      <p:pic>
        <p:nvPicPr>
          <p:cNvPr id="33" name="Picture 32">
            <a:extLst>
              <a:ext uri="{FF2B5EF4-FFF2-40B4-BE49-F238E27FC236}">
                <a16:creationId xmlns:a16="http://schemas.microsoft.com/office/drawing/2014/main" id="{AB269240-0EAB-DDE0-8CB7-7FA626FD6A7E}"/>
              </a:ext>
            </a:extLst>
          </p:cNvPr>
          <p:cNvPicPr>
            <a:picLocks noChangeAspect="1"/>
          </p:cNvPicPr>
          <p:nvPr/>
        </p:nvPicPr>
        <p:blipFill>
          <a:blip r:embed="rId2"/>
          <a:stretch>
            <a:fillRect/>
          </a:stretch>
        </p:blipFill>
        <p:spPr>
          <a:xfrm>
            <a:off x="5673213" y="2033902"/>
            <a:ext cx="6194322" cy="3265685"/>
          </a:xfrm>
          <a:prstGeom prst="rect">
            <a:avLst/>
          </a:prstGeom>
        </p:spPr>
      </p:pic>
    </p:spTree>
    <p:extLst>
      <p:ext uri="{BB962C8B-B14F-4D97-AF65-F5344CB8AC3E}">
        <p14:creationId xmlns:p14="http://schemas.microsoft.com/office/powerpoint/2010/main" val="188665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C85BD-6C0E-0419-684E-AE846EE75E88}"/>
              </a:ext>
            </a:extLst>
          </p:cNvPr>
          <p:cNvSpPr>
            <a:spLocks noGrp="1"/>
          </p:cNvSpPr>
          <p:nvPr>
            <p:ph idx="1"/>
          </p:nvPr>
        </p:nvSpPr>
        <p:spPr>
          <a:xfrm>
            <a:off x="641431" y="401939"/>
            <a:ext cx="10515600" cy="4351338"/>
          </a:xfrm>
        </p:spPr>
        <p:txBody>
          <a:bodyPr/>
          <a:lstStyle/>
          <a:p>
            <a:r>
              <a:rPr lang="en-US"/>
              <a:t>Imbalanced Distribution of Contract Renewal: The ContractRenewal feature shows an imbalance in its distribution, with a significantly higher proportion of observations (approximately 90.3%) indicating contract renewal. This imbalance could impact model training and prediction accuracy, particularly if the minority class (non-renewal) is of particular interest, such as in churn prediction.</a:t>
            </a:r>
          </a:p>
          <a:p>
            <a:endParaRPr lang="en-CA" dirty="0"/>
          </a:p>
        </p:txBody>
      </p:sp>
      <p:pic>
        <p:nvPicPr>
          <p:cNvPr id="6" name="Picture 5">
            <a:extLst>
              <a:ext uri="{FF2B5EF4-FFF2-40B4-BE49-F238E27FC236}">
                <a16:creationId xmlns:a16="http://schemas.microsoft.com/office/drawing/2014/main" id="{7C88EB1F-D7DC-A271-9C6A-9E11F8989262}"/>
              </a:ext>
            </a:extLst>
          </p:cNvPr>
          <p:cNvPicPr>
            <a:picLocks noChangeAspect="1"/>
          </p:cNvPicPr>
          <p:nvPr/>
        </p:nvPicPr>
        <p:blipFill>
          <a:blip r:embed="rId2"/>
          <a:stretch>
            <a:fillRect/>
          </a:stretch>
        </p:blipFill>
        <p:spPr>
          <a:xfrm>
            <a:off x="0" y="3659421"/>
            <a:ext cx="12192000" cy="2796640"/>
          </a:xfrm>
          <a:prstGeom prst="rect">
            <a:avLst/>
          </a:prstGeom>
        </p:spPr>
      </p:pic>
    </p:spTree>
    <p:extLst>
      <p:ext uri="{BB962C8B-B14F-4D97-AF65-F5344CB8AC3E}">
        <p14:creationId xmlns:p14="http://schemas.microsoft.com/office/powerpoint/2010/main" val="144057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7E7A2-C855-11F0-42C7-38670B4974A3}"/>
              </a:ext>
            </a:extLst>
          </p:cNvPr>
          <p:cNvSpPr>
            <a:spLocks noGrp="1"/>
          </p:cNvSpPr>
          <p:nvPr>
            <p:ph type="title"/>
          </p:nvPr>
        </p:nvSpPr>
        <p:spPr>
          <a:xfrm>
            <a:off x="630936" y="640080"/>
            <a:ext cx="4818888" cy="1481328"/>
          </a:xfrm>
        </p:spPr>
        <p:txBody>
          <a:bodyPr anchor="b">
            <a:normAutofit/>
          </a:bodyPr>
          <a:lstStyle/>
          <a:p>
            <a:r>
              <a:rPr lang="en-CA" sz="3400"/>
              <a:t>Learning Curves(Logistic Regression)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0EA1B4-6578-0DE2-2B5D-17A11CE6247F}"/>
              </a:ext>
            </a:extLst>
          </p:cNvPr>
          <p:cNvSpPr>
            <a:spLocks noGrp="1"/>
          </p:cNvSpPr>
          <p:nvPr>
            <p:ph idx="1"/>
          </p:nvPr>
        </p:nvSpPr>
        <p:spPr>
          <a:xfrm>
            <a:off x="630936" y="2660904"/>
            <a:ext cx="4818888" cy="3547872"/>
          </a:xfrm>
        </p:spPr>
        <p:txBody>
          <a:bodyPr anchor="t">
            <a:normAutofit/>
          </a:bodyPr>
          <a:lstStyle/>
          <a:p>
            <a:pPr marL="0" indent="0">
              <a:buNone/>
            </a:pPr>
            <a:r>
              <a:rPr lang="en-CA" sz="2000"/>
              <a:t>1.The training recall went down by a few point in the beginning. However, with the increases in number of training samples the model starts to work better with generalized data. This model shows low training recall and validation recall, that mean the model underfits the training data and this the case of high bias.</a:t>
            </a:r>
          </a:p>
          <a:p>
            <a:pPr marL="0" indent="0">
              <a:buNone/>
            </a:pPr>
            <a:r>
              <a:rPr lang="en-CA" sz="2000"/>
              <a:t>2. With the increase in number of training samples seems to be converging that means there is no point of adding training samples to the model. </a:t>
            </a:r>
          </a:p>
        </p:txBody>
      </p:sp>
      <p:pic>
        <p:nvPicPr>
          <p:cNvPr id="5" name="Picture 4">
            <a:extLst>
              <a:ext uri="{FF2B5EF4-FFF2-40B4-BE49-F238E27FC236}">
                <a16:creationId xmlns:a16="http://schemas.microsoft.com/office/drawing/2014/main" id="{7C6D44A2-F2DF-4DEE-7A1C-B106AB2BEEB5}"/>
              </a:ext>
            </a:extLst>
          </p:cNvPr>
          <p:cNvPicPr>
            <a:picLocks noChangeAspect="1"/>
          </p:cNvPicPr>
          <p:nvPr/>
        </p:nvPicPr>
        <p:blipFill>
          <a:blip r:embed="rId2"/>
          <a:stretch>
            <a:fillRect/>
          </a:stretch>
        </p:blipFill>
        <p:spPr>
          <a:xfrm>
            <a:off x="6099048" y="1334121"/>
            <a:ext cx="5458968" cy="4189757"/>
          </a:xfrm>
          <a:prstGeom prst="rect">
            <a:avLst/>
          </a:prstGeom>
        </p:spPr>
      </p:pic>
    </p:spTree>
    <p:extLst>
      <p:ext uri="{BB962C8B-B14F-4D97-AF65-F5344CB8AC3E}">
        <p14:creationId xmlns:p14="http://schemas.microsoft.com/office/powerpoint/2010/main" val="178868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8CD1A-7FD1-A278-E20B-410EA40896E0}"/>
              </a:ext>
            </a:extLst>
          </p:cNvPr>
          <p:cNvSpPr>
            <a:spLocks noGrp="1"/>
          </p:cNvSpPr>
          <p:nvPr>
            <p:ph type="title"/>
          </p:nvPr>
        </p:nvSpPr>
        <p:spPr>
          <a:xfrm>
            <a:off x="630936" y="640080"/>
            <a:ext cx="4818888" cy="1481328"/>
          </a:xfrm>
        </p:spPr>
        <p:txBody>
          <a:bodyPr anchor="b">
            <a:normAutofit/>
          </a:bodyPr>
          <a:lstStyle/>
          <a:p>
            <a:r>
              <a:rPr lang="en-CA" sz="5400"/>
              <a:t>GNB</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2B0206-AD05-AF86-270B-23128F1B434F}"/>
              </a:ext>
            </a:extLst>
          </p:cNvPr>
          <p:cNvSpPr>
            <a:spLocks noGrp="1"/>
          </p:cNvSpPr>
          <p:nvPr>
            <p:ph idx="1"/>
          </p:nvPr>
        </p:nvSpPr>
        <p:spPr>
          <a:xfrm>
            <a:off x="630936" y="2660904"/>
            <a:ext cx="4818888" cy="3547872"/>
          </a:xfrm>
        </p:spPr>
        <p:txBody>
          <a:bodyPr anchor="t">
            <a:normAutofit/>
          </a:bodyPr>
          <a:lstStyle/>
          <a:p>
            <a:r>
              <a:rPr lang="en-CA" sz="2200"/>
              <a:t>The model training accuracy went down initially with more number of training samples, but it became stable after the samples increased from 300.</a:t>
            </a:r>
          </a:p>
          <a:p>
            <a:r>
              <a:rPr lang="en-CA" sz="2200"/>
              <a:t>Again more data will be of no use here, because the validation curve is almost parallel to the x axis. That means, the model is performing at it best with the general data set.</a:t>
            </a:r>
          </a:p>
        </p:txBody>
      </p:sp>
      <p:pic>
        <p:nvPicPr>
          <p:cNvPr id="7" name="Picture 6">
            <a:extLst>
              <a:ext uri="{FF2B5EF4-FFF2-40B4-BE49-F238E27FC236}">
                <a16:creationId xmlns:a16="http://schemas.microsoft.com/office/drawing/2014/main" id="{7414EA90-C81F-9B05-0C80-D92FF057DFD1}"/>
              </a:ext>
            </a:extLst>
          </p:cNvPr>
          <p:cNvPicPr>
            <a:picLocks noChangeAspect="1"/>
          </p:cNvPicPr>
          <p:nvPr/>
        </p:nvPicPr>
        <p:blipFill>
          <a:blip r:embed="rId2"/>
          <a:stretch>
            <a:fillRect/>
          </a:stretch>
        </p:blipFill>
        <p:spPr>
          <a:xfrm>
            <a:off x="6099048" y="1456948"/>
            <a:ext cx="5458968" cy="3944103"/>
          </a:xfrm>
          <a:prstGeom prst="rect">
            <a:avLst/>
          </a:prstGeom>
        </p:spPr>
      </p:pic>
    </p:spTree>
    <p:extLst>
      <p:ext uri="{BB962C8B-B14F-4D97-AF65-F5344CB8AC3E}">
        <p14:creationId xmlns:p14="http://schemas.microsoft.com/office/powerpoint/2010/main" val="196812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27986-F655-6DE4-CB71-D886A4D068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Classification Report and ROC/AUC(LogisticRegression)</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C4A19936-450C-4EB5-28DD-FAB365F0F43A}"/>
              </a:ext>
            </a:extLst>
          </p:cNvPr>
          <p:cNvPicPr>
            <a:picLocks noGrp="1" noChangeAspect="1"/>
          </p:cNvPicPr>
          <p:nvPr>
            <p:ph idx="1"/>
          </p:nvPr>
        </p:nvPicPr>
        <p:blipFill rotWithShape="1">
          <a:blip r:embed="rId2"/>
          <a:srcRect t="4566"/>
          <a:stretch/>
        </p:blipFill>
        <p:spPr>
          <a:xfrm>
            <a:off x="665814" y="2642616"/>
            <a:ext cx="4922867" cy="3605784"/>
          </a:xfrm>
          <a:prstGeom prst="rect">
            <a:avLst/>
          </a:prstGeom>
        </p:spPr>
      </p:pic>
      <p:pic>
        <p:nvPicPr>
          <p:cNvPr id="10" name="Picture 9">
            <a:extLst>
              <a:ext uri="{FF2B5EF4-FFF2-40B4-BE49-F238E27FC236}">
                <a16:creationId xmlns:a16="http://schemas.microsoft.com/office/drawing/2014/main" id="{465EA4EA-6EF4-1D35-5D58-1C0D4ACA9FFF}"/>
              </a:ext>
            </a:extLst>
          </p:cNvPr>
          <p:cNvPicPr>
            <a:picLocks noChangeAspect="1"/>
          </p:cNvPicPr>
          <p:nvPr/>
        </p:nvPicPr>
        <p:blipFill>
          <a:blip r:embed="rId3"/>
          <a:stretch>
            <a:fillRect/>
          </a:stretch>
        </p:blipFill>
        <p:spPr>
          <a:xfrm>
            <a:off x="6254496" y="3294553"/>
            <a:ext cx="5614416" cy="2301910"/>
          </a:xfrm>
          <a:prstGeom prst="rect">
            <a:avLst/>
          </a:prstGeom>
        </p:spPr>
      </p:pic>
    </p:spTree>
    <p:extLst>
      <p:ext uri="{BB962C8B-B14F-4D97-AF65-F5344CB8AC3E}">
        <p14:creationId xmlns:p14="http://schemas.microsoft.com/office/powerpoint/2010/main" val="31704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F932F-7C09-7A30-B6DA-0F2FDC5772E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Naïve Bayes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4A4B8A-3FF1-E06D-350A-A6D8DC9CE43D}"/>
              </a:ext>
            </a:extLst>
          </p:cNvPr>
          <p:cNvPicPr>
            <a:picLocks noChangeAspect="1"/>
          </p:cNvPicPr>
          <p:nvPr/>
        </p:nvPicPr>
        <p:blipFill>
          <a:blip r:embed="rId2"/>
          <a:stretch>
            <a:fillRect/>
          </a:stretch>
        </p:blipFill>
        <p:spPr>
          <a:xfrm>
            <a:off x="747193" y="2642616"/>
            <a:ext cx="4760110" cy="3605784"/>
          </a:xfrm>
          <a:prstGeom prst="rect">
            <a:avLst/>
          </a:prstGeom>
        </p:spPr>
      </p:pic>
      <p:pic>
        <p:nvPicPr>
          <p:cNvPr id="5" name="Picture 4">
            <a:extLst>
              <a:ext uri="{FF2B5EF4-FFF2-40B4-BE49-F238E27FC236}">
                <a16:creationId xmlns:a16="http://schemas.microsoft.com/office/drawing/2014/main" id="{FDAD7EE3-7C1B-8A39-70EB-9D7AA05CBC84}"/>
              </a:ext>
            </a:extLst>
          </p:cNvPr>
          <p:cNvPicPr>
            <a:picLocks noChangeAspect="1"/>
          </p:cNvPicPr>
          <p:nvPr/>
        </p:nvPicPr>
        <p:blipFill>
          <a:blip r:embed="rId3"/>
          <a:stretch>
            <a:fillRect/>
          </a:stretch>
        </p:blipFill>
        <p:spPr>
          <a:xfrm>
            <a:off x="6254496" y="2877184"/>
            <a:ext cx="5614416" cy="3136648"/>
          </a:xfrm>
          <a:prstGeom prst="rect">
            <a:avLst/>
          </a:prstGeom>
        </p:spPr>
      </p:pic>
    </p:spTree>
    <p:extLst>
      <p:ext uri="{BB962C8B-B14F-4D97-AF65-F5344CB8AC3E}">
        <p14:creationId xmlns:p14="http://schemas.microsoft.com/office/powerpoint/2010/main" val="192996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347</TotalTime>
  <Words>1310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Final Project</vt:lpstr>
      <vt:lpstr>Problem statement</vt:lpstr>
      <vt:lpstr>EDA Key Insights</vt:lpstr>
      <vt:lpstr>PowerPoint Presentation</vt:lpstr>
      <vt:lpstr>PowerPoint Presentation</vt:lpstr>
      <vt:lpstr>Learning Curves(Logistic Regression)</vt:lpstr>
      <vt:lpstr>GNB</vt:lpstr>
      <vt:lpstr>Classification Report and ROC/AUC(LogisticRegression)</vt:lpstr>
      <vt:lpstr>Naïve Bayes</vt:lpstr>
      <vt:lpstr>Insights</vt:lpstr>
      <vt:lpstr>GNB</vt:lpstr>
      <vt:lpstr>Ensemble Voting model Outputs</vt:lpstr>
      <vt:lpstr>Selection of Model </vt:lpstr>
      <vt:lpstr>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Arjun Rehal</dc:creator>
  <cp:lastModifiedBy>Arjun Rehal</cp:lastModifiedBy>
  <cp:revision>4</cp:revision>
  <dcterms:created xsi:type="dcterms:W3CDTF">2024-04-08T22:43:18Z</dcterms:created>
  <dcterms:modified xsi:type="dcterms:W3CDTF">2024-04-14T03:01:16Z</dcterms:modified>
</cp:coreProperties>
</file>