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5"/>
          <p:cNvCxnSpPr/>
          <p:nvPr/>
        </p:nvCxnSpPr>
        <p:spPr>
          <a:xfrm>
            <a:off x="0" y="1587599"/>
            <a:ext cx="12188825" cy="0"/>
          </a:xfrm>
          <a:prstGeom prst="straightConnector1">
            <a:avLst/>
          </a:prstGeom>
          <a:noFill/>
          <a:ln cap="flat" cmpd="sng" w="508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5"/>
          <p:cNvSpPr/>
          <p:nvPr/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>
            <p:ph type="ctrTitle"/>
          </p:nvPr>
        </p:nvSpPr>
        <p:spPr>
          <a:xfrm>
            <a:off x="4520396" y="2419390"/>
            <a:ext cx="6876267" cy="2019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iw-IL">
                <a:solidFill>
                  <a:schemeClr val="lt1"/>
                </a:solidFill>
              </a:rPr>
              <a:t>מעבדה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95339" y="2418588"/>
            <a:ext cx="2929718" cy="2020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iw-IL">
                <a:solidFill>
                  <a:schemeClr val="lt1"/>
                </a:solidFill>
              </a:rPr>
              <a:t>ביאטה גייליקברג +  ריהאם עבאס 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1" name="Google Shape;101;p15"/>
          <p:cNvCxnSpPr/>
          <p:nvPr/>
        </p:nvCxnSpPr>
        <p:spPr>
          <a:xfrm>
            <a:off x="4100862" y="2240280"/>
            <a:ext cx="0" cy="237744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15"/>
          <p:cNvCxnSpPr/>
          <p:nvPr/>
        </p:nvCxnSpPr>
        <p:spPr>
          <a:xfrm>
            <a:off x="0" y="5270402"/>
            <a:ext cx="12188825" cy="0"/>
          </a:xfrm>
          <a:prstGeom prst="straightConnector1">
            <a:avLst/>
          </a:prstGeom>
          <a:noFill/>
          <a:ln cap="flat" cmpd="sng" w="508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/>
          <p:nvPr/>
        </p:nvSpPr>
        <p:spPr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/>
          <p:nvPr>
            <p:ph type="ctr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iw-IL" sz="4400">
                <a:solidFill>
                  <a:srgbClr val="FFFFFF"/>
                </a:solidFill>
              </a:rPr>
              <a:t>שליפת אוגר</a:t>
            </a:r>
            <a:br>
              <a:rPr lang="iw-IL" sz="4400">
                <a:solidFill>
                  <a:srgbClr val="FFFFFF"/>
                </a:solidFill>
              </a:rPr>
            </a:br>
            <a:r>
              <a:rPr lang="iw-IL" sz="4400">
                <a:solidFill>
                  <a:srgbClr val="FFFFFF"/>
                </a:solidFill>
              </a:rPr>
              <a:t>ip מהמחסנית 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social media post&#10;&#10;Description automatically generated" id="168" name="Google Shape;168;p24"/>
          <p:cNvPicPr preferRelativeResize="0"/>
          <p:nvPr/>
        </p:nvPicPr>
        <p:blipFill rotWithShape="1">
          <a:blip r:embed="rId3">
            <a:alphaModFix/>
          </a:blip>
          <a:srcRect b="58179" l="4828" r="38722" t="26138"/>
          <a:stretch/>
        </p:blipFill>
        <p:spPr>
          <a:xfrm>
            <a:off x="5153822" y="2766134"/>
            <a:ext cx="6553545" cy="133367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/>
          <p:nvPr/>
        </p:nvSpPr>
        <p:spPr>
          <a:xfrm>
            <a:off x="5462336" y="195943"/>
            <a:ext cx="6392780" cy="23758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הקושי שנתקלנו בו , הוא איך לדעת איזה פקודה מתבצעת ברגע נתון , הפתרון היה שליפת האוגר שמצביע על פקודה לביצוע מהמחסנית והשוואתו עם המצביעי שיש לנו בתוך לולאה העוברת על כל המבנים שיש לנו , תזכורת כל מבנה מייצג קריאה ל follow 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648929" y="629266"/>
            <a:ext cx="3651467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Calibri"/>
              <a:buNone/>
            </a:pPr>
            <a:r>
              <a:rPr lang="iw-IL" sz="3700"/>
              <a:t>תמונת המחסנית ברגע קריאה לפסיקה 1:</a:t>
            </a:r>
            <a:endParaRPr sz="3700"/>
          </a:p>
        </p:txBody>
      </p:sp>
      <p:pic>
        <p:nvPicPr>
          <p:cNvPr descr="A screenshot of a cell phone&#10;&#10;Description automatically generated" id="175" name="Google Shape;175;p25"/>
          <p:cNvPicPr preferRelativeResize="0"/>
          <p:nvPr/>
        </p:nvPicPr>
        <p:blipFill rotWithShape="1">
          <a:blip r:embed="rId3">
            <a:alphaModFix/>
          </a:blip>
          <a:srcRect b="13770" l="0" r="-1" t="19265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7467712" y="0"/>
            <a:ext cx="4319042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/>
          <p:nvPr>
            <p:ph type="ctrTitle"/>
          </p:nvPr>
        </p:nvSpPr>
        <p:spPr>
          <a:xfrm>
            <a:off x="8222549" y="1122362"/>
            <a:ext cx="3792987" cy="5173133"/>
          </a:xfrm>
          <a:prstGeom prst="ellipse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60"/>
              <a:buFont typeface="Calibri"/>
              <a:buNone/>
            </a:pPr>
            <a:r>
              <a:rPr lang="iw-IL" sz="486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כיבוי ה TF</a:t>
            </a:r>
            <a:br>
              <a:rPr lang="iw-IL" sz="486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486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ושחזור הפסיקות שהשתלטנו עליהן.</a:t>
            </a:r>
            <a:endParaRPr/>
          </a:p>
        </p:txBody>
      </p:sp>
      <p:pic>
        <p:nvPicPr>
          <p:cNvPr descr="A screenshot of text&#10;&#10;Description automatically generated"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778" y="724430"/>
            <a:ext cx="5403934" cy="557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791369" y="425450"/>
            <a:ext cx="10609262" cy="60071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עליך לממש רוטינת טורבו C בשם </a:t>
            </a:r>
            <a:r>
              <a:rPr b="1"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</a:t>
            </a:r>
            <a:r>
              <a:rPr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שהכרזתה ב-C הינה: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Font typeface="Calibri"/>
              <a:buAutoNum type="arabicPeriod"/>
            </a:pPr>
            <a:r>
              <a:rPr b="1" lang="iw-IL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iw-IL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follow(</a:t>
            </a:r>
            <a:r>
              <a:rPr b="1" lang="iw-IL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iw-IL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*iptr,</a:t>
            </a:r>
            <a:r>
              <a:rPr b="1" lang="iw-IL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lang="iw-IL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str[],</a:t>
            </a:r>
            <a:r>
              <a:rPr b="1" lang="iw-IL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iw-IL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(*funptr)(), </a:t>
            </a:r>
            <a:r>
              <a:rPr b="1" lang="iw-IL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lang="iw-IL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fstr[]);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6858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המפעילה מנגנון רקע הגורם להדפסה על המסך ,  כל פעם ש: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iw-IL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תוכן הזכירון המוצבע ע"י iptr משתנה</a:t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iw-IL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או כל פעם שהמעבד מסתעף לכתובת המוצבעת ע"י funptr.</a:t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6858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המחרוזות </a:t>
            </a:r>
            <a:r>
              <a:rPr b="1"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</a:t>
            </a:r>
            <a:r>
              <a:rPr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ו-</a:t>
            </a:r>
            <a:r>
              <a:rPr b="1"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fstr</a:t>
            </a:r>
            <a:r>
              <a:rPr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הן</a:t>
            </a:r>
            <a:r>
              <a:rPr lang="iw-IL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מחרוזות לצרכי הדפסה.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ניתן להפעיל את הרוטינה </a:t>
            </a:r>
            <a:r>
              <a:rPr b="1"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</a:t>
            </a:r>
            <a:r>
              <a:rPr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מספר פעמים בתוכנית 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b="1" lang="iw-IL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כל קריאה תקפה רק ל 5 שניות , ואחרי זה הקריאה הזו מתבטלת. </a:t>
            </a:r>
            <a:endParaRPr b="1" sz="17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ביטול המנגנון כולו (של כול הקריאות ל </a:t>
            </a:r>
            <a:r>
              <a:rPr b="1"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</a:t>
            </a:r>
            <a:r>
              <a:rPr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יעשה ע"י קריאה לרוטינה שהכרזתה ב-C הינה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Font typeface="Calibri"/>
              <a:buAutoNum type="arabicPeriod"/>
            </a:pPr>
            <a:r>
              <a:rPr b="1" lang="iw-IL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iw-IL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unFollow();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alibri"/>
              <a:buAutoNum type="arabicPeriod"/>
            </a:pPr>
            <a:r>
              <a:rPr b="1" lang="iw-IL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מדובר במנגנון רקע.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הקריאה ל-</a:t>
            </a:r>
            <a:r>
              <a:rPr lang="iw-IL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</a:t>
            </a:r>
            <a:r>
              <a:rPr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צריכה לחזור מיד לקוד התוכנית ,  כלומר תחזור לבצע את  המשך התוכנית.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הקוד שירוץ בין  הקריאות ל-</a:t>
            </a:r>
            <a:r>
              <a:rPr lang="iw-IL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</a:t>
            </a:r>
            <a:r>
              <a:rPr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ו-</a:t>
            </a:r>
            <a:r>
              <a:rPr lang="iw-IL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unFollow</a:t>
            </a:r>
            <a:r>
              <a:rPr lang="iw-IL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אינו ידוע (ויכול להשתנות בבדיקה ).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0" y="0"/>
            <a:ext cx="4319042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>
            <p:ph type="ctrTitle"/>
          </p:nvPr>
        </p:nvSpPr>
        <p:spPr>
          <a:xfrm>
            <a:off x="804672" y="1122363"/>
            <a:ext cx="330813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/>
              <a:buNone/>
            </a:pPr>
            <a:r>
              <a:rPr lang="iw-IL" sz="4200">
                <a:solidFill>
                  <a:srgbClr val="FFFFFF"/>
                </a:solidFill>
              </a:rPr>
              <a:t>השתלטות על פסיקות 1 ו8 ופנקציות דרושות</a:t>
            </a:r>
            <a:endParaRPr sz="4200">
              <a:solidFill>
                <a:srgbClr val="FFFFFF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996" y="1962383"/>
            <a:ext cx="6274296" cy="2933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/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iw-IL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משתנים גלובליים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31825" l="1283" r="12987" t="10181"/>
          <a:stretch/>
        </p:blipFill>
        <p:spPr>
          <a:xfrm>
            <a:off x="3157422" y="1017815"/>
            <a:ext cx="8613664" cy="4822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/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iw-IL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משתנים גלובליים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8288" y="195943"/>
            <a:ext cx="8049673" cy="6662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 txBox="1"/>
          <p:nvPr>
            <p:ph type="ctr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iw-IL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/>
          </a:p>
        </p:txBody>
      </p:sp>
      <p:pic>
        <p:nvPicPr>
          <p:cNvPr descr="A screenshot of a cell phone&#10;&#10;Description automatically generated"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8704" y="840742"/>
            <a:ext cx="7900416" cy="5332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/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iw-IL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אתחולים</a:t>
            </a:r>
            <a:br>
              <a:rPr lang="iw-IL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w-IL" sz="2600">
                <a:solidFill>
                  <a:srgbClr val="FFFFFF"/>
                </a:solidFill>
              </a:rPr>
              <a:t>TF</a:t>
            </a:r>
            <a:r>
              <a:rPr lang="iw-IL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והדלקת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ell phone&#10;&#10;Description automatically generated"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2168" y="458219"/>
            <a:ext cx="9079832" cy="560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/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iw-IL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Follow</a:t>
            </a:r>
            <a:endParaRPr/>
          </a:p>
        </p:txBody>
      </p:sp>
      <p:pic>
        <p:nvPicPr>
          <p:cNvPr descr="A screenshot of a cell phone&#10;&#10;Description automatically generated"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5419" y="157842"/>
            <a:ext cx="9696581" cy="654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FEFEFE"/>
          </a:solidFill>
          <a:ln cap="flat" cmpd="thinThick" w="1746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iw-IL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השתלטות על הדייבגר _פסיקה 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social media post&#10;&#10;Description automatically generated"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1284" y="195944"/>
            <a:ext cx="8812598" cy="6455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