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953250" cy="9239250"/>
  <p:embeddedFontLst>
    <p:embeddedFont>
      <p:font typeface="Cambria Math" panose="02040503050406030204" pitchFamily="18" charset="0"/>
      <p:regular r:id="rId3"/>
    </p:embeddedFont>
    <p:embeddedFont>
      <p:font typeface="Domine" panose="020B0604020202020204" charset="0"/>
      <p:regular r:id="rId4"/>
    </p:embeddedFont>
    <p:embeddedFont>
      <p:font typeface="Montserrat" panose="00000500000000000000" pitchFamily="2" charset="0"/>
      <p:regular r:id="rId5"/>
      <p:bold r:id="rId6"/>
      <p:italic r:id="rId7"/>
      <p:boldItalic r:id="rId8"/>
    </p:embeddedFont>
    <p:embeddedFont>
      <p:font typeface="Montserrat Extra Bold" panose="020B0604020202020204" charset="0"/>
      <p:bold r:id="rId9"/>
    </p:embeddedFont>
  </p:embeddedFontLst>
  <p:custDataLst>
    <p:tags r:id="rId10"/>
  </p:custDataLst>
  <p:defaultTextStyle>
    <a:defPPr>
      <a:defRPr lang="en-US"/>
    </a:defPPr>
    <a:lvl1pPr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5pPr>
    <a:lvl6pPr marL="2286000" algn="l" defTabSz="914400" rtl="0" eaLnBrk="1" latinLnBrk="0" hangingPunct="1">
      <a:defRPr sz="9300" kern="1200">
        <a:solidFill>
          <a:schemeClr val="tx1"/>
        </a:solidFill>
        <a:latin typeface="Arial" panose="020B0604020202020204" pitchFamily="34" charset="0"/>
        <a:ea typeface="+mn-ea"/>
        <a:cs typeface="+mn-cs"/>
      </a:defRPr>
    </a:lvl6pPr>
    <a:lvl7pPr marL="2743200" algn="l" defTabSz="914400" rtl="0" eaLnBrk="1" latinLnBrk="0" hangingPunct="1">
      <a:defRPr sz="9300" kern="1200">
        <a:solidFill>
          <a:schemeClr val="tx1"/>
        </a:solidFill>
        <a:latin typeface="Arial" panose="020B0604020202020204" pitchFamily="34" charset="0"/>
        <a:ea typeface="+mn-ea"/>
        <a:cs typeface="+mn-cs"/>
      </a:defRPr>
    </a:lvl7pPr>
    <a:lvl8pPr marL="3200400" algn="l" defTabSz="914400" rtl="0" eaLnBrk="1" latinLnBrk="0" hangingPunct="1">
      <a:defRPr sz="9300" kern="1200">
        <a:solidFill>
          <a:schemeClr val="tx1"/>
        </a:solidFill>
        <a:latin typeface="Arial" panose="020B0604020202020204" pitchFamily="34" charset="0"/>
        <a:ea typeface="+mn-ea"/>
        <a:cs typeface="+mn-cs"/>
      </a:defRPr>
    </a:lvl8pPr>
    <a:lvl9pPr marL="3657600" algn="l" defTabSz="914400" rtl="0" eaLnBrk="1" latinLnBrk="0" hangingPunct="1">
      <a:defRPr sz="93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CD6FA-321B-C746-DB38-75FBB557BEE0}" v="455" dt="2024-06-28T07:42:53.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402" y="149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presProps" Target="presProps.xml"/><Relationship Id="rId5" Type="http://schemas.openxmlformats.org/officeDocument/2006/relationships/font" Target="fonts/font3.fntdata"/><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31D309A8-F4AA-43A2-8C81-BEC027D80B26}"/>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554123-AAA0-490D-8022-C1D9AFEC3944}"/>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1329F74-F32B-4159-80E2-548E04DAA4D1}"/>
              </a:ext>
            </a:extLst>
          </p:cNvPr>
          <p:cNvSpPr>
            <a:spLocks noGrp="1" noChangeArrowheads="1"/>
          </p:cNvSpPr>
          <p:nvPr>
            <p:ph type="sldNum" sz="quarter" idx="12"/>
          </p:nvPr>
        </p:nvSpPr>
        <p:spPr/>
        <p:txBody>
          <a:bodyPr/>
          <a:lstStyle>
            <a:lvl1pPr>
              <a:defRPr/>
            </a:lvl1pPr>
          </a:lstStyle>
          <a:p>
            <a:pPr>
              <a:defRPr/>
            </a:pPr>
            <a:fld id="{88190BE1-1AF4-4408-BABD-9E6C219040E5}" type="slidenum">
              <a:rPr lang="en-US" altLang="en-US"/>
              <a:pPr>
                <a:defRPr/>
              </a:pPr>
              <a:t>‹#›</a:t>
            </a:fld>
            <a:endParaRPr lang="en-US" altLang="en-US"/>
          </a:p>
        </p:txBody>
      </p:sp>
    </p:spTree>
    <p:extLst>
      <p:ext uri="{BB962C8B-B14F-4D97-AF65-F5344CB8AC3E}">
        <p14:creationId xmlns:p14="http://schemas.microsoft.com/office/powerpoint/2010/main" val="22545989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C49E7D-9002-4E1C-AA2D-A877BD7BDAC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CE2A29-7601-4A4E-BD59-9C0CC5D8E68C}"/>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6177322-F0C3-4D59-892E-B7ED71FC3AD4}"/>
              </a:ext>
            </a:extLst>
          </p:cNvPr>
          <p:cNvSpPr>
            <a:spLocks noGrp="1" noChangeArrowheads="1"/>
          </p:cNvSpPr>
          <p:nvPr>
            <p:ph type="sldNum" sz="quarter" idx="12"/>
          </p:nvPr>
        </p:nvSpPr>
        <p:spPr/>
        <p:txBody>
          <a:bodyPr/>
          <a:lstStyle>
            <a:lvl1pPr>
              <a:defRPr/>
            </a:lvl1pPr>
          </a:lstStyle>
          <a:p>
            <a:pPr>
              <a:defRPr/>
            </a:pPr>
            <a:fld id="{D0B36E21-A752-4F0E-AB8A-476EB6091062}" type="slidenum">
              <a:rPr lang="en-US" altLang="en-US"/>
              <a:pPr>
                <a:defRPr/>
              </a:pPr>
              <a:t>‹#›</a:t>
            </a:fld>
            <a:endParaRPr lang="en-US" altLang="en-US"/>
          </a:p>
        </p:txBody>
      </p:sp>
    </p:spTree>
    <p:extLst>
      <p:ext uri="{BB962C8B-B14F-4D97-AF65-F5344CB8AC3E}">
        <p14:creationId xmlns:p14="http://schemas.microsoft.com/office/powerpoint/2010/main" val="13052249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6D8CD8-44EF-42DE-991D-F854F7E91A16}"/>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835E3C2-DA48-4567-916A-0395163CB235}"/>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0A3E065-E3C2-4A13-B466-C6E0B6FAB804}"/>
              </a:ext>
            </a:extLst>
          </p:cNvPr>
          <p:cNvSpPr>
            <a:spLocks noGrp="1" noChangeArrowheads="1"/>
          </p:cNvSpPr>
          <p:nvPr>
            <p:ph type="sldNum" sz="quarter" idx="12"/>
          </p:nvPr>
        </p:nvSpPr>
        <p:spPr/>
        <p:txBody>
          <a:bodyPr/>
          <a:lstStyle>
            <a:lvl1pPr>
              <a:defRPr/>
            </a:lvl1pPr>
          </a:lstStyle>
          <a:p>
            <a:pPr>
              <a:defRPr/>
            </a:pPr>
            <a:fld id="{19B9B070-A8C8-4C1B-ACF4-A01A01276AB1}" type="slidenum">
              <a:rPr lang="en-US" altLang="en-US"/>
              <a:pPr>
                <a:defRPr/>
              </a:pPr>
              <a:t>‹#›</a:t>
            </a:fld>
            <a:endParaRPr lang="en-US" altLang="en-US"/>
          </a:p>
        </p:txBody>
      </p:sp>
    </p:spTree>
    <p:extLst>
      <p:ext uri="{BB962C8B-B14F-4D97-AF65-F5344CB8AC3E}">
        <p14:creationId xmlns:p14="http://schemas.microsoft.com/office/powerpoint/2010/main" val="42714767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3C98B32-86AA-438F-A892-070260C13FEC}"/>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017C40A-403D-4927-AF81-1349B579D723}"/>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C4AEA9-4741-442A-9304-90C650E99F12}"/>
              </a:ext>
            </a:extLst>
          </p:cNvPr>
          <p:cNvSpPr>
            <a:spLocks noGrp="1" noChangeArrowheads="1"/>
          </p:cNvSpPr>
          <p:nvPr>
            <p:ph type="sldNum" sz="quarter" idx="12"/>
          </p:nvPr>
        </p:nvSpPr>
        <p:spPr/>
        <p:txBody>
          <a:bodyPr/>
          <a:lstStyle>
            <a:lvl1pPr>
              <a:defRPr/>
            </a:lvl1pPr>
          </a:lstStyle>
          <a:p>
            <a:pPr>
              <a:defRPr/>
            </a:pPr>
            <a:fld id="{EB31477D-E407-4230-B1A8-1287929FCCE8}" type="slidenum">
              <a:rPr lang="en-US" altLang="en-US"/>
              <a:pPr>
                <a:defRPr/>
              </a:pPr>
              <a:t>‹#›</a:t>
            </a:fld>
            <a:endParaRPr lang="en-US" altLang="en-US"/>
          </a:p>
        </p:txBody>
      </p:sp>
    </p:spTree>
    <p:extLst>
      <p:ext uri="{BB962C8B-B14F-4D97-AF65-F5344CB8AC3E}">
        <p14:creationId xmlns:p14="http://schemas.microsoft.com/office/powerpoint/2010/main" val="5218094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FECD266-FAE4-4C91-A2A9-2DC0A6D8BC6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803D73F-CFBC-44B9-8A60-1D50D5919227}"/>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0DBD84F-6C78-4D3D-A3C7-166E737DF9B6}"/>
              </a:ext>
            </a:extLst>
          </p:cNvPr>
          <p:cNvSpPr>
            <a:spLocks noGrp="1" noChangeArrowheads="1"/>
          </p:cNvSpPr>
          <p:nvPr>
            <p:ph type="sldNum" sz="quarter" idx="12"/>
          </p:nvPr>
        </p:nvSpPr>
        <p:spPr/>
        <p:txBody>
          <a:bodyPr/>
          <a:lstStyle>
            <a:lvl1pPr>
              <a:defRPr/>
            </a:lvl1pPr>
          </a:lstStyle>
          <a:p>
            <a:pPr>
              <a:defRPr/>
            </a:pPr>
            <a:fld id="{510F0159-E43F-47CF-A97D-10BC1EC0C927}" type="slidenum">
              <a:rPr lang="en-US" altLang="en-US"/>
              <a:pPr>
                <a:defRPr/>
              </a:pPr>
              <a:t>‹#›</a:t>
            </a:fld>
            <a:endParaRPr lang="en-US" altLang="en-US"/>
          </a:p>
        </p:txBody>
      </p:sp>
    </p:spTree>
    <p:extLst>
      <p:ext uri="{BB962C8B-B14F-4D97-AF65-F5344CB8AC3E}">
        <p14:creationId xmlns:p14="http://schemas.microsoft.com/office/powerpoint/2010/main" val="279705360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279" y="7680325"/>
            <a:ext cx="19683588"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4F43144-8958-4837-A52E-1F3C116497F3}"/>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0B3B7B1-031E-40F0-9A19-A184E5DA3340}"/>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C2AFAF-166A-4550-B27C-7BEAC727120B}"/>
              </a:ext>
            </a:extLst>
          </p:cNvPr>
          <p:cNvSpPr>
            <a:spLocks noGrp="1" noChangeArrowheads="1"/>
          </p:cNvSpPr>
          <p:nvPr>
            <p:ph type="sldNum" sz="quarter" idx="12"/>
          </p:nvPr>
        </p:nvSpPr>
        <p:spPr/>
        <p:txBody>
          <a:bodyPr/>
          <a:lstStyle>
            <a:lvl1pPr>
              <a:defRPr/>
            </a:lvl1pPr>
          </a:lstStyle>
          <a:p>
            <a:pPr>
              <a:defRPr/>
            </a:pPr>
            <a:fld id="{9F6EC4A5-8AF5-4C62-B207-85F51DA8570F}" type="slidenum">
              <a:rPr lang="en-US" altLang="en-US"/>
              <a:pPr>
                <a:defRPr/>
              </a:pPr>
              <a:t>‹#›</a:t>
            </a:fld>
            <a:endParaRPr lang="en-US" altLang="en-US"/>
          </a:p>
        </p:txBody>
      </p:sp>
    </p:spTree>
    <p:extLst>
      <p:ext uri="{BB962C8B-B14F-4D97-AF65-F5344CB8AC3E}">
        <p14:creationId xmlns:p14="http://schemas.microsoft.com/office/powerpoint/2010/main" val="33082114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054FD09-9B48-4151-9028-96214DB60527}"/>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2E47633-FCBE-465A-ABCB-691ADA011A27}"/>
              </a:ext>
            </a:extLst>
          </p:cNvPr>
          <p:cNvSpPr>
            <a:spLocks noGrp="1" noChangeArrowheads="1"/>
          </p:cNvSpPr>
          <p:nvPr>
            <p:ph type="ftr" sz="quarter" idx="11"/>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E9214A6-E1E4-4A2B-AEC7-55D4C3CA4B16}"/>
              </a:ext>
            </a:extLst>
          </p:cNvPr>
          <p:cNvSpPr>
            <a:spLocks noGrp="1" noChangeArrowheads="1"/>
          </p:cNvSpPr>
          <p:nvPr>
            <p:ph type="sldNum" sz="quarter" idx="12"/>
          </p:nvPr>
        </p:nvSpPr>
        <p:spPr/>
        <p:txBody>
          <a:bodyPr/>
          <a:lstStyle>
            <a:lvl1pPr>
              <a:defRPr/>
            </a:lvl1pPr>
          </a:lstStyle>
          <a:p>
            <a:pPr>
              <a:defRPr/>
            </a:pPr>
            <a:fld id="{2062BA43-3945-466E-87F2-3C2221FE8015}" type="slidenum">
              <a:rPr lang="en-US" altLang="en-US"/>
              <a:pPr>
                <a:defRPr/>
              </a:pPr>
              <a:t>‹#›</a:t>
            </a:fld>
            <a:endParaRPr lang="en-US" altLang="en-US"/>
          </a:p>
        </p:txBody>
      </p:sp>
    </p:spTree>
    <p:extLst>
      <p:ext uri="{BB962C8B-B14F-4D97-AF65-F5344CB8AC3E}">
        <p14:creationId xmlns:p14="http://schemas.microsoft.com/office/powerpoint/2010/main" val="31271352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CE1BE56-50A0-4FE0-97C3-3FB306A94844}"/>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09DB606-8FDA-467B-9062-C80460A59351}"/>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7119720-A5A3-4507-9724-399123FCDE1F}"/>
              </a:ext>
            </a:extLst>
          </p:cNvPr>
          <p:cNvSpPr>
            <a:spLocks noGrp="1" noChangeArrowheads="1"/>
          </p:cNvSpPr>
          <p:nvPr>
            <p:ph type="sldNum" sz="quarter" idx="12"/>
          </p:nvPr>
        </p:nvSpPr>
        <p:spPr/>
        <p:txBody>
          <a:bodyPr/>
          <a:lstStyle>
            <a:lvl1pPr>
              <a:defRPr/>
            </a:lvl1pPr>
          </a:lstStyle>
          <a:p>
            <a:pPr>
              <a:defRPr/>
            </a:pPr>
            <a:fld id="{11879D12-469A-4ADB-99C3-E970D572BC97}" type="slidenum">
              <a:rPr lang="en-US" altLang="en-US"/>
              <a:pPr>
                <a:defRPr/>
              </a:pPr>
              <a:t>‹#›</a:t>
            </a:fld>
            <a:endParaRPr lang="en-US" altLang="en-US"/>
          </a:p>
        </p:txBody>
      </p:sp>
    </p:spTree>
    <p:extLst>
      <p:ext uri="{BB962C8B-B14F-4D97-AF65-F5344CB8AC3E}">
        <p14:creationId xmlns:p14="http://schemas.microsoft.com/office/powerpoint/2010/main" val="22809278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F0B713D-842B-48C0-A2D9-E253BF843B9D}"/>
              </a:ext>
            </a:extLst>
          </p:cNvPr>
          <p:cNvSpPr>
            <a:spLocks noGrp="1" noChangeArrowheads="1"/>
          </p:cNvSpPr>
          <p:nvPr>
            <p:ph type="dt" sz="half" idx="10"/>
          </p:nvPr>
        </p:nvSpPr>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D481E62-D870-4ED4-A5F3-ADB3D9642E6A}"/>
              </a:ext>
            </a:extLst>
          </p:cNvPr>
          <p:cNvSpPr>
            <a:spLocks noGrp="1" noChangeArrowheads="1"/>
          </p:cNvSpPr>
          <p:nvPr>
            <p:ph type="ftr" sz="quarter" idx="11"/>
          </p:nvPr>
        </p:nvSpPr>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8BA461F-5715-4B18-84C1-C85C2A174054}"/>
              </a:ext>
            </a:extLst>
          </p:cNvPr>
          <p:cNvSpPr>
            <a:spLocks noGrp="1" noChangeArrowheads="1"/>
          </p:cNvSpPr>
          <p:nvPr>
            <p:ph type="sldNum" sz="quarter" idx="12"/>
          </p:nvPr>
        </p:nvSpPr>
        <p:spPr/>
        <p:txBody>
          <a:bodyPr/>
          <a:lstStyle>
            <a:lvl1pPr>
              <a:defRPr/>
            </a:lvl1pPr>
          </a:lstStyle>
          <a:p>
            <a:pPr>
              <a:defRPr/>
            </a:pPr>
            <a:fld id="{9A845F61-BAEF-4101-961B-192C7B3D7266}" type="slidenum">
              <a:rPr lang="en-US" altLang="en-US"/>
              <a:pPr>
                <a:defRPr/>
              </a:pPr>
              <a:t>‹#›</a:t>
            </a:fld>
            <a:endParaRPr lang="en-US" altLang="en-US"/>
          </a:p>
        </p:txBody>
      </p:sp>
    </p:spTree>
    <p:extLst>
      <p:ext uri="{BB962C8B-B14F-4D97-AF65-F5344CB8AC3E}">
        <p14:creationId xmlns:p14="http://schemas.microsoft.com/office/powerpoint/2010/main" val="2675279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F02C7DC-A315-4616-9A7D-88A901411841}"/>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8664DE4-26CF-460A-83E7-7EA1BAE0A705}"/>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A79F517-C723-49CA-B01B-D7818F59D8CF}"/>
              </a:ext>
            </a:extLst>
          </p:cNvPr>
          <p:cNvSpPr>
            <a:spLocks noGrp="1" noChangeArrowheads="1"/>
          </p:cNvSpPr>
          <p:nvPr>
            <p:ph type="sldNum" sz="quarter" idx="12"/>
          </p:nvPr>
        </p:nvSpPr>
        <p:spPr/>
        <p:txBody>
          <a:bodyPr/>
          <a:lstStyle>
            <a:lvl1pPr>
              <a:defRPr/>
            </a:lvl1pPr>
          </a:lstStyle>
          <a:p>
            <a:pPr>
              <a:defRPr/>
            </a:pPr>
            <a:fld id="{20337731-654E-4B55-A8E3-9E38762E924A}" type="slidenum">
              <a:rPr lang="en-US" altLang="en-US"/>
              <a:pPr>
                <a:defRPr/>
              </a:pPr>
              <a:t>‹#›</a:t>
            </a:fld>
            <a:endParaRPr lang="en-US" altLang="en-US"/>
          </a:p>
        </p:txBody>
      </p:sp>
    </p:spTree>
    <p:extLst>
      <p:ext uri="{BB962C8B-B14F-4D97-AF65-F5344CB8AC3E}">
        <p14:creationId xmlns:p14="http://schemas.microsoft.com/office/powerpoint/2010/main" val="278042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127E7D7-B821-406D-9F87-DA687AD656B2}"/>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B983E07-5AC5-45AD-9881-47C1636F3524}"/>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E3312D8-55C5-4EC3-A039-7D88B721A905}"/>
              </a:ext>
            </a:extLst>
          </p:cNvPr>
          <p:cNvSpPr>
            <a:spLocks noGrp="1" noChangeArrowheads="1"/>
          </p:cNvSpPr>
          <p:nvPr>
            <p:ph type="sldNum" sz="quarter" idx="12"/>
          </p:nvPr>
        </p:nvSpPr>
        <p:spPr/>
        <p:txBody>
          <a:bodyPr/>
          <a:lstStyle>
            <a:lvl1pPr>
              <a:defRPr/>
            </a:lvl1pPr>
          </a:lstStyle>
          <a:p>
            <a:pPr>
              <a:defRPr/>
            </a:pPr>
            <a:fld id="{24232CBD-0B9C-4C3F-957B-BE63619BE70E}" type="slidenum">
              <a:rPr lang="en-US" altLang="en-US"/>
              <a:pPr>
                <a:defRPr/>
              </a:pPr>
              <a:t>‹#›</a:t>
            </a:fld>
            <a:endParaRPr lang="en-US" altLang="en-US"/>
          </a:p>
        </p:txBody>
      </p:sp>
    </p:spTree>
    <p:extLst>
      <p:ext uri="{BB962C8B-B14F-4D97-AF65-F5344CB8AC3E}">
        <p14:creationId xmlns:p14="http://schemas.microsoft.com/office/powerpoint/2010/main" val="14152608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5D284E1-ABC4-47A2-949E-B2CDDFB5A7D9}"/>
              </a:ext>
            </a:extLst>
          </p:cNvPr>
          <p:cNvSpPr>
            <a:spLocks noGrp="1" noChangeArrowheads="1"/>
          </p:cNvSpPr>
          <p:nvPr>
            <p:ph type="title"/>
          </p:nvPr>
        </p:nvSpPr>
        <p:spPr bwMode="auto">
          <a:xfrm>
            <a:off x="2193925" y="1317625"/>
            <a:ext cx="39503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1E4A073-D973-474D-BA23-3C9AB7ABF967}"/>
              </a:ext>
            </a:extLst>
          </p:cNvPr>
          <p:cNvSpPr>
            <a:spLocks noGrp="1" noChangeArrowheads="1"/>
          </p:cNvSpPr>
          <p:nvPr>
            <p:ph type="body" idx="1"/>
          </p:nvPr>
        </p:nvSpPr>
        <p:spPr bwMode="auto">
          <a:xfrm>
            <a:off x="2193925" y="7680325"/>
            <a:ext cx="39503350"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CDFF451-CDED-49B3-A18D-CEECEF98B94B}"/>
              </a:ext>
            </a:extLst>
          </p:cNvPr>
          <p:cNvSpPr>
            <a:spLocks noGrp="1" noChangeArrowheads="1"/>
          </p:cNvSpPr>
          <p:nvPr>
            <p:ph type="dt" sz="half" idx="2"/>
          </p:nvPr>
        </p:nvSpPr>
        <p:spPr bwMode="auto">
          <a:xfrm>
            <a:off x="2193925" y="29976762"/>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defTabSz="4702175" eaLnBrk="1" hangingPunct="1">
              <a:defRPr sz="7200">
                <a:latin typeface="Arial"/>
              </a:defRPr>
            </a:lvl1pPr>
          </a:lstStyle>
          <a:p>
            <a:pPr>
              <a:defRPr/>
            </a:pPr>
            <a:endParaRPr lang="en-US"/>
          </a:p>
        </p:txBody>
      </p:sp>
      <p:sp>
        <p:nvSpPr>
          <p:cNvPr id="1029" name="Rectangle 5">
            <a:extLst>
              <a:ext uri="{FF2B5EF4-FFF2-40B4-BE49-F238E27FC236}">
                <a16:creationId xmlns:a16="http://schemas.microsoft.com/office/drawing/2014/main" id="{8DE6A0EB-84A7-4D5D-BC95-45F9C5CD5791}"/>
              </a:ext>
            </a:extLst>
          </p:cNvPr>
          <p:cNvSpPr>
            <a:spLocks noGrp="1" noChangeArrowheads="1"/>
          </p:cNvSpPr>
          <p:nvPr>
            <p:ph type="ftr" sz="quarter" idx="3"/>
          </p:nvPr>
        </p:nvSpPr>
        <p:spPr bwMode="auto">
          <a:xfrm>
            <a:off x="14995525" y="29976762"/>
            <a:ext cx="13900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algn="ctr" defTabSz="4702175" eaLnBrk="1" hangingPunct="1">
              <a:defRPr sz="7200">
                <a:latin typeface="Arial"/>
              </a:defRPr>
            </a:lvl1pPr>
          </a:lstStyle>
          <a:p>
            <a:pPr>
              <a:defRPr/>
            </a:pPr>
            <a:endParaRPr lang="en-US"/>
          </a:p>
        </p:txBody>
      </p:sp>
      <p:sp>
        <p:nvSpPr>
          <p:cNvPr id="1030" name="Rectangle 6">
            <a:extLst>
              <a:ext uri="{FF2B5EF4-FFF2-40B4-BE49-F238E27FC236}">
                <a16:creationId xmlns:a16="http://schemas.microsoft.com/office/drawing/2014/main" id="{94A8940C-5440-4316-ADDD-E78881BA4CEB}"/>
              </a:ext>
            </a:extLst>
          </p:cNvPr>
          <p:cNvSpPr>
            <a:spLocks noGrp="1" noChangeArrowheads="1"/>
          </p:cNvSpPr>
          <p:nvPr>
            <p:ph type="sldNum" sz="quarter" idx="4"/>
          </p:nvPr>
        </p:nvSpPr>
        <p:spPr bwMode="auto">
          <a:xfrm>
            <a:off x="31454725" y="29976762"/>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algn="r" defTabSz="4702175" eaLnBrk="1" hangingPunct="1">
              <a:defRPr sz="7200"/>
            </a:lvl1pPr>
          </a:lstStyle>
          <a:p>
            <a:pPr>
              <a:defRPr/>
            </a:pPr>
            <a:fld id="{34FE963B-2661-45A5-BBD2-5BA733EB36AC}" type="slidenum">
              <a:rPr lang="en-US" altLang="en-US"/>
              <a:pPr>
                <a:defRPr/>
              </a:pPr>
              <a:t>‹#›</a:t>
            </a:fld>
            <a:endParaRPr lang="en-US" alt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theorizingvermillion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a:defRPr>
      </a:lvl2pPr>
      <a:lvl3pPr algn="ctr" defTabSz="4702175" rtl="0" eaLnBrk="0" fontAlgn="base" hangingPunct="0">
        <a:spcBef>
          <a:spcPct val="0"/>
        </a:spcBef>
        <a:spcAft>
          <a:spcPct val="0"/>
        </a:spcAft>
        <a:defRPr sz="22600">
          <a:solidFill>
            <a:schemeClr val="tx2"/>
          </a:solidFill>
          <a:latin typeface="Arial"/>
        </a:defRPr>
      </a:lvl3pPr>
      <a:lvl4pPr algn="ctr" defTabSz="4702175" rtl="0" eaLnBrk="0" fontAlgn="base" hangingPunct="0">
        <a:spcBef>
          <a:spcPct val="0"/>
        </a:spcBef>
        <a:spcAft>
          <a:spcPct val="0"/>
        </a:spcAft>
        <a:defRPr sz="22600">
          <a:solidFill>
            <a:schemeClr val="tx2"/>
          </a:solidFill>
          <a:latin typeface="Arial"/>
        </a:defRPr>
      </a:lvl4pPr>
      <a:lvl5pPr algn="ctr" defTabSz="4702175" rtl="0" eaLnBrk="0" fontAlgn="base" hangingPunct="0">
        <a:spcBef>
          <a:spcPct val="0"/>
        </a:spcBef>
        <a:spcAft>
          <a:spcPct val="0"/>
        </a:spcAft>
        <a:defRPr sz="22600">
          <a:solidFill>
            <a:schemeClr val="tx2"/>
          </a:solidFill>
          <a:latin typeface="Arial"/>
        </a:defRPr>
      </a:lvl5pPr>
      <a:lvl6pPr marL="457200" algn="ctr" defTabSz="4702175" rtl="0" fontAlgn="base">
        <a:spcBef>
          <a:spcPct val="0"/>
        </a:spcBef>
        <a:spcAft>
          <a:spcPct val="0"/>
        </a:spcAft>
        <a:defRPr sz="22600">
          <a:solidFill>
            <a:schemeClr val="tx2"/>
          </a:solidFill>
          <a:latin typeface="Arial"/>
        </a:defRPr>
      </a:lvl6pPr>
      <a:lvl7pPr marL="914400" algn="ctr" defTabSz="4702175" rtl="0" fontAlgn="base">
        <a:spcBef>
          <a:spcPct val="0"/>
        </a:spcBef>
        <a:spcAft>
          <a:spcPct val="0"/>
        </a:spcAft>
        <a:defRPr sz="22600">
          <a:solidFill>
            <a:schemeClr val="tx2"/>
          </a:solidFill>
          <a:latin typeface="Arial"/>
        </a:defRPr>
      </a:lvl7pPr>
      <a:lvl8pPr marL="1371600" algn="ctr" defTabSz="4702175" rtl="0" fontAlgn="base">
        <a:spcBef>
          <a:spcPct val="0"/>
        </a:spcBef>
        <a:spcAft>
          <a:spcPct val="0"/>
        </a:spcAft>
        <a:defRPr sz="22600">
          <a:solidFill>
            <a:schemeClr val="tx2"/>
          </a:solidFill>
          <a:latin typeface="Arial"/>
        </a:defRPr>
      </a:lvl8pPr>
      <a:lvl9pPr marL="1828800" algn="ctr" defTabSz="4702175" rtl="0" fontAlgn="base">
        <a:spcBef>
          <a:spcPct val="0"/>
        </a:spcBef>
        <a:spcAft>
          <a:spcPct val="0"/>
        </a:spcAft>
        <a:defRPr sz="22600">
          <a:solidFill>
            <a:schemeClr val="tx2"/>
          </a:solidFill>
          <a:latin typeface="Arial"/>
        </a:defRPr>
      </a:lvl9pPr>
    </p:titleStyle>
    <p:bodyStyle>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379">
            <a:extLst>
              <a:ext uri="{FF2B5EF4-FFF2-40B4-BE49-F238E27FC236}">
                <a16:creationId xmlns:a16="http://schemas.microsoft.com/office/drawing/2014/main" id="{605BDFC0-7936-443F-A89D-486DE98FDD45}"/>
              </a:ext>
            </a:extLst>
          </p:cNvPr>
          <p:cNvSpPr txBox="1">
            <a:spLocks noChangeArrowheads="1"/>
          </p:cNvSpPr>
          <p:nvPr/>
        </p:nvSpPr>
        <p:spPr bwMode="auto">
          <a:xfrm>
            <a:off x="4119563" y="7825611"/>
            <a:ext cx="9144000" cy="1828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marL="457200" indent="-457200" algn="just" eaLnBrk="1" hangingPunct="1">
              <a:lnSpc>
                <a:spcPct val="150000"/>
              </a:lnSpc>
              <a:spcBef>
                <a:spcPct val="50000"/>
              </a:spcBef>
            </a:pPr>
            <a:r>
              <a:rPr lang="en-US" altLang="en-US" sz="2400" dirty="0">
                <a:latin typeface="Domine" panose="02040503040403060204" pitchFamily="18" charset="0"/>
              </a:rPr>
              <a:t>Optical Character Recognition (OCR) is a transformative technology that converts text from images or scanned documents into machine-readable data. This process enhances efficiency, facilitates data analytics, and integrates seamlessly into modern workflows. OCR plays a crucial role in various industries, such as finance, healthcare, legal, and education, streamlining processes and improving accessibility.</a:t>
            </a:r>
          </a:p>
          <a:p>
            <a:pPr marL="457200" indent="-457200" algn="just" eaLnBrk="1" hangingPunct="1">
              <a:lnSpc>
                <a:spcPct val="150000"/>
              </a:lnSpc>
              <a:spcBef>
                <a:spcPct val="50000"/>
              </a:spcBef>
            </a:pPr>
            <a:r>
              <a:rPr lang="en-US" altLang="en-US" sz="2400" dirty="0">
                <a:latin typeface="Domine" panose="02040503040403060204" pitchFamily="18" charset="0"/>
              </a:rPr>
              <a:t>The problem with traditional OCR systems lies in their limitations in recognizing and extracting content from handwritten text. Inaccuracies and misinterpretations often occur without smart correction algorithms. Our goal is to address these challenges by developing an OCR system that demonstrates proficiency in accurately recognizing both printed and handwritten text.</a:t>
            </a:r>
          </a:p>
          <a:p>
            <a:pPr marL="457200" indent="-457200" algn="just" eaLnBrk="1" hangingPunct="1">
              <a:lnSpc>
                <a:spcPct val="150000"/>
              </a:lnSpc>
              <a:spcBef>
                <a:spcPct val="50000"/>
              </a:spcBef>
            </a:pPr>
            <a:r>
              <a:rPr lang="en-US" altLang="en-US" sz="2400" dirty="0">
                <a:latin typeface="Domine" panose="02040503040403060204" pitchFamily="18" charset="0"/>
              </a:rPr>
              <a:t>Machine learning Our project employs a multifaceted approach, including image preprocessing techniques like noise reduction and </a:t>
            </a:r>
            <a:r>
              <a:rPr lang="en-US" altLang="en-US" sz="2400" dirty="0" err="1">
                <a:latin typeface="Domine" panose="02040503040403060204" pitchFamily="18" charset="0"/>
              </a:rPr>
              <a:t>binarization</a:t>
            </a:r>
            <a:r>
              <a:rPr lang="en-US" altLang="en-US" sz="2400" dirty="0">
                <a:latin typeface="Domine" panose="02040503040403060204" pitchFamily="18" charset="0"/>
              </a:rPr>
              <a:t> to enhance image quality, advanced text detection methods to identify text regions within complex images, and a combination of traditional OCR and modern algorithms to ensure effective recognition of both printed and handwritten text. Additionally, the system integrates multiple correction models to enhance accuracy by rectifying spelling errors and refining outputs., which is beneficial  to:</a:t>
            </a:r>
          </a:p>
          <a:p>
            <a:pPr marL="1200150" lvl="1" indent="-457200" algn="just" eaLnBrk="1" hangingPunct="1">
              <a:lnSpc>
                <a:spcPct val="150000"/>
              </a:lnSpc>
              <a:spcBef>
                <a:spcPct val="50000"/>
              </a:spcBef>
            </a:pPr>
            <a:r>
              <a:rPr lang="en-US" altLang="en-US" sz="2400" dirty="0">
                <a:latin typeface="Domine" panose="02040503040403060204" pitchFamily="18" charset="0"/>
              </a:rPr>
              <a:t>Improve data entry efficiency.</a:t>
            </a:r>
          </a:p>
          <a:p>
            <a:pPr marL="1200150" lvl="1" indent="-457200" algn="just" eaLnBrk="1" hangingPunct="1">
              <a:lnSpc>
                <a:spcPct val="150000"/>
              </a:lnSpc>
              <a:spcBef>
                <a:spcPct val="50000"/>
              </a:spcBef>
            </a:pPr>
            <a:r>
              <a:rPr lang="en-US" altLang="en-US" sz="2400" dirty="0">
                <a:latin typeface="Domine" panose="02040503040403060204" pitchFamily="18" charset="0"/>
              </a:rPr>
              <a:t>Enhance digital workflows by accurately processing documents and invoices.</a:t>
            </a:r>
          </a:p>
          <a:p>
            <a:pPr marL="1200150" lvl="1" indent="-457200" algn="just" eaLnBrk="1" hangingPunct="1">
              <a:lnSpc>
                <a:spcPct val="150000"/>
              </a:lnSpc>
              <a:spcBef>
                <a:spcPct val="50000"/>
              </a:spcBef>
            </a:pPr>
            <a:r>
              <a:rPr lang="en-US" altLang="en-US" sz="2400" dirty="0">
                <a:latin typeface="Domine" panose="02040503040403060204" pitchFamily="18" charset="0"/>
              </a:rPr>
              <a:t>Aid in digitizing handwritten notes, making them searchable and accessible</a:t>
            </a:r>
            <a:r>
              <a:rPr lang="en-US" altLang="en-US" sz="2800" dirty="0">
                <a:latin typeface="Domine" panose="02040503040403060204" pitchFamily="18" charset="0"/>
              </a:rPr>
              <a:t>..</a:t>
            </a:r>
          </a:p>
        </p:txBody>
      </p:sp>
      <p:sp>
        <p:nvSpPr>
          <p:cNvPr id="2051" name="AutoShape 396">
            <a:extLst>
              <a:ext uri="{FF2B5EF4-FFF2-40B4-BE49-F238E27FC236}">
                <a16:creationId xmlns:a16="http://schemas.microsoft.com/office/drawing/2014/main" id="{85CA99BB-AF96-4C6D-9C43-9691292FD9B9}"/>
              </a:ext>
            </a:extLst>
          </p:cNvPr>
          <p:cNvSpPr>
            <a:spLocks noChangeArrowheads="1"/>
          </p:cNvSpPr>
          <p:nvPr/>
        </p:nvSpPr>
        <p:spPr bwMode="auto">
          <a:xfrm>
            <a:off x="4119563"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Introduction</a:t>
            </a:r>
          </a:p>
        </p:txBody>
      </p:sp>
      <p:sp>
        <p:nvSpPr>
          <p:cNvPr id="2052" name="Rectangle 398">
            <a:extLst>
              <a:ext uri="{FF2B5EF4-FFF2-40B4-BE49-F238E27FC236}">
                <a16:creationId xmlns:a16="http://schemas.microsoft.com/office/drawing/2014/main" id="{EBA3864F-DD70-43DC-A688-1571D1F160C0}"/>
              </a:ext>
            </a:extLst>
          </p:cNvPr>
          <p:cNvSpPr>
            <a:spLocks noChangeArrowheads="1"/>
          </p:cNvSpPr>
          <p:nvPr/>
        </p:nvSpPr>
        <p:spPr bwMode="auto">
          <a:xfrm>
            <a:off x="0" y="0"/>
            <a:ext cx="3657600" cy="32918400"/>
          </a:xfrm>
          <a:prstGeom prst="rect">
            <a:avLst/>
          </a:prstGeom>
          <a:solidFill>
            <a:srgbClr val="E64B3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16500">
                <a:solidFill>
                  <a:schemeClr val="tx1"/>
                </a:solidFill>
                <a:latin typeface="Arial" panose="020B0604020202020204" pitchFamily="34" charset="0"/>
              </a:defRPr>
            </a:lvl1pPr>
            <a:lvl2pPr marL="742950" indent="-285750">
              <a:spcBef>
                <a:spcPct val="20000"/>
              </a:spcBef>
              <a:buChar char="–"/>
              <a:defRPr sz="14400">
                <a:solidFill>
                  <a:schemeClr val="tx1"/>
                </a:solidFill>
                <a:latin typeface="Arial" panose="020B0604020202020204" pitchFamily="34" charset="0"/>
              </a:defRPr>
            </a:lvl2pPr>
            <a:lvl3pPr marL="1143000" indent="-228600">
              <a:spcBef>
                <a:spcPct val="20000"/>
              </a:spcBef>
              <a:buChar char="•"/>
              <a:defRPr sz="12300">
                <a:solidFill>
                  <a:schemeClr val="tx1"/>
                </a:solidFill>
                <a:latin typeface="Arial" panose="020B0604020202020204" pitchFamily="34" charset="0"/>
              </a:defRPr>
            </a:lvl3pPr>
            <a:lvl4pPr marL="1600200" indent="-228600">
              <a:spcBef>
                <a:spcPct val="20000"/>
              </a:spcBef>
              <a:buChar char="–"/>
              <a:defRPr sz="10300">
                <a:solidFill>
                  <a:schemeClr val="tx1"/>
                </a:solidFill>
                <a:latin typeface="Arial" panose="020B0604020202020204" pitchFamily="34" charset="0"/>
              </a:defRPr>
            </a:lvl4pPr>
            <a:lvl5pPr marL="2057400" indent="-228600">
              <a:spcBef>
                <a:spcPct val="20000"/>
              </a:spcBef>
              <a:buChar char="»"/>
              <a:defRPr sz="103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300">
                <a:solidFill>
                  <a:schemeClr val="tx1"/>
                </a:solidFill>
                <a:latin typeface="Arial" panose="020B0604020202020204" pitchFamily="34" charset="0"/>
              </a:defRPr>
            </a:lvl9pPr>
          </a:lstStyle>
          <a:p>
            <a:pPr eaLnBrk="1" hangingPunct="1">
              <a:spcBef>
                <a:spcPct val="0"/>
              </a:spcBef>
              <a:buFontTx/>
              <a:buNone/>
            </a:pPr>
            <a:endParaRPr lang="en-US" altLang="en-US" sz="9300">
              <a:solidFill>
                <a:srgbClr val="E64B3C"/>
              </a:solidFill>
            </a:endParaRPr>
          </a:p>
        </p:txBody>
      </p:sp>
      <p:sp>
        <p:nvSpPr>
          <p:cNvPr id="2053" name="Text Placeholder 5">
            <a:extLst>
              <a:ext uri="{FF2B5EF4-FFF2-40B4-BE49-F238E27FC236}">
                <a16:creationId xmlns:a16="http://schemas.microsoft.com/office/drawing/2014/main" id="{1C0C5311-0A50-4A29-9CC1-461AC412135C}"/>
              </a:ext>
            </a:extLst>
          </p:cNvPr>
          <p:cNvSpPr txBox="1">
            <a:spLocks noChangeArrowheads="1"/>
          </p:cNvSpPr>
          <p:nvPr/>
        </p:nvSpPr>
        <p:spPr bwMode="auto">
          <a:xfrm>
            <a:off x="4119563" y="979488"/>
            <a:ext cx="39309675" cy="164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29075">
              <a:spcBef>
                <a:spcPct val="20000"/>
              </a:spcBef>
              <a:buChar char="•"/>
              <a:defRPr sz="16500">
                <a:solidFill>
                  <a:schemeClr val="tx1"/>
                </a:solidFill>
                <a:latin typeface="Arial" panose="020B0604020202020204" pitchFamily="34" charset="0"/>
              </a:defRPr>
            </a:lvl1pPr>
            <a:lvl2pPr marL="1879600" defTabSz="4029075">
              <a:spcBef>
                <a:spcPct val="20000"/>
              </a:spcBef>
              <a:buChar char="–"/>
              <a:defRPr sz="14400">
                <a:solidFill>
                  <a:schemeClr val="tx1"/>
                </a:solidFill>
                <a:latin typeface="Arial" panose="020B0604020202020204" pitchFamily="34" charset="0"/>
              </a:defRPr>
            </a:lvl2pPr>
            <a:lvl3pPr marL="3760788" defTabSz="4029075">
              <a:spcBef>
                <a:spcPct val="20000"/>
              </a:spcBef>
              <a:buChar char="•"/>
              <a:defRPr sz="12300">
                <a:solidFill>
                  <a:schemeClr val="tx1"/>
                </a:solidFill>
                <a:latin typeface="Arial" panose="020B0604020202020204" pitchFamily="34" charset="0"/>
              </a:defRPr>
            </a:lvl3pPr>
            <a:lvl4pPr marL="5640388" defTabSz="4029075">
              <a:spcBef>
                <a:spcPct val="20000"/>
              </a:spcBef>
              <a:buChar char="–"/>
              <a:defRPr sz="10300">
                <a:solidFill>
                  <a:schemeClr val="tx1"/>
                </a:solidFill>
                <a:latin typeface="Arial" panose="020B0604020202020204" pitchFamily="34" charset="0"/>
              </a:defRPr>
            </a:lvl4pPr>
            <a:lvl5pPr marL="7521575" defTabSz="4029075">
              <a:spcBef>
                <a:spcPct val="20000"/>
              </a:spcBef>
              <a:buChar char="»"/>
              <a:defRPr sz="10300">
                <a:solidFill>
                  <a:schemeClr val="tx1"/>
                </a:solidFill>
                <a:latin typeface="Arial" panose="020B0604020202020204" pitchFamily="34" charset="0"/>
              </a:defRPr>
            </a:lvl5pPr>
            <a:lvl6pPr marL="7978775" defTabSz="4029075" eaLnBrk="0" fontAlgn="base" hangingPunct="0">
              <a:spcBef>
                <a:spcPct val="20000"/>
              </a:spcBef>
              <a:spcAft>
                <a:spcPct val="0"/>
              </a:spcAft>
              <a:buChar char="»"/>
              <a:defRPr sz="10300">
                <a:solidFill>
                  <a:schemeClr val="tx1"/>
                </a:solidFill>
                <a:latin typeface="Arial" panose="020B0604020202020204" pitchFamily="34" charset="0"/>
              </a:defRPr>
            </a:lvl6pPr>
            <a:lvl7pPr marL="8435975" defTabSz="4029075" eaLnBrk="0" fontAlgn="base" hangingPunct="0">
              <a:spcBef>
                <a:spcPct val="20000"/>
              </a:spcBef>
              <a:spcAft>
                <a:spcPct val="0"/>
              </a:spcAft>
              <a:buChar char="»"/>
              <a:defRPr sz="10300">
                <a:solidFill>
                  <a:schemeClr val="tx1"/>
                </a:solidFill>
                <a:latin typeface="Arial" panose="020B0604020202020204" pitchFamily="34" charset="0"/>
              </a:defRPr>
            </a:lvl7pPr>
            <a:lvl8pPr marL="8893175" defTabSz="4029075" eaLnBrk="0" fontAlgn="base" hangingPunct="0">
              <a:spcBef>
                <a:spcPct val="20000"/>
              </a:spcBef>
              <a:spcAft>
                <a:spcPct val="0"/>
              </a:spcAft>
              <a:buChar char="»"/>
              <a:defRPr sz="10300">
                <a:solidFill>
                  <a:schemeClr val="tx1"/>
                </a:solidFill>
                <a:latin typeface="Arial" panose="020B0604020202020204" pitchFamily="34" charset="0"/>
              </a:defRPr>
            </a:lvl8pPr>
            <a:lvl9pPr marL="9350375" defTabSz="4029075" eaLnBrk="0" fontAlgn="base" hangingPunct="0">
              <a:spcBef>
                <a:spcPct val="20000"/>
              </a:spcBef>
              <a:spcAft>
                <a:spcPct val="0"/>
              </a:spcAft>
              <a:buChar char="»"/>
              <a:defRPr sz="10300">
                <a:solidFill>
                  <a:schemeClr val="tx1"/>
                </a:solidFill>
                <a:latin typeface="Arial" panose="020B0604020202020204" pitchFamily="34" charset="0"/>
              </a:defRPr>
            </a:lvl9pPr>
          </a:lstStyle>
          <a:p>
            <a:pPr algn="ctr" eaLnBrk="1" hangingPunct="1">
              <a:buFontTx/>
              <a:buNone/>
            </a:pPr>
            <a:r>
              <a:rPr lang="en-US" altLang="en-US" sz="8500" dirty="0">
                <a:solidFill>
                  <a:srgbClr val="1482A5"/>
                </a:solidFill>
                <a:latin typeface="Montserrat Extra Bold" panose="00000900000000000000" pitchFamily="50" charset="0"/>
                <a:cs typeface="Calibri" panose="020F0502020204030204" pitchFamily="34" charset="0"/>
              </a:rPr>
              <a:t> Advanced </a:t>
            </a:r>
            <a:r>
              <a:rPr lang="en-US" altLang="en-US" sz="8500" dirty="0" err="1">
                <a:solidFill>
                  <a:srgbClr val="1482A5"/>
                </a:solidFill>
                <a:latin typeface="Montserrat Extra Bold" panose="00000900000000000000" pitchFamily="50" charset="0"/>
                <a:cs typeface="Calibri" panose="020F0502020204030204" pitchFamily="34" charset="0"/>
              </a:rPr>
              <a:t>Ocr</a:t>
            </a:r>
            <a:r>
              <a:rPr lang="en-US" altLang="en-US" sz="8500" dirty="0">
                <a:solidFill>
                  <a:srgbClr val="1482A5"/>
                </a:solidFill>
                <a:latin typeface="Montserrat Extra Bold" panose="00000900000000000000" pitchFamily="50" charset="0"/>
                <a:cs typeface="Calibri" panose="020F0502020204030204" pitchFamily="34" charset="0"/>
              </a:rPr>
              <a:t> and Handwriting System with Correction</a:t>
            </a:r>
          </a:p>
        </p:txBody>
      </p:sp>
      <p:sp>
        <p:nvSpPr>
          <p:cNvPr id="2054" name="Text Placeholder 5">
            <a:extLst>
              <a:ext uri="{FF2B5EF4-FFF2-40B4-BE49-F238E27FC236}">
                <a16:creationId xmlns:a16="http://schemas.microsoft.com/office/drawing/2014/main" id="{C43A5C15-0988-44C8-8498-D8B66B48C8CF}"/>
              </a:ext>
            </a:extLst>
          </p:cNvPr>
          <p:cNvSpPr txBox="1">
            <a:spLocks noChangeArrowheads="1"/>
          </p:cNvSpPr>
          <p:nvPr/>
        </p:nvSpPr>
        <p:spPr bwMode="auto">
          <a:xfrm>
            <a:off x="10113725" y="2829513"/>
            <a:ext cx="26410126" cy="3619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3760788">
              <a:spcBef>
                <a:spcPct val="20000"/>
              </a:spcBef>
              <a:buChar char="•"/>
              <a:defRPr sz="16500">
                <a:solidFill>
                  <a:schemeClr val="tx1"/>
                </a:solidFill>
                <a:latin typeface="Arial" panose="020B0604020202020204" pitchFamily="34" charset="0"/>
              </a:defRPr>
            </a:lvl1pPr>
            <a:lvl2pPr marL="1879600" defTabSz="3760788">
              <a:spcBef>
                <a:spcPct val="20000"/>
              </a:spcBef>
              <a:buChar char="–"/>
              <a:defRPr sz="14400">
                <a:solidFill>
                  <a:schemeClr val="tx1"/>
                </a:solidFill>
                <a:latin typeface="Arial" panose="020B0604020202020204" pitchFamily="34" charset="0"/>
              </a:defRPr>
            </a:lvl2pPr>
            <a:lvl3pPr marL="3760788" defTabSz="3760788">
              <a:spcBef>
                <a:spcPct val="20000"/>
              </a:spcBef>
              <a:buChar char="•"/>
              <a:defRPr sz="12300">
                <a:solidFill>
                  <a:schemeClr val="tx1"/>
                </a:solidFill>
                <a:latin typeface="Arial" panose="020B0604020202020204" pitchFamily="34" charset="0"/>
              </a:defRPr>
            </a:lvl3pPr>
            <a:lvl4pPr marL="5640388" defTabSz="3760788">
              <a:spcBef>
                <a:spcPct val="20000"/>
              </a:spcBef>
              <a:buChar char="–"/>
              <a:defRPr sz="10300">
                <a:solidFill>
                  <a:schemeClr val="tx1"/>
                </a:solidFill>
                <a:latin typeface="Arial" panose="020B0604020202020204" pitchFamily="34" charset="0"/>
              </a:defRPr>
            </a:lvl4pPr>
            <a:lvl5pPr marL="7521575" defTabSz="3760788">
              <a:spcBef>
                <a:spcPct val="20000"/>
              </a:spcBef>
              <a:buChar char="»"/>
              <a:defRPr sz="10300">
                <a:solidFill>
                  <a:schemeClr val="tx1"/>
                </a:solidFill>
                <a:latin typeface="Arial" panose="020B0604020202020204" pitchFamily="34" charset="0"/>
              </a:defRPr>
            </a:lvl5pPr>
            <a:lvl6pPr marL="7978775" defTabSz="3760788" eaLnBrk="0" fontAlgn="base" hangingPunct="0">
              <a:spcBef>
                <a:spcPct val="20000"/>
              </a:spcBef>
              <a:spcAft>
                <a:spcPct val="0"/>
              </a:spcAft>
              <a:buChar char="»"/>
              <a:defRPr sz="10300">
                <a:solidFill>
                  <a:schemeClr val="tx1"/>
                </a:solidFill>
                <a:latin typeface="Arial" panose="020B0604020202020204" pitchFamily="34" charset="0"/>
              </a:defRPr>
            </a:lvl6pPr>
            <a:lvl7pPr marL="8435975" defTabSz="3760788" eaLnBrk="0" fontAlgn="base" hangingPunct="0">
              <a:spcBef>
                <a:spcPct val="20000"/>
              </a:spcBef>
              <a:spcAft>
                <a:spcPct val="0"/>
              </a:spcAft>
              <a:buChar char="»"/>
              <a:defRPr sz="10300">
                <a:solidFill>
                  <a:schemeClr val="tx1"/>
                </a:solidFill>
                <a:latin typeface="Arial" panose="020B0604020202020204" pitchFamily="34" charset="0"/>
              </a:defRPr>
            </a:lvl7pPr>
            <a:lvl8pPr marL="8893175" defTabSz="3760788" eaLnBrk="0" fontAlgn="base" hangingPunct="0">
              <a:spcBef>
                <a:spcPct val="20000"/>
              </a:spcBef>
              <a:spcAft>
                <a:spcPct val="0"/>
              </a:spcAft>
              <a:buChar char="»"/>
              <a:defRPr sz="10300">
                <a:solidFill>
                  <a:schemeClr val="tx1"/>
                </a:solidFill>
                <a:latin typeface="Arial" panose="020B0604020202020204" pitchFamily="34" charset="0"/>
              </a:defRPr>
            </a:lvl8pPr>
            <a:lvl9pPr marL="9350375" defTabSz="3760788" eaLnBrk="0" fontAlgn="base" hangingPunct="0">
              <a:spcBef>
                <a:spcPct val="20000"/>
              </a:spcBef>
              <a:spcAft>
                <a:spcPct val="0"/>
              </a:spcAft>
              <a:buChar char="»"/>
              <a:defRPr sz="10300">
                <a:solidFill>
                  <a:schemeClr val="tx1"/>
                </a:solidFill>
                <a:latin typeface="Arial" panose="020B0604020202020204" pitchFamily="34" charset="0"/>
              </a:defRPr>
            </a:lvl9pPr>
          </a:lstStyle>
          <a:p>
            <a:pPr algn="ctr" eaLnBrk="1" hangingPunct="1">
              <a:buFontTx/>
              <a:buNone/>
            </a:pPr>
            <a:r>
              <a:rPr lang="en-US" altLang="en-US" sz="5600" b="1" dirty="0">
                <a:solidFill>
                  <a:srgbClr val="1482A5"/>
                </a:solidFill>
                <a:latin typeface="Domine" panose="02040503040403060204" pitchFamily="18" charset="0"/>
                <a:cs typeface="Calibri" panose="020F0502020204030204" pitchFamily="34" charset="0"/>
              </a:rPr>
              <a:t>By</a:t>
            </a:r>
            <a:r>
              <a:rPr lang="en-US" altLang="en-US" sz="5600" dirty="0">
                <a:solidFill>
                  <a:srgbClr val="1482A5"/>
                </a:solidFill>
                <a:latin typeface="Domine" panose="02040503040403060204" pitchFamily="18" charset="0"/>
                <a:cs typeface="Calibri" panose="020F0502020204030204" pitchFamily="34" charset="0"/>
              </a:rPr>
              <a:t>: </a:t>
            </a:r>
            <a:r>
              <a:rPr lang="en-US" altLang="en-US" sz="5600" dirty="0" err="1">
                <a:solidFill>
                  <a:srgbClr val="1482A5"/>
                </a:solidFill>
                <a:latin typeface="Domine" panose="02040503040403060204" pitchFamily="18" charset="0"/>
                <a:cs typeface="Calibri" panose="020F0502020204030204" pitchFamily="34" charset="0"/>
              </a:rPr>
              <a:t>Riham</a:t>
            </a:r>
            <a:r>
              <a:rPr lang="en-US" altLang="en-US" sz="5600" dirty="0">
                <a:solidFill>
                  <a:srgbClr val="1482A5"/>
                </a:solidFill>
                <a:latin typeface="Domine" panose="02040503040403060204" pitchFamily="18" charset="0"/>
                <a:cs typeface="Calibri" panose="020F0502020204030204" pitchFamily="34" charset="0"/>
              </a:rPr>
              <a:t> Mohammed Hassan , </a:t>
            </a:r>
            <a:r>
              <a:rPr lang="en-US" altLang="en-US" sz="5600" dirty="0" err="1">
                <a:solidFill>
                  <a:srgbClr val="1482A5"/>
                </a:solidFill>
                <a:latin typeface="Domine" panose="02040503040403060204" pitchFamily="18" charset="0"/>
                <a:cs typeface="Calibri" panose="020F0502020204030204" pitchFamily="34" charset="0"/>
              </a:rPr>
              <a:t>Rahma</a:t>
            </a:r>
            <a:r>
              <a:rPr lang="en-US" altLang="en-US" sz="5600" dirty="0">
                <a:solidFill>
                  <a:srgbClr val="1482A5"/>
                </a:solidFill>
                <a:latin typeface="Domine" panose="02040503040403060204" pitchFamily="18" charset="0"/>
                <a:cs typeface="Calibri" panose="020F0502020204030204" pitchFamily="34" charset="0"/>
              </a:rPr>
              <a:t> Ali </a:t>
            </a:r>
            <a:r>
              <a:rPr lang="en-US" altLang="en-US" sz="5600" dirty="0" err="1">
                <a:solidFill>
                  <a:srgbClr val="1482A5"/>
                </a:solidFill>
                <a:latin typeface="Domine" panose="02040503040403060204" pitchFamily="18" charset="0"/>
                <a:cs typeface="Calibri" panose="020F0502020204030204" pitchFamily="34" charset="0"/>
              </a:rPr>
              <a:t>Ali</a:t>
            </a:r>
            <a:r>
              <a:rPr lang="en-US" altLang="en-US" sz="5600" dirty="0">
                <a:solidFill>
                  <a:srgbClr val="1482A5"/>
                </a:solidFill>
                <a:latin typeface="Domine" panose="02040503040403060204" pitchFamily="18" charset="0"/>
                <a:cs typeface="Calibri" panose="020F0502020204030204" pitchFamily="34" charset="0"/>
              </a:rPr>
              <a:t> </a:t>
            </a:r>
            <a:r>
              <a:rPr lang="en-US" altLang="en-US" sz="5600" dirty="0" err="1">
                <a:solidFill>
                  <a:srgbClr val="1482A5"/>
                </a:solidFill>
                <a:latin typeface="Domine" panose="02040503040403060204" pitchFamily="18" charset="0"/>
                <a:cs typeface="Calibri" panose="020F0502020204030204" pitchFamily="34" charset="0"/>
              </a:rPr>
              <a:t>Ali</a:t>
            </a:r>
            <a:r>
              <a:rPr lang="en-US" altLang="en-US" sz="5600" dirty="0">
                <a:solidFill>
                  <a:srgbClr val="1482A5"/>
                </a:solidFill>
                <a:latin typeface="Domine" panose="02040503040403060204" pitchFamily="18" charset="0"/>
                <a:cs typeface="Calibri" panose="020F0502020204030204" pitchFamily="34" charset="0"/>
              </a:rPr>
              <a:t> , Mohammed </a:t>
            </a:r>
            <a:r>
              <a:rPr lang="en-US" altLang="en-US" sz="5600" dirty="0" err="1">
                <a:solidFill>
                  <a:srgbClr val="1482A5"/>
                </a:solidFill>
                <a:latin typeface="Domine" panose="02040503040403060204" pitchFamily="18" charset="0"/>
                <a:cs typeface="Calibri" panose="020F0502020204030204" pitchFamily="34" charset="0"/>
              </a:rPr>
              <a:t>Essam</a:t>
            </a:r>
            <a:r>
              <a:rPr lang="en-US" altLang="en-US" sz="5600" dirty="0">
                <a:solidFill>
                  <a:srgbClr val="1482A5"/>
                </a:solidFill>
                <a:latin typeface="Domine" panose="02040503040403060204" pitchFamily="18" charset="0"/>
                <a:cs typeface="Calibri" panose="020F0502020204030204" pitchFamily="34" charset="0"/>
              </a:rPr>
              <a:t> Mohammed  , Omar </a:t>
            </a:r>
            <a:r>
              <a:rPr lang="en-US" altLang="en-US" sz="5600" dirty="0" err="1">
                <a:solidFill>
                  <a:srgbClr val="1482A5"/>
                </a:solidFill>
                <a:latin typeface="Domine" panose="02040503040403060204" pitchFamily="18" charset="0"/>
                <a:cs typeface="Calibri" panose="020F0502020204030204" pitchFamily="34" charset="0"/>
              </a:rPr>
              <a:t>Sherif</a:t>
            </a:r>
            <a:r>
              <a:rPr lang="en-US" altLang="en-US" sz="5600" dirty="0">
                <a:solidFill>
                  <a:srgbClr val="1482A5"/>
                </a:solidFill>
                <a:latin typeface="Domine" panose="02040503040403060204" pitchFamily="18" charset="0"/>
                <a:cs typeface="Calibri" panose="020F0502020204030204" pitchFamily="34" charset="0"/>
              </a:rPr>
              <a:t> </a:t>
            </a:r>
            <a:r>
              <a:rPr lang="en-US" altLang="en-US" sz="5600" dirty="0" err="1">
                <a:solidFill>
                  <a:srgbClr val="1482A5"/>
                </a:solidFill>
                <a:latin typeface="Domine" panose="02040503040403060204" pitchFamily="18" charset="0"/>
                <a:cs typeface="Calibri" panose="020F0502020204030204" pitchFamily="34" charset="0"/>
              </a:rPr>
              <a:t>Soliman</a:t>
            </a:r>
            <a:r>
              <a:rPr lang="en-US" altLang="en-US" sz="5600" dirty="0">
                <a:solidFill>
                  <a:srgbClr val="1482A5"/>
                </a:solidFill>
                <a:latin typeface="Domine" panose="02040503040403060204" pitchFamily="18" charset="0"/>
                <a:cs typeface="Calibri" panose="020F0502020204030204" pitchFamily="34" charset="0"/>
              </a:rPr>
              <a:t>  , Sara Mohammed </a:t>
            </a:r>
            <a:r>
              <a:rPr lang="en-US" altLang="en-US" sz="5600" dirty="0" err="1">
                <a:solidFill>
                  <a:srgbClr val="1482A5"/>
                </a:solidFill>
                <a:latin typeface="Domine" panose="02040503040403060204" pitchFamily="18" charset="0"/>
                <a:cs typeface="Calibri" panose="020F0502020204030204" pitchFamily="34" charset="0"/>
              </a:rPr>
              <a:t>Abd-Elmonaem</a:t>
            </a:r>
            <a:r>
              <a:rPr lang="en-US" altLang="en-US" sz="5600" dirty="0">
                <a:solidFill>
                  <a:srgbClr val="1482A5"/>
                </a:solidFill>
                <a:latin typeface="Domine" panose="02040503040403060204" pitchFamily="18" charset="0"/>
                <a:cs typeface="Calibri" panose="020F0502020204030204" pitchFamily="34" charset="0"/>
              </a:rPr>
              <a:t>, </a:t>
            </a:r>
            <a:r>
              <a:rPr lang="en-US" altLang="en-US" sz="5600" dirty="0" err="1">
                <a:solidFill>
                  <a:srgbClr val="1482A5"/>
                </a:solidFill>
                <a:latin typeface="Domine" panose="02040503040403060204" pitchFamily="18" charset="0"/>
                <a:cs typeface="Calibri" panose="020F0502020204030204" pitchFamily="34" charset="0"/>
              </a:rPr>
              <a:t>Moamen</a:t>
            </a:r>
            <a:r>
              <a:rPr lang="en-US" altLang="en-US" sz="5600" dirty="0">
                <a:solidFill>
                  <a:srgbClr val="1482A5"/>
                </a:solidFill>
                <a:latin typeface="Domine" panose="02040503040403060204" pitchFamily="18" charset="0"/>
                <a:cs typeface="Calibri" panose="020F0502020204030204" pitchFamily="34" charset="0"/>
              </a:rPr>
              <a:t> Said Mohammed</a:t>
            </a:r>
          </a:p>
          <a:p>
            <a:pPr algn="ctr" eaLnBrk="1" hangingPunct="1">
              <a:buFontTx/>
              <a:buNone/>
            </a:pPr>
            <a:r>
              <a:rPr lang="en-US" altLang="en-US" sz="5600" b="1" dirty="0">
                <a:solidFill>
                  <a:srgbClr val="1482A5"/>
                </a:solidFill>
                <a:latin typeface="Domine" panose="02040503040403060204" pitchFamily="18" charset="0"/>
                <a:cs typeface="Calibri" panose="020F0502020204030204" pitchFamily="34" charset="0"/>
              </a:rPr>
              <a:t>Supervised by</a:t>
            </a:r>
            <a:r>
              <a:rPr lang="en-US" altLang="en-US" sz="5600" dirty="0">
                <a:solidFill>
                  <a:srgbClr val="1482A5"/>
                </a:solidFill>
                <a:latin typeface="Domine" panose="02040503040403060204" pitchFamily="18" charset="0"/>
                <a:cs typeface="Calibri" panose="020F0502020204030204" pitchFamily="34" charset="0"/>
              </a:rPr>
              <a:t>: </a:t>
            </a:r>
            <a:r>
              <a:rPr lang="en-US" altLang="en-US" sz="5600" b="1" dirty="0">
                <a:solidFill>
                  <a:srgbClr val="1482A5"/>
                </a:solidFill>
                <a:latin typeface="Domine" panose="02040503040403060204" pitchFamily="18" charset="0"/>
                <a:cs typeface="Calibri" panose="020F0502020204030204" pitchFamily="34" charset="0"/>
              </a:rPr>
              <a:t>Dr</a:t>
            </a:r>
            <a:r>
              <a:rPr lang="en-US" altLang="en-US" sz="5600" dirty="0">
                <a:solidFill>
                  <a:srgbClr val="1482A5"/>
                </a:solidFill>
                <a:latin typeface="Domine" panose="02040503040403060204" pitchFamily="18" charset="0"/>
                <a:cs typeface="Calibri" panose="020F0502020204030204" pitchFamily="34" charset="0"/>
              </a:rPr>
              <a:t>.  Ahmed </a:t>
            </a:r>
            <a:r>
              <a:rPr lang="en-US" altLang="en-US" sz="5600" dirty="0" err="1">
                <a:solidFill>
                  <a:srgbClr val="1482A5"/>
                </a:solidFill>
                <a:latin typeface="Domine" panose="02040503040403060204" pitchFamily="18" charset="0"/>
                <a:cs typeface="Calibri" panose="020F0502020204030204" pitchFamily="34" charset="0"/>
              </a:rPr>
              <a:t>Ezzat</a:t>
            </a:r>
            <a:r>
              <a:rPr lang="en-US" altLang="en-US" sz="5600" dirty="0">
                <a:solidFill>
                  <a:srgbClr val="1482A5"/>
                </a:solidFill>
                <a:latin typeface="Domine" panose="02040503040403060204" pitchFamily="18" charset="0"/>
                <a:cs typeface="Calibri" panose="020F0502020204030204" pitchFamily="34" charset="0"/>
              </a:rPr>
              <a:t> </a:t>
            </a:r>
          </a:p>
        </p:txBody>
      </p:sp>
      <p:sp>
        <p:nvSpPr>
          <p:cNvPr id="2055" name="Text Box 379">
            <a:extLst>
              <a:ext uri="{FF2B5EF4-FFF2-40B4-BE49-F238E27FC236}">
                <a16:creationId xmlns:a16="http://schemas.microsoft.com/office/drawing/2014/main" id="{03B51DC3-4238-434C-8B82-681846F0E70A}"/>
              </a:ext>
            </a:extLst>
          </p:cNvPr>
          <p:cNvSpPr txBox="1">
            <a:spLocks noChangeArrowheads="1"/>
          </p:cNvSpPr>
          <p:nvPr/>
        </p:nvSpPr>
        <p:spPr bwMode="auto">
          <a:xfrm>
            <a:off x="14174788" y="7825611"/>
            <a:ext cx="9144000" cy="1524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algn="just" eaLnBrk="1" hangingPunct="1">
              <a:lnSpc>
                <a:spcPct val="150000"/>
              </a:lnSpc>
              <a:spcBef>
                <a:spcPct val="50000"/>
              </a:spcBef>
              <a:buFontTx/>
              <a:buNone/>
            </a:pPr>
            <a:r>
              <a:rPr lang="en-US" sz="2400" dirty="0">
                <a:latin typeface="Domine" panose="020B0604020202020204" charset="0"/>
                <a:ea typeface="Times New Roman" panose="02020603050405020304" pitchFamily="18" charset="0"/>
              </a:rPr>
              <a:t>In our OCR and handwritten text recognition project, we employed a variety of well-established and customized techniques to ensure efficient and accurate performance. The project consists of three main steps: data input, preprocessing, and OCR model implementation. Below, we describe these methods and procedures in </a:t>
            </a:r>
            <a:r>
              <a:rPr lang="en-US" sz="2400" dirty="0" err="1">
                <a:latin typeface="Domine" panose="020B0604020202020204" charset="0"/>
                <a:ea typeface="Times New Roman" panose="02020603050405020304" pitchFamily="18" charset="0"/>
              </a:rPr>
              <a:t>detai</a:t>
            </a:r>
            <a:r>
              <a:rPr lang="en-US" sz="2400" dirty="0">
                <a:latin typeface="Domine" panose="020B0604020202020204" charset="0"/>
                <a:ea typeface="Times New Roman" panose="02020603050405020304" pitchFamily="18" charset="0"/>
              </a:rPr>
              <a:t>:</a:t>
            </a:r>
          </a:p>
          <a:p>
            <a:pPr algn="just" eaLnBrk="1" hangingPunct="1">
              <a:lnSpc>
                <a:spcPct val="150000"/>
              </a:lnSpc>
              <a:spcBef>
                <a:spcPct val="50000"/>
              </a:spcBef>
              <a:buFontTx/>
              <a:buNone/>
            </a:pPr>
            <a:r>
              <a:rPr lang="en-US" sz="2400" dirty="0">
                <a:latin typeface="Domine" panose="020B0604020202020204" charset="0"/>
                <a:ea typeface="Times New Roman" panose="02020603050405020304" pitchFamily="18" charset="0"/>
              </a:rPr>
              <a:t>l-Data Input :We collected a comprehensive dataset of printed and handwritten documents to train and evaluate our models. This dataset includes various printed and handwriting styles to ensure robustness and versatility in our system.</a:t>
            </a:r>
          </a:p>
          <a:p>
            <a:pPr algn="just" eaLnBrk="1" hangingPunct="1">
              <a:lnSpc>
                <a:spcPct val="150000"/>
              </a:lnSpc>
              <a:spcBef>
                <a:spcPct val="50000"/>
              </a:spcBef>
              <a:buFontTx/>
              <a:buNone/>
            </a:pPr>
            <a:r>
              <a:rPr lang="en-US" sz="2400" dirty="0">
                <a:latin typeface="Domine" panose="020B0604020202020204" charset="0"/>
                <a:ea typeface="Times New Roman" panose="02020603050405020304" pitchFamily="18" charset="0"/>
              </a:rPr>
              <a:t>2-Preprocessing: is crucial to enhance image quality and prepare data for accurate text recognition by OpenCV2,NumPy,HandwrittenImagePreprocessin. </a:t>
            </a:r>
          </a:p>
          <a:p>
            <a:pPr algn="just" eaLnBrk="1" hangingPunct="1">
              <a:lnSpc>
                <a:spcPct val="150000"/>
              </a:lnSpc>
              <a:spcBef>
                <a:spcPct val="50000"/>
              </a:spcBef>
              <a:buFontTx/>
              <a:buNone/>
            </a:pPr>
            <a:r>
              <a:rPr lang="en-US" sz="2400" dirty="0">
                <a:latin typeface="Domine" panose="020B0604020202020204" charset="0"/>
                <a:ea typeface="Times New Roman" panose="02020603050405020304" pitchFamily="18" charset="0"/>
              </a:rPr>
              <a:t>3.-OCR Model </a:t>
            </a:r>
            <a:r>
              <a:rPr lang="en-US" sz="2400" dirty="0" err="1">
                <a:latin typeface="Domine" panose="020B0604020202020204" charset="0"/>
                <a:ea typeface="Times New Roman" panose="02020603050405020304" pitchFamily="18" charset="0"/>
              </a:rPr>
              <a:t>Implementation:Techniques</a:t>
            </a:r>
            <a:r>
              <a:rPr lang="en-US" sz="2400" dirty="0">
                <a:latin typeface="Domine" panose="020B0604020202020204" charset="0"/>
                <a:ea typeface="Times New Roman" panose="02020603050405020304" pitchFamily="18" charset="0"/>
              </a:rPr>
              <a:t> employed in OCR model implementation by Handwritten Text Recognition Models: </a:t>
            </a:r>
            <a:r>
              <a:rPr lang="en-US" sz="2400" dirty="0" err="1">
                <a:latin typeface="Domine" panose="020B0604020202020204" charset="0"/>
                <a:ea typeface="Times New Roman" panose="02020603050405020304" pitchFamily="18" charset="0"/>
              </a:rPr>
              <a:t>Pytesseract</a:t>
            </a:r>
            <a:r>
              <a:rPr lang="en-US" sz="2400" dirty="0">
                <a:latin typeface="Domine" panose="020B0604020202020204" charset="0"/>
                <a:ea typeface="Times New Roman" panose="02020603050405020304" pitchFamily="18" charset="0"/>
              </a:rPr>
              <a:t>, </a:t>
            </a:r>
            <a:r>
              <a:rPr lang="en-US" sz="2400" dirty="0" err="1">
                <a:latin typeface="Domine" panose="020B0604020202020204" charset="0"/>
                <a:ea typeface="Times New Roman" panose="02020603050405020304" pitchFamily="18" charset="0"/>
              </a:rPr>
              <a:t>Keras</a:t>
            </a:r>
            <a:r>
              <a:rPr lang="en-US" sz="2400" dirty="0">
                <a:latin typeface="Domine" panose="020B0604020202020204" charset="0"/>
                <a:ea typeface="Times New Roman" panose="02020603050405020304" pitchFamily="18" charset="0"/>
              </a:rPr>
              <a:t>-OCR, and Easy-OCR, EAST Model. </a:t>
            </a:r>
            <a:r>
              <a:rPr lang="en-US" sz="2400" dirty="0" err="1">
                <a:latin typeface="Domine" panose="020B0604020202020204" charset="0"/>
                <a:ea typeface="Times New Roman" panose="02020603050405020304" pitchFamily="18" charset="0"/>
              </a:rPr>
              <a:t>ext</a:t>
            </a:r>
            <a:r>
              <a:rPr lang="en-US" sz="2400" dirty="0">
                <a:latin typeface="Domine" panose="020B0604020202020204" charset="0"/>
                <a:ea typeface="Times New Roman" panose="02020603050405020304" pitchFamily="18" charset="0"/>
              </a:rPr>
              <a:t> Correction </a:t>
            </a:r>
            <a:r>
              <a:rPr lang="en-US" sz="2400" dirty="0" err="1">
                <a:latin typeface="Domine" panose="020B0604020202020204" charset="0"/>
                <a:ea typeface="Times New Roman" panose="02020603050405020304" pitchFamily="18" charset="0"/>
              </a:rPr>
              <a:t>Methods:Various</a:t>
            </a:r>
            <a:r>
              <a:rPr lang="en-US" sz="2400" dirty="0">
                <a:latin typeface="Domine" panose="020B0604020202020204" charset="0"/>
                <a:ea typeface="Times New Roman" panose="02020603050405020304" pitchFamily="18" charset="0"/>
              </a:rPr>
              <a:t> methods were integratedfortextcorrection,including:TextBlobPySpellCheckerJamSpellSymSpellCombined Approach utilizing </a:t>
            </a:r>
            <a:r>
              <a:rPr lang="en-US" sz="2400" dirty="0" err="1">
                <a:latin typeface="Domine" panose="020B0604020202020204" charset="0"/>
                <a:ea typeface="Times New Roman" panose="02020603050405020304" pitchFamily="18" charset="0"/>
              </a:rPr>
              <a:t>SymSpell</a:t>
            </a:r>
            <a:r>
              <a:rPr lang="en-US" sz="2400" dirty="0">
                <a:latin typeface="Domine" panose="020B0604020202020204" charset="0"/>
                <a:ea typeface="Times New Roman" panose="02020603050405020304" pitchFamily="18" charset="0"/>
              </a:rPr>
              <a:t>, </a:t>
            </a:r>
            <a:r>
              <a:rPr lang="en-US" sz="2400" dirty="0" err="1">
                <a:latin typeface="Domine" panose="020B0604020202020204" charset="0"/>
                <a:ea typeface="Times New Roman" panose="02020603050405020304" pitchFamily="18" charset="0"/>
              </a:rPr>
              <a:t>JamSpell</a:t>
            </a:r>
            <a:r>
              <a:rPr lang="en-US" sz="2400" dirty="0">
                <a:latin typeface="Domine" panose="020B0604020202020204" charset="0"/>
                <a:ea typeface="Times New Roman" panose="02020603050405020304" pitchFamily="18" charset="0"/>
              </a:rPr>
              <a:t>, and </a:t>
            </a:r>
            <a:r>
              <a:rPr lang="en-US" sz="2400" dirty="0" err="1">
                <a:latin typeface="Domine" panose="020B0604020202020204" charset="0"/>
                <a:ea typeface="Times New Roman" panose="02020603050405020304" pitchFamily="18" charset="0"/>
              </a:rPr>
              <a:t>PySpellChecker</a:t>
            </a:r>
            <a:r>
              <a:rPr lang="en-US" sz="2400" dirty="0">
                <a:latin typeface="Domine" panose="020B0604020202020204" charset="0"/>
                <a:ea typeface="Times New Roman" panose="02020603050405020304" pitchFamily="18" charset="0"/>
              </a:rPr>
              <a:t> for robust text correction.</a:t>
            </a:r>
          </a:p>
          <a:p>
            <a:pPr algn="just" eaLnBrk="1" hangingPunct="1">
              <a:lnSpc>
                <a:spcPct val="150000"/>
              </a:lnSpc>
              <a:spcBef>
                <a:spcPct val="50000"/>
              </a:spcBef>
              <a:buFontTx/>
              <a:buNone/>
            </a:pPr>
            <a:r>
              <a:rPr lang="en-US" sz="2400" dirty="0">
                <a:latin typeface="Domine" panose="020B0604020202020204" charset="0"/>
                <a:ea typeface="Times New Roman" panose="02020603050405020304" pitchFamily="18" charset="0"/>
              </a:rPr>
              <a:t> . As shown in Figure 1.</a:t>
            </a:r>
          </a:p>
          <a:p>
            <a:pPr algn="just" eaLnBrk="1" hangingPunct="1">
              <a:lnSpc>
                <a:spcPct val="120000"/>
              </a:lnSpc>
              <a:spcBef>
                <a:spcPct val="50000"/>
              </a:spcBef>
              <a:buFontTx/>
              <a:buNone/>
            </a:pPr>
            <a:endParaRPr lang="en-US" sz="3200" dirty="0">
              <a:solidFill>
                <a:srgbClr val="000000"/>
              </a:solidFill>
              <a:effectLst/>
              <a:latin typeface="Times New Roman" panose="02020603050405020304" pitchFamily="18" charset="0"/>
              <a:ea typeface="Times New Roman" panose="02020603050405020304" pitchFamily="18" charset="0"/>
            </a:endParaRPr>
          </a:p>
          <a:p>
            <a:pPr algn="just" eaLnBrk="1" hangingPunct="1">
              <a:lnSpc>
                <a:spcPct val="120000"/>
              </a:lnSpc>
              <a:spcBef>
                <a:spcPct val="50000"/>
              </a:spcBef>
              <a:buFontTx/>
              <a:buNone/>
            </a:pPr>
            <a:endParaRPr lang="en-US" altLang="en-US" sz="3200" dirty="0">
              <a:latin typeface="Domine" panose="02040503040403060204" pitchFamily="18" charset="0"/>
            </a:endParaRPr>
          </a:p>
        </p:txBody>
      </p:sp>
      <p:sp>
        <p:nvSpPr>
          <p:cNvPr id="2056" name="AutoShape 396">
            <a:extLst>
              <a:ext uri="{FF2B5EF4-FFF2-40B4-BE49-F238E27FC236}">
                <a16:creationId xmlns:a16="http://schemas.microsoft.com/office/drawing/2014/main" id="{97C37397-BCD5-45FF-AEA9-022009D75399}"/>
              </a:ext>
            </a:extLst>
          </p:cNvPr>
          <p:cNvSpPr>
            <a:spLocks noChangeArrowheads="1"/>
          </p:cNvSpPr>
          <p:nvPr/>
        </p:nvSpPr>
        <p:spPr bwMode="auto">
          <a:xfrm>
            <a:off x="14174788"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Methods</a:t>
            </a:r>
          </a:p>
        </p:txBody>
      </p:sp>
      <p:sp>
        <p:nvSpPr>
          <p:cNvPr id="2057" name="Text Box 379">
            <a:extLst>
              <a:ext uri="{FF2B5EF4-FFF2-40B4-BE49-F238E27FC236}">
                <a16:creationId xmlns:a16="http://schemas.microsoft.com/office/drawing/2014/main" id="{464836E7-EB8E-4EC9-877E-8316639813B3}"/>
              </a:ext>
            </a:extLst>
          </p:cNvPr>
          <p:cNvSpPr txBox="1">
            <a:spLocks noChangeArrowheads="1"/>
          </p:cNvSpPr>
          <p:nvPr/>
        </p:nvSpPr>
        <p:spPr bwMode="auto">
          <a:xfrm>
            <a:off x="24230012" y="7825611"/>
            <a:ext cx="9144000" cy="22786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algn="just" eaLnBrk="1" hangingPunct="1">
              <a:lnSpc>
                <a:spcPct val="120000"/>
              </a:lnSpc>
              <a:spcBef>
                <a:spcPct val="50000"/>
              </a:spcBef>
              <a:buFontTx/>
              <a:buNone/>
            </a:pPr>
            <a:r>
              <a:rPr lang="en-US" altLang="en-US" sz="2400" dirty="0">
                <a:latin typeface="Domine"/>
              </a:rPr>
              <a:t>Our integrated system showcases substantial advancements in OCR accuracy and reliability, combining traditional and modern techniques to reduce error rates and enhance text recognition across diverse documents. By leveraging OpenCV2 and NumPy for preprocessing, alongside </a:t>
            </a:r>
            <a:r>
              <a:rPr lang="en-US" altLang="en-US" sz="2400" err="1">
                <a:latin typeface="Domine"/>
              </a:rPr>
              <a:t>Pytesseract</a:t>
            </a:r>
            <a:r>
              <a:rPr lang="en-US" altLang="en-US" sz="2400" dirty="0">
                <a:latin typeface="Domine"/>
              </a:rPr>
              <a:t> and the EAST model for text detection, we achieved efficient identification and extraction of text regions. This setup proved effective in enhancing image quality through noise reduction and binarization, crucial for accurate OCR </a:t>
            </a:r>
            <a:r>
              <a:rPr lang="en-US" altLang="en-US" sz="2400" err="1">
                <a:latin typeface="Domine"/>
              </a:rPr>
              <a:t>performance.For</a:t>
            </a:r>
            <a:r>
              <a:rPr lang="en-US" altLang="en-US" sz="2400" dirty="0">
                <a:latin typeface="Domine"/>
              </a:rPr>
              <a:t> OCR, we utilized </a:t>
            </a:r>
            <a:r>
              <a:rPr lang="en-US" altLang="en-US" sz="2400" err="1">
                <a:latin typeface="Domine"/>
              </a:rPr>
              <a:t>Pytesseract</a:t>
            </a:r>
            <a:r>
              <a:rPr lang="en-US" altLang="en-US" sz="2400" dirty="0">
                <a:latin typeface="Domine"/>
              </a:rPr>
              <a:t> for printed text and integrated </a:t>
            </a:r>
            <a:r>
              <a:rPr lang="en-US" altLang="en-US" sz="2400" err="1">
                <a:latin typeface="Domine"/>
              </a:rPr>
              <a:t>Keras</a:t>
            </a:r>
            <a:r>
              <a:rPr lang="en-US" altLang="en-US" sz="2400" dirty="0">
                <a:latin typeface="Domine"/>
              </a:rPr>
              <a:t>-OCR and Easy-OCR for handwritten text, employing their pretrained capabilities to achieve high accuracy. Text correction was optimized using multiple libraries such as </a:t>
            </a:r>
            <a:r>
              <a:rPr lang="en-US" altLang="en-US" sz="2400" err="1">
                <a:latin typeface="Domine"/>
              </a:rPr>
              <a:t>TextBlob</a:t>
            </a:r>
            <a:r>
              <a:rPr lang="en-US" altLang="en-US" sz="2400" dirty="0">
                <a:latin typeface="Domine"/>
              </a:rPr>
              <a:t>, </a:t>
            </a:r>
            <a:r>
              <a:rPr lang="en-US" altLang="en-US" sz="2400" err="1">
                <a:latin typeface="Domine"/>
              </a:rPr>
              <a:t>PySpellChecker</a:t>
            </a:r>
            <a:r>
              <a:rPr lang="en-US" altLang="en-US" sz="2400" dirty="0">
                <a:latin typeface="Domine"/>
              </a:rPr>
              <a:t>, and </a:t>
            </a:r>
            <a:r>
              <a:rPr lang="en-US" altLang="en-US" sz="2400" err="1">
                <a:latin typeface="Domine"/>
              </a:rPr>
              <a:t>JamSpell</a:t>
            </a:r>
            <a:r>
              <a:rPr lang="en-US" altLang="en-US" sz="2400" dirty="0">
                <a:latin typeface="Domine"/>
              </a:rPr>
              <a:t>, improving the fidelity of extracted text.</a:t>
            </a: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None/>
            </a:pPr>
            <a:r>
              <a:rPr lang="en-US" altLang="en-US" sz="2400" dirty="0">
                <a:latin typeface="Domine"/>
              </a:rPr>
              <a:t>Our Android application, developed in Flutter for broad compatibility, provides a seamless user experience, meeting the demands of industries like business, education, and healthcare where precise text digitization is essential. This project demonstrates the efficacy of combining diverse methodologies to create a robust solution for OCR and handwritten text recognition, setting a benchmark for future developments in this </a:t>
            </a:r>
            <a:r>
              <a:rPr lang="en-US" altLang="en-US" sz="2400" err="1">
                <a:latin typeface="Domine"/>
              </a:rPr>
              <a:t>field.In</a:t>
            </a:r>
            <a:r>
              <a:rPr lang="en-US" altLang="en-US" sz="2400" dirty="0">
                <a:latin typeface="Domine"/>
              </a:rPr>
              <a:t> summary, our system delivers enhanced OCR capabilities through meticulous integration of preprocessing, advanced models, and correction techniques, addressing critical needs for accurate and efficient text recognition across various sectors.</a:t>
            </a:r>
            <a:r>
              <a:rPr lang="en-AU" sz="2400" dirty="0">
                <a:latin typeface="Times New Roman"/>
                <a:cs typeface="Times New Roman"/>
              </a:rPr>
              <a:t>To measure the error rate by comparing the number of incorrect words to the total number of words in the text, you can define a metric called </a:t>
            </a:r>
            <a:r>
              <a:rPr lang="en-AU" sz="2400" b="1" dirty="0">
                <a:latin typeface="Times New Roman"/>
                <a:cs typeface="Times New Roman"/>
              </a:rPr>
              <a:t>Word Error Rate (WER)</a:t>
            </a:r>
            <a:r>
              <a:rPr lang="en-AU" sz="2400" dirty="0">
                <a:latin typeface="Times New Roman"/>
                <a:cs typeface="Times New Roman"/>
              </a:rPr>
              <a:t>. In this context, WER is slightly different from the traditional usage, focusing on the proportion of incorrect words to the total words. The formula for this metric can be defined as:</a:t>
            </a:r>
          </a:p>
          <a:p>
            <a:pPr algn="just">
              <a:lnSpc>
                <a:spcPct val="120000"/>
              </a:lnSpc>
              <a:spcBef>
                <a:spcPct val="50000"/>
              </a:spcBef>
              <a:buNone/>
            </a:pPr>
            <a:r>
              <a:rPr lang="en-US" sz="2400" b="1">
                <a:latin typeface="Cambria Math"/>
                <a:ea typeface="Cambria Math"/>
                <a:cs typeface="Times New Roman"/>
              </a:rPr>
              <a:t>WER = Number of Incorrect Words/Total Number of Words </a:t>
            </a:r>
            <a:endParaRPr lang="en-AU" sz="2400">
              <a:latin typeface="Cambria Math"/>
              <a:ea typeface="Cambria Math"/>
              <a:cs typeface="Times New Roman"/>
            </a:endParaRPr>
          </a:p>
          <a:p>
            <a:pPr algn="just" eaLnBrk="1" hangingPunct="1">
              <a:lnSpc>
                <a:spcPct val="120000"/>
              </a:lnSpc>
              <a:spcBef>
                <a:spcPct val="50000"/>
              </a:spcBef>
              <a:buFontTx/>
              <a:buNone/>
            </a:pPr>
            <a:endParaRPr lang="en-US" altLang="en-US" sz="2400" dirty="0">
              <a:latin typeface="Domine" panose="02040503040403060204" pitchFamily="18" charset="0"/>
              <a:cs typeface="Arial"/>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FontTx/>
              <a:buNone/>
            </a:pPr>
            <a:endParaRPr lang="en-US" altLang="en-US" sz="2400" dirty="0">
              <a:latin typeface="Domine" panose="02040503040403060204" pitchFamily="18" charset="0"/>
            </a:endParaRPr>
          </a:p>
          <a:p>
            <a:pPr algn="just" eaLnBrk="1" hangingPunct="1">
              <a:lnSpc>
                <a:spcPct val="120000"/>
              </a:lnSpc>
              <a:spcBef>
                <a:spcPct val="50000"/>
              </a:spcBef>
              <a:buNone/>
            </a:pPr>
            <a:endParaRPr lang="en-US" altLang="en-US" sz="3200" dirty="0">
              <a:latin typeface="Domine" panose="02040503040403060204" pitchFamily="18" charset="0"/>
            </a:endParaRPr>
          </a:p>
        </p:txBody>
      </p:sp>
      <p:sp>
        <p:nvSpPr>
          <p:cNvPr id="2058" name="AutoShape 396">
            <a:extLst>
              <a:ext uri="{FF2B5EF4-FFF2-40B4-BE49-F238E27FC236}">
                <a16:creationId xmlns:a16="http://schemas.microsoft.com/office/drawing/2014/main" id="{C8511C50-AD8E-4BA8-B2CC-5F6A7875B7FC}"/>
              </a:ext>
            </a:extLst>
          </p:cNvPr>
          <p:cNvSpPr>
            <a:spLocks noChangeArrowheads="1"/>
          </p:cNvSpPr>
          <p:nvPr/>
        </p:nvSpPr>
        <p:spPr bwMode="auto">
          <a:xfrm>
            <a:off x="24230012"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Results</a:t>
            </a:r>
          </a:p>
        </p:txBody>
      </p:sp>
      <p:grpSp>
        <p:nvGrpSpPr>
          <p:cNvPr id="5" name="Group 4">
            <a:extLst>
              <a:ext uri="{FF2B5EF4-FFF2-40B4-BE49-F238E27FC236}">
                <a16:creationId xmlns:a16="http://schemas.microsoft.com/office/drawing/2014/main" id="{717B5989-78FA-F44A-32AD-CE05A85110A0}"/>
              </a:ext>
            </a:extLst>
          </p:cNvPr>
          <p:cNvGrpSpPr/>
          <p:nvPr/>
        </p:nvGrpSpPr>
        <p:grpSpPr>
          <a:xfrm>
            <a:off x="33516748" y="10696942"/>
            <a:ext cx="9320034" cy="10818650"/>
            <a:chOff x="33694548" y="11128742"/>
            <a:chExt cx="9320034" cy="10818650"/>
          </a:xfrm>
        </p:grpSpPr>
        <p:sp>
          <p:nvSpPr>
            <p:cNvPr id="2059" name="Text Box 379">
              <a:extLst>
                <a:ext uri="{FF2B5EF4-FFF2-40B4-BE49-F238E27FC236}">
                  <a16:creationId xmlns:a16="http://schemas.microsoft.com/office/drawing/2014/main" id="{CC0A675F-EADE-4D26-A22F-002B83C36894}"/>
                </a:ext>
              </a:extLst>
            </p:cNvPr>
            <p:cNvSpPr txBox="1">
              <a:spLocks noChangeArrowheads="1"/>
            </p:cNvSpPr>
            <p:nvPr/>
          </p:nvSpPr>
          <p:spPr bwMode="auto">
            <a:xfrm>
              <a:off x="33694548" y="12026919"/>
              <a:ext cx="9320034" cy="9920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algn="just" eaLnBrk="1" hangingPunct="1">
                <a:lnSpc>
                  <a:spcPct val="120000"/>
                </a:lnSpc>
                <a:spcBef>
                  <a:spcPct val="50000"/>
                </a:spcBef>
                <a:buFontTx/>
                <a:buNone/>
              </a:pPr>
              <a:r>
                <a:rPr lang="en-US" altLang="en-US" sz="2400" dirty="0">
                  <a:latin typeface="Domine"/>
                </a:rPr>
                <a:t>In Advanced OCR and handwritten text recognition systems are transformative, bridging accessibility gaps for the visually impaired and enhancing efficiency across industries by automating document management. Digitizing cultural artifacts preserves heritage and enables broader access to historical records, fostering deeper insights. In AI, OCR fuels innovation by providing datasets for sophisticated algorithms. For businesses, OCR improves operational efficiency and customer service, while in education, it supports inclusive learning environments. Overall, these technologies promise a more connected, efficient, and inclusive </a:t>
              </a:r>
              <a:r>
                <a:rPr lang="en-US" altLang="en-US" sz="2400" dirty="0" err="1">
                  <a:latin typeface="Domine"/>
                </a:rPr>
                <a:t>future.The</a:t>
              </a:r>
              <a:r>
                <a:rPr lang="en-US" altLang="en-US" sz="2400" dirty="0">
                  <a:latin typeface="Domine"/>
                </a:rPr>
                <a:t> current system has a few drawbacks that could potentially have fixes in the future:</a:t>
              </a:r>
            </a:p>
            <a:p>
              <a:pPr algn="just" eaLnBrk="1" hangingPunct="1">
                <a:lnSpc>
                  <a:spcPct val="120000"/>
                </a:lnSpc>
                <a:spcBef>
                  <a:spcPct val="50000"/>
                </a:spcBef>
                <a:buNone/>
              </a:pPr>
              <a:r>
                <a:rPr lang="en-US" altLang="en-US" sz="2400" dirty="0">
                  <a:latin typeface="Domine"/>
                </a:rPr>
                <a:t>1) Enhanced Accuracy and Speed: Continued improvement in accuracy and speed of OCR algorithms to handle diverse fonts.</a:t>
              </a:r>
            </a:p>
            <a:p>
              <a:pPr marL="514350" indent="-514350" algn="just" eaLnBrk="1" hangingPunct="1">
                <a:lnSpc>
                  <a:spcPct val="120000"/>
                </a:lnSpc>
                <a:spcBef>
                  <a:spcPct val="50000"/>
                </a:spcBef>
                <a:buAutoNum type="arabicParenR" startAt="2"/>
              </a:pPr>
              <a:r>
                <a:rPr lang="en-US" altLang="en-US" sz="2400" dirty="0">
                  <a:latin typeface="Domine"/>
                </a:rPr>
                <a:t>Multimodal Integration: Integration with other modalities like speech recognition and image processing.</a:t>
              </a:r>
            </a:p>
            <a:p>
              <a:pPr marL="514350" indent="-514350" algn="just" eaLnBrk="1" hangingPunct="1">
                <a:lnSpc>
                  <a:spcPct val="120000"/>
                </a:lnSpc>
                <a:spcBef>
                  <a:spcPct val="50000"/>
                </a:spcBef>
                <a:buAutoNum type="arabicParenR" startAt="2"/>
              </a:pPr>
              <a:r>
                <a:rPr lang="en-US" altLang="en-US" sz="2400" dirty="0">
                  <a:latin typeface="Domine"/>
                </a:rPr>
                <a:t>Integration with AI and Machine Learning: Leveraging AI and machine learning techniques to enhance OCR capabilities. </a:t>
              </a:r>
              <a:endParaRPr lang="en-US" altLang="en-US" sz="2400" dirty="0">
                <a:latin typeface="Domine" panose="02040503040403060204" pitchFamily="18" charset="0"/>
              </a:endParaRPr>
            </a:p>
          </p:txBody>
        </p:sp>
        <p:sp>
          <p:nvSpPr>
            <p:cNvPr id="2060" name="AutoShape 396">
              <a:extLst>
                <a:ext uri="{FF2B5EF4-FFF2-40B4-BE49-F238E27FC236}">
                  <a16:creationId xmlns:a16="http://schemas.microsoft.com/office/drawing/2014/main" id="{4A4A5E4C-ADA7-4B3D-A9AB-ECEE14470C9A}"/>
                </a:ext>
              </a:extLst>
            </p:cNvPr>
            <p:cNvSpPr>
              <a:spLocks noChangeArrowheads="1"/>
            </p:cNvSpPr>
            <p:nvPr/>
          </p:nvSpPr>
          <p:spPr bwMode="auto">
            <a:xfrm>
              <a:off x="33700059" y="11128742"/>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Conclusion</a:t>
              </a:r>
            </a:p>
          </p:txBody>
        </p:sp>
      </p:grpSp>
      <p:sp>
        <p:nvSpPr>
          <p:cNvPr id="2063" name="Text Box 379">
            <a:extLst>
              <a:ext uri="{FF2B5EF4-FFF2-40B4-BE49-F238E27FC236}">
                <a16:creationId xmlns:a16="http://schemas.microsoft.com/office/drawing/2014/main" id="{218D4D77-9C8C-46A0-ABBE-6373C0FD5DD1}"/>
              </a:ext>
            </a:extLst>
          </p:cNvPr>
          <p:cNvSpPr txBox="1">
            <a:spLocks noChangeArrowheads="1"/>
          </p:cNvSpPr>
          <p:nvPr/>
        </p:nvSpPr>
        <p:spPr bwMode="auto">
          <a:xfrm>
            <a:off x="33611723" y="22154025"/>
            <a:ext cx="9278608" cy="11319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algn="just" eaLnBrk="1" hangingPunct="1">
              <a:lnSpc>
                <a:spcPct val="120000"/>
              </a:lnSpc>
              <a:spcBef>
                <a:spcPct val="50000"/>
              </a:spcBef>
              <a:buFontTx/>
              <a:buNone/>
            </a:pPr>
            <a:r>
              <a:rPr lang="en-US" altLang="en-US" sz="1600" dirty="0">
                <a:latin typeface="Domine"/>
              </a:rPr>
              <a:t>[1]Christian Bartz, Hendrik </a:t>
            </a:r>
            <a:r>
              <a:rPr lang="en-US" altLang="en-US" sz="1600" dirty="0" err="1">
                <a:latin typeface="Domine"/>
              </a:rPr>
              <a:t>Rätz</a:t>
            </a:r>
            <a:r>
              <a:rPr lang="en-US" altLang="en-US" sz="1600" dirty="0">
                <a:latin typeface="Domine"/>
              </a:rPr>
              <a:t>, and Christoph Meinel, "Handwriting Classification for the Analysis of Art-Historical Documents," Hasso Plattner Institute, University of Potsdam, 14482 Potsdam, Germany, Nov. 4, 2020.</a:t>
            </a:r>
          </a:p>
          <a:p>
            <a:pPr algn="just" eaLnBrk="1" hangingPunct="1">
              <a:lnSpc>
                <a:spcPct val="120000"/>
              </a:lnSpc>
              <a:spcBef>
                <a:spcPct val="50000"/>
              </a:spcBef>
              <a:buFontTx/>
              <a:buNone/>
            </a:pPr>
            <a:r>
              <a:rPr lang="en-US" altLang="en-US" sz="1600" dirty="0">
                <a:latin typeface="Domine"/>
              </a:rPr>
              <a:t>[2]</a:t>
            </a:r>
            <a:r>
              <a:rPr lang="en-US" altLang="en-US" sz="1600" dirty="0" err="1">
                <a:latin typeface="Domine"/>
              </a:rPr>
              <a:t>Yuning</a:t>
            </a:r>
            <a:r>
              <a:rPr lang="en-US" altLang="en-US" sz="1600" dirty="0">
                <a:latin typeface="Domine"/>
              </a:rPr>
              <a:t> Du, </a:t>
            </a:r>
            <a:r>
              <a:rPr lang="en-US" altLang="en-US" sz="1600" dirty="0" err="1">
                <a:latin typeface="Domine"/>
              </a:rPr>
              <a:t>Chenxia</a:t>
            </a:r>
            <a:r>
              <a:rPr lang="en-US" altLang="en-US" sz="1600" dirty="0">
                <a:latin typeface="Domine"/>
              </a:rPr>
              <a:t> Li, </a:t>
            </a:r>
            <a:r>
              <a:rPr lang="en-US" altLang="en-US" sz="1600" dirty="0" err="1">
                <a:latin typeface="Domine"/>
              </a:rPr>
              <a:t>Ruoyu</a:t>
            </a:r>
            <a:r>
              <a:rPr lang="en-US" altLang="en-US" sz="1600" dirty="0">
                <a:latin typeface="Domine"/>
              </a:rPr>
              <a:t> Guo, </a:t>
            </a:r>
            <a:r>
              <a:rPr lang="en-US" altLang="en-US" sz="1600" dirty="0" err="1">
                <a:latin typeface="Domine"/>
              </a:rPr>
              <a:t>Xiaoting</a:t>
            </a:r>
            <a:r>
              <a:rPr lang="en-US" altLang="en-US" sz="1600" dirty="0">
                <a:latin typeface="Domine"/>
              </a:rPr>
              <a:t> Yin, Weiwei Liu, Jun Zhou, Yifan Bai, Zilin Yu, </a:t>
            </a:r>
            <a:r>
              <a:rPr lang="en-US" altLang="en-US" sz="1600" dirty="0" err="1">
                <a:latin typeface="Domine"/>
              </a:rPr>
              <a:t>Yehua</a:t>
            </a:r>
            <a:r>
              <a:rPr lang="en-US" altLang="en-US" sz="1600" dirty="0">
                <a:latin typeface="Domine"/>
              </a:rPr>
              <a:t> Yang, Qingqing Dang, and </a:t>
            </a:r>
            <a:r>
              <a:rPr lang="en-US" altLang="en-US" sz="1600" dirty="0" err="1">
                <a:latin typeface="Domine"/>
              </a:rPr>
              <a:t>Haoshuang</a:t>
            </a:r>
            <a:r>
              <a:rPr lang="en-US" altLang="en-US" sz="1600" dirty="0">
                <a:latin typeface="Domine"/>
              </a:rPr>
              <a:t> Wang, "PP-OCR: A Practical Ultra Lightweight OCR System," Baidu Inc, Oct. 5, 2020.</a:t>
            </a:r>
          </a:p>
          <a:p>
            <a:pPr algn="just" eaLnBrk="1" hangingPunct="1">
              <a:lnSpc>
                <a:spcPct val="120000"/>
              </a:lnSpc>
              <a:spcBef>
                <a:spcPct val="50000"/>
              </a:spcBef>
              <a:buFontTx/>
              <a:buNone/>
            </a:pPr>
            <a:r>
              <a:rPr lang="en-US" altLang="en-US" sz="1600" dirty="0">
                <a:latin typeface="Domine"/>
              </a:rPr>
              <a:t>[3]Chengwei Zhang, Yunlu Xu, </a:t>
            </a:r>
            <a:r>
              <a:rPr lang="en-US" altLang="en-US" sz="1600" dirty="0" err="1">
                <a:latin typeface="Domine"/>
              </a:rPr>
              <a:t>Zhanzhan</a:t>
            </a:r>
            <a:r>
              <a:rPr lang="en-US" altLang="en-US" sz="1600" dirty="0">
                <a:latin typeface="Domine"/>
              </a:rPr>
              <a:t> Cheng, Shiliang Pu, Yi Niu, Fei Wu, and </a:t>
            </a:r>
            <a:r>
              <a:rPr lang="en-US" altLang="en-US" sz="1600" dirty="0" err="1">
                <a:latin typeface="Domine"/>
              </a:rPr>
              <a:t>Futai</a:t>
            </a:r>
            <a:r>
              <a:rPr lang="en-US" altLang="en-US" sz="1600" dirty="0">
                <a:latin typeface="Domine"/>
              </a:rPr>
              <a:t> Zou, "SPIN: Structure-Preserving Inner Offset Network for Scene Text Recognition," 1Shanghai </a:t>
            </a:r>
            <a:r>
              <a:rPr lang="en-US" altLang="en-US" sz="1600" dirty="0" err="1">
                <a:latin typeface="Domine"/>
              </a:rPr>
              <a:t>Jiaotong</a:t>
            </a:r>
            <a:r>
              <a:rPr lang="en-US" altLang="en-US" sz="1600" dirty="0">
                <a:latin typeface="Domine"/>
              </a:rPr>
              <a:t> University, China; 2Hikvision Research Institute, China; 3Zhejiang University, China, Oct. 25, 2021.</a:t>
            </a:r>
          </a:p>
          <a:p>
            <a:pPr algn="just" eaLnBrk="1" hangingPunct="1">
              <a:lnSpc>
                <a:spcPct val="120000"/>
              </a:lnSpc>
              <a:spcBef>
                <a:spcPct val="50000"/>
              </a:spcBef>
              <a:buNone/>
            </a:pPr>
            <a:r>
              <a:rPr lang="en-US" altLang="en-US" sz="1600" dirty="0">
                <a:latin typeface="Domine"/>
              </a:rPr>
              <a:t>[4]</a:t>
            </a:r>
            <a:r>
              <a:rPr lang="en-US" altLang="en-US" sz="1600" dirty="0" err="1">
                <a:latin typeface="Domine"/>
              </a:rPr>
              <a:t>unlong</a:t>
            </a:r>
            <a:r>
              <a:rPr lang="en-US" altLang="en-US" sz="1600" dirty="0">
                <a:latin typeface="Domine"/>
              </a:rPr>
              <a:t> Li, Yiheng Xu, and </a:t>
            </a:r>
            <a:r>
              <a:rPr lang="en-US" altLang="en-US" sz="1600" dirty="0" err="1">
                <a:latin typeface="Domine"/>
              </a:rPr>
              <a:t>Tengchao</a:t>
            </a:r>
            <a:r>
              <a:rPr lang="en-US" altLang="en-US" sz="1600" dirty="0">
                <a:latin typeface="Domine"/>
              </a:rPr>
              <a:t> </a:t>
            </a:r>
            <a:r>
              <a:rPr lang="en-US" altLang="en-US" sz="1600" dirty="0" err="1">
                <a:latin typeface="Domine"/>
              </a:rPr>
              <a:t>Lv</a:t>
            </a:r>
            <a:r>
              <a:rPr lang="en-US" altLang="en-US" sz="1600" dirty="0">
                <a:latin typeface="Domine"/>
              </a:rPr>
              <a:t>, "</a:t>
            </a:r>
            <a:r>
              <a:rPr lang="en-US" altLang="en-US" sz="1600" dirty="0" err="1">
                <a:latin typeface="Domine"/>
              </a:rPr>
              <a:t>DiT</a:t>
            </a:r>
            <a:r>
              <a:rPr lang="en-US" altLang="en-US" sz="1600" dirty="0">
                <a:latin typeface="Domine"/>
              </a:rPr>
              <a:t>: Self-supervised Pre-training for Document Image Transformer," Shanghai Jiao Tong University, Shanghai, China, and Microsoft Research Asia, Beijing, China, July 19, 2022. </a:t>
            </a:r>
            <a:endParaRPr lang="en-US" altLang="en-US" sz="1600" dirty="0">
              <a:latin typeface="Domine" panose="02040503040403060204" pitchFamily="18" charset="0"/>
            </a:endParaRPr>
          </a:p>
          <a:p>
            <a:pPr algn="just" eaLnBrk="1" hangingPunct="1">
              <a:lnSpc>
                <a:spcPct val="120000"/>
              </a:lnSpc>
              <a:spcBef>
                <a:spcPct val="50000"/>
              </a:spcBef>
              <a:buFontTx/>
              <a:buNone/>
            </a:pPr>
            <a:r>
              <a:rPr lang="en-US" altLang="en-US" sz="1600" dirty="0">
                <a:latin typeface="Domine"/>
              </a:rPr>
              <a:t>[5]Atman Mishra, A. Sharath Ram, and Kavyashree C., "Handwritten Text Recognition Using Convolutional Neural Network," Dept. of AIML, New Horizon College of Engineering, Bangalore, India, Jul. 1, 2023.</a:t>
            </a:r>
          </a:p>
          <a:p>
            <a:pPr algn="just" eaLnBrk="1" hangingPunct="1">
              <a:lnSpc>
                <a:spcPct val="120000"/>
              </a:lnSpc>
              <a:spcBef>
                <a:spcPct val="50000"/>
              </a:spcBef>
              <a:buFontTx/>
              <a:buNone/>
            </a:pPr>
            <a:r>
              <a:rPr lang="en-US" altLang="en-US" sz="1600" dirty="0">
                <a:latin typeface="Domine"/>
              </a:rPr>
              <a:t>[6]</a:t>
            </a:r>
            <a:r>
              <a:rPr lang="en-US" altLang="en-US" sz="1600" err="1">
                <a:latin typeface="Domine"/>
              </a:rPr>
              <a:t>Tianlun</a:t>
            </a:r>
            <a:r>
              <a:rPr lang="en-US" altLang="en-US" sz="1600" dirty="0">
                <a:latin typeface="Domine"/>
              </a:rPr>
              <a:t> Zheng, </a:t>
            </a:r>
            <a:r>
              <a:rPr lang="en-US" altLang="en-US" sz="1600" err="1">
                <a:latin typeface="Domine"/>
              </a:rPr>
              <a:t>Zhineng</a:t>
            </a:r>
            <a:r>
              <a:rPr lang="en-US" altLang="en-US" sz="1600" dirty="0">
                <a:latin typeface="Domine"/>
              </a:rPr>
              <a:t> Chen, Bingchen Huang, Wei Zhang, and Yu-Gang Jiang, "MRN: Multiplexed Routing Network for Incremental Multilingual Text Recognition," School of Computer Science, Fudan University, China, and Shanghai Collaborative Innovation Center of Intelligence, July 30, 2023</a:t>
            </a:r>
          </a:p>
          <a:p>
            <a:pPr algn="just">
              <a:lnSpc>
                <a:spcPct val="120000"/>
              </a:lnSpc>
              <a:spcBef>
                <a:spcPct val="50000"/>
              </a:spcBef>
              <a:buNone/>
            </a:pPr>
            <a:r>
              <a:rPr lang="en-US" altLang="en-US" sz="1600" dirty="0">
                <a:latin typeface="Domine"/>
              </a:rPr>
              <a:t>[7]</a:t>
            </a:r>
            <a:r>
              <a:rPr lang="en-US" sz="1600" dirty="0">
                <a:latin typeface="Domine"/>
              </a:rPr>
              <a:t>Y. Bengio, P. Y. Simard, and P. </a:t>
            </a:r>
            <a:r>
              <a:rPr lang="en-US" sz="1600" dirty="0" err="1">
                <a:latin typeface="Domine"/>
              </a:rPr>
              <a:t>Frasconi</a:t>
            </a:r>
            <a:r>
              <a:rPr lang="en-US" sz="1600" dirty="0">
                <a:latin typeface="Domine"/>
              </a:rPr>
              <a:t>. Learning </a:t>
            </a:r>
            <a:r>
              <a:rPr lang="en-US" sz="1600" dirty="0" err="1">
                <a:latin typeface="Domine"/>
              </a:rPr>
              <a:t>longterm</a:t>
            </a:r>
            <a:r>
              <a:rPr lang="en-US" sz="1600" dirty="0">
                <a:latin typeface="Domine"/>
              </a:rPr>
              <a:t> dependencies with gradient descent is difficult. NN, 5(2):157–166, 1994. 3</a:t>
            </a:r>
          </a:p>
          <a:p>
            <a:pPr algn="just" eaLnBrk="1" hangingPunct="1">
              <a:lnSpc>
                <a:spcPct val="120000"/>
              </a:lnSpc>
              <a:spcBef>
                <a:spcPct val="50000"/>
              </a:spcBef>
              <a:buNone/>
            </a:pPr>
            <a:r>
              <a:rPr lang="en-US" sz="1600" dirty="0">
                <a:latin typeface="Domine"/>
              </a:rPr>
              <a:t>[8]S. M. Lucas, A. Panaretos, L. Sosa, A. Tang, S. Wong, R. Young, K. Ashida, H. Nagai, </a:t>
            </a:r>
            <a:r>
              <a:rPr lang="en-US" sz="1600" dirty="0" err="1">
                <a:latin typeface="Domine"/>
              </a:rPr>
              <a:t>M.Okamoto</a:t>
            </a:r>
            <a:r>
              <a:rPr lang="en-US" sz="1600" dirty="0">
                <a:latin typeface="Domine"/>
              </a:rPr>
              <a:t>, H. Yamamoto, H. Miyao, J. Zhu, W. Ou, C. Wolf, J. </a:t>
            </a:r>
            <a:r>
              <a:rPr lang="en-US" sz="1600" dirty="0" err="1">
                <a:latin typeface="Domine"/>
              </a:rPr>
              <a:t>Jolion</a:t>
            </a:r>
            <a:r>
              <a:rPr lang="en-US" sz="1600" dirty="0">
                <a:latin typeface="Domine"/>
              </a:rPr>
              <a:t>, L. Todoran, M. Worring, and X. Lin. ICDAR 2003 robust reading competitions: entries, results, and future directions. IJDAR, 7(2- 3):105–122, 2005</a:t>
            </a:r>
          </a:p>
          <a:p>
            <a:pPr algn="just" eaLnBrk="1" hangingPunct="1">
              <a:lnSpc>
                <a:spcPct val="120000"/>
              </a:lnSpc>
              <a:spcBef>
                <a:spcPct val="50000"/>
              </a:spcBef>
              <a:buNone/>
            </a:pPr>
            <a:r>
              <a:rPr lang="en-US" sz="1600" dirty="0">
                <a:latin typeface="Domine"/>
              </a:rPr>
              <a:t>[9]A. Graves, S. Fernandez, F. J. Gomez, and J. </a:t>
            </a:r>
            <a:r>
              <a:rPr lang="en-US" sz="1600" dirty="0" err="1">
                <a:latin typeface="Domine"/>
              </a:rPr>
              <a:t>Schmidhu</a:t>
            </a:r>
            <a:r>
              <a:rPr lang="en-US" sz="1600" dirty="0">
                <a:latin typeface="Domine"/>
              </a:rPr>
              <a:t>- </a:t>
            </a:r>
            <a:r>
              <a:rPr lang="en-US" sz="1600" dirty="0" err="1">
                <a:latin typeface="Domine"/>
              </a:rPr>
              <a:t>ber</a:t>
            </a:r>
            <a:r>
              <a:rPr lang="en-US" sz="1600" dirty="0">
                <a:latin typeface="Domine"/>
              </a:rPr>
              <a:t>. Connectionist temporal classification: labelling unsegmented sequence data with recurrent </a:t>
            </a:r>
            <a:r>
              <a:rPr lang="en-US" sz="1600" dirty="0" err="1">
                <a:latin typeface="Domine"/>
              </a:rPr>
              <a:t>eural</a:t>
            </a:r>
            <a:r>
              <a:rPr lang="en-US" sz="1600" dirty="0">
                <a:latin typeface="Domine"/>
              </a:rPr>
              <a:t> networks. In ICML, 2006.</a:t>
            </a:r>
          </a:p>
          <a:p>
            <a:pPr algn="just" eaLnBrk="1" hangingPunct="1">
              <a:lnSpc>
                <a:spcPct val="120000"/>
              </a:lnSpc>
              <a:spcBef>
                <a:spcPct val="50000"/>
              </a:spcBef>
              <a:buNone/>
            </a:pPr>
            <a:r>
              <a:rPr lang="en-US" sz="1600" dirty="0">
                <a:latin typeface="Domine"/>
              </a:rPr>
              <a:t>[10]Baek, Y.; Lee, B.; Han, D.; Yun, S.; and Lee, H. 2019. Character region a </a:t>
            </a:r>
            <a:r>
              <a:rPr lang="en-US" sz="1600" err="1">
                <a:latin typeface="Domine"/>
              </a:rPr>
              <a:t>wareness</a:t>
            </a:r>
            <a:r>
              <a:rPr lang="en-US" sz="1600" dirty="0">
                <a:latin typeface="Domine"/>
              </a:rPr>
              <a:t> for text detection. In Proc. CVPR, 9365–9374. Chng, C. K., and Chan, C S. 2017. Total-text: A comprehensive dataset for scene text detection and recognition. In Proc. ICDAR, 935–942.</a:t>
            </a:r>
          </a:p>
          <a:p>
            <a:pPr algn="just" eaLnBrk="1" hangingPunct="1">
              <a:lnSpc>
                <a:spcPct val="120000"/>
              </a:lnSpc>
              <a:spcBef>
                <a:spcPct val="50000"/>
              </a:spcBef>
              <a:buNone/>
            </a:pPr>
            <a:endParaRPr lang="en-US" sz="1600" dirty="0">
              <a:latin typeface="Domine"/>
            </a:endParaRPr>
          </a:p>
          <a:p>
            <a:pPr algn="just">
              <a:lnSpc>
                <a:spcPct val="120000"/>
              </a:lnSpc>
              <a:spcBef>
                <a:spcPct val="50000"/>
              </a:spcBef>
              <a:buNone/>
            </a:pPr>
            <a:endParaRPr lang="en-US" sz="1000" dirty="0">
              <a:latin typeface="Times New Roman"/>
              <a:cs typeface="Times New Roman"/>
            </a:endParaRPr>
          </a:p>
        </p:txBody>
      </p:sp>
      <p:sp>
        <p:nvSpPr>
          <p:cNvPr id="2064" name="AutoShape 396">
            <a:extLst>
              <a:ext uri="{FF2B5EF4-FFF2-40B4-BE49-F238E27FC236}">
                <a16:creationId xmlns:a16="http://schemas.microsoft.com/office/drawing/2014/main" id="{E4A0662A-3A83-4013-8345-F0F994B91068}"/>
              </a:ext>
            </a:extLst>
          </p:cNvPr>
          <p:cNvSpPr>
            <a:spLocks noChangeArrowheads="1"/>
          </p:cNvSpPr>
          <p:nvPr/>
        </p:nvSpPr>
        <p:spPr bwMode="auto">
          <a:xfrm>
            <a:off x="33610045" y="21490382"/>
            <a:ext cx="9086430" cy="656855"/>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References</a:t>
            </a:r>
          </a:p>
        </p:txBody>
      </p:sp>
      <p:pic>
        <p:nvPicPr>
          <p:cNvPr id="4" name="Picture 3" descr="A picture containing symbol, emblem, logo, circle&#10;&#10;Description automatically generated">
            <a:extLst>
              <a:ext uri="{FF2B5EF4-FFF2-40B4-BE49-F238E27FC236}">
                <a16:creationId xmlns:a16="http://schemas.microsoft.com/office/drawing/2014/main" id="{8F2FB61B-A1F0-3F82-C5B0-22B025ECBF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09448" y="408225"/>
            <a:ext cx="2675291" cy="2783300"/>
          </a:xfrm>
          <a:prstGeom prst="rect">
            <a:avLst/>
          </a:prstGeom>
          <a:noFill/>
          <a:ln>
            <a:noFill/>
          </a:ln>
        </p:spPr>
      </p:pic>
      <p:sp>
        <p:nvSpPr>
          <p:cNvPr id="6" name="TextBox 5">
            <a:extLst>
              <a:ext uri="{FF2B5EF4-FFF2-40B4-BE49-F238E27FC236}">
                <a16:creationId xmlns:a16="http://schemas.microsoft.com/office/drawing/2014/main" id="{7F7AD7F9-16A1-AFD0-60F7-AB8DFBD6B826}"/>
              </a:ext>
            </a:extLst>
          </p:cNvPr>
          <p:cNvSpPr txBox="1"/>
          <p:nvPr/>
        </p:nvSpPr>
        <p:spPr>
          <a:xfrm>
            <a:off x="34787648" y="3762788"/>
            <a:ext cx="10318893" cy="1384995"/>
          </a:xfrm>
          <a:prstGeom prst="rect">
            <a:avLst/>
          </a:prstGeom>
          <a:noFill/>
        </p:spPr>
        <p:txBody>
          <a:bodyPr wrap="square" rtlCol="0">
            <a:spAutoFit/>
          </a:bodyPr>
          <a:lstStyle/>
          <a:p>
            <a:pPr algn="ctr"/>
            <a:r>
              <a:rPr lang="en-US" sz="2800" dirty="0">
                <a:solidFill>
                  <a:srgbClr val="002060"/>
                </a:solidFill>
                <a:latin typeface="Domine" panose="020B0604020202020204" charset="0"/>
              </a:rPr>
              <a:t>Ain Shams University</a:t>
            </a:r>
          </a:p>
          <a:p>
            <a:pPr algn="ctr"/>
            <a:r>
              <a:rPr lang="en-US" sz="2800" dirty="0">
                <a:solidFill>
                  <a:srgbClr val="002060"/>
                </a:solidFill>
                <a:latin typeface="Domine" panose="020B0604020202020204" charset="0"/>
              </a:rPr>
              <a:t>Faculty of Computer &amp; Information Sciences</a:t>
            </a:r>
          </a:p>
          <a:p>
            <a:pPr algn="ctr"/>
            <a:r>
              <a:rPr lang="en-US" sz="2800" dirty="0">
                <a:solidFill>
                  <a:srgbClr val="002060"/>
                </a:solidFill>
                <a:latin typeface="Domine" panose="020B0604020202020204" charset="0"/>
              </a:rPr>
              <a:t>Information Systems Department</a:t>
            </a:r>
          </a:p>
        </p:txBody>
      </p:sp>
      <p:pic>
        <p:nvPicPr>
          <p:cNvPr id="7" name="Picture 6">
            <a:extLst>
              <a:ext uri="{FF2B5EF4-FFF2-40B4-BE49-F238E27FC236}">
                <a16:creationId xmlns:a16="http://schemas.microsoft.com/office/drawing/2014/main" id="{E1BD899B-B8D7-BB97-0035-DD8CA9FB4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600993"/>
            <a:ext cx="4650518" cy="4326066"/>
          </a:xfrm>
          <a:prstGeom prst="rect">
            <a:avLst/>
          </a:prstGeom>
        </p:spPr>
      </p:pic>
      <p:pic>
        <p:nvPicPr>
          <p:cNvPr id="8" name="Picture 7">
            <a:extLst>
              <a:ext uri="{FF2B5EF4-FFF2-40B4-BE49-F238E27FC236}">
                <a16:creationId xmlns:a16="http://schemas.microsoft.com/office/drawing/2014/main" id="{23AE90EB-E5E0-124D-0950-C74480D22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2077" y="20747788"/>
            <a:ext cx="9129348" cy="5521744"/>
          </a:xfrm>
          <a:prstGeom prst="rect">
            <a:avLst/>
          </a:prstGeom>
        </p:spPr>
      </p:pic>
      <p:sp>
        <p:nvSpPr>
          <p:cNvPr id="9" name="TextBox 8">
            <a:extLst>
              <a:ext uri="{FF2B5EF4-FFF2-40B4-BE49-F238E27FC236}">
                <a16:creationId xmlns:a16="http://schemas.microsoft.com/office/drawing/2014/main" id="{7D763D21-6979-757C-A784-7D40DBB21296}"/>
              </a:ext>
            </a:extLst>
          </p:cNvPr>
          <p:cNvSpPr txBox="1"/>
          <p:nvPr/>
        </p:nvSpPr>
        <p:spPr>
          <a:xfrm>
            <a:off x="15916802" y="26531451"/>
            <a:ext cx="5125121" cy="400110"/>
          </a:xfrm>
          <a:prstGeom prst="rect">
            <a:avLst/>
          </a:prstGeom>
          <a:noFill/>
        </p:spPr>
        <p:txBody>
          <a:bodyPr wrap="none" rtlCol="0">
            <a:spAutoFit/>
          </a:bodyPr>
          <a:lstStyle/>
          <a:p>
            <a:r>
              <a:rPr lang="en-US" sz="2000" b="1" dirty="0">
                <a:latin typeface="Domine" panose="020B0604020202020204" charset="0"/>
              </a:rPr>
              <a:t>Figure 1 </a:t>
            </a:r>
            <a:r>
              <a:rPr lang="en-US" sz="2000" dirty="0">
                <a:latin typeface="Domine" panose="020B0604020202020204" charset="0"/>
              </a:rPr>
              <a:t>. Methods and Procedures Used</a:t>
            </a:r>
          </a:p>
        </p:txBody>
      </p:sp>
      <p:grpSp>
        <p:nvGrpSpPr>
          <p:cNvPr id="29" name="Group 28"/>
          <p:cNvGrpSpPr/>
          <p:nvPr/>
        </p:nvGrpSpPr>
        <p:grpSpPr>
          <a:xfrm>
            <a:off x="23939273" y="30426886"/>
            <a:ext cx="9590818" cy="1824083"/>
            <a:chOff x="32602196" y="5505757"/>
            <a:chExt cx="10550147" cy="1962106"/>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02196" y="5574768"/>
              <a:ext cx="5118904" cy="189309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9895" y="5505757"/>
              <a:ext cx="5412448" cy="1901225"/>
            </a:xfrm>
            <a:prstGeom prst="rect">
              <a:avLst/>
            </a:prstGeom>
          </p:spPr>
        </p:pic>
      </p:grpSp>
      <p:sp>
        <p:nvSpPr>
          <p:cNvPr id="32" name="TextBox 31">
            <a:extLst>
              <a:ext uri="{FF2B5EF4-FFF2-40B4-BE49-F238E27FC236}">
                <a16:creationId xmlns:a16="http://schemas.microsoft.com/office/drawing/2014/main" id="{AE0982E7-4481-789D-D6FD-755D7E1283C1}"/>
              </a:ext>
            </a:extLst>
          </p:cNvPr>
          <p:cNvSpPr txBox="1"/>
          <p:nvPr/>
        </p:nvSpPr>
        <p:spPr>
          <a:xfrm>
            <a:off x="23018948" y="30024273"/>
            <a:ext cx="3734125" cy="400110"/>
          </a:xfrm>
          <a:prstGeom prst="rect">
            <a:avLst/>
          </a:prstGeom>
          <a:noFill/>
        </p:spPr>
        <p:txBody>
          <a:bodyPr wrap="square" rtlCol="0">
            <a:spAutoFit/>
          </a:bodyPr>
          <a:lstStyle/>
          <a:p>
            <a:pPr algn="ctr"/>
            <a:r>
              <a:rPr lang="en-US" sz="2000" dirty="0"/>
              <a:t> </a:t>
            </a:r>
            <a:r>
              <a:rPr lang="en-US" sz="2000" dirty="0" err="1"/>
              <a:t>Symspell</a:t>
            </a:r>
            <a:endParaRPr lang="en-US" sz="2000" dirty="0">
              <a:latin typeface="Domine" panose="020B0604020202020204" charset="0"/>
            </a:endParaRPr>
          </a:p>
        </p:txBody>
      </p:sp>
      <p:grpSp>
        <p:nvGrpSpPr>
          <p:cNvPr id="30" name="Group 29"/>
          <p:cNvGrpSpPr/>
          <p:nvPr/>
        </p:nvGrpSpPr>
        <p:grpSpPr>
          <a:xfrm>
            <a:off x="24039697" y="28201847"/>
            <a:ext cx="9572640" cy="1821199"/>
            <a:chOff x="31806744" y="6317714"/>
            <a:chExt cx="13705284" cy="2500966"/>
          </a:xfrm>
        </p:grpSpPr>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06744" y="6317714"/>
              <a:ext cx="6257693" cy="229740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328338" y="6323659"/>
              <a:ext cx="7183690" cy="2495021"/>
            </a:xfrm>
            <a:prstGeom prst="rect">
              <a:avLst/>
            </a:prstGeom>
          </p:spPr>
        </p:pic>
      </p:grpSp>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272860" y="15329217"/>
            <a:ext cx="3173405" cy="1086764"/>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188442" y="14491562"/>
            <a:ext cx="4932110" cy="2787578"/>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230012" y="17674212"/>
            <a:ext cx="3585346" cy="1258297"/>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161540" y="17674212"/>
            <a:ext cx="4759654" cy="1258299"/>
          </a:xfrm>
          <a:prstGeom prst="rect">
            <a:avLst/>
          </a:prstGeom>
        </p:spPr>
      </p:pic>
      <p:sp>
        <p:nvSpPr>
          <p:cNvPr id="27" name="Rectangle 26"/>
          <p:cNvSpPr/>
          <p:nvPr/>
        </p:nvSpPr>
        <p:spPr>
          <a:xfrm>
            <a:off x="28715510" y="18944322"/>
            <a:ext cx="4645421" cy="400110"/>
          </a:xfrm>
          <a:prstGeom prst="rect">
            <a:avLst/>
          </a:prstGeom>
        </p:spPr>
        <p:txBody>
          <a:bodyPr wrap="square" lIns="91440" tIns="45720" rIns="91440" bIns="45720" anchor="t">
            <a:spAutoFit/>
          </a:bodyPr>
          <a:lstStyle/>
          <a:p>
            <a:r>
              <a:rPr lang="en-US" sz="2000" b="1" dirty="0">
                <a:solidFill>
                  <a:srgbClr val="000000"/>
                </a:solidFill>
                <a:latin typeface="Arial"/>
              </a:rPr>
              <a:t>Figure 5. </a:t>
            </a:r>
            <a:r>
              <a:rPr lang="en-US" sz="2000" dirty="0">
                <a:solidFill>
                  <a:srgbClr val="000000"/>
                </a:solidFill>
                <a:latin typeface="Domine"/>
              </a:rPr>
              <a:t>Ground truth</a:t>
            </a:r>
            <a:endParaRPr lang="en-US">
              <a:latin typeface="Domine"/>
            </a:endParaRPr>
          </a:p>
        </p:txBody>
      </p:sp>
      <p:grpSp>
        <p:nvGrpSpPr>
          <p:cNvPr id="3" name="Group 2">
            <a:extLst>
              <a:ext uri="{FF2B5EF4-FFF2-40B4-BE49-F238E27FC236}">
                <a16:creationId xmlns:a16="http://schemas.microsoft.com/office/drawing/2014/main" id="{6CA87748-628C-B1D1-DEB0-45F030EED27E}"/>
              </a:ext>
            </a:extLst>
          </p:cNvPr>
          <p:cNvGrpSpPr/>
          <p:nvPr/>
        </p:nvGrpSpPr>
        <p:grpSpPr>
          <a:xfrm>
            <a:off x="32048839" y="6639054"/>
            <a:ext cx="10599633" cy="4090958"/>
            <a:chOff x="32328239" y="7045454"/>
            <a:chExt cx="10599633" cy="4090958"/>
          </a:xfrm>
        </p:grpSpPr>
        <p:sp>
          <p:nvSpPr>
            <p:cNvPr id="37" name="TextBox 36">
              <a:extLst>
                <a:ext uri="{FF2B5EF4-FFF2-40B4-BE49-F238E27FC236}">
                  <a16:creationId xmlns:a16="http://schemas.microsoft.com/office/drawing/2014/main" id="{AE0982E7-4481-789D-D6FD-755D7E1283C1}"/>
                </a:ext>
              </a:extLst>
            </p:cNvPr>
            <p:cNvSpPr txBox="1"/>
            <p:nvPr/>
          </p:nvSpPr>
          <p:spPr>
            <a:xfrm>
              <a:off x="32328239" y="9035181"/>
              <a:ext cx="6265260" cy="400110"/>
            </a:xfrm>
            <a:prstGeom prst="rect">
              <a:avLst/>
            </a:prstGeom>
            <a:noFill/>
          </p:spPr>
          <p:txBody>
            <a:bodyPr wrap="square" rtlCol="0">
              <a:spAutoFit/>
            </a:bodyPr>
            <a:lstStyle/>
            <a:p>
              <a:pPr algn="ctr"/>
              <a:r>
                <a:rPr lang="en-US" sz="2000" dirty="0"/>
                <a:t>The combination of three models</a:t>
              </a:r>
              <a:endParaRPr lang="en-US" sz="2000" dirty="0">
                <a:latin typeface="Domine" panose="020B0604020202020204" charset="0"/>
              </a:endParaRPr>
            </a:p>
          </p:txBody>
        </p:sp>
        <p:grpSp>
          <p:nvGrpSpPr>
            <p:cNvPr id="31" name="Group 30"/>
            <p:cNvGrpSpPr/>
            <p:nvPr/>
          </p:nvGrpSpPr>
          <p:grpSpPr>
            <a:xfrm>
              <a:off x="32563902" y="7045454"/>
              <a:ext cx="10143058" cy="2189246"/>
              <a:chOff x="33005664" y="8508567"/>
              <a:chExt cx="10143058" cy="2189246"/>
            </a:xfrm>
          </p:grpSpPr>
          <p:sp>
            <p:nvSpPr>
              <p:cNvPr id="35" name="TextBox 34">
                <a:extLst>
                  <a:ext uri="{FF2B5EF4-FFF2-40B4-BE49-F238E27FC236}">
                    <a16:creationId xmlns:a16="http://schemas.microsoft.com/office/drawing/2014/main" id="{AE0982E7-4481-789D-D6FD-755D7E1283C1}"/>
                  </a:ext>
                </a:extLst>
              </p:cNvPr>
              <p:cNvSpPr txBox="1"/>
              <p:nvPr/>
            </p:nvSpPr>
            <p:spPr>
              <a:xfrm>
                <a:off x="33005664" y="8508567"/>
                <a:ext cx="3734125" cy="400110"/>
              </a:xfrm>
              <a:prstGeom prst="rect">
                <a:avLst/>
              </a:prstGeom>
              <a:noFill/>
            </p:spPr>
            <p:txBody>
              <a:bodyPr wrap="square" rtlCol="0">
                <a:spAutoFit/>
              </a:bodyPr>
              <a:lstStyle/>
              <a:p>
                <a:pPr algn="ctr"/>
                <a:r>
                  <a:rPr lang="en-US" sz="2000" dirty="0"/>
                  <a:t> </a:t>
                </a:r>
                <a:r>
                  <a:rPr lang="en-US" sz="2000" dirty="0" err="1"/>
                  <a:t>JamSpell</a:t>
                </a:r>
                <a:endParaRPr lang="en-US" sz="2000" dirty="0">
                  <a:latin typeface="Domine" panose="020B0604020202020204" charset="0"/>
                </a:endParaRPr>
              </a:p>
            </p:txBody>
          </p:sp>
          <p:pic>
            <p:nvPicPr>
              <p:cNvPr id="21" name="Picture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051824" y="8794861"/>
                <a:ext cx="4250498" cy="1775996"/>
              </a:xfrm>
              <a:prstGeom prst="rect">
                <a:avLst/>
              </a:prstGeom>
            </p:spPr>
          </p:pic>
          <p:pic>
            <p:nvPicPr>
              <p:cNvPr id="22" name="Picture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481429" y="8751104"/>
                <a:ext cx="4667293" cy="1946709"/>
              </a:xfrm>
              <a:prstGeom prst="rect">
                <a:avLst/>
              </a:prstGeom>
            </p:spPr>
          </p:pic>
        </p:grpSp>
        <p:pic>
          <p:nvPicPr>
            <p:cNvPr id="2048" name="Picture 204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631339" y="9426872"/>
              <a:ext cx="4157525" cy="1568758"/>
            </a:xfrm>
            <a:prstGeom prst="rect">
              <a:avLst/>
            </a:prstGeom>
          </p:spPr>
        </p:pic>
        <p:pic>
          <p:nvPicPr>
            <p:cNvPr id="2049" name="Picture 20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204750" y="9540734"/>
              <a:ext cx="4723122" cy="1595678"/>
            </a:xfrm>
            <a:prstGeom prst="rect">
              <a:avLst/>
            </a:prstGeom>
          </p:spPr>
        </p:pic>
      </p:grpSp>
      <p:sp>
        <p:nvSpPr>
          <p:cNvPr id="51" name="Rectangle 50"/>
          <p:cNvSpPr/>
          <p:nvPr/>
        </p:nvSpPr>
        <p:spPr>
          <a:xfrm>
            <a:off x="24178606" y="27810197"/>
            <a:ext cx="1842171" cy="400110"/>
          </a:xfrm>
          <a:prstGeom prst="rect">
            <a:avLst/>
          </a:prstGeom>
        </p:spPr>
        <p:txBody>
          <a:bodyPr wrap="none">
            <a:spAutoFit/>
          </a:bodyPr>
          <a:lstStyle/>
          <a:p>
            <a:r>
              <a:rPr lang="en-US" sz="2000" dirty="0" err="1">
                <a:solidFill>
                  <a:srgbClr val="000000"/>
                </a:solidFill>
                <a:latin typeface="Domine" panose="020B0604020202020204" charset="0"/>
              </a:rPr>
              <a:t>PySpellCheer</a:t>
            </a:r>
            <a:endParaRPr lang="en-US" dirty="0"/>
          </a:p>
        </p:txBody>
      </p:sp>
      <p:sp>
        <p:nvSpPr>
          <p:cNvPr id="52" name="Rectangle 51"/>
          <p:cNvSpPr/>
          <p:nvPr/>
        </p:nvSpPr>
        <p:spPr>
          <a:xfrm>
            <a:off x="24273158" y="14923009"/>
            <a:ext cx="2614818" cy="400110"/>
          </a:xfrm>
          <a:prstGeom prst="rect">
            <a:avLst/>
          </a:prstGeom>
        </p:spPr>
        <p:txBody>
          <a:bodyPr wrap="none">
            <a:spAutoFit/>
          </a:bodyPr>
          <a:lstStyle/>
          <a:p>
            <a:r>
              <a:rPr lang="en-US" sz="2000" dirty="0">
                <a:solidFill>
                  <a:srgbClr val="000000"/>
                </a:solidFill>
                <a:latin typeface="Domine" panose="020B0604020202020204" charset="0"/>
              </a:rPr>
              <a:t>Accuracy Measures</a:t>
            </a:r>
            <a:endParaRPr lang="en-US" dirty="0"/>
          </a:p>
        </p:txBody>
      </p:sp>
      <p:sp>
        <p:nvSpPr>
          <p:cNvPr id="53" name="Rectangle 52"/>
          <p:cNvSpPr/>
          <p:nvPr/>
        </p:nvSpPr>
        <p:spPr>
          <a:xfrm>
            <a:off x="28805218" y="17264695"/>
            <a:ext cx="3560590" cy="400110"/>
          </a:xfrm>
          <a:prstGeom prst="rect">
            <a:avLst/>
          </a:prstGeom>
        </p:spPr>
        <p:txBody>
          <a:bodyPr wrap="none" lIns="91440" tIns="45720" rIns="91440" bIns="45720" anchor="t">
            <a:spAutoFit/>
          </a:bodyPr>
          <a:lstStyle/>
          <a:p>
            <a:r>
              <a:rPr lang="en-US" sz="2000" b="1" dirty="0">
                <a:solidFill>
                  <a:srgbClr val="000000"/>
                </a:solidFill>
                <a:latin typeface="Arial"/>
              </a:rPr>
              <a:t>Figure 3. </a:t>
            </a:r>
            <a:r>
              <a:rPr lang="en-US" sz="2000" dirty="0" err="1">
                <a:solidFill>
                  <a:srgbClr val="000000"/>
                </a:solidFill>
                <a:latin typeface="Domine"/>
              </a:rPr>
              <a:t>Keras</a:t>
            </a:r>
            <a:r>
              <a:rPr lang="en-US" sz="2000" dirty="0">
                <a:solidFill>
                  <a:srgbClr val="000000"/>
                </a:solidFill>
                <a:latin typeface="Domine"/>
              </a:rPr>
              <a:t>-OCR output</a:t>
            </a:r>
            <a:endParaRPr lang="en-US" dirty="0">
              <a:latin typeface="Domine"/>
            </a:endParaRPr>
          </a:p>
        </p:txBody>
      </p:sp>
      <p:sp>
        <p:nvSpPr>
          <p:cNvPr id="54" name="Rectangle 53"/>
          <p:cNvSpPr/>
          <p:nvPr/>
        </p:nvSpPr>
        <p:spPr>
          <a:xfrm>
            <a:off x="24389801" y="18936828"/>
            <a:ext cx="3294492" cy="400110"/>
          </a:xfrm>
          <a:prstGeom prst="rect">
            <a:avLst/>
          </a:prstGeom>
        </p:spPr>
        <p:txBody>
          <a:bodyPr wrap="none" lIns="91440" tIns="45720" rIns="91440" bIns="45720" anchor="t">
            <a:spAutoFit/>
          </a:bodyPr>
          <a:lstStyle/>
          <a:p>
            <a:r>
              <a:rPr lang="en-US" sz="2000" b="1" dirty="0">
                <a:solidFill>
                  <a:srgbClr val="000000"/>
                </a:solidFill>
                <a:latin typeface="Arial"/>
              </a:rPr>
              <a:t>Figure 4. </a:t>
            </a:r>
            <a:r>
              <a:rPr lang="en-US" sz="2000" dirty="0">
                <a:solidFill>
                  <a:srgbClr val="000000"/>
                </a:solidFill>
                <a:latin typeface="Domine"/>
              </a:rPr>
              <a:t>Output example</a:t>
            </a:r>
            <a:endParaRPr lang="en-US" dirty="0">
              <a:latin typeface="Domine"/>
            </a:endParaRPr>
          </a:p>
        </p:txBody>
      </p:sp>
      <p:sp>
        <p:nvSpPr>
          <p:cNvPr id="2" name="TextBox 1">
            <a:extLst>
              <a:ext uri="{FF2B5EF4-FFF2-40B4-BE49-F238E27FC236}">
                <a16:creationId xmlns:a16="http://schemas.microsoft.com/office/drawing/2014/main" id="{29EBC5AB-12FE-512A-C8A2-9A2A4D0265A4}"/>
              </a:ext>
            </a:extLst>
          </p:cNvPr>
          <p:cNvSpPr txBox="1"/>
          <p:nvPr/>
        </p:nvSpPr>
        <p:spPr>
          <a:xfrm>
            <a:off x="24080752" y="16437747"/>
            <a:ext cx="473336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rial"/>
              </a:rPr>
              <a:t>Figure 2 </a:t>
            </a:r>
            <a:r>
              <a:rPr lang="en-US" sz="1400" dirty="0">
                <a:latin typeface="Arial"/>
              </a:rPr>
              <a:t>. </a:t>
            </a:r>
            <a:r>
              <a:rPr lang="en-US" sz="1400" dirty="0" err="1">
                <a:latin typeface="Arial"/>
              </a:rPr>
              <a:t>Pytesserect</a:t>
            </a:r>
            <a:r>
              <a:rPr lang="en-US" sz="1400" dirty="0">
                <a:latin typeface="Arial"/>
              </a:rPr>
              <a:t> Accuracy Measurement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theorizingvermillion|08-202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2338</TotalTime>
  <Words>1144</Words>
  <Application>Microsoft Office PowerPoint</Application>
  <PresentationFormat>Custom</PresentationFormat>
  <Paragraphs>54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pc</cp:lastModifiedBy>
  <cp:revision>265</cp:revision>
  <dcterms:created xsi:type="dcterms:W3CDTF">2009-11-12T17:03:12Z</dcterms:created>
  <dcterms:modified xsi:type="dcterms:W3CDTF">2024-06-28T07:43:07Z</dcterms:modified>
  <cp:category>scientific poster template</cp:category>
</cp:coreProperties>
</file>