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embeddedFontLst>
    <p:embeddedFont>
      <p:font typeface="Average"/>
      <p:regular r:id="rId18"/>
    </p:embeddedFont>
    <p:embeddedFont>
      <p:font typeface="Oswald"/>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Oswald-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Oswald-regular.fntdata"/><Relationship Id="rId6" Type="http://schemas.openxmlformats.org/officeDocument/2006/relationships/slide" Target="slides/slide2.xml"/><Relationship Id="rId18" Type="http://schemas.openxmlformats.org/officeDocument/2006/relationships/font" Target="fonts/Average-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b19aebaf4f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b19aebaf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We should be about 5 minutes into the meeting at this point.</a:t>
            </a:r>
            <a:endParaRPr/>
          </a:p>
          <a:p>
            <a:pPr indent="0" lvl="0" marL="0" rtl="0" algn="l">
              <a:spcBef>
                <a:spcPts val="0"/>
              </a:spcBef>
              <a:spcAft>
                <a:spcPts val="0"/>
              </a:spcAft>
              <a:buClr>
                <a:schemeClr val="dk1"/>
              </a:buClr>
              <a:buSzPts val="1100"/>
              <a:buFont typeface="Arial"/>
              <a:buNone/>
            </a:pPr>
            <a:r>
              <a:rPr lang="en-US"/>
              <a:t>Team lead ends presentation, changes to presenting the demo.</a:t>
            </a:r>
            <a:endParaRPr/>
          </a:p>
          <a:p>
            <a:pPr indent="0" lvl="0" marL="0" rtl="0" algn="l">
              <a:spcBef>
                <a:spcPts val="0"/>
              </a:spcBef>
              <a:spcAft>
                <a:spcPts val="0"/>
              </a:spcAft>
              <a:buClr>
                <a:schemeClr val="dk1"/>
              </a:buClr>
              <a:buSzPts val="1100"/>
              <a:buFont typeface="Arial"/>
              <a:buNone/>
            </a:pPr>
            <a:r>
              <a:rPr lang="en-US"/>
              <a:t>Demo working new features, UI, gitlab documentation, working scripts, running tests, etc.</a:t>
            </a:r>
            <a:endParaRPr/>
          </a:p>
          <a:p>
            <a:pPr indent="0" lvl="0" marL="0" rtl="0" algn="l">
              <a:spcBef>
                <a:spcPts val="0"/>
              </a:spcBef>
              <a:spcAft>
                <a:spcPts val="0"/>
              </a:spcAft>
              <a:buClr>
                <a:schemeClr val="dk1"/>
              </a:buClr>
              <a:buSzPts val="1100"/>
              <a:buFont typeface="Arial"/>
              <a:buNone/>
            </a:pPr>
            <a:r>
              <a:rPr lang="en-US"/>
              <a:t>In the browser, gitlab.socs.uoguelph.ca, etc. With user stories for features and UI. Try to be familiar with developer tools in your chosen browser, especially in later sprints.</a:t>
            </a:r>
            <a:endParaRPr/>
          </a:p>
          <a:p>
            <a:pPr indent="0" lvl="0" marL="0" rtl="0" algn="l">
              <a:spcBef>
                <a:spcPts val="0"/>
              </a:spcBef>
              <a:spcAft>
                <a:spcPts val="0"/>
              </a:spcAft>
              <a:buNone/>
            </a:pPr>
            <a:r>
              <a:rPr lang="en-US"/>
              <a:t>After demo we can start looking at code, designs, etc. Everyone should be prepared to screen share and discuss their work. We won’t have time to discuss everyone’s work in depth each week.</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30 to 60 seconds</a:t>
            </a:r>
            <a:endParaRPr/>
          </a:p>
        </p:txBody>
      </p:sp>
      <p:sp>
        <p:nvSpPr>
          <p:cNvPr id="69" name="Google Shape;6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664875a435_4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664875a435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664875a435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g2664875a435_5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b19aebb51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b19aebb5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b1a2e806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g2b1a2e806f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6649be14ca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6649be14c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5800234" y="3807170"/>
            <a:ext cx="591423" cy="140843"/>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895010" y="1321067"/>
            <a:ext cx="10401900" cy="23067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6400"/>
              <a:buNone/>
              <a:defRPr sz="6400"/>
            </a:lvl1pPr>
            <a:lvl2pPr lvl="1" algn="ctr">
              <a:spcBef>
                <a:spcPts val="0"/>
              </a:spcBef>
              <a:spcAft>
                <a:spcPts val="0"/>
              </a:spcAft>
              <a:buSzPts val="6400"/>
              <a:buNone/>
              <a:defRPr sz="6400"/>
            </a:lvl2pPr>
            <a:lvl3pPr lvl="2" algn="ctr">
              <a:spcBef>
                <a:spcPts val="0"/>
              </a:spcBef>
              <a:spcAft>
                <a:spcPts val="0"/>
              </a:spcAft>
              <a:buSzPts val="6400"/>
              <a:buNone/>
              <a:defRPr sz="6400"/>
            </a:lvl3pPr>
            <a:lvl4pPr lvl="3" algn="ctr">
              <a:spcBef>
                <a:spcPts val="0"/>
              </a:spcBef>
              <a:spcAft>
                <a:spcPts val="0"/>
              </a:spcAft>
              <a:buSzPts val="6400"/>
              <a:buNone/>
              <a:defRPr sz="6400"/>
            </a:lvl4pPr>
            <a:lvl5pPr lvl="4" algn="ctr">
              <a:spcBef>
                <a:spcPts val="0"/>
              </a:spcBef>
              <a:spcAft>
                <a:spcPts val="0"/>
              </a:spcAft>
              <a:buSzPts val="6400"/>
              <a:buNone/>
              <a:defRPr sz="6400"/>
            </a:lvl5pPr>
            <a:lvl6pPr lvl="5" algn="ctr">
              <a:spcBef>
                <a:spcPts val="0"/>
              </a:spcBef>
              <a:spcAft>
                <a:spcPts val="0"/>
              </a:spcAft>
              <a:buSzPts val="6400"/>
              <a:buNone/>
              <a:defRPr sz="6400"/>
            </a:lvl6pPr>
            <a:lvl7pPr lvl="6" algn="ctr">
              <a:spcBef>
                <a:spcPts val="0"/>
              </a:spcBef>
              <a:spcAft>
                <a:spcPts val="0"/>
              </a:spcAft>
              <a:buSzPts val="6400"/>
              <a:buNone/>
              <a:defRPr sz="6400"/>
            </a:lvl7pPr>
            <a:lvl8pPr lvl="7" algn="ctr">
              <a:spcBef>
                <a:spcPts val="0"/>
              </a:spcBef>
              <a:spcAft>
                <a:spcPts val="0"/>
              </a:spcAft>
              <a:buSzPts val="6400"/>
              <a:buNone/>
              <a:defRPr sz="6400"/>
            </a:lvl8pPr>
            <a:lvl9pPr lvl="8" algn="ctr">
              <a:spcBef>
                <a:spcPts val="0"/>
              </a:spcBef>
              <a:spcAft>
                <a:spcPts val="0"/>
              </a:spcAft>
              <a:buSzPts val="6400"/>
              <a:buNone/>
              <a:defRPr sz="6400"/>
            </a:lvl9pPr>
          </a:lstStyle>
          <a:p/>
        </p:txBody>
      </p:sp>
      <p:sp>
        <p:nvSpPr>
          <p:cNvPr id="15" name="Google Shape;15;p2"/>
          <p:cNvSpPr txBox="1"/>
          <p:nvPr>
            <p:ph idx="1" type="subTitle"/>
          </p:nvPr>
        </p:nvSpPr>
        <p:spPr>
          <a:xfrm>
            <a:off x="895000" y="4233168"/>
            <a:ext cx="10401900" cy="10569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p2"/>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415600" y="1673700"/>
            <a:ext cx="11360700" cy="2520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1" name="Google Shape;51;p11"/>
          <p:cNvSpPr txBox="1"/>
          <p:nvPr>
            <p:ph idx="1" type="body"/>
          </p:nvPr>
        </p:nvSpPr>
        <p:spPr>
          <a:xfrm>
            <a:off x="415600" y="4304567"/>
            <a:ext cx="11360700" cy="17343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52" name="Google Shape;52;p11"/>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5" name="Shape 55"/>
        <p:cNvGrpSpPr/>
        <p:nvPr/>
      </p:nvGrpSpPr>
      <p:grpSpPr>
        <a:xfrm>
          <a:off x="0" y="0"/>
          <a:ext cx="0" cy="0"/>
          <a:chOff x="0" y="0"/>
          <a:chExt cx="0" cy="0"/>
        </a:xfrm>
      </p:grpSpPr>
      <p:sp>
        <p:nvSpPr>
          <p:cNvPr id="56" name="Google Shape;56;p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57" name="Google Shape;57;p1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58" name="Google Shape;58;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895000" y="2855000"/>
            <a:ext cx="10469700" cy="11481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2" name="Google Shape;22;p4"/>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23" name="Google Shape;23;p4"/>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6" name="Google Shape;26;p5"/>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7" name="Google Shape;27;p5"/>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8" name="Google Shape;28;p5"/>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31" name="Google Shape;31;p6"/>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4" name="Google Shape;34;p7"/>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5" name="Google Shape;35;p7"/>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653667" y="701800"/>
            <a:ext cx="8302800" cy="54543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6400"/>
              <a:buNone/>
              <a:defRPr sz="6400">
                <a:solidFill>
                  <a:schemeClr val="lt1"/>
                </a:solidFill>
              </a:defRPr>
            </a:lvl1pPr>
            <a:lvl2pPr lvl="1">
              <a:spcBef>
                <a:spcPts val="0"/>
              </a:spcBef>
              <a:spcAft>
                <a:spcPts val="0"/>
              </a:spcAft>
              <a:buClr>
                <a:schemeClr val="lt1"/>
              </a:buClr>
              <a:buSzPts val="6400"/>
              <a:buNone/>
              <a:defRPr sz="6400">
                <a:solidFill>
                  <a:schemeClr val="lt1"/>
                </a:solidFill>
              </a:defRPr>
            </a:lvl2pPr>
            <a:lvl3pPr lvl="2">
              <a:spcBef>
                <a:spcPts val="0"/>
              </a:spcBef>
              <a:spcAft>
                <a:spcPts val="0"/>
              </a:spcAft>
              <a:buClr>
                <a:schemeClr val="lt1"/>
              </a:buClr>
              <a:buSzPts val="6400"/>
              <a:buNone/>
              <a:defRPr sz="6400">
                <a:solidFill>
                  <a:schemeClr val="lt1"/>
                </a:solidFill>
              </a:defRPr>
            </a:lvl3pPr>
            <a:lvl4pPr lvl="3">
              <a:spcBef>
                <a:spcPts val="0"/>
              </a:spcBef>
              <a:spcAft>
                <a:spcPts val="0"/>
              </a:spcAft>
              <a:buClr>
                <a:schemeClr val="lt1"/>
              </a:buClr>
              <a:buSzPts val="6400"/>
              <a:buNone/>
              <a:defRPr sz="6400">
                <a:solidFill>
                  <a:schemeClr val="lt1"/>
                </a:solidFill>
              </a:defRPr>
            </a:lvl4pPr>
            <a:lvl5pPr lvl="4">
              <a:spcBef>
                <a:spcPts val="0"/>
              </a:spcBef>
              <a:spcAft>
                <a:spcPts val="0"/>
              </a:spcAft>
              <a:buClr>
                <a:schemeClr val="lt1"/>
              </a:buClr>
              <a:buSzPts val="6400"/>
              <a:buNone/>
              <a:defRPr sz="6400">
                <a:solidFill>
                  <a:schemeClr val="lt1"/>
                </a:solidFill>
              </a:defRPr>
            </a:lvl5pPr>
            <a:lvl6pPr lvl="5">
              <a:spcBef>
                <a:spcPts val="0"/>
              </a:spcBef>
              <a:spcAft>
                <a:spcPts val="0"/>
              </a:spcAft>
              <a:buClr>
                <a:schemeClr val="lt1"/>
              </a:buClr>
              <a:buSzPts val="6400"/>
              <a:buNone/>
              <a:defRPr sz="6400">
                <a:solidFill>
                  <a:schemeClr val="lt1"/>
                </a:solidFill>
              </a:defRPr>
            </a:lvl6pPr>
            <a:lvl7pPr lvl="6">
              <a:spcBef>
                <a:spcPts val="0"/>
              </a:spcBef>
              <a:spcAft>
                <a:spcPts val="0"/>
              </a:spcAft>
              <a:buClr>
                <a:schemeClr val="lt1"/>
              </a:buClr>
              <a:buSzPts val="6400"/>
              <a:buNone/>
              <a:defRPr sz="6400">
                <a:solidFill>
                  <a:schemeClr val="lt1"/>
                </a:solidFill>
              </a:defRPr>
            </a:lvl7pPr>
            <a:lvl8pPr lvl="7">
              <a:spcBef>
                <a:spcPts val="0"/>
              </a:spcBef>
              <a:spcAft>
                <a:spcPts val="0"/>
              </a:spcAft>
              <a:buClr>
                <a:schemeClr val="lt1"/>
              </a:buClr>
              <a:buSzPts val="6400"/>
              <a:buNone/>
              <a:defRPr sz="6400">
                <a:solidFill>
                  <a:schemeClr val="lt1"/>
                </a:solidFill>
              </a:defRPr>
            </a:lvl8pPr>
            <a:lvl9pPr lvl="8">
              <a:spcBef>
                <a:spcPts val="0"/>
              </a:spcBef>
              <a:spcAft>
                <a:spcPts val="0"/>
              </a:spcAft>
              <a:buClr>
                <a:schemeClr val="lt1"/>
              </a:buClr>
              <a:buSzPts val="6400"/>
              <a:buNone/>
              <a:defRPr sz="6400">
                <a:solidFill>
                  <a:schemeClr val="lt1"/>
                </a:solidFill>
              </a:defRPr>
            </a:lvl9pPr>
          </a:lstStyle>
          <a:p/>
        </p:txBody>
      </p:sp>
      <p:sp>
        <p:nvSpPr>
          <p:cNvPr id="38" name="Google Shape;38;p8"/>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6096000" y="0"/>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41" name="Google Shape;41;p9"/>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354000" y="1441867"/>
            <a:ext cx="5393700" cy="22803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43" name="Google Shape;43;p9"/>
          <p:cNvSpPr txBox="1"/>
          <p:nvPr>
            <p:ph idx="1" type="subTitle"/>
          </p:nvPr>
        </p:nvSpPr>
        <p:spPr>
          <a:xfrm>
            <a:off x="354000" y="3793601"/>
            <a:ext cx="5393700" cy="17940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Clr>
                <a:schemeClr val="dk1"/>
              </a:buClr>
              <a:buSzPts val="2800"/>
              <a:buNone/>
              <a:defRPr sz="2800">
                <a:solidFill>
                  <a:schemeClr val="dk1"/>
                </a:solidFill>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p:txBody>
      </p:sp>
      <p:sp>
        <p:nvSpPr>
          <p:cNvPr id="44" name="Google Shape;44;p9"/>
          <p:cNvSpPr txBox="1"/>
          <p:nvPr>
            <p:ph idx="2" type="body"/>
          </p:nvPr>
        </p:nvSpPr>
        <p:spPr>
          <a:xfrm>
            <a:off x="6586000" y="965600"/>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Clr>
                <a:schemeClr val="lt1"/>
              </a:buClr>
              <a:buSzPts val="2400"/>
              <a:buChar char="●"/>
              <a:defRPr>
                <a:solidFill>
                  <a:schemeClr val="lt1"/>
                </a:solidFill>
              </a:defRPr>
            </a:lvl1pPr>
            <a:lvl2pPr indent="-349250" lvl="1" marL="914400">
              <a:spcBef>
                <a:spcPts val="0"/>
              </a:spcBef>
              <a:spcAft>
                <a:spcPts val="0"/>
              </a:spcAft>
              <a:buClr>
                <a:schemeClr val="lt1"/>
              </a:buClr>
              <a:buSzPts val="1900"/>
              <a:buChar char="○"/>
              <a:defRPr>
                <a:solidFill>
                  <a:schemeClr val="lt1"/>
                </a:solidFill>
              </a:defRPr>
            </a:lvl2pPr>
            <a:lvl3pPr indent="-349250" lvl="2" marL="1371600">
              <a:spcBef>
                <a:spcPts val="0"/>
              </a:spcBef>
              <a:spcAft>
                <a:spcPts val="0"/>
              </a:spcAft>
              <a:buClr>
                <a:schemeClr val="lt1"/>
              </a:buClr>
              <a:buSzPts val="1900"/>
              <a:buChar char="■"/>
              <a:defRPr>
                <a:solidFill>
                  <a:schemeClr val="lt1"/>
                </a:solidFill>
              </a:defRPr>
            </a:lvl3pPr>
            <a:lvl4pPr indent="-349250" lvl="3" marL="1828800">
              <a:spcBef>
                <a:spcPts val="0"/>
              </a:spcBef>
              <a:spcAft>
                <a:spcPts val="0"/>
              </a:spcAft>
              <a:buClr>
                <a:schemeClr val="lt1"/>
              </a:buClr>
              <a:buSzPts val="1900"/>
              <a:buChar char="●"/>
              <a:defRPr>
                <a:solidFill>
                  <a:schemeClr val="lt1"/>
                </a:solidFill>
              </a:defRPr>
            </a:lvl4pPr>
            <a:lvl5pPr indent="-349250" lvl="4" marL="2286000">
              <a:spcBef>
                <a:spcPts val="0"/>
              </a:spcBef>
              <a:spcAft>
                <a:spcPts val="0"/>
              </a:spcAft>
              <a:buClr>
                <a:schemeClr val="lt1"/>
              </a:buClr>
              <a:buSzPts val="1900"/>
              <a:buChar char="○"/>
              <a:defRPr>
                <a:solidFill>
                  <a:schemeClr val="lt1"/>
                </a:solidFill>
              </a:defRPr>
            </a:lvl5pPr>
            <a:lvl6pPr indent="-349250" lvl="5" marL="2743200">
              <a:spcBef>
                <a:spcPts val="0"/>
              </a:spcBef>
              <a:spcAft>
                <a:spcPts val="0"/>
              </a:spcAft>
              <a:buClr>
                <a:schemeClr val="lt1"/>
              </a:buClr>
              <a:buSzPts val="1900"/>
              <a:buChar char="■"/>
              <a:defRPr>
                <a:solidFill>
                  <a:schemeClr val="lt1"/>
                </a:solidFill>
              </a:defRPr>
            </a:lvl6pPr>
            <a:lvl7pPr indent="-349250" lvl="6" marL="3200400">
              <a:spcBef>
                <a:spcPts val="0"/>
              </a:spcBef>
              <a:spcAft>
                <a:spcPts val="0"/>
              </a:spcAft>
              <a:buClr>
                <a:schemeClr val="lt1"/>
              </a:buClr>
              <a:buSzPts val="1900"/>
              <a:buChar char="●"/>
              <a:defRPr>
                <a:solidFill>
                  <a:schemeClr val="lt1"/>
                </a:solidFill>
              </a:defRPr>
            </a:lvl7pPr>
            <a:lvl8pPr indent="-349250" lvl="7" marL="3657600">
              <a:spcBef>
                <a:spcPts val="0"/>
              </a:spcBef>
              <a:spcAft>
                <a:spcPts val="0"/>
              </a:spcAft>
              <a:buClr>
                <a:schemeClr val="lt1"/>
              </a:buClr>
              <a:buSzPts val="1900"/>
              <a:buChar char="○"/>
              <a:defRPr>
                <a:solidFill>
                  <a:schemeClr val="lt1"/>
                </a:solidFill>
              </a:defRPr>
            </a:lvl8pPr>
            <a:lvl9pPr indent="-349250" lvl="8" marL="4114800">
              <a:spcBef>
                <a:spcPts val="0"/>
              </a:spcBef>
              <a:spcAft>
                <a:spcPts val="0"/>
              </a:spcAft>
              <a:buClr>
                <a:schemeClr val="lt1"/>
              </a:buClr>
              <a:buSzPts val="1900"/>
              <a:buChar char="■"/>
              <a:defRPr>
                <a:solidFill>
                  <a:schemeClr val="lt1"/>
                </a:solidFill>
              </a:defRPr>
            </a:lvl9pPr>
          </a:lstStyle>
          <a:p/>
        </p:txBody>
      </p:sp>
      <p:sp>
        <p:nvSpPr>
          <p:cNvPr id="45" name="Google Shape;45;p9"/>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1pPr>
            <a:lvl2pPr lvl="1">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2pPr>
            <a:lvl3pPr lvl="2">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3pPr>
            <a:lvl4pPr lvl="3">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4pPr>
            <a:lvl5pPr lvl="4">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5pPr>
            <a:lvl6pPr lvl="5">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6pPr>
            <a:lvl7pPr lvl="6">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7pPr>
            <a:lvl8pPr lvl="7">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8pPr>
            <a:lvl9pPr lvl="8">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accent3"/>
              </a:buClr>
              <a:buSzPts val="2400"/>
              <a:buFont typeface="Average"/>
              <a:buChar char="●"/>
              <a:defRPr sz="2400">
                <a:solidFill>
                  <a:schemeClr val="accent3"/>
                </a:solidFill>
                <a:latin typeface="Average"/>
                <a:ea typeface="Average"/>
                <a:cs typeface="Average"/>
                <a:sym typeface="Average"/>
              </a:defRPr>
            </a:lvl1pPr>
            <a:lvl2pPr indent="-349250" lvl="1" marL="9144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2pPr>
            <a:lvl3pPr indent="-349250" lvl="2" marL="13716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3pPr>
            <a:lvl4pPr indent="-349250" lvl="3" marL="18288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4pPr>
            <a:lvl5pPr indent="-349250" lvl="4" marL="22860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5pPr>
            <a:lvl6pPr indent="-349250" lvl="5" marL="27432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6pPr>
            <a:lvl7pPr indent="-349250" lvl="6" marL="32004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7pPr>
            <a:lvl8pPr indent="-349250" lvl="7" marL="36576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8pPr>
            <a:lvl9pPr indent="-349250" lvl="8" marL="411480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accent3"/>
                </a:solidFill>
                <a:latin typeface="Average"/>
                <a:ea typeface="Average"/>
                <a:cs typeface="Average"/>
                <a:sym typeface="Average"/>
              </a:defRPr>
            </a:lvl1pPr>
            <a:lvl2pPr lvl="1" algn="r">
              <a:buNone/>
              <a:defRPr sz="1300">
                <a:solidFill>
                  <a:schemeClr val="accent3"/>
                </a:solidFill>
                <a:latin typeface="Average"/>
                <a:ea typeface="Average"/>
                <a:cs typeface="Average"/>
                <a:sym typeface="Average"/>
              </a:defRPr>
            </a:lvl2pPr>
            <a:lvl3pPr lvl="2" algn="r">
              <a:buNone/>
              <a:defRPr sz="1300">
                <a:solidFill>
                  <a:schemeClr val="accent3"/>
                </a:solidFill>
                <a:latin typeface="Average"/>
                <a:ea typeface="Average"/>
                <a:cs typeface="Average"/>
                <a:sym typeface="Average"/>
              </a:defRPr>
            </a:lvl3pPr>
            <a:lvl4pPr lvl="3" algn="r">
              <a:buNone/>
              <a:defRPr sz="1300">
                <a:solidFill>
                  <a:schemeClr val="accent3"/>
                </a:solidFill>
                <a:latin typeface="Average"/>
                <a:ea typeface="Average"/>
                <a:cs typeface="Average"/>
                <a:sym typeface="Average"/>
              </a:defRPr>
            </a:lvl4pPr>
            <a:lvl5pPr lvl="4" algn="r">
              <a:buNone/>
              <a:defRPr sz="1300">
                <a:solidFill>
                  <a:schemeClr val="accent3"/>
                </a:solidFill>
                <a:latin typeface="Average"/>
                <a:ea typeface="Average"/>
                <a:cs typeface="Average"/>
                <a:sym typeface="Average"/>
              </a:defRPr>
            </a:lvl5pPr>
            <a:lvl6pPr lvl="5" algn="r">
              <a:buNone/>
              <a:defRPr sz="1300">
                <a:solidFill>
                  <a:schemeClr val="accent3"/>
                </a:solidFill>
                <a:latin typeface="Average"/>
                <a:ea typeface="Average"/>
                <a:cs typeface="Average"/>
                <a:sym typeface="Average"/>
              </a:defRPr>
            </a:lvl6pPr>
            <a:lvl7pPr lvl="6" algn="r">
              <a:buNone/>
              <a:defRPr sz="1300">
                <a:solidFill>
                  <a:schemeClr val="accent3"/>
                </a:solidFill>
                <a:latin typeface="Average"/>
                <a:ea typeface="Average"/>
                <a:cs typeface="Average"/>
                <a:sym typeface="Average"/>
              </a:defRPr>
            </a:lvl7pPr>
            <a:lvl8pPr lvl="7" algn="r">
              <a:buNone/>
              <a:defRPr sz="1300">
                <a:solidFill>
                  <a:schemeClr val="accent3"/>
                </a:solidFill>
                <a:latin typeface="Average"/>
                <a:ea typeface="Average"/>
                <a:cs typeface="Average"/>
                <a:sym typeface="Average"/>
              </a:defRPr>
            </a:lvl8pPr>
            <a:lvl9pPr lvl="8" algn="r">
              <a:buNone/>
              <a:defRPr sz="13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ctrTitle"/>
          </p:nvPr>
        </p:nvSpPr>
        <p:spPr>
          <a:xfrm>
            <a:off x="895010" y="1321067"/>
            <a:ext cx="10401900" cy="2306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Sprint 3</a:t>
            </a:r>
            <a:endParaRPr/>
          </a:p>
        </p:txBody>
      </p:sp>
      <p:sp>
        <p:nvSpPr>
          <p:cNvPr id="66" name="Google Shape;66;p14"/>
          <p:cNvSpPr txBox="1"/>
          <p:nvPr>
            <p:ph idx="1" type="subTitle"/>
          </p:nvPr>
        </p:nvSpPr>
        <p:spPr>
          <a:xfrm>
            <a:off x="895000" y="4233180"/>
            <a:ext cx="10401900" cy="1851600"/>
          </a:xfrm>
          <a:prstGeom prst="rect">
            <a:avLst/>
          </a:prstGeom>
          <a:noFill/>
          <a:ln>
            <a:noFill/>
          </a:ln>
        </p:spPr>
        <p:txBody>
          <a:bodyPr anchorCtr="0" anchor="t" bIns="45700" lIns="91425" spcFirstLastPara="1" rIns="91425" wrap="square" tIns="45700">
            <a:normAutofit lnSpcReduction="20000"/>
          </a:bodyPr>
          <a:lstStyle/>
          <a:p>
            <a:pPr indent="0" lvl="0" marL="0" rtl="0" algn="ctr">
              <a:lnSpc>
                <a:spcPct val="115000"/>
              </a:lnSpc>
              <a:spcBef>
                <a:spcPts val="0"/>
              </a:spcBef>
              <a:spcAft>
                <a:spcPts val="0"/>
              </a:spcAft>
              <a:buClr>
                <a:schemeClr val="dk1"/>
              </a:buClr>
              <a:buSzPts val="2400"/>
              <a:buNone/>
            </a:pPr>
            <a:r>
              <a:rPr lang="en-US"/>
              <a:t>Team 8</a:t>
            </a:r>
            <a:endParaRPr/>
          </a:p>
          <a:p>
            <a:pPr indent="0" lvl="0" marL="0" rtl="0" algn="ctr">
              <a:lnSpc>
                <a:spcPct val="115000"/>
              </a:lnSpc>
              <a:spcBef>
                <a:spcPts val="0"/>
              </a:spcBef>
              <a:spcAft>
                <a:spcPts val="0"/>
              </a:spcAft>
              <a:buClr>
                <a:schemeClr val="dk1"/>
              </a:buClr>
              <a:buSzPts val="2400"/>
              <a:buNone/>
            </a:pPr>
            <a:r>
              <a:rPr b="1" lang="en-US"/>
              <a:t>Team Members</a:t>
            </a:r>
            <a:r>
              <a:rPr lang="en-US"/>
              <a:t>: Ivan Magtangob, Harikrishan Singh, Nour Tayem, Thulasi Jothiravi, </a:t>
            </a:r>
            <a:r>
              <a:rPr lang="en-US"/>
              <a:t>Ivan Magtangob</a:t>
            </a:r>
            <a:endParaRPr/>
          </a:p>
          <a:p>
            <a:pPr indent="0" lvl="0" marL="0" rtl="0" algn="ctr">
              <a:lnSpc>
                <a:spcPct val="115000"/>
              </a:lnSpc>
              <a:spcBef>
                <a:spcPts val="0"/>
              </a:spcBef>
              <a:spcAft>
                <a:spcPts val="0"/>
              </a:spcAft>
              <a:buClr>
                <a:schemeClr val="dk1"/>
              </a:buClr>
              <a:buSzPts val="2400"/>
              <a:buNone/>
            </a:pPr>
            <a:r>
              <a:rPr b="1" lang="en-US"/>
              <a:t>Team Lead</a:t>
            </a:r>
            <a:r>
              <a:rPr lang="en-US"/>
              <a:t>: Harir Al-Rubaye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Reflection – what didn’t go well</a:t>
            </a:r>
            <a:endParaRPr/>
          </a:p>
        </p:txBody>
      </p:sp>
      <p:sp>
        <p:nvSpPr>
          <p:cNvPr id="121" name="Google Shape;121;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0"/>
              </a:spcBef>
              <a:spcAft>
                <a:spcPts val="0"/>
              </a:spcAft>
              <a:buSzPts val="1800"/>
              <a:buChar char="●"/>
            </a:pPr>
            <a:r>
              <a:rPr lang="en-US"/>
              <a:t>Dependent tasks delays</a:t>
            </a:r>
            <a:endParaRPr/>
          </a:p>
          <a:p>
            <a:pPr indent="-342900" lvl="0" marL="457200" rtl="0" algn="l">
              <a:lnSpc>
                <a:spcPct val="150000"/>
              </a:lnSpc>
              <a:spcBef>
                <a:spcPts val="0"/>
              </a:spcBef>
              <a:spcAft>
                <a:spcPts val="0"/>
              </a:spcAft>
              <a:buSzPts val="1800"/>
              <a:buChar char="●"/>
            </a:pPr>
            <a:r>
              <a:rPr lang="en-US"/>
              <a:t>Copyright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Reflection – what did go well</a:t>
            </a:r>
            <a:endParaRPr/>
          </a:p>
        </p:txBody>
      </p:sp>
      <p:sp>
        <p:nvSpPr>
          <p:cNvPr id="127" name="Google Shape;127;p2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0"/>
              </a:spcBef>
              <a:spcAft>
                <a:spcPts val="0"/>
              </a:spcAft>
              <a:buSzPts val="1800"/>
              <a:buChar char="●"/>
            </a:pPr>
            <a:r>
              <a:rPr lang="en-US"/>
              <a:t>Early m</a:t>
            </a:r>
            <a:r>
              <a:rPr lang="en-US"/>
              <a:t>erge requests reviews</a:t>
            </a:r>
            <a:endParaRPr/>
          </a:p>
          <a:p>
            <a:pPr indent="-342900" lvl="0" marL="457200" rtl="0" algn="l">
              <a:lnSpc>
                <a:spcPct val="150000"/>
              </a:lnSpc>
              <a:spcBef>
                <a:spcPts val="0"/>
              </a:spcBef>
              <a:spcAft>
                <a:spcPts val="0"/>
              </a:spcAft>
              <a:buSzPts val="1800"/>
              <a:buChar char="●"/>
            </a:pPr>
            <a:r>
              <a:rPr lang="en-US"/>
              <a:t>Effective ticket planning and assignments</a:t>
            </a:r>
            <a:endParaRPr/>
          </a:p>
          <a:p>
            <a:pPr indent="-342900" lvl="0" marL="457200" rtl="0" algn="l">
              <a:lnSpc>
                <a:spcPct val="150000"/>
              </a:lnSpc>
              <a:spcBef>
                <a:spcPts val="0"/>
              </a:spcBef>
              <a:spcAft>
                <a:spcPts val="0"/>
              </a:spcAft>
              <a:buSzPts val="1800"/>
              <a:buChar char="●"/>
            </a:pPr>
            <a:r>
              <a:rPr lang="en-US"/>
              <a:t>Improved communication</a:t>
            </a:r>
            <a:endParaRPr/>
          </a:p>
          <a:p>
            <a:pPr indent="0" lvl="0" marL="0" rtl="0" algn="l">
              <a:lnSpc>
                <a:spcPct val="150000"/>
              </a:lnSpc>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Reflection – changes for next sprint?</a:t>
            </a:r>
            <a:endParaRPr/>
          </a:p>
        </p:txBody>
      </p:sp>
      <p:sp>
        <p:nvSpPr>
          <p:cNvPr id="133" name="Google Shape;133;p2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0"/>
              </a:spcBef>
              <a:spcAft>
                <a:spcPts val="0"/>
              </a:spcAft>
              <a:buSzPts val="1800"/>
              <a:buChar char="●"/>
            </a:pPr>
            <a:r>
              <a:rPr lang="en-US"/>
              <a:t>R</a:t>
            </a:r>
            <a:r>
              <a:rPr lang="en-US"/>
              <a:t>egular check-ins</a:t>
            </a:r>
            <a:endParaRPr/>
          </a:p>
          <a:p>
            <a:pPr indent="-342900" lvl="0" marL="457200" rtl="0" algn="l">
              <a:lnSpc>
                <a:spcPct val="150000"/>
              </a:lnSpc>
              <a:spcBef>
                <a:spcPts val="0"/>
              </a:spcBef>
              <a:spcAft>
                <a:spcPts val="0"/>
              </a:spcAft>
              <a:buSzPts val="1800"/>
              <a:buChar char="●"/>
            </a:pPr>
            <a:r>
              <a:rPr lang="en-US"/>
              <a:t>Setting internal deadlines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895000" y="1635800"/>
            <a:ext cx="10469700" cy="1148100"/>
          </a:xfrm>
          <a:prstGeom prst="rect">
            <a:avLst/>
          </a:prstGeom>
        </p:spPr>
        <p:txBody>
          <a:bodyPr anchorCtr="0" anchor="ctr" bIns="121900" lIns="121900" spcFirstLastPara="1" rIns="121900" wrap="square" tIns="121900">
            <a:normAutofit/>
          </a:bodyPr>
          <a:lstStyle/>
          <a:p>
            <a:pPr indent="0" lvl="0" marL="0" rtl="0" algn="ctr">
              <a:spcBef>
                <a:spcPts val="0"/>
              </a:spcBef>
              <a:spcAft>
                <a:spcPts val="0"/>
              </a:spcAft>
              <a:buNone/>
            </a:pPr>
            <a:r>
              <a:rPr lang="en-US"/>
              <a:t>Demo Time!</a:t>
            </a:r>
            <a:endParaRPr/>
          </a:p>
        </p:txBody>
      </p:sp>
      <p:pic>
        <p:nvPicPr>
          <p:cNvPr id="139" name="Google Shape;139;p26"/>
          <p:cNvPicPr preferRelativeResize="0"/>
          <p:nvPr/>
        </p:nvPicPr>
        <p:blipFill rotWithShape="1">
          <a:blip r:embed="rId3">
            <a:alphaModFix/>
          </a:blip>
          <a:srcRect b="0" l="21875" r="21875" t="0"/>
          <a:stretch/>
        </p:blipFill>
        <p:spPr>
          <a:xfrm>
            <a:off x="4820900" y="3164900"/>
            <a:ext cx="2550200" cy="25501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Summary of accomplishments</a:t>
            </a:r>
            <a:endParaRPr/>
          </a:p>
        </p:txBody>
      </p:sp>
      <p:sp>
        <p:nvSpPr>
          <p:cNvPr id="72" name="Google Shape;72;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None/>
            </a:pPr>
            <a:r>
              <a:rPr lang="en-US"/>
              <a:t>For sprint 3:</a:t>
            </a:r>
            <a:endParaRPr sz="2400"/>
          </a:p>
          <a:p>
            <a:pPr indent="-260350" lvl="1" marL="685800" marR="0" rtl="0" algn="l">
              <a:lnSpc>
                <a:spcPct val="90000"/>
              </a:lnSpc>
              <a:spcBef>
                <a:spcPts val="1000"/>
              </a:spcBef>
              <a:spcAft>
                <a:spcPts val="0"/>
              </a:spcAft>
              <a:buSzPts val="2300"/>
              <a:buChar char="○"/>
            </a:pPr>
            <a:r>
              <a:rPr lang="en-US" sz="2300"/>
              <a:t>Added custom visuals to avoid copyright issues</a:t>
            </a:r>
            <a:endParaRPr sz="2300"/>
          </a:p>
          <a:p>
            <a:pPr indent="-260350" lvl="1" marL="685800" marR="0" rtl="0" algn="l">
              <a:lnSpc>
                <a:spcPct val="90000"/>
              </a:lnSpc>
              <a:spcBef>
                <a:spcPts val="1000"/>
              </a:spcBef>
              <a:spcAft>
                <a:spcPts val="0"/>
              </a:spcAft>
              <a:buSzPts val="2300"/>
              <a:buChar char="○"/>
            </a:pPr>
            <a:r>
              <a:rPr lang="en-US" sz="2300"/>
              <a:t>Expanded game features with new levels</a:t>
            </a:r>
            <a:endParaRPr sz="2300"/>
          </a:p>
          <a:p>
            <a:pPr indent="-260350" lvl="1" marL="685800" marR="0" rtl="0" algn="l">
              <a:lnSpc>
                <a:spcPct val="90000"/>
              </a:lnSpc>
              <a:spcBef>
                <a:spcPts val="1000"/>
              </a:spcBef>
              <a:spcAft>
                <a:spcPts val="0"/>
              </a:spcAft>
              <a:buSzPts val="2300"/>
              <a:buChar char="○"/>
            </a:pPr>
            <a:r>
              <a:rPr lang="en-US" sz="2300"/>
              <a:t>Improved code quality through unit tests and linting fixes</a:t>
            </a:r>
            <a:endParaRPr sz="2300"/>
          </a:p>
          <a:p>
            <a:pPr indent="-260350" lvl="1" marL="685800" marR="0" rtl="0" algn="l">
              <a:lnSpc>
                <a:spcPct val="90000"/>
              </a:lnSpc>
              <a:spcBef>
                <a:spcPts val="1000"/>
              </a:spcBef>
              <a:spcAft>
                <a:spcPts val="0"/>
              </a:spcAft>
              <a:buSzPts val="2300"/>
              <a:buChar char="○"/>
            </a:pPr>
            <a:r>
              <a:rPr lang="en-US" sz="2300"/>
              <a:t>Prioritized user experience with UI updates and fullscreen option</a:t>
            </a:r>
            <a:endParaRPr sz="2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Sprint 3 burndown chart</a:t>
            </a:r>
            <a:endParaRPr/>
          </a:p>
        </p:txBody>
      </p:sp>
      <p:pic>
        <p:nvPicPr>
          <p:cNvPr id="78" name="Google Shape;78;p16"/>
          <p:cNvPicPr preferRelativeResize="0"/>
          <p:nvPr/>
        </p:nvPicPr>
        <p:blipFill>
          <a:blip r:embed="rId3">
            <a:alphaModFix/>
          </a:blip>
          <a:stretch>
            <a:fillRect/>
          </a:stretch>
        </p:blipFill>
        <p:spPr>
          <a:xfrm>
            <a:off x="2092950" y="1548413"/>
            <a:ext cx="8558378" cy="486251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Harir </a:t>
            </a:r>
            <a:r>
              <a:rPr lang="en-US"/>
              <a:t>- Weights C</a:t>
            </a:r>
            <a:r>
              <a:rPr lang="en-US"/>
              <a:t>ompleted: </a:t>
            </a:r>
            <a:r>
              <a:rPr lang="en-US"/>
              <a:t>13</a:t>
            </a:r>
            <a:endParaRPr/>
          </a:p>
        </p:txBody>
      </p:sp>
      <p:sp>
        <p:nvSpPr>
          <p:cNvPr id="84" name="Google Shape;84;p17"/>
          <p:cNvSpPr txBox="1"/>
          <p:nvPr>
            <p:ph idx="1" type="body"/>
          </p:nvPr>
        </p:nvSpPr>
        <p:spPr>
          <a:xfrm>
            <a:off x="838203" y="1968794"/>
            <a:ext cx="10515600" cy="4351200"/>
          </a:xfrm>
          <a:prstGeom prst="rect">
            <a:avLst/>
          </a:prstGeom>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SzPts val="1800"/>
              <a:buChar char="●"/>
            </a:pPr>
            <a:r>
              <a:rPr lang="en-US"/>
              <a:t>Added new levels to the game with Rehan</a:t>
            </a:r>
            <a:endParaRPr/>
          </a:p>
          <a:p>
            <a:pPr indent="-342900" lvl="0" marL="457200" rtl="0" algn="l">
              <a:lnSpc>
                <a:spcPct val="150000"/>
              </a:lnSpc>
              <a:spcBef>
                <a:spcPts val="0"/>
              </a:spcBef>
              <a:spcAft>
                <a:spcPts val="0"/>
              </a:spcAft>
              <a:buSzPts val="1800"/>
              <a:buChar char="●"/>
            </a:pPr>
            <a:r>
              <a:rPr lang="en-US"/>
              <a:t>Optimized the about us game</a:t>
            </a:r>
            <a:endParaRPr/>
          </a:p>
          <a:p>
            <a:pPr indent="-342900" lvl="0" marL="457200" rtl="0" algn="l">
              <a:lnSpc>
                <a:spcPct val="150000"/>
              </a:lnSpc>
              <a:spcBef>
                <a:spcPts val="0"/>
              </a:spcBef>
              <a:spcAft>
                <a:spcPts val="0"/>
              </a:spcAft>
              <a:buSzPts val="1800"/>
              <a:buChar char="●"/>
            </a:pPr>
            <a:r>
              <a:rPr lang="en-US"/>
              <a:t>Updated the website documentation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Ivan - Weights Completed: 17</a:t>
            </a:r>
            <a:endParaRPr/>
          </a:p>
        </p:txBody>
      </p:sp>
      <p:sp>
        <p:nvSpPr>
          <p:cNvPr id="90" name="Google Shape;90;p1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SzPts val="1800"/>
              <a:buChar char="●"/>
            </a:pPr>
            <a:r>
              <a:rPr lang="en-US"/>
              <a:t>Configured + fixed PHP linting</a:t>
            </a:r>
            <a:endParaRPr/>
          </a:p>
          <a:p>
            <a:pPr indent="-342900" lvl="0" marL="457200" rtl="0" algn="l">
              <a:lnSpc>
                <a:spcPct val="150000"/>
              </a:lnSpc>
              <a:spcBef>
                <a:spcPts val="0"/>
              </a:spcBef>
              <a:spcAft>
                <a:spcPts val="0"/>
              </a:spcAft>
              <a:buSzPts val="1800"/>
              <a:buChar char="●"/>
            </a:pPr>
            <a:r>
              <a:rPr lang="en-US"/>
              <a:t>Fixed inconsistent CSS with Rehan</a:t>
            </a:r>
            <a:endParaRPr/>
          </a:p>
          <a:p>
            <a:pPr indent="-342900" lvl="0" marL="457200" rtl="0" algn="l">
              <a:lnSpc>
                <a:spcPct val="150000"/>
              </a:lnSpc>
              <a:spcBef>
                <a:spcPts val="0"/>
              </a:spcBef>
              <a:spcAft>
                <a:spcPts val="0"/>
              </a:spcAft>
              <a:buSzPts val="1800"/>
              <a:buChar char="●"/>
            </a:pPr>
            <a:r>
              <a:rPr lang="en-US"/>
              <a:t>Added navigation to other I-Spot levels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Rehan - Weights Completed: 16</a:t>
            </a:r>
            <a:endParaRPr/>
          </a:p>
        </p:txBody>
      </p:sp>
      <p:sp>
        <p:nvSpPr>
          <p:cNvPr id="96" name="Google Shape;96;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SzPts val="1800"/>
              <a:buChar char="●"/>
            </a:pPr>
            <a:r>
              <a:rPr lang="en-US"/>
              <a:t>Add new I-Spy levels with Harir </a:t>
            </a:r>
            <a:endParaRPr/>
          </a:p>
          <a:p>
            <a:pPr indent="-342900" lvl="0" marL="457200" rtl="0" algn="l">
              <a:lnSpc>
                <a:spcPct val="150000"/>
              </a:lnSpc>
              <a:spcBef>
                <a:spcPts val="0"/>
              </a:spcBef>
              <a:spcAft>
                <a:spcPts val="0"/>
              </a:spcAft>
              <a:buSzPts val="1800"/>
              <a:buChar char="●"/>
            </a:pPr>
            <a:r>
              <a:rPr lang="en-US"/>
              <a:t>added stage navigation and made navbar consistent with Ivan</a:t>
            </a:r>
            <a:endParaRPr/>
          </a:p>
          <a:p>
            <a:pPr indent="-342900" lvl="0" marL="457200" rtl="0" algn="l">
              <a:lnSpc>
                <a:spcPct val="150000"/>
              </a:lnSpc>
              <a:spcBef>
                <a:spcPts val="0"/>
              </a:spcBef>
              <a:spcAft>
                <a:spcPts val="0"/>
              </a:spcAft>
              <a:buSzPts val="1800"/>
              <a:buChar char="●"/>
            </a:pPr>
            <a:r>
              <a:rPr lang="en-US"/>
              <a:t>cleaned css files and final day linting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Nour - Weights Completed: 13</a:t>
            </a:r>
            <a:endParaRPr/>
          </a:p>
        </p:txBody>
      </p:sp>
      <p:sp>
        <p:nvSpPr>
          <p:cNvPr id="102" name="Google Shape;102;p2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SzPts val="1800"/>
              <a:buChar char="●"/>
            </a:pPr>
            <a:r>
              <a:rPr lang="en-US"/>
              <a:t>Added Waldo Fullscreen Option on our Website</a:t>
            </a:r>
            <a:endParaRPr/>
          </a:p>
          <a:p>
            <a:pPr indent="-342900" lvl="0" marL="457200" rtl="0" algn="l">
              <a:lnSpc>
                <a:spcPct val="150000"/>
              </a:lnSpc>
              <a:spcBef>
                <a:spcPts val="0"/>
              </a:spcBef>
              <a:spcAft>
                <a:spcPts val="0"/>
              </a:spcAft>
              <a:buSzPts val="1800"/>
              <a:buChar char="●"/>
            </a:pPr>
            <a:r>
              <a:rPr lang="en-US"/>
              <a:t>Changed Waldo Images for our Website</a:t>
            </a:r>
            <a:endParaRPr/>
          </a:p>
          <a:p>
            <a:pPr indent="-342900" lvl="0" marL="457200" rtl="0" algn="l">
              <a:lnSpc>
                <a:spcPct val="150000"/>
              </a:lnSpc>
              <a:spcBef>
                <a:spcPts val="0"/>
              </a:spcBef>
              <a:spcAft>
                <a:spcPts val="0"/>
              </a:spcAft>
              <a:buSzPts val="1800"/>
              <a:buChar char="●"/>
            </a:pPr>
            <a:r>
              <a:rPr lang="en-US">
                <a:solidFill>
                  <a:srgbClr val="CACACA"/>
                </a:solidFill>
              </a:rPr>
              <a:t>Helped with the branch clean up</a:t>
            </a:r>
            <a:endParaRPr>
              <a:solidFill>
                <a:srgbClr val="CACACA"/>
              </a:solidFill>
            </a:endParaRPr>
          </a:p>
          <a:p>
            <a:pPr indent="0" lvl="0" marL="0" rtl="0" algn="l">
              <a:lnSpc>
                <a:spcPct val="150000"/>
              </a:lnSpc>
              <a:spcBef>
                <a:spcPts val="10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Harikrishan</a:t>
            </a:r>
            <a:r>
              <a:rPr lang="en-US"/>
              <a:t> - Weights Completed: 15</a:t>
            </a:r>
            <a:endParaRPr/>
          </a:p>
        </p:txBody>
      </p:sp>
      <p:sp>
        <p:nvSpPr>
          <p:cNvPr id="108" name="Google Shape;108;p2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0"/>
              </a:spcBef>
              <a:spcAft>
                <a:spcPts val="0"/>
              </a:spcAft>
              <a:buSzPts val="1800"/>
              <a:buChar char="●"/>
            </a:pPr>
            <a:r>
              <a:rPr lang="en-US"/>
              <a:t>Worked on setting up unit test using jest.</a:t>
            </a:r>
            <a:endParaRPr/>
          </a:p>
          <a:p>
            <a:pPr indent="-342900" lvl="0" marL="457200" rtl="0" algn="l">
              <a:lnSpc>
                <a:spcPct val="150000"/>
              </a:lnSpc>
              <a:spcBef>
                <a:spcPts val="0"/>
              </a:spcBef>
              <a:spcAft>
                <a:spcPts val="0"/>
              </a:spcAft>
              <a:buSzPts val="1800"/>
              <a:buChar char="●"/>
            </a:pPr>
            <a:r>
              <a:rPr lang="en-US"/>
              <a:t>Updated the game over screen and updated the css .</a:t>
            </a:r>
            <a:endParaRPr/>
          </a:p>
          <a:p>
            <a:pPr indent="-342900" lvl="0" marL="457200" rtl="0" algn="l">
              <a:lnSpc>
                <a:spcPct val="150000"/>
              </a:lnSpc>
              <a:spcBef>
                <a:spcPts val="0"/>
              </a:spcBef>
              <a:spcAft>
                <a:spcPts val="0"/>
              </a:spcAft>
              <a:buSzPts val="1800"/>
              <a:buChar char="●"/>
            </a:pPr>
            <a:r>
              <a:rPr lang="en-US"/>
              <a:t>Parallel programming with nour for full screen option.</a:t>
            </a:r>
            <a:endParaRPr/>
          </a:p>
          <a:p>
            <a:pPr indent="0" lvl="0" marL="457200" rtl="0" algn="l">
              <a:lnSpc>
                <a:spcPct val="150000"/>
              </a:lnSpc>
              <a:spcBef>
                <a:spcPts val="10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Thulasi </a:t>
            </a:r>
            <a:r>
              <a:rPr lang="en-US"/>
              <a:t>- Weights Completed: 15</a:t>
            </a:r>
            <a:endParaRPr/>
          </a:p>
        </p:txBody>
      </p:sp>
      <p:sp>
        <p:nvSpPr>
          <p:cNvPr id="114" name="Google Shape;114;p22"/>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lnSpcReduction="20000"/>
          </a:bodyPr>
          <a:lstStyle/>
          <a:p>
            <a:pPr indent="-342900" lvl="0" marL="457200" marR="0" rtl="0" algn="l">
              <a:lnSpc>
                <a:spcPct val="150000"/>
              </a:lnSpc>
              <a:spcBef>
                <a:spcPts val="0"/>
              </a:spcBef>
              <a:spcAft>
                <a:spcPts val="0"/>
              </a:spcAft>
              <a:buSzPts val="1800"/>
              <a:buChar char="●"/>
            </a:pPr>
            <a:r>
              <a:rPr lang="en-US"/>
              <a:t>Frontend Unit Testing Research (Frameworks? Types of testing?)</a:t>
            </a:r>
            <a:endParaRPr/>
          </a:p>
          <a:p>
            <a:pPr indent="-342900" lvl="0" marL="457200" rtl="0" algn="l">
              <a:lnSpc>
                <a:spcPct val="115000"/>
              </a:lnSpc>
              <a:spcBef>
                <a:spcPts val="0"/>
              </a:spcBef>
              <a:spcAft>
                <a:spcPts val="0"/>
              </a:spcAft>
              <a:buSzPts val="1800"/>
              <a:buChar char="●"/>
            </a:pPr>
            <a:r>
              <a:rPr lang="en-US"/>
              <a:t>Created 20 frontend unit tests (PHPUnit) + 34 unique assertions.</a:t>
            </a:r>
            <a:endParaRPr/>
          </a:p>
          <a:p>
            <a:pPr indent="-342900" lvl="1" marL="914400" rtl="0" algn="l">
              <a:lnSpc>
                <a:spcPct val="115000"/>
              </a:lnSpc>
              <a:spcBef>
                <a:spcPts val="0"/>
              </a:spcBef>
              <a:spcAft>
                <a:spcPts val="0"/>
              </a:spcAft>
              <a:buSzPts val="1800"/>
              <a:buChar char="○"/>
            </a:pPr>
            <a:r>
              <a:rPr lang="en-US"/>
              <a:t>Integration Testing – Are the PHP scripts correctly integrated with external resources (ex: CSS files, components and snippets for each team member)?</a:t>
            </a:r>
            <a:endParaRPr/>
          </a:p>
          <a:p>
            <a:pPr indent="-342900" lvl="1" marL="914400" rtl="0" algn="l">
              <a:lnSpc>
                <a:spcPct val="115000"/>
              </a:lnSpc>
              <a:spcBef>
                <a:spcPts val="0"/>
              </a:spcBef>
              <a:spcAft>
                <a:spcPts val="0"/>
              </a:spcAft>
              <a:buSzPts val="1800"/>
              <a:buChar char="○"/>
            </a:pPr>
            <a:r>
              <a:rPr lang="en-US"/>
              <a:t>Functional Testing – to verify that all components render as expected.</a:t>
            </a:r>
            <a:endParaRPr/>
          </a:p>
          <a:p>
            <a:pPr indent="-342900" lvl="0" marL="457200" marR="0" rtl="0" algn="l">
              <a:lnSpc>
                <a:spcPct val="150000"/>
              </a:lnSpc>
              <a:spcBef>
                <a:spcPts val="0"/>
              </a:spcBef>
              <a:spcAft>
                <a:spcPts val="0"/>
              </a:spcAft>
              <a:buSzPts val="1800"/>
              <a:buChar char="●"/>
            </a:pPr>
            <a:r>
              <a:rPr lang="en-US"/>
              <a:t>Updated CI/CD Pipeline to run front end tests</a:t>
            </a:r>
            <a:endParaRPr/>
          </a:p>
          <a:p>
            <a:pPr indent="0" lvl="0" marL="0" marR="0" rtl="0" algn="l">
              <a:lnSpc>
                <a:spcPct val="150000"/>
              </a:lnSpc>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15" name="Google Shape;115;p22"/>
          <p:cNvPicPr preferRelativeResize="0"/>
          <p:nvPr/>
        </p:nvPicPr>
        <p:blipFill>
          <a:blip r:embed="rId3">
            <a:alphaModFix/>
          </a:blip>
          <a:stretch>
            <a:fillRect/>
          </a:stretch>
        </p:blipFill>
        <p:spPr>
          <a:xfrm>
            <a:off x="1029600" y="4395475"/>
            <a:ext cx="6771149" cy="1454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