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gif" ContentType="image/gif"/>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CA" sz="1400" spc="-1" strike="noStrike">
                <a:solidFill>
                  <a:srgbClr val="000000"/>
                </a:solidFill>
                <a:latin typeface="Arial"/>
              </a:rPr>
              <a:t>Click to move the slide</a:t>
            </a:r>
            <a:endParaRPr b="0" lang="en-CA" sz="1400" spc="-1" strike="noStrike">
              <a:solidFill>
                <a:srgbClr val="000000"/>
              </a:solidFill>
              <a:latin typeface="Arial"/>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CA" sz="2000" spc="-1" strike="noStrike">
                <a:latin typeface="Arial"/>
              </a:rPr>
              <a:t>Click to edit the notes format</a:t>
            </a:r>
            <a:endParaRPr b="0" lang="en-CA"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CA" sz="1400" spc="-1" strike="noStrike">
                <a:latin typeface="Times New Roman"/>
              </a:rPr>
              <a:t>&lt;header&gt;</a:t>
            </a:r>
            <a:endParaRPr b="0" lang="en-CA"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CA" sz="1400" spc="-1" strike="noStrike">
                <a:latin typeface="Times New Roman"/>
              </a:rPr>
              <a:t>&lt;date/time&gt;</a:t>
            </a:r>
            <a:endParaRPr b="0" lang="en-CA"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CA" sz="1400" spc="-1" strike="noStrike">
                <a:latin typeface="Times New Roman"/>
              </a:rPr>
              <a:t>&lt;footer&gt;</a:t>
            </a:r>
            <a:endParaRPr b="0" lang="en-CA"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525C047-FC4E-45B1-8483-4AC7F0739E3E}"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143360" y="685800"/>
            <a:ext cx="4572000" cy="3428640"/>
          </a:xfrm>
          <a:prstGeom prst="rect">
            <a:avLst/>
          </a:prstGeom>
        </p:spPr>
      </p:sp>
      <p:sp>
        <p:nvSpPr>
          <p:cNvPr id="15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We should be about 5 minutes into the meeting at this point.</a:t>
            </a:r>
            <a:endParaRPr b="0" lang="en-CA" sz="1100" spc="-1" strike="noStrike">
              <a:latin typeface="Arial"/>
            </a:endParaRPr>
          </a:p>
          <a:p>
            <a:pPr>
              <a:lnSpc>
                <a:spcPct val="100000"/>
              </a:lnSpc>
              <a:tabLst>
                <a:tab algn="l" pos="0"/>
              </a:tabLst>
            </a:pPr>
            <a:r>
              <a:rPr b="0" lang="en-US" sz="1100" spc="-1" strike="noStrike">
                <a:latin typeface="Arial"/>
              </a:rPr>
              <a:t>Team lead ends presentation, changes to presenting the demo.</a:t>
            </a:r>
            <a:endParaRPr b="0" lang="en-CA" sz="1100" spc="-1" strike="noStrike">
              <a:latin typeface="Arial"/>
            </a:endParaRPr>
          </a:p>
          <a:p>
            <a:pPr>
              <a:lnSpc>
                <a:spcPct val="100000"/>
              </a:lnSpc>
              <a:tabLst>
                <a:tab algn="l" pos="0"/>
              </a:tabLst>
            </a:pPr>
            <a:r>
              <a:rPr b="0" lang="en-US" sz="1100" spc="-1" strike="noStrike">
                <a:latin typeface="Arial"/>
              </a:rPr>
              <a:t>Demo working new features, UI, gitlab documentation, working scripts, running tests, etc.</a:t>
            </a:r>
            <a:endParaRPr b="0" lang="en-CA" sz="1100" spc="-1" strike="noStrike">
              <a:latin typeface="Arial"/>
            </a:endParaRPr>
          </a:p>
          <a:p>
            <a:pPr>
              <a:lnSpc>
                <a:spcPct val="100000"/>
              </a:lnSpc>
              <a:tabLst>
                <a:tab algn="l" pos="0"/>
              </a:tabLst>
            </a:pPr>
            <a:r>
              <a:rPr b="0" lang="en-US" sz="1100" spc="-1" strike="noStrike">
                <a:latin typeface="Arial"/>
              </a:rPr>
              <a:t>In the browser, gitlab.socs.uoguelph.ca, etc. With user stories for features and UI. Try to be familiar with developer tools in your chosen browser, especially in later sprints.</a:t>
            </a:r>
            <a:endParaRPr b="0" lang="en-CA" sz="1100" spc="-1" strike="noStrike">
              <a:latin typeface="Arial"/>
            </a:endParaRPr>
          </a:p>
          <a:p>
            <a:pPr>
              <a:lnSpc>
                <a:spcPct val="100000"/>
              </a:lnSpc>
              <a:tabLst>
                <a:tab algn="l" pos="0"/>
              </a:tabLst>
            </a:pPr>
            <a:r>
              <a:rPr b="0" lang="en-US" sz="1100" spc="-1" strike="noStrike">
                <a:latin typeface="Arial"/>
              </a:rPr>
              <a:t>After demo we can start looking at code, designs, etc. Everyone should be prepared to screen share and discuss their work. We won’t have time to discuss everyone’s work in depth each week.</a:t>
            </a:r>
            <a:endParaRPr b="0" lang="en-CA"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30 to 60 seconds</a:t>
            </a:r>
            <a:endParaRPr b="0" lang="en-CA" sz="1100" spc="-1" strike="noStrike">
              <a:latin typeface="Arial"/>
            </a:endParaRPr>
          </a:p>
        </p:txBody>
      </p:sp>
      <p:sp>
        <p:nvSpPr>
          <p:cNvPr id="157" name="PlaceHolder 2"/>
          <p:cNvSpPr>
            <a:spLocks noGrp="1"/>
          </p:cNvSpPr>
          <p:nvPr>
            <p:ph type="sldImg"/>
          </p:nvPr>
        </p:nvSpPr>
        <p:spPr>
          <a:xfrm>
            <a:off x="1143360" y="685800"/>
            <a:ext cx="4572000" cy="342864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94960" y="2855160"/>
            <a:ext cx="10469520" cy="53211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94960" y="2855160"/>
            <a:ext cx="10469520" cy="53211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94960" y="2855160"/>
            <a:ext cx="10469520" cy="53211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1400" spc="-1" strike="noStrike">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94960" y="2855160"/>
            <a:ext cx="10469520" cy="1147680"/>
          </a:xfrm>
          <a:prstGeom prst="rect">
            <a:avLst/>
          </a:prstGeom>
        </p:spPr>
        <p:txBody>
          <a:bodyPr lIns="0" rIns="0" tIns="0" bIns="0" anchor="ctr">
            <a:noAutofit/>
          </a:bodyPr>
          <a:p>
            <a:endParaRPr b="0" lang="en-CA" sz="1400" spc="-1" strike="noStrike">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1400" spc="-1" strike="noStrike">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grpSp>
        <p:nvGrpSpPr>
          <p:cNvPr id="0" name="Group 1"/>
          <p:cNvGrpSpPr/>
          <p:nvPr/>
        </p:nvGrpSpPr>
        <p:grpSpPr>
          <a:xfrm>
            <a:off x="5800320" y="3807000"/>
            <a:ext cx="590760" cy="140400"/>
            <a:chOff x="5800320" y="3807000"/>
            <a:chExt cx="590760" cy="140400"/>
          </a:xfrm>
        </p:grpSpPr>
        <p:sp>
          <p:nvSpPr>
            <p:cNvPr id="1" name="CustomShape 2"/>
            <p:cNvSpPr/>
            <p:nvPr/>
          </p:nvSpPr>
          <p:spPr>
            <a:xfrm>
              <a:off x="6025680" y="3807000"/>
              <a:ext cx="140400" cy="140400"/>
            </a:xfrm>
            <a:prstGeom prst="ellipse">
              <a:avLst/>
            </a:prstGeom>
            <a:solidFill>
              <a:schemeClr val="dk1"/>
            </a:solidFill>
            <a:ln>
              <a:noFill/>
            </a:ln>
          </p:spPr>
          <p:style>
            <a:lnRef idx="0"/>
            <a:fillRef idx="0"/>
            <a:effectRef idx="0"/>
            <a:fontRef idx="minor"/>
          </p:style>
        </p:sp>
        <p:sp>
          <p:nvSpPr>
            <p:cNvPr id="2" name="CustomShape 3"/>
            <p:cNvSpPr/>
            <p:nvPr/>
          </p:nvSpPr>
          <p:spPr>
            <a:xfrm>
              <a:off x="6250680" y="3807000"/>
              <a:ext cx="140400" cy="140400"/>
            </a:xfrm>
            <a:prstGeom prst="ellipse">
              <a:avLst/>
            </a:prstGeom>
            <a:solidFill>
              <a:schemeClr val="dk1"/>
            </a:solidFill>
            <a:ln>
              <a:noFill/>
            </a:ln>
          </p:spPr>
          <p:style>
            <a:lnRef idx="0"/>
            <a:fillRef idx="0"/>
            <a:effectRef idx="0"/>
            <a:fontRef idx="minor"/>
          </p:style>
        </p:sp>
        <p:sp>
          <p:nvSpPr>
            <p:cNvPr id="3" name="CustomShape 4"/>
            <p:cNvSpPr/>
            <p:nvPr/>
          </p:nvSpPr>
          <p:spPr>
            <a:xfrm>
              <a:off x="5800320" y="3807000"/>
              <a:ext cx="140400" cy="140400"/>
            </a:xfrm>
            <a:prstGeom prst="ellipse">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894960" y="1321200"/>
            <a:ext cx="10401480" cy="2306520"/>
          </a:xfrm>
          <a:prstGeom prst="rect">
            <a:avLst/>
          </a:prstGeom>
        </p:spPr>
        <p:txBody>
          <a:bodyPr lIns="122040" rIns="122040" tIns="122040" bIns="122040" anchor="b">
            <a:normAutofit/>
          </a:bodyPr>
          <a:p>
            <a:r>
              <a:rPr b="0" lang="en-CA" sz="6400" spc="-1" strike="noStrike">
                <a:solidFill>
                  <a:srgbClr val="000000"/>
                </a:solidFill>
                <a:latin typeface="Arial"/>
              </a:rPr>
              <a:t>Click to edit the title text format</a:t>
            </a:r>
            <a:endParaRPr b="0" lang="en-CA" sz="6400" spc="-1" strike="noStrike">
              <a:solidFill>
                <a:srgbClr val="000000"/>
              </a:solidFill>
              <a:latin typeface="Arial"/>
            </a:endParaRPr>
          </a:p>
        </p:txBody>
      </p:sp>
      <p:sp>
        <p:nvSpPr>
          <p:cNvPr id="5" name="PlaceHolder 6"/>
          <p:cNvSpPr>
            <a:spLocks noGrp="1"/>
          </p:cNvSpPr>
          <p:nvPr>
            <p:ph type="sldNum"/>
          </p:nvPr>
        </p:nvSpPr>
        <p:spPr>
          <a:xfrm>
            <a:off x="11320200" y="6241320"/>
            <a:ext cx="731520" cy="524520"/>
          </a:xfrm>
          <a:prstGeom prst="rect">
            <a:avLst/>
          </a:prstGeom>
        </p:spPr>
        <p:txBody>
          <a:bodyPr lIns="122040" rIns="122040" tIns="122040" bIns="122040" anchor="ctr">
            <a:normAutofit/>
          </a:bodyPr>
          <a:p>
            <a:pPr algn="r">
              <a:lnSpc>
                <a:spcPct val="100000"/>
              </a:lnSpc>
              <a:tabLst>
                <a:tab algn="l" pos="0"/>
              </a:tabLst>
            </a:pPr>
            <a:fld id="{3B90D56F-026D-43E8-A6E9-C0B989FCFDEC}" type="slidenum">
              <a:rPr b="0" lang="en-US" sz="1300" spc="-1" strike="noStrike">
                <a:solidFill>
                  <a:srgbClr val="cacaca"/>
                </a:solidFill>
                <a:latin typeface="Average"/>
                <a:ea typeface="Average"/>
              </a:rPr>
              <a:t>&lt;number&gt;</a:t>
            </a:fld>
            <a:endParaRPr b="0" lang="en-CA" sz="1300" spc="-1" strike="noStrike">
              <a:latin typeface="Times New Roman"/>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1400" spc="-1" strike="noStrike">
                <a:solidFill>
                  <a:srgbClr val="000000"/>
                </a:solidFill>
                <a:latin typeface="Arial"/>
              </a:rPr>
              <a:t>Click to edit the outline text format</a:t>
            </a:r>
            <a:endParaRPr b="0" lang="en-C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400" spc="-1" strike="noStrike">
                <a:solidFill>
                  <a:srgbClr val="000000"/>
                </a:solidFill>
                <a:latin typeface="Arial"/>
              </a:rPr>
              <a:t>Second Outline Level</a:t>
            </a:r>
            <a:endParaRPr b="0" lang="en-C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400" spc="-1" strike="noStrike">
                <a:solidFill>
                  <a:srgbClr val="000000"/>
                </a:solidFill>
                <a:latin typeface="Arial"/>
              </a:rPr>
              <a:t>Third Outline Level</a:t>
            </a:r>
            <a:endParaRPr b="0" lang="en-C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400" spc="-1" strike="noStrike">
                <a:solidFill>
                  <a:srgbClr val="000000"/>
                </a:solidFill>
                <a:latin typeface="Arial"/>
              </a:rPr>
              <a:t>Fourth Outline Level</a:t>
            </a:r>
            <a:endParaRPr b="0" lang="en-C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Arial"/>
              </a:rPr>
              <a:t>Fifth Outline Level</a:t>
            </a:r>
            <a:endParaRPr b="0" lang="en-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Arial"/>
              </a:rPr>
              <a:t>Sixth Outline Level</a:t>
            </a:r>
            <a:endParaRPr b="0" lang="en-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Arial"/>
              </a:rPr>
              <a:t>Seventh Outline Level</a:t>
            </a:r>
            <a:endParaRPr b="0" lang="en-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5240" cy="1325520"/>
          </a:xfrm>
          <a:prstGeom prst="rect">
            <a:avLst/>
          </a:prstGeom>
        </p:spPr>
        <p:txBody>
          <a:bodyPr anchor="ctr">
            <a:normAutofit/>
          </a:bodyPr>
          <a:p>
            <a:r>
              <a:rPr b="0" lang="en-CA" sz="4000" spc="-1" strike="noStrike">
                <a:solidFill>
                  <a:srgbClr val="000000"/>
                </a:solidFill>
                <a:latin typeface="Arial"/>
              </a:rPr>
              <a:t>Click to edit the title text format</a:t>
            </a:r>
            <a:endParaRPr b="0" lang="en-CA" sz="4000" spc="-1" strike="noStrike">
              <a:solidFill>
                <a:srgbClr val="000000"/>
              </a:solidFill>
              <a:latin typeface="Arial"/>
            </a:endParaRPr>
          </a:p>
        </p:txBody>
      </p:sp>
      <p:sp>
        <p:nvSpPr>
          <p:cNvPr id="44" name="PlaceHolder 2"/>
          <p:cNvSpPr>
            <a:spLocks noGrp="1"/>
          </p:cNvSpPr>
          <p:nvPr>
            <p:ph type="body"/>
          </p:nvPr>
        </p:nvSpPr>
        <p:spPr>
          <a:xfrm>
            <a:off x="838080" y="1825560"/>
            <a:ext cx="10515240" cy="4350960"/>
          </a:xfrm>
          <a:prstGeom prst="rect">
            <a:avLst/>
          </a:prstGeom>
        </p:spPr>
        <p:txBody>
          <a:bodyPr>
            <a:normAutofit/>
          </a:bodyPr>
          <a:p>
            <a:pPr marL="432000" indent="-324000">
              <a:spcBef>
                <a:spcPts val="1417"/>
              </a:spcBef>
              <a:buClr>
                <a:srgbClr val="000000"/>
              </a:buClr>
              <a:buSzPct val="45000"/>
              <a:buFont typeface="Wingdings" charset="2"/>
              <a:buChar char=""/>
            </a:pPr>
            <a:r>
              <a:rPr b="0" lang="en-CA" sz="2400" spc="-1" strike="noStrike">
                <a:solidFill>
                  <a:srgbClr val="000000"/>
                </a:solidFill>
                <a:latin typeface="Arial"/>
              </a:rPr>
              <a:t>Click to edit the outline text format</a:t>
            </a:r>
            <a:endParaRPr b="0" lang="en-CA"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2400" spc="-1" strike="noStrike">
                <a:solidFill>
                  <a:srgbClr val="000000"/>
                </a:solidFill>
                <a:latin typeface="Arial"/>
              </a:rPr>
              <a:t>Second Outline Level</a:t>
            </a:r>
            <a:endParaRPr b="0" lang="en-CA"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2400" spc="-1" strike="noStrike">
                <a:solidFill>
                  <a:srgbClr val="000000"/>
                </a:solidFill>
                <a:latin typeface="Arial"/>
              </a:rPr>
              <a:t>Third Outline Level</a:t>
            </a:r>
            <a:endParaRPr b="0" lang="en-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2400" spc="-1" strike="noStrike">
                <a:solidFill>
                  <a:srgbClr val="000000"/>
                </a:solidFill>
                <a:latin typeface="Arial"/>
              </a:rPr>
              <a:t>Fourth Outline Level</a:t>
            </a:r>
            <a:endParaRPr b="0" lang="en-CA"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2400" spc="-1" strike="noStrike">
                <a:solidFill>
                  <a:srgbClr val="000000"/>
                </a:solidFill>
                <a:latin typeface="Arial"/>
              </a:rPr>
              <a:t>Fifth Outline Level</a:t>
            </a:r>
            <a:endParaRPr b="0" lang="en-CA"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2400" spc="-1" strike="noStrike">
                <a:solidFill>
                  <a:srgbClr val="000000"/>
                </a:solidFill>
                <a:latin typeface="Arial"/>
              </a:rPr>
              <a:t>Sixth Outline Level</a:t>
            </a:r>
            <a:endParaRPr b="0" lang="en-CA"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2400" spc="-1" strike="noStrike">
                <a:solidFill>
                  <a:srgbClr val="000000"/>
                </a:solidFill>
                <a:latin typeface="Arial"/>
              </a:rPr>
              <a:t>Seventh Outline Level</a:t>
            </a:r>
            <a:endParaRPr b="0" lang="en-CA" sz="2400" spc="-1" strike="noStrike">
              <a:solidFill>
                <a:srgbClr val="000000"/>
              </a:solidFill>
              <a:latin typeface="Arial"/>
            </a:endParaRPr>
          </a:p>
        </p:txBody>
      </p:sp>
      <p:sp>
        <p:nvSpPr>
          <p:cNvPr id="45" name="PlaceHolder 3"/>
          <p:cNvSpPr>
            <a:spLocks noGrp="1"/>
          </p:cNvSpPr>
          <p:nvPr>
            <p:ph type="dt"/>
          </p:nvPr>
        </p:nvSpPr>
        <p:spPr>
          <a:xfrm>
            <a:off x="838080" y="6356520"/>
            <a:ext cx="2742840" cy="364680"/>
          </a:xfrm>
          <a:prstGeom prst="rect">
            <a:avLst/>
          </a:prstGeom>
        </p:spPr>
        <p:txBody>
          <a:bodyPr anchor="ctr">
            <a:noAutofit/>
          </a:bodyPr>
          <a:p>
            <a:endParaRPr b="0" lang="en-CA" sz="2400" spc="-1" strike="noStrike">
              <a:latin typeface="Times New Roman"/>
            </a:endParaRPr>
          </a:p>
        </p:txBody>
      </p:sp>
      <p:sp>
        <p:nvSpPr>
          <p:cNvPr id="46" name="PlaceHolder 4"/>
          <p:cNvSpPr>
            <a:spLocks noGrp="1"/>
          </p:cNvSpPr>
          <p:nvPr>
            <p:ph type="ftr"/>
          </p:nvPr>
        </p:nvSpPr>
        <p:spPr>
          <a:xfrm>
            <a:off x="4038480" y="6356520"/>
            <a:ext cx="4114440" cy="364680"/>
          </a:xfrm>
          <a:prstGeom prst="rect">
            <a:avLst/>
          </a:prstGeom>
        </p:spPr>
        <p:txBody>
          <a:bodyPr anchor="ctr">
            <a:noAutofit/>
          </a:bodyPr>
          <a:p>
            <a:endParaRPr b="0" lang="en-CA" sz="2400" spc="-1" strike="noStrike">
              <a:latin typeface="Times New Roman"/>
            </a:endParaRPr>
          </a:p>
        </p:txBody>
      </p:sp>
      <p:sp>
        <p:nvSpPr>
          <p:cNvPr id="47" name="PlaceHolder 5"/>
          <p:cNvSpPr>
            <a:spLocks noGrp="1"/>
          </p:cNvSpPr>
          <p:nvPr>
            <p:ph type="sldNum"/>
          </p:nvPr>
        </p:nvSpPr>
        <p:spPr>
          <a:xfrm>
            <a:off x="8610480" y="6356520"/>
            <a:ext cx="2742840" cy="364680"/>
          </a:xfrm>
          <a:prstGeom prst="rect">
            <a:avLst/>
          </a:prstGeom>
        </p:spPr>
        <p:txBody>
          <a:bodyPr anchor="ctr">
            <a:normAutofit/>
          </a:bodyPr>
          <a:p>
            <a:pPr algn="r">
              <a:lnSpc>
                <a:spcPct val="100000"/>
              </a:lnSpc>
              <a:tabLst>
                <a:tab algn="l" pos="0"/>
              </a:tabLst>
            </a:pPr>
            <a:fld id="{851E63E4-EC2D-482B-AC1E-59FAE08CBC4A}" type="slidenum">
              <a:rPr b="0" lang="en-US" sz="1300" spc="-1" strike="noStrike">
                <a:solidFill>
                  <a:srgbClr val="cacaca"/>
                </a:solidFill>
                <a:latin typeface="Average"/>
                <a:ea typeface="Average"/>
              </a:rPr>
              <a:t>&lt;number&gt;</a:t>
            </a:fld>
            <a:endParaRPr b="0" lang="en-CA"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94960" y="2855160"/>
            <a:ext cx="10469520" cy="1147680"/>
          </a:xfrm>
          <a:prstGeom prst="rect">
            <a:avLst/>
          </a:prstGeom>
        </p:spPr>
        <p:txBody>
          <a:bodyPr lIns="122040" rIns="122040" tIns="122040" bIns="122040" anchor="ctr">
            <a:normAutofit/>
          </a:bodyPr>
          <a:p>
            <a:r>
              <a:rPr b="0" lang="en-CA" sz="4800" spc="-1" strike="noStrike">
                <a:solidFill>
                  <a:srgbClr val="000000"/>
                </a:solidFill>
                <a:latin typeface="Arial"/>
              </a:rPr>
              <a:t>Click to edit the title text format</a:t>
            </a:r>
            <a:endParaRPr b="0" lang="en-CA" sz="4800" spc="-1" strike="noStrike">
              <a:solidFill>
                <a:srgbClr val="000000"/>
              </a:solidFill>
              <a:latin typeface="Arial"/>
            </a:endParaRPr>
          </a:p>
        </p:txBody>
      </p:sp>
      <p:sp>
        <p:nvSpPr>
          <p:cNvPr id="85" name="PlaceHolder 2"/>
          <p:cNvSpPr>
            <a:spLocks noGrp="1"/>
          </p:cNvSpPr>
          <p:nvPr>
            <p:ph type="sldNum"/>
          </p:nvPr>
        </p:nvSpPr>
        <p:spPr>
          <a:xfrm>
            <a:off x="11320200" y="6241320"/>
            <a:ext cx="731520" cy="524520"/>
          </a:xfrm>
          <a:prstGeom prst="rect">
            <a:avLst/>
          </a:prstGeom>
        </p:spPr>
        <p:txBody>
          <a:bodyPr lIns="122040" rIns="122040" tIns="122040" bIns="122040" anchor="ctr">
            <a:normAutofit/>
          </a:bodyPr>
          <a:p>
            <a:pPr algn="r">
              <a:lnSpc>
                <a:spcPct val="100000"/>
              </a:lnSpc>
              <a:tabLst>
                <a:tab algn="l" pos="0"/>
              </a:tabLst>
            </a:pPr>
            <a:fld id="{C55BC5E9-2F83-4CD8-83E5-4110953FE132}" type="slidenum">
              <a:rPr b="0" lang="en-US" sz="1300" spc="-1" strike="noStrike">
                <a:solidFill>
                  <a:srgbClr val="cacaca"/>
                </a:solidFill>
                <a:latin typeface="Average"/>
                <a:ea typeface="Average"/>
              </a:rPr>
              <a:t>&lt;number&gt;</a:t>
            </a:fld>
            <a:endParaRPr b="0" lang="en-CA" sz="1300" spc="-1" strike="noStrike">
              <a:latin typeface="Times New Roman"/>
            </a:endParaRPr>
          </a:p>
        </p:txBody>
      </p:sp>
      <p:sp>
        <p:nvSpPr>
          <p:cNvPr id="8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1400" spc="-1" strike="noStrike">
                <a:solidFill>
                  <a:srgbClr val="000000"/>
                </a:solidFill>
                <a:latin typeface="Arial"/>
              </a:rPr>
              <a:t>Click to edit the outline text format</a:t>
            </a:r>
            <a:endParaRPr b="0" lang="en-C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400" spc="-1" strike="noStrike">
                <a:solidFill>
                  <a:srgbClr val="000000"/>
                </a:solidFill>
                <a:latin typeface="Arial"/>
              </a:rPr>
              <a:t>Second Outline Level</a:t>
            </a:r>
            <a:endParaRPr b="0" lang="en-C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400" spc="-1" strike="noStrike">
                <a:solidFill>
                  <a:srgbClr val="000000"/>
                </a:solidFill>
                <a:latin typeface="Arial"/>
              </a:rPr>
              <a:t>Third Outline Level</a:t>
            </a:r>
            <a:endParaRPr b="0" lang="en-C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400" spc="-1" strike="noStrike">
                <a:solidFill>
                  <a:srgbClr val="000000"/>
                </a:solidFill>
                <a:latin typeface="Arial"/>
              </a:rPr>
              <a:t>Fourth Outline Level</a:t>
            </a:r>
            <a:endParaRPr b="0" lang="en-C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Arial"/>
              </a:rPr>
              <a:t>Fifth Outline Level</a:t>
            </a:r>
            <a:endParaRPr b="0" lang="en-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Arial"/>
              </a:rPr>
              <a:t>Sixth Outline Level</a:t>
            </a:r>
            <a:endParaRPr b="0" lang="en-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Arial"/>
              </a:rPr>
              <a:t>Seventh Outline Level</a:t>
            </a:r>
            <a:endParaRPr b="0" lang="en-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94960" y="1321200"/>
            <a:ext cx="10401480" cy="2306520"/>
          </a:xfrm>
          <a:prstGeom prst="rect">
            <a:avLst/>
          </a:prstGeom>
          <a:noFill/>
          <a:ln>
            <a:noFill/>
          </a:ln>
        </p:spPr>
        <p:txBody>
          <a:bodyPr anchor="b">
            <a:normAutofit/>
          </a:bodyPr>
          <a:p>
            <a:pPr algn="ctr">
              <a:lnSpc>
                <a:spcPct val="90000"/>
              </a:lnSpc>
              <a:tabLst>
                <a:tab algn="l" pos="0"/>
              </a:tabLst>
            </a:pPr>
            <a:r>
              <a:rPr b="0" lang="en-US" sz="6400" spc="-1" strike="noStrike">
                <a:solidFill>
                  <a:srgbClr val="ffffff"/>
                </a:solidFill>
                <a:latin typeface="Oswald"/>
                <a:ea typeface="Oswald"/>
              </a:rPr>
              <a:t>Sprint 3</a:t>
            </a:r>
            <a:endParaRPr b="0" lang="en-CA" sz="6400" spc="-1" strike="noStrike">
              <a:solidFill>
                <a:srgbClr val="000000"/>
              </a:solidFill>
              <a:latin typeface="Arial"/>
            </a:endParaRPr>
          </a:p>
        </p:txBody>
      </p:sp>
      <p:sp>
        <p:nvSpPr>
          <p:cNvPr id="130" name="TextShape 2"/>
          <p:cNvSpPr txBox="1"/>
          <p:nvPr/>
        </p:nvSpPr>
        <p:spPr>
          <a:xfrm>
            <a:off x="894960" y="4233240"/>
            <a:ext cx="10401480" cy="1851120"/>
          </a:xfrm>
          <a:prstGeom prst="rect">
            <a:avLst/>
          </a:prstGeom>
          <a:noFill/>
          <a:ln>
            <a:noFill/>
          </a:ln>
        </p:spPr>
        <p:txBody>
          <a:bodyPr>
            <a:normAutofit fontScale="88000"/>
          </a:bodyPr>
          <a:p>
            <a:pPr algn="ctr">
              <a:lnSpc>
                <a:spcPct val="115000"/>
              </a:lnSpc>
              <a:tabLst>
                <a:tab algn="l" pos="0"/>
              </a:tabLst>
            </a:pPr>
            <a:r>
              <a:rPr b="0" lang="en-US" sz="2800" spc="-1" strike="noStrike">
                <a:solidFill>
                  <a:srgbClr val="cacaca"/>
                </a:solidFill>
                <a:latin typeface="Average"/>
                <a:ea typeface="Average"/>
              </a:rPr>
              <a:t>Team 8</a:t>
            </a:r>
            <a:endParaRPr b="0" lang="en-CA" sz="2800" spc="-1" strike="noStrike">
              <a:latin typeface="Arial"/>
            </a:endParaRPr>
          </a:p>
          <a:p>
            <a:pPr algn="ctr">
              <a:lnSpc>
                <a:spcPct val="115000"/>
              </a:lnSpc>
              <a:tabLst>
                <a:tab algn="l" pos="0"/>
              </a:tabLst>
            </a:pPr>
            <a:r>
              <a:rPr b="1" lang="en-US" sz="2800" spc="-1" strike="noStrike">
                <a:solidFill>
                  <a:srgbClr val="cacaca"/>
                </a:solidFill>
                <a:latin typeface="Average"/>
                <a:ea typeface="Average"/>
              </a:rPr>
              <a:t>Team Members</a:t>
            </a:r>
            <a:r>
              <a:rPr b="0" lang="en-US" sz="2800" spc="-1" strike="noStrike">
                <a:solidFill>
                  <a:srgbClr val="cacaca"/>
                </a:solidFill>
                <a:latin typeface="Average"/>
                <a:ea typeface="Average"/>
              </a:rPr>
              <a:t>: Ivan Magtangob, Harikrishan Singh, Nour Tayem, Thulasi Jothiravi, Ivan Magtangob</a:t>
            </a:r>
            <a:endParaRPr b="0" lang="en-CA" sz="2800" spc="-1" strike="noStrike">
              <a:latin typeface="Arial"/>
            </a:endParaRPr>
          </a:p>
          <a:p>
            <a:pPr algn="ctr">
              <a:lnSpc>
                <a:spcPct val="115000"/>
              </a:lnSpc>
              <a:tabLst>
                <a:tab algn="l" pos="0"/>
              </a:tabLst>
            </a:pPr>
            <a:r>
              <a:rPr b="1" lang="en-US" sz="2800" spc="-1" strike="noStrike">
                <a:solidFill>
                  <a:srgbClr val="cacaca"/>
                </a:solidFill>
                <a:latin typeface="Average"/>
                <a:ea typeface="Average"/>
              </a:rPr>
              <a:t>Team Lead</a:t>
            </a:r>
            <a:r>
              <a:rPr b="0" lang="en-US" sz="2800" spc="-1" strike="noStrike">
                <a:solidFill>
                  <a:srgbClr val="cacaca"/>
                </a:solidFill>
                <a:latin typeface="Average"/>
                <a:ea typeface="Average"/>
              </a:rPr>
              <a:t>: Harir Al-Rubaye</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Reflection – what didn’t go well</a:t>
            </a:r>
            <a:endParaRPr b="0" lang="en-CA" sz="4000" spc="-1" strike="noStrike">
              <a:solidFill>
                <a:srgbClr val="000000"/>
              </a:solidFill>
              <a:latin typeface="Arial"/>
            </a:endParaRPr>
          </a:p>
        </p:txBody>
      </p:sp>
      <p:sp>
        <p:nvSpPr>
          <p:cNvPr id="149"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buClr>
                <a:srgbClr val="ffffff"/>
              </a:buClr>
              <a:buFont typeface="Average"/>
              <a:buChar char="●"/>
            </a:pPr>
            <a:r>
              <a:rPr b="0" lang="en-US" sz="2400" spc="-1" strike="noStrike">
                <a:solidFill>
                  <a:srgbClr val="cacaca"/>
                </a:solidFill>
                <a:latin typeface="Average"/>
                <a:ea typeface="Average"/>
              </a:rPr>
              <a:t>Dependent tasks delays</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Copyright :(</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Reflection – what did go well</a:t>
            </a:r>
            <a:endParaRPr b="0" lang="en-CA" sz="4000" spc="-1" strike="noStrike">
              <a:solidFill>
                <a:srgbClr val="000000"/>
              </a:solidFill>
              <a:latin typeface="Arial"/>
            </a:endParaRPr>
          </a:p>
        </p:txBody>
      </p:sp>
      <p:sp>
        <p:nvSpPr>
          <p:cNvPr id="151"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buClr>
                <a:srgbClr val="ffffff"/>
              </a:buClr>
              <a:buFont typeface="Average"/>
              <a:buChar char="●"/>
            </a:pPr>
            <a:r>
              <a:rPr b="0" lang="en-US" sz="2400" spc="-1" strike="noStrike">
                <a:solidFill>
                  <a:srgbClr val="cacaca"/>
                </a:solidFill>
                <a:latin typeface="Average"/>
                <a:ea typeface="Average"/>
              </a:rPr>
              <a:t>Early merge requests reviews</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Effective ticket planning and assignments</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Improved communication</a:t>
            </a:r>
            <a:endParaRPr b="0" lang="en-CA" sz="2400" spc="-1" strike="noStrike">
              <a:solidFill>
                <a:srgbClr val="000000"/>
              </a:solidFill>
              <a:latin typeface="Arial"/>
            </a:endParaRPr>
          </a:p>
          <a:p>
            <a:pPr>
              <a:lnSpc>
                <a:spcPct val="150000"/>
              </a:lnSpc>
              <a:spcBef>
                <a:spcPts val="1599"/>
              </a:spcBef>
              <a:spcAft>
                <a:spcPts val="1599"/>
              </a:spcAft>
              <a:tabLst>
                <a:tab algn="l" pos="0"/>
              </a:tabLst>
            </a:pP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Reflection – changes for next sprint?</a:t>
            </a:r>
            <a:endParaRPr b="0" lang="en-CA" sz="4000" spc="-1" strike="noStrike">
              <a:solidFill>
                <a:srgbClr val="000000"/>
              </a:solidFill>
              <a:latin typeface="Arial"/>
            </a:endParaRPr>
          </a:p>
        </p:txBody>
      </p:sp>
      <p:sp>
        <p:nvSpPr>
          <p:cNvPr id="153"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buClr>
                <a:srgbClr val="ffffff"/>
              </a:buClr>
              <a:buFont typeface="Average"/>
              <a:buChar char="●"/>
            </a:pPr>
            <a:r>
              <a:rPr b="0" lang="en-US" sz="2400" spc="-1" strike="noStrike">
                <a:solidFill>
                  <a:srgbClr val="cacaca"/>
                </a:solidFill>
                <a:latin typeface="Average"/>
                <a:ea typeface="Average"/>
              </a:rPr>
              <a:t>Regular check-ins</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Setting internal deadlines</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94960" y="1635840"/>
            <a:ext cx="10469520" cy="1147680"/>
          </a:xfrm>
          <a:prstGeom prst="rect">
            <a:avLst/>
          </a:prstGeom>
          <a:noFill/>
          <a:ln>
            <a:noFill/>
          </a:ln>
        </p:spPr>
        <p:txBody>
          <a:bodyPr lIns="122040" rIns="122040" tIns="122040" bIns="122040" anchor="ctr">
            <a:normAutofit/>
          </a:bodyPr>
          <a:p>
            <a:pPr algn="ctr">
              <a:lnSpc>
                <a:spcPct val="100000"/>
              </a:lnSpc>
              <a:tabLst>
                <a:tab algn="l" pos="0"/>
              </a:tabLst>
            </a:pPr>
            <a:r>
              <a:rPr b="0" lang="en-US" sz="4800" spc="-1" strike="noStrike">
                <a:solidFill>
                  <a:srgbClr val="ffffff"/>
                </a:solidFill>
                <a:latin typeface="Oswald"/>
                <a:ea typeface="Oswald"/>
              </a:rPr>
              <a:t>Demo Time!</a:t>
            </a:r>
            <a:endParaRPr b="0" lang="en-CA" sz="4800" spc="-1" strike="noStrike">
              <a:solidFill>
                <a:srgbClr val="000000"/>
              </a:solidFill>
              <a:latin typeface="Arial"/>
            </a:endParaRPr>
          </a:p>
        </p:txBody>
      </p:sp>
      <p:pic>
        <p:nvPicPr>
          <p:cNvPr id="155" name="Google Shape;139;p26" descr=""/>
          <p:cNvPicPr/>
          <p:nvPr/>
        </p:nvPicPr>
        <p:blipFill>
          <a:blip r:embed="rId1"/>
          <a:srcRect l="21874" t="0" r="21874" b="0"/>
          <a:stretch/>
        </p:blipFill>
        <p:spPr>
          <a:xfrm>
            <a:off x="4820760" y="3164760"/>
            <a:ext cx="2549880" cy="2549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52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Summary of accomplishments</a:t>
            </a:r>
            <a:endParaRPr b="0" lang="en-CA" sz="4000" spc="-1" strike="noStrike">
              <a:solidFill>
                <a:srgbClr val="000000"/>
              </a:solidFill>
              <a:latin typeface="Arial"/>
            </a:endParaRPr>
          </a:p>
        </p:txBody>
      </p:sp>
      <p:sp>
        <p:nvSpPr>
          <p:cNvPr id="132"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US" sz="2400" spc="-1" strike="noStrike">
                <a:solidFill>
                  <a:srgbClr val="cacaca"/>
                </a:solidFill>
                <a:latin typeface="Average"/>
                <a:ea typeface="Average"/>
              </a:rPr>
              <a:t>For sprint 3:</a:t>
            </a:r>
            <a:endParaRPr b="0" lang="en-CA" sz="2400" spc="-1" strike="noStrike">
              <a:solidFill>
                <a:srgbClr val="000000"/>
              </a:solidFill>
              <a:latin typeface="Arial"/>
            </a:endParaRPr>
          </a:p>
          <a:p>
            <a:pPr lvl="1" marL="685800" indent="-259920">
              <a:lnSpc>
                <a:spcPct val="90000"/>
              </a:lnSpc>
              <a:spcBef>
                <a:spcPts val="1001"/>
              </a:spcBef>
              <a:buClr>
                <a:srgbClr val="ffffff"/>
              </a:buClr>
              <a:buFont typeface="Average"/>
              <a:buChar char="○"/>
              <a:tabLst>
                <a:tab algn="l" pos="0"/>
              </a:tabLst>
            </a:pPr>
            <a:r>
              <a:rPr b="0" lang="en-US" sz="2300" spc="-1" strike="noStrike">
                <a:solidFill>
                  <a:srgbClr val="cacaca"/>
                </a:solidFill>
                <a:latin typeface="Average"/>
                <a:ea typeface="Average"/>
              </a:rPr>
              <a:t>Added custom visuals to avoid copyright issues</a:t>
            </a:r>
            <a:endParaRPr b="0" lang="en-CA" sz="2300" spc="-1" strike="noStrike">
              <a:solidFill>
                <a:srgbClr val="000000"/>
              </a:solidFill>
              <a:latin typeface="Arial"/>
            </a:endParaRPr>
          </a:p>
          <a:p>
            <a:pPr lvl="1" marL="685800" indent="-259920">
              <a:lnSpc>
                <a:spcPct val="90000"/>
              </a:lnSpc>
              <a:spcBef>
                <a:spcPts val="1001"/>
              </a:spcBef>
              <a:buClr>
                <a:srgbClr val="ffffff"/>
              </a:buClr>
              <a:buFont typeface="Average"/>
              <a:buChar char="○"/>
              <a:tabLst>
                <a:tab algn="l" pos="0"/>
              </a:tabLst>
            </a:pPr>
            <a:r>
              <a:rPr b="0" lang="en-US" sz="2300" spc="-1" strike="noStrike">
                <a:solidFill>
                  <a:srgbClr val="cacaca"/>
                </a:solidFill>
                <a:latin typeface="Average"/>
                <a:ea typeface="Average"/>
              </a:rPr>
              <a:t>Expanded game features with new levels</a:t>
            </a:r>
            <a:endParaRPr b="0" lang="en-CA" sz="2300" spc="-1" strike="noStrike">
              <a:solidFill>
                <a:srgbClr val="000000"/>
              </a:solidFill>
              <a:latin typeface="Arial"/>
            </a:endParaRPr>
          </a:p>
          <a:p>
            <a:pPr lvl="1" marL="685800" indent="-259920">
              <a:lnSpc>
                <a:spcPct val="90000"/>
              </a:lnSpc>
              <a:spcBef>
                <a:spcPts val="1001"/>
              </a:spcBef>
              <a:buClr>
                <a:srgbClr val="ffffff"/>
              </a:buClr>
              <a:buFont typeface="Average"/>
              <a:buChar char="○"/>
              <a:tabLst>
                <a:tab algn="l" pos="0"/>
              </a:tabLst>
            </a:pPr>
            <a:r>
              <a:rPr b="0" lang="en-US" sz="2300" spc="-1" strike="noStrike">
                <a:solidFill>
                  <a:srgbClr val="cacaca"/>
                </a:solidFill>
                <a:latin typeface="Average"/>
                <a:ea typeface="Average"/>
              </a:rPr>
              <a:t>Improved code quality through unit tests and linting fixes</a:t>
            </a:r>
            <a:endParaRPr b="0" lang="en-CA" sz="2300" spc="-1" strike="noStrike">
              <a:solidFill>
                <a:srgbClr val="000000"/>
              </a:solidFill>
              <a:latin typeface="Arial"/>
            </a:endParaRPr>
          </a:p>
          <a:p>
            <a:pPr lvl="1" marL="685800" indent="-259920">
              <a:lnSpc>
                <a:spcPct val="90000"/>
              </a:lnSpc>
              <a:spcBef>
                <a:spcPts val="1001"/>
              </a:spcBef>
              <a:buClr>
                <a:srgbClr val="ffffff"/>
              </a:buClr>
              <a:buFont typeface="Average"/>
              <a:buChar char="○"/>
              <a:tabLst>
                <a:tab algn="l" pos="0"/>
              </a:tabLst>
            </a:pPr>
            <a:r>
              <a:rPr b="0" lang="en-US" sz="2300" spc="-1" strike="noStrike">
                <a:solidFill>
                  <a:srgbClr val="cacaca"/>
                </a:solidFill>
                <a:latin typeface="Average"/>
                <a:ea typeface="Average"/>
              </a:rPr>
              <a:t>Prioritized user experience with UI updates and fullscreen option</a:t>
            </a:r>
            <a:endParaRPr b="0" lang="en-CA"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Sprint 3 burndown chart</a:t>
            </a:r>
            <a:endParaRPr b="0" lang="en-CA" sz="4000" spc="-1" strike="noStrike">
              <a:solidFill>
                <a:srgbClr val="000000"/>
              </a:solidFill>
              <a:latin typeface="Arial"/>
            </a:endParaRPr>
          </a:p>
        </p:txBody>
      </p:sp>
      <p:pic>
        <p:nvPicPr>
          <p:cNvPr id="134" name="" descr=""/>
          <p:cNvPicPr/>
          <p:nvPr/>
        </p:nvPicPr>
        <p:blipFill>
          <a:blip r:embed="rId1"/>
          <a:stretch/>
        </p:blipFill>
        <p:spPr>
          <a:xfrm>
            <a:off x="1728000" y="1690200"/>
            <a:ext cx="8849880" cy="4615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52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Harir - Weights Completed: 13</a:t>
            </a:r>
            <a:endParaRPr b="0" lang="en-CA" sz="4000" spc="-1" strike="noStrike">
              <a:solidFill>
                <a:srgbClr val="000000"/>
              </a:solidFill>
              <a:latin typeface="Arial"/>
            </a:endParaRPr>
          </a:p>
        </p:txBody>
      </p:sp>
      <p:sp>
        <p:nvSpPr>
          <p:cNvPr id="136" name="TextShape 2"/>
          <p:cNvSpPr txBox="1"/>
          <p:nvPr/>
        </p:nvSpPr>
        <p:spPr>
          <a:xfrm>
            <a:off x="838080" y="1968840"/>
            <a:ext cx="10515240" cy="4350960"/>
          </a:xfrm>
          <a:prstGeom prst="rect">
            <a:avLst/>
          </a:prstGeom>
          <a:noFill/>
          <a:ln>
            <a:noFill/>
          </a:ln>
        </p:spPr>
        <p:txBody>
          <a:bodyPr>
            <a:normAutofit/>
          </a:bodyPr>
          <a:p>
            <a:pPr marL="457200" indent="-342720">
              <a:lnSpc>
                <a:spcPct val="150000"/>
              </a:lnSpc>
              <a:spcBef>
                <a:spcPts val="1001"/>
              </a:spcBef>
              <a:buClr>
                <a:srgbClr val="ffffff"/>
              </a:buClr>
              <a:buFont typeface="Average"/>
              <a:buChar char="●"/>
            </a:pPr>
            <a:r>
              <a:rPr b="0" lang="en-US" sz="2400" spc="-1" strike="noStrike">
                <a:solidFill>
                  <a:srgbClr val="cacaca"/>
                </a:solidFill>
                <a:latin typeface="Average"/>
                <a:ea typeface="Average"/>
              </a:rPr>
              <a:t>Added new levels to the game with Rehan</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Optimized the about us game</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Updated the website documentation</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52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Ivan - Weights Completed: 17</a:t>
            </a:r>
            <a:endParaRPr b="0" lang="en-CA" sz="4000" spc="-1" strike="noStrike">
              <a:solidFill>
                <a:srgbClr val="000000"/>
              </a:solidFill>
              <a:latin typeface="Arial"/>
            </a:endParaRPr>
          </a:p>
        </p:txBody>
      </p:sp>
      <p:sp>
        <p:nvSpPr>
          <p:cNvPr id="138"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spcBef>
                <a:spcPts val="1001"/>
              </a:spcBef>
              <a:buClr>
                <a:srgbClr val="ffffff"/>
              </a:buClr>
              <a:buFont typeface="Average"/>
              <a:buChar char="●"/>
            </a:pPr>
            <a:r>
              <a:rPr b="0" lang="en-US" sz="2400" spc="-1" strike="noStrike">
                <a:solidFill>
                  <a:srgbClr val="cacaca"/>
                </a:solidFill>
                <a:latin typeface="Average"/>
                <a:ea typeface="Average"/>
              </a:rPr>
              <a:t>Configured + fixed PHP linting</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Fixed inconsistent CSS with Rehan</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Added navigation to other I-Spot levels</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Rehan - Weights Completed: 16</a:t>
            </a:r>
            <a:endParaRPr b="0" lang="en-CA" sz="4000" spc="-1" strike="noStrike">
              <a:solidFill>
                <a:srgbClr val="000000"/>
              </a:solidFill>
              <a:latin typeface="Arial"/>
            </a:endParaRPr>
          </a:p>
        </p:txBody>
      </p:sp>
      <p:sp>
        <p:nvSpPr>
          <p:cNvPr id="140"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spcBef>
                <a:spcPts val="1001"/>
              </a:spcBef>
              <a:buClr>
                <a:srgbClr val="ffffff"/>
              </a:buClr>
              <a:buFont typeface="Average"/>
              <a:buChar char="●"/>
            </a:pPr>
            <a:r>
              <a:rPr b="0" lang="en-US" sz="2400" spc="-1" strike="noStrike">
                <a:solidFill>
                  <a:srgbClr val="cacaca"/>
                </a:solidFill>
                <a:latin typeface="Average"/>
                <a:ea typeface="Average"/>
              </a:rPr>
              <a:t>Add new I-Spy levels with Harir </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added stage navigation and made navbar consistent with Ivan</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cleaned css files and final day linting</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52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Nour - Weights Completed: 13</a:t>
            </a:r>
            <a:endParaRPr b="0" lang="en-CA" sz="4000" spc="-1" strike="noStrike">
              <a:solidFill>
                <a:srgbClr val="000000"/>
              </a:solidFill>
              <a:latin typeface="Arial"/>
            </a:endParaRPr>
          </a:p>
        </p:txBody>
      </p:sp>
      <p:sp>
        <p:nvSpPr>
          <p:cNvPr id="142"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spcBef>
                <a:spcPts val="1001"/>
              </a:spcBef>
              <a:buClr>
                <a:srgbClr val="ffffff"/>
              </a:buClr>
              <a:buFont typeface="Average"/>
              <a:buChar char="●"/>
            </a:pPr>
            <a:r>
              <a:rPr b="0" lang="en-US" sz="2400" spc="-1" strike="noStrike">
                <a:solidFill>
                  <a:srgbClr val="cacaca"/>
                </a:solidFill>
                <a:latin typeface="Average"/>
                <a:ea typeface="Average"/>
              </a:rPr>
              <a:t>Added Waldo Fullscreen Option on our Website</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Changed Waldo Images for our Website</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Helped with the branch clean up</a:t>
            </a:r>
            <a:endParaRPr b="0" lang="en-CA" sz="2400" spc="-1" strike="noStrike">
              <a:solidFill>
                <a:srgbClr val="000000"/>
              </a:solidFill>
              <a:latin typeface="Arial"/>
            </a:endParaRPr>
          </a:p>
          <a:p>
            <a:pPr>
              <a:lnSpc>
                <a:spcPct val="150000"/>
              </a:lnSpc>
              <a:spcBef>
                <a:spcPts val="1001"/>
              </a:spcBef>
              <a:tabLst>
                <a:tab algn="l" pos="0"/>
              </a:tabLst>
            </a:pP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65040"/>
            <a:ext cx="10515240" cy="132552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Harikrishan - Weights Completed: 15</a:t>
            </a:r>
            <a:endParaRPr b="0" lang="en-CA" sz="4000" spc="-1" strike="noStrike">
              <a:solidFill>
                <a:srgbClr val="000000"/>
              </a:solidFill>
              <a:latin typeface="Arial"/>
            </a:endParaRPr>
          </a:p>
        </p:txBody>
      </p:sp>
      <p:sp>
        <p:nvSpPr>
          <p:cNvPr id="144"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buClr>
                <a:srgbClr val="ffffff"/>
              </a:buClr>
              <a:buFont typeface="Average"/>
              <a:buChar char="●"/>
            </a:pPr>
            <a:r>
              <a:rPr b="0" lang="en-US" sz="2400" spc="-1" strike="noStrike">
                <a:solidFill>
                  <a:srgbClr val="cacaca"/>
                </a:solidFill>
                <a:latin typeface="Average"/>
                <a:ea typeface="Average"/>
              </a:rPr>
              <a:t>Worked on setting up unit test using jest.</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Updated the game over screen and updated the css .</a:t>
            </a:r>
            <a:endParaRPr b="0" lang="en-CA" sz="24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Parallel programming with nour for full screen option.</a:t>
            </a:r>
            <a:endParaRPr b="0" lang="en-CA" sz="2400" spc="-1" strike="noStrike">
              <a:solidFill>
                <a:srgbClr val="000000"/>
              </a:solidFill>
              <a:latin typeface="Arial"/>
            </a:endParaRPr>
          </a:p>
          <a:p>
            <a:pPr marL="457200">
              <a:lnSpc>
                <a:spcPct val="150000"/>
              </a:lnSpc>
              <a:spcBef>
                <a:spcPts val="1001"/>
              </a:spcBef>
              <a:tabLst>
                <a:tab algn="l" pos="0"/>
              </a:tabLst>
            </a:pP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365040"/>
            <a:ext cx="10515240" cy="1325520"/>
          </a:xfrm>
          <a:prstGeom prst="rect">
            <a:avLst/>
          </a:prstGeom>
          <a:noFill/>
          <a:ln>
            <a:noFill/>
          </a:ln>
        </p:spPr>
        <p:txBody>
          <a:bodyPr anchor="ctr">
            <a:normAutofit/>
          </a:bodyPr>
          <a:p>
            <a:pPr>
              <a:lnSpc>
                <a:spcPct val="90000"/>
              </a:lnSpc>
              <a:tabLst>
                <a:tab algn="l" pos="0"/>
              </a:tabLst>
            </a:pPr>
            <a:r>
              <a:rPr b="0" lang="en-US" sz="4000" spc="-1" strike="noStrike">
                <a:solidFill>
                  <a:srgbClr val="ffffff"/>
                </a:solidFill>
                <a:latin typeface="Oswald"/>
                <a:ea typeface="Oswald"/>
              </a:rPr>
              <a:t>Thulasi - Weights Completed: 15</a:t>
            </a:r>
            <a:endParaRPr b="0" lang="en-CA" sz="4000" spc="-1" strike="noStrike">
              <a:solidFill>
                <a:srgbClr val="000000"/>
              </a:solidFill>
              <a:latin typeface="Arial"/>
            </a:endParaRPr>
          </a:p>
        </p:txBody>
      </p:sp>
      <p:sp>
        <p:nvSpPr>
          <p:cNvPr id="146" name="TextShape 2"/>
          <p:cNvSpPr txBox="1"/>
          <p:nvPr/>
        </p:nvSpPr>
        <p:spPr>
          <a:xfrm>
            <a:off x="838080" y="1825560"/>
            <a:ext cx="10515240" cy="4350960"/>
          </a:xfrm>
          <a:prstGeom prst="rect">
            <a:avLst/>
          </a:prstGeom>
          <a:noFill/>
          <a:ln>
            <a:noFill/>
          </a:ln>
        </p:spPr>
        <p:txBody>
          <a:bodyPr>
            <a:normAutofit/>
          </a:bodyPr>
          <a:p>
            <a:pPr marL="457200" indent="-342720">
              <a:lnSpc>
                <a:spcPct val="150000"/>
              </a:lnSpc>
              <a:buClr>
                <a:srgbClr val="ffffff"/>
              </a:buClr>
              <a:buFont typeface="Average"/>
              <a:buChar char="●"/>
            </a:pPr>
            <a:r>
              <a:rPr b="0" lang="en-US" sz="2400" spc="-1" strike="noStrike">
                <a:solidFill>
                  <a:srgbClr val="cacaca"/>
                </a:solidFill>
                <a:latin typeface="Average"/>
                <a:ea typeface="Average"/>
              </a:rPr>
              <a:t>Frontend Unit Testing Research (Frameworks? Types of testing?)</a:t>
            </a:r>
            <a:endParaRPr b="0" lang="en-CA" sz="2400" spc="-1" strike="noStrike">
              <a:solidFill>
                <a:srgbClr val="000000"/>
              </a:solidFill>
              <a:latin typeface="Arial"/>
            </a:endParaRPr>
          </a:p>
          <a:p>
            <a:pPr marL="457200" indent="-342720">
              <a:lnSpc>
                <a:spcPct val="115000"/>
              </a:lnSpc>
              <a:buClr>
                <a:srgbClr val="ffffff"/>
              </a:buClr>
              <a:buFont typeface="Average"/>
              <a:buChar char="●"/>
            </a:pPr>
            <a:r>
              <a:rPr b="0" lang="en-US" sz="2400" spc="-1" strike="noStrike">
                <a:solidFill>
                  <a:srgbClr val="cacaca"/>
                </a:solidFill>
                <a:latin typeface="Average"/>
                <a:ea typeface="Average"/>
              </a:rPr>
              <a:t>Created 20 frontend unit tests (PHPUnit) + 34 unique assertions.</a:t>
            </a:r>
            <a:endParaRPr b="0" lang="en-CA" sz="2400" spc="-1" strike="noStrike">
              <a:solidFill>
                <a:srgbClr val="000000"/>
              </a:solidFill>
              <a:latin typeface="Arial"/>
            </a:endParaRPr>
          </a:p>
          <a:p>
            <a:pPr lvl="1" marL="914400" indent="-342720">
              <a:lnSpc>
                <a:spcPct val="115000"/>
              </a:lnSpc>
              <a:buClr>
                <a:srgbClr val="ffffff"/>
              </a:buClr>
              <a:buFont typeface="Average"/>
              <a:buChar char="○"/>
            </a:pPr>
            <a:r>
              <a:rPr b="0" lang="en-US" sz="1900" spc="-1" strike="noStrike">
                <a:solidFill>
                  <a:srgbClr val="cacaca"/>
                </a:solidFill>
                <a:latin typeface="Average"/>
                <a:ea typeface="Average"/>
              </a:rPr>
              <a:t>Integration Testing – Are the PHP scripts correctly integrated with external resources (ex: CSS files, components and snippets for each team member)?</a:t>
            </a:r>
            <a:endParaRPr b="0" lang="en-CA" sz="1900" spc="-1" strike="noStrike">
              <a:solidFill>
                <a:srgbClr val="000000"/>
              </a:solidFill>
              <a:latin typeface="Arial"/>
            </a:endParaRPr>
          </a:p>
          <a:p>
            <a:pPr lvl="1" marL="914400" indent="-342720">
              <a:lnSpc>
                <a:spcPct val="115000"/>
              </a:lnSpc>
              <a:buClr>
                <a:srgbClr val="ffffff"/>
              </a:buClr>
              <a:buFont typeface="Average"/>
              <a:buChar char="○"/>
            </a:pPr>
            <a:r>
              <a:rPr b="0" lang="en-US" sz="1900" spc="-1" strike="noStrike">
                <a:solidFill>
                  <a:srgbClr val="cacaca"/>
                </a:solidFill>
                <a:latin typeface="Average"/>
                <a:ea typeface="Average"/>
              </a:rPr>
              <a:t>Functional Testing – to verify that all components render as expected.</a:t>
            </a:r>
            <a:endParaRPr b="0" lang="en-CA" sz="1900" spc="-1" strike="noStrike">
              <a:solidFill>
                <a:srgbClr val="000000"/>
              </a:solidFill>
              <a:latin typeface="Arial"/>
            </a:endParaRPr>
          </a:p>
          <a:p>
            <a:pPr marL="457200" indent="-342720">
              <a:lnSpc>
                <a:spcPct val="150000"/>
              </a:lnSpc>
              <a:buClr>
                <a:srgbClr val="ffffff"/>
              </a:buClr>
              <a:buFont typeface="Average"/>
              <a:buChar char="●"/>
            </a:pPr>
            <a:r>
              <a:rPr b="0" lang="en-US" sz="2400" spc="-1" strike="noStrike">
                <a:solidFill>
                  <a:srgbClr val="cacaca"/>
                </a:solidFill>
                <a:latin typeface="Average"/>
                <a:ea typeface="Average"/>
              </a:rPr>
              <a:t>Updated CI/CD Pipeline to run front end tests</a:t>
            </a:r>
            <a:endParaRPr b="0" lang="en-CA" sz="2400" spc="-1" strike="noStrike">
              <a:solidFill>
                <a:srgbClr val="000000"/>
              </a:solidFill>
              <a:latin typeface="Arial"/>
            </a:endParaRPr>
          </a:p>
          <a:p>
            <a:pPr>
              <a:lnSpc>
                <a:spcPct val="150000"/>
              </a:lnSpc>
              <a:spcBef>
                <a:spcPts val="1599"/>
              </a:spcBef>
              <a:tabLst>
                <a:tab algn="l" pos="0"/>
              </a:tabLst>
            </a:pPr>
            <a:endParaRPr b="0" lang="en-CA" sz="2400" spc="-1" strike="noStrike">
              <a:solidFill>
                <a:srgbClr val="000000"/>
              </a:solidFill>
              <a:latin typeface="Arial"/>
            </a:endParaRPr>
          </a:p>
          <a:p>
            <a:pPr>
              <a:lnSpc>
                <a:spcPct val="90000"/>
              </a:lnSpc>
              <a:spcBef>
                <a:spcPts val="1599"/>
              </a:spcBef>
              <a:tabLst>
                <a:tab algn="l" pos="0"/>
              </a:tabLst>
            </a:pPr>
            <a:endParaRPr b="0" lang="en-CA" sz="2400" spc="-1" strike="noStrike">
              <a:solidFill>
                <a:srgbClr val="000000"/>
              </a:solidFill>
              <a:latin typeface="Arial"/>
            </a:endParaRPr>
          </a:p>
          <a:p>
            <a:pPr>
              <a:lnSpc>
                <a:spcPct val="90000"/>
              </a:lnSpc>
              <a:spcBef>
                <a:spcPts val="1599"/>
              </a:spcBef>
              <a:tabLst>
                <a:tab algn="l" pos="0"/>
              </a:tabLst>
            </a:pPr>
            <a:endParaRPr b="0" lang="en-CA" sz="2400" spc="-1" strike="noStrike">
              <a:solidFill>
                <a:srgbClr val="000000"/>
              </a:solidFill>
              <a:latin typeface="Arial"/>
            </a:endParaRPr>
          </a:p>
          <a:p>
            <a:pPr>
              <a:lnSpc>
                <a:spcPct val="90000"/>
              </a:lnSpc>
              <a:spcBef>
                <a:spcPts val="1599"/>
              </a:spcBef>
              <a:spcAft>
                <a:spcPts val="1599"/>
              </a:spcAft>
              <a:tabLst>
                <a:tab algn="l" pos="0"/>
              </a:tabLst>
            </a:pPr>
            <a:endParaRPr b="0" lang="en-CA" sz="2400" spc="-1" strike="noStrike">
              <a:solidFill>
                <a:srgbClr val="000000"/>
              </a:solidFill>
              <a:latin typeface="Arial"/>
            </a:endParaRPr>
          </a:p>
        </p:txBody>
      </p:sp>
      <p:pic>
        <p:nvPicPr>
          <p:cNvPr id="147" name="Google Shape;115;p22" descr=""/>
          <p:cNvPicPr/>
          <p:nvPr/>
        </p:nvPicPr>
        <p:blipFill>
          <a:blip r:embed="rId1"/>
          <a:stretch/>
        </p:blipFill>
        <p:spPr>
          <a:xfrm>
            <a:off x="1029600" y="4395600"/>
            <a:ext cx="6770880" cy="1454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en-CA</dc:language>
  <cp:lastModifiedBy/>
  <dcterms:modified xsi:type="dcterms:W3CDTF">2024-02-04T20:55:54Z</dcterms:modified>
  <cp:revision>1</cp:revision>
  <dc:subject/>
  <dc:title/>
</cp:coreProperties>
</file>