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85031" y="4192463"/>
            <a:ext cx="1026307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Rehan</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Pranveer</a:t>
            </a:r>
            <a:r>
              <a:rPr lang="en-US" sz="2000" b="1" dirty="0">
                <a:solidFill>
                  <a:schemeClr val="accent1">
                    <a:lumMod val="75000"/>
                  </a:schemeClr>
                </a:solidFill>
                <a:latin typeface="Arial"/>
                <a:cs typeface="Arial"/>
              </a:rPr>
              <a:t> Singh Institute of Technology Kanpur</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170F17BA-9CA4-6387-5CBF-9C77A1CDCC00}"/>
              </a:ext>
            </a:extLst>
          </p:cNvPr>
          <p:cNvSpPr>
            <a:spLocks noGrp="1" noChangeArrowheads="1"/>
          </p:cNvSpPr>
          <p:nvPr>
            <p:ph idx="1"/>
          </p:nvPr>
        </p:nvSpPr>
        <p:spPr bwMode="auto">
          <a:xfrm>
            <a:off x="581193" y="2676887"/>
            <a:ext cx="10828487"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effectLst/>
                <a:latin typeface="Inter"/>
              </a:rPr>
              <a:t>This steganography project uses Python's cv2, string, and </a:t>
            </a:r>
            <a:r>
              <a:rPr kumimoji="0" lang="en-US" altLang="en-US" sz="2500" b="0" i="0" u="none" strike="noStrike" cap="none" normalizeH="0" baseline="0" dirty="0" err="1">
                <a:ln>
                  <a:noFill/>
                </a:ln>
                <a:effectLst/>
                <a:latin typeface="Inter"/>
              </a:rPr>
              <a:t>os</a:t>
            </a:r>
            <a:r>
              <a:rPr kumimoji="0" lang="en-US" altLang="en-US" sz="2500" b="0" i="0" u="none" strike="noStrike" cap="none" normalizeH="0" baseline="0" dirty="0">
                <a:ln>
                  <a:noFill/>
                </a:ln>
                <a:effectLst/>
                <a:latin typeface="Inter"/>
              </a:rPr>
              <a:t> libraries to embed secret data in images efficiently. Its unique combination of simplicity and robustness makes it ideal for secure, covert communication, benefiting security professionals, developers, researchers, privacy enthusiasts, and government agencies. </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500" dirty="0"/>
              <a:t>https://github.com/rehan-thecs</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500" b="0" i="0" dirty="0">
                <a:solidFill>
                  <a:schemeClr val="tx1"/>
                </a:solidFill>
                <a:effectLst/>
                <a:latin typeface="Inter"/>
              </a:rPr>
              <a:t>The future scope of this steganography project includes enhancing security with advanced encryption, supporting multiple image and multimedia formats, developing a user-friendly interface, optimizing for larger datasets, enabling real-time applications, and integrating AI for improved techniques.</a:t>
            </a:r>
            <a:endParaRPr lang="en-US" sz="2500"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500" b="0" i="0" dirty="0">
                <a:solidFill>
                  <a:schemeClr val="tx1"/>
                </a:solidFill>
                <a:effectLst/>
                <a:latin typeface="Inter"/>
              </a:rPr>
              <a:t>Data hiding in images using steganography embeds secret information within an image without visibly altering it, enabling covert communication. Unlike cryptography, which encrypts data, steganography conceals the existence of the hidden message. The challenge is to maintain image quality while embedding significant data, balancing capacity and imperceptibility.</a:t>
            </a:r>
            <a:endParaRPr lang="en-IN" sz="25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2500" dirty="0"/>
          </a:p>
          <a:p>
            <a:pPr marL="0" indent="0">
              <a:buNone/>
            </a:pPr>
            <a:r>
              <a:rPr lang="en-IN" sz="2500" dirty="0"/>
              <a:t>Steganography libraries and platforms include Python's cv2, string, and </a:t>
            </a:r>
            <a:r>
              <a:rPr lang="en-IN" sz="2500" dirty="0" err="1"/>
              <a:t>os</a:t>
            </a:r>
            <a:r>
              <a:rPr lang="en-IN" sz="2500" dirty="0"/>
              <a:t> libraries for image processing and data manipulation, along with steganography and </a:t>
            </a:r>
            <a:r>
              <a:rPr lang="en-IN" sz="2500" dirty="0" err="1"/>
              <a:t>ImageCipher</a:t>
            </a:r>
            <a:r>
              <a:rPr lang="en-IN" sz="2500" dirty="0"/>
              <a:t> for encoding messages in images. C++'s </a:t>
            </a:r>
            <a:r>
              <a:rPr lang="en-IN" sz="2500" dirty="0" err="1"/>
              <a:t>ImageSteganography</a:t>
            </a:r>
            <a:r>
              <a:rPr lang="en-IN" sz="2500" dirty="0"/>
              <a:t> library and Go's steganography package support LSB steganography. Tools like </a:t>
            </a:r>
            <a:r>
              <a:rPr lang="en-IN" sz="2500" dirty="0" err="1"/>
              <a:t>Steghide</a:t>
            </a:r>
            <a:r>
              <a:rPr lang="en-IN" sz="2500" dirty="0"/>
              <a:t> enable data hiding in image and audio files.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8" name="Rectangle 5">
            <a:extLst>
              <a:ext uri="{FF2B5EF4-FFF2-40B4-BE49-F238E27FC236}">
                <a16:creationId xmlns:a16="http://schemas.microsoft.com/office/drawing/2014/main" id="{CD49B5DB-F0A0-FEA9-F2BD-26C028536530}"/>
              </a:ext>
            </a:extLst>
          </p:cNvPr>
          <p:cNvSpPr>
            <a:spLocks noGrp="1" noChangeArrowheads="1"/>
          </p:cNvSpPr>
          <p:nvPr>
            <p:ph idx="1"/>
          </p:nvPr>
        </p:nvSpPr>
        <p:spPr bwMode="auto">
          <a:xfrm>
            <a:off x="581193" y="2484526"/>
            <a:ext cx="1079354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i="0" u="none" strike="noStrike" cap="none" normalizeH="0" baseline="0" dirty="0">
                <a:ln>
                  <a:noFill/>
                </a:ln>
                <a:effectLst/>
                <a:latin typeface="Inter"/>
              </a:rPr>
              <a:t>The wow factor of this steganography project is its seamless integration of Python's cv2, string, and </a:t>
            </a:r>
            <a:r>
              <a:rPr kumimoji="0" lang="en-US" altLang="en-US" sz="2500" i="0" u="none" strike="noStrike" cap="none" normalizeH="0" baseline="0" dirty="0" err="1">
                <a:ln>
                  <a:noFill/>
                </a:ln>
                <a:effectLst/>
                <a:latin typeface="Inter"/>
              </a:rPr>
              <a:t>os</a:t>
            </a:r>
            <a:r>
              <a:rPr kumimoji="0" lang="en-US" altLang="en-US" sz="2500" i="0" u="none" strike="noStrike" cap="none" normalizeH="0" baseline="0" dirty="0">
                <a:ln>
                  <a:noFill/>
                </a:ln>
                <a:effectLst/>
                <a:latin typeface="Inter"/>
              </a:rPr>
              <a:t> libraries, enabling robust image processing and data manipulation. Unlike other tools, it offers a unique blend of simplicity and efficiency, making it accessible for both beginners and advanced users. This combination allows for embedding large amounts of data without compromising image quality, setting it apart from traditional steganography methods.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500" b="0" i="0" dirty="0">
                <a:solidFill>
                  <a:schemeClr val="tx1"/>
                </a:solidFill>
                <a:effectLst/>
                <a:latin typeface="Inter"/>
              </a:rPr>
              <a:t>The end users of this steganography project include security professionals, developers, researchers, privacy enthusiasts, and government agencies who need to securely transmit sensitive information without detection.</a:t>
            </a:r>
            <a:endParaRPr lang="en-IN" sz="2500" dirty="0">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computer screen shot of a black screen&#10;&#10;AI-generated content may be incorrect.">
            <a:extLst>
              <a:ext uri="{FF2B5EF4-FFF2-40B4-BE49-F238E27FC236}">
                <a16:creationId xmlns:a16="http://schemas.microsoft.com/office/drawing/2014/main" id="{D00DA097-B17C-8786-6915-C35E5AFB3039}"/>
              </a:ext>
            </a:extLst>
          </p:cNvPr>
          <p:cNvPicPr>
            <a:picLocks noGrp="1" noChangeAspect="1"/>
          </p:cNvPicPr>
          <p:nvPr>
            <p:ph idx="1"/>
          </p:nvPr>
        </p:nvPicPr>
        <p:blipFill>
          <a:blip r:embed="rId2"/>
          <a:stretch>
            <a:fillRect/>
          </a:stretch>
        </p:blipFill>
        <p:spPr>
          <a:xfrm>
            <a:off x="1925476" y="1301750"/>
            <a:ext cx="8341047"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2DFE79BE-A77F-D009-5F4D-63B5A5BFDD1C}"/>
              </a:ext>
            </a:extLst>
          </p:cNvPr>
          <p:cNvPicPr>
            <a:picLocks noChangeAspect="1"/>
          </p:cNvPicPr>
          <p:nvPr/>
        </p:nvPicPr>
        <p:blipFill>
          <a:blip r:embed="rId2"/>
          <a:stretch>
            <a:fillRect/>
          </a:stretch>
        </p:blipFill>
        <p:spPr>
          <a:xfrm>
            <a:off x="1808480" y="1007754"/>
            <a:ext cx="8920480" cy="5015736"/>
          </a:xfrm>
          <a:prstGeom prst="rect">
            <a:avLst/>
          </a:prstGeom>
        </p:spPr>
      </p:pic>
    </p:spTree>
    <p:extLst>
      <p:ext uri="{BB962C8B-B14F-4D97-AF65-F5344CB8AC3E}">
        <p14:creationId xmlns:p14="http://schemas.microsoft.com/office/powerpoint/2010/main" val="140757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AI-generated content may be incorrect.">
            <a:extLst>
              <a:ext uri="{FF2B5EF4-FFF2-40B4-BE49-F238E27FC236}">
                <a16:creationId xmlns:a16="http://schemas.microsoft.com/office/drawing/2014/main" id="{3C87CB14-928C-F3C4-411F-B7324A2C2BB0}"/>
              </a:ext>
            </a:extLst>
          </p:cNvPr>
          <p:cNvPicPr>
            <a:picLocks noChangeAspect="1"/>
          </p:cNvPicPr>
          <p:nvPr/>
        </p:nvPicPr>
        <p:blipFill>
          <a:blip r:embed="rId2"/>
          <a:stretch>
            <a:fillRect/>
          </a:stretch>
        </p:blipFill>
        <p:spPr>
          <a:xfrm>
            <a:off x="1633936" y="774247"/>
            <a:ext cx="9450624" cy="5309506"/>
          </a:xfrm>
          <a:prstGeom prst="rect">
            <a:avLst/>
          </a:prstGeom>
        </p:spPr>
      </p:pic>
    </p:spTree>
    <p:extLst>
      <p:ext uri="{BB962C8B-B14F-4D97-AF65-F5344CB8AC3E}">
        <p14:creationId xmlns:p14="http://schemas.microsoft.com/office/powerpoint/2010/main" val="2536974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378</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Inter</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Rehan .</cp:lastModifiedBy>
  <cp:revision>27</cp:revision>
  <dcterms:created xsi:type="dcterms:W3CDTF">2021-05-26T16:50:10Z</dcterms:created>
  <dcterms:modified xsi:type="dcterms:W3CDTF">2025-02-23T13:47:07Z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