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F6726-3557-DD45-36F7-ECF012E1AE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8C7E1CC-53F7-DBBF-2793-1619D4F628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90CC236-44A2-94A2-2CFB-B47ECA05B357}"/>
              </a:ext>
            </a:extLst>
          </p:cNvPr>
          <p:cNvSpPr>
            <a:spLocks noGrp="1"/>
          </p:cNvSpPr>
          <p:nvPr>
            <p:ph type="dt" sz="half" idx="10"/>
          </p:nvPr>
        </p:nvSpPr>
        <p:spPr/>
        <p:txBody>
          <a:bodyPr/>
          <a:lstStyle/>
          <a:p>
            <a:fld id="{E0AC6A56-F83A-4D21-B539-FDCB9A53A949}" type="datetimeFigureOut">
              <a:rPr lang="en-IN" smtClean="0"/>
              <a:t>12-02-2023</a:t>
            </a:fld>
            <a:endParaRPr lang="en-IN"/>
          </a:p>
        </p:txBody>
      </p:sp>
      <p:sp>
        <p:nvSpPr>
          <p:cNvPr id="5" name="Footer Placeholder 4">
            <a:extLst>
              <a:ext uri="{FF2B5EF4-FFF2-40B4-BE49-F238E27FC236}">
                <a16:creationId xmlns:a16="http://schemas.microsoft.com/office/drawing/2014/main" id="{A1F6F28D-3B65-B4C8-89ED-402B9C48D4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79682C-631C-8D44-8CEF-50C091813B05}"/>
              </a:ext>
            </a:extLst>
          </p:cNvPr>
          <p:cNvSpPr>
            <a:spLocks noGrp="1"/>
          </p:cNvSpPr>
          <p:nvPr>
            <p:ph type="sldNum" sz="quarter" idx="12"/>
          </p:nvPr>
        </p:nvSpPr>
        <p:spPr/>
        <p:txBody>
          <a:bodyPr/>
          <a:lstStyle/>
          <a:p>
            <a:fld id="{0785C95D-A2B3-49DB-A90B-4733DF7F62FA}" type="slidenum">
              <a:rPr lang="en-IN" smtClean="0"/>
              <a:t>‹#›</a:t>
            </a:fld>
            <a:endParaRPr lang="en-IN"/>
          </a:p>
        </p:txBody>
      </p:sp>
    </p:spTree>
    <p:extLst>
      <p:ext uri="{BB962C8B-B14F-4D97-AF65-F5344CB8AC3E}">
        <p14:creationId xmlns:p14="http://schemas.microsoft.com/office/powerpoint/2010/main" val="3067063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682BA-E999-4728-5F98-5628FDD69C2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F0703B-2682-8001-5521-B317B5EFB0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A85F10-EB1E-6926-4ED8-ECFB39A8784A}"/>
              </a:ext>
            </a:extLst>
          </p:cNvPr>
          <p:cNvSpPr>
            <a:spLocks noGrp="1"/>
          </p:cNvSpPr>
          <p:nvPr>
            <p:ph type="dt" sz="half" idx="10"/>
          </p:nvPr>
        </p:nvSpPr>
        <p:spPr/>
        <p:txBody>
          <a:bodyPr/>
          <a:lstStyle/>
          <a:p>
            <a:fld id="{E0AC6A56-F83A-4D21-B539-FDCB9A53A949}" type="datetimeFigureOut">
              <a:rPr lang="en-IN" smtClean="0"/>
              <a:t>12-02-2023</a:t>
            </a:fld>
            <a:endParaRPr lang="en-IN"/>
          </a:p>
        </p:txBody>
      </p:sp>
      <p:sp>
        <p:nvSpPr>
          <p:cNvPr id="5" name="Footer Placeholder 4">
            <a:extLst>
              <a:ext uri="{FF2B5EF4-FFF2-40B4-BE49-F238E27FC236}">
                <a16:creationId xmlns:a16="http://schemas.microsoft.com/office/drawing/2014/main" id="{B8ADEB81-AC6A-35CB-9AA3-9E817DC04F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2412DD-E7C5-9CE5-A683-DAFA36BA273F}"/>
              </a:ext>
            </a:extLst>
          </p:cNvPr>
          <p:cNvSpPr>
            <a:spLocks noGrp="1"/>
          </p:cNvSpPr>
          <p:nvPr>
            <p:ph type="sldNum" sz="quarter" idx="12"/>
          </p:nvPr>
        </p:nvSpPr>
        <p:spPr/>
        <p:txBody>
          <a:bodyPr/>
          <a:lstStyle/>
          <a:p>
            <a:fld id="{0785C95D-A2B3-49DB-A90B-4733DF7F62FA}" type="slidenum">
              <a:rPr lang="en-IN" smtClean="0"/>
              <a:t>‹#›</a:t>
            </a:fld>
            <a:endParaRPr lang="en-IN"/>
          </a:p>
        </p:txBody>
      </p:sp>
    </p:spTree>
    <p:extLst>
      <p:ext uri="{BB962C8B-B14F-4D97-AF65-F5344CB8AC3E}">
        <p14:creationId xmlns:p14="http://schemas.microsoft.com/office/powerpoint/2010/main" val="305910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9A177A-E5A8-9EEA-0071-F4C99746FE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2AB0B0-8008-97F8-5442-409E02D66B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7F9C5C-3B41-C9A2-643E-24FFB10D9BD2}"/>
              </a:ext>
            </a:extLst>
          </p:cNvPr>
          <p:cNvSpPr>
            <a:spLocks noGrp="1"/>
          </p:cNvSpPr>
          <p:nvPr>
            <p:ph type="dt" sz="half" idx="10"/>
          </p:nvPr>
        </p:nvSpPr>
        <p:spPr/>
        <p:txBody>
          <a:bodyPr/>
          <a:lstStyle/>
          <a:p>
            <a:fld id="{E0AC6A56-F83A-4D21-B539-FDCB9A53A949}" type="datetimeFigureOut">
              <a:rPr lang="en-IN" smtClean="0"/>
              <a:t>12-02-2023</a:t>
            </a:fld>
            <a:endParaRPr lang="en-IN"/>
          </a:p>
        </p:txBody>
      </p:sp>
      <p:sp>
        <p:nvSpPr>
          <p:cNvPr id="5" name="Footer Placeholder 4">
            <a:extLst>
              <a:ext uri="{FF2B5EF4-FFF2-40B4-BE49-F238E27FC236}">
                <a16:creationId xmlns:a16="http://schemas.microsoft.com/office/drawing/2014/main" id="{9B37B8ED-6829-400C-C363-036921D4F4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F91B19-213C-E9BF-13EC-E44A7DBC010F}"/>
              </a:ext>
            </a:extLst>
          </p:cNvPr>
          <p:cNvSpPr>
            <a:spLocks noGrp="1"/>
          </p:cNvSpPr>
          <p:nvPr>
            <p:ph type="sldNum" sz="quarter" idx="12"/>
          </p:nvPr>
        </p:nvSpPr>
        <p:spPr/>
        <p:txBody>
          <a:bodyPr/>
          <a:lstStyle/>
          <a:p>
            <a:fld id="{0785C95D-A2B3-49DB-A90B-4733DF7F62FA}" type="slidenum">
              <a:rPr lang="en-IN" smtClean="0"/>
              <a:t>‹#›</a:t>
            </a:fld>
            <a:endParaRPr lang="en-IN"/>
          </a:p>
        </p:txBody>
      </p:sp>
    </p:spTree>
    <p:extLst>
      <p:ext uri="{BB962C8B-B14F-4D97-AF65-F5344CB8AC3E}">
        <p14:creationId xmlns:p14="http://schemas.microsoft.com/office/powerpoint/2010/main" val="3229259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B0F62-742C-E6BD-BF33-A5001EC9BF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B38E93-A780-660D-ED34-68F0707584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358FDD-E164-F34B-FF32-FA837AAADD4D}"/>
              </a:ext>
            </a:extLst>
          </p:cNvPr>
          <p:cNvSpPr>
            <a:spLocks noGrp="1"/>
          </p:cNvSpPr>
          <p:nvPr>
            <p:ph type="dt" sz="half" idx="10"/>
          </p:nvPr>
        </p:nvSpPr>
        <p:spPr/>
        <p:txBody>
          <a:bodyPr/>
          <a:lstStyle/>
          <a:p>
            <a:fld id="{E0AC6A56-F83A-4D21-B539-FDCB9A53A949}" type="datetimeFigureOut">
              <a:rPr lang="en-IN" smtClean="0"/>
              <a:t>12-02-2023</a:t>
            </a:fld>
            <a:endParaRPr lang="en-IN"/>
          </a:p>
        </p:txBody>
      </p:sp>
      <p:sp>
        <p:nvSpPr>
          <p:cNvPr id="5" name="Footer Placeholder 4">
            <a:extLst>
              <a:ext uri="{FF2B5EF4-FFF2-40B4-BE49-F238E27FC236}">
                <a16:creationId xmlns:a16="http://schemas.microsoft.com/office/drawing/2014/main" id="{1BC7B3EB-5CD3-81B4-7CB0-C797AE64CD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71D7BA-140F-AC0D-3EA7-A8DF5CC31AD3}"/>
              </a:ext>
            </a:extLst>
          </p:cNvPr>
          <p:cNvSpPr>
            <a:spLocks noGrp="1"/>
          </p:cNvSpPr>
          <p:nvPr>
            <p:ph type="sldNum" sz="quarter" idx="12"/>
          </p:nvPr>
        </p:nvSpPr>
        <p:spPr/>
        <p:txBody>
          <a:bodyPr/>
          <a:lstStyle/>
          <a:p>
            <a:fld id="{0785C95D-A2B3-49DB-A90B-4733DF7F62FA}" type="slidenum">
              <a:rPr lang="en-IN" smtClean="0"/>
              <a:t>‹#›</a:t>
            </a:fld>
            <a:endParaRPr lang="en-IN"/>
          </a:p>
        </p:txBody>
      </p:sp>
    </p:spTree>
    <p:extLst>
      <p:ext uri="{BB962C8B-B14F-4D97-AF65-F5344CB8AC3E}">
        <p14:creationId xmlns:p14="http://schemas.microsoft.com/office/powerpoint/2010/main" val="2011754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E0ED8-9A5B-7C20-112F-21F1EFA56C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36EF29D-B67F-E08E-615E-5BA9B82A74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56C779-FD90-B04D-B304-F1FF6DDCC780}"/>
              </a:ext>
            </a:extLst>
          </p:cNvPr>
          <p:cNvSpPr>
            <a:spLocks noGrp="1"/>
          </p:cNvSpPr>
          <p:nvPr>
            <p:ph type="dt" sz="half" idx="10"/>
          </p:nvPr>
        </p:nvSpPr>
        <p:spPr/>
        <p:txBody>
          <a:bodyPr/>
          <a:lstStyle/>
          <a:p>
            <a:fld id="{E0AC6A56-F83A-4D21-B539-FDCB9A53A949}" type="datetimeFigureOut">
              <a:rPr lang="en-IN" smtClean="0"/>
              <a:t>12-02-2023</a:t>
            </a:fld>
            <a:endParaRPr lang="en-IN"/>
          </a:p>
        </p:txBody>
      </p:sp>
      <p:sp>
        <p:nvSpPr>
          <p:cNvPr id="5" name="Footer Placeholder 4">
            <a:extLst>
              <a:ext uri="{FF2B5EF4-FFF2-40B4-BE49-F238E27FC236}">
                <a16:creationId xmlns:a16="http://schemas.microsoft.com/office/drawing/2014/main" id="{9939FC8A-E786-CF3B-F369-5BBC6B6C18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128607-7653-7CDA-A406-9B1C9F6D9A18}"/>
              </a:ext>
            </a:extLst>
          </p:cNvPr>
          <p:cNvSpPr>
            <a:spLocks noGrp="1"/>
          </p:cNvSpPr>
          <p:nvPr>
            <p:ph type="sldNum" sz="quarter" idx="12"/>
          </p:nvPr>
        </p:nvSpPr>
        <p:spPr/>
        <p:txBody>
          <a:bodyPr/>
          <a:lstStyle/>
          <a:p>
            <a:fld id="{0785C95D-A2B3-49DB-A90B-4733DF7F62FA}" type="slidenum">
              <a:rPr lang="en-IN" smtClean="0"/>
              <a:t>‹#›</a:t>
            </a:fld>
            <a:endParaRPr lang="en-IN"/>
          </a:p>
        </p:txBody>
      </p:sp>
    </p:spTree>
    <p:extLst>
      <p:ext uri="{BB962C8B-B14F-4D97-AF65-F5344CB8AC3E}">
        <p14:creationId xmlns:p14="http://schemas.microsoft.com/office/powerpoint/2010/main" val="626094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0A217-4E61-F5CE-2EEA-DC4A82186B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76FD68-3EFC-0661-EDE0-3B6DB97E2A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2909FB9-2C07-E8F0-92C2-EE9E4276FA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2C1C2D-CE63-848E-5731-63A13BC1FAF1}"/>
              </a:ext>
            </a:extLst>
          </p:cNvPr>
          <p:cNvSpPr>
            <a:spLocks noGrp="1"/>
          </p:cNvSpPr>
          <p:nvPr>
            <p:ph type="dt" sz="half" idx="10"/>
          </p:nvPr>
        </p:nvSpPr>
        <p:spPr/>
        <p:txBody>
          <a:bodyPr/>
          <a:lstStyle/>
          <a:p>
            <a:fld id="{E0AC6A56-F83A-4D21-B539-FDCB9A53A949}" type="datetimeFigureOut">
              <a:rPr lang="en-IN" smtClean="0"/>
              <a:t>12-02-2023</a:t>
            </a:fld>
            <a:endParaRPr lang="en-IN"/>
          </a:p>
        </p:txBody>
      </p:sp>
      <p:sp>
        <p:nvSpPr>
          <p:cNvPr id="6" name="Footer Placeholder 5">
            <a:extLst>
              <a:ext uri="{FF2B5EF4-FFF2-40B4-BE49-F238E27FC236}">
                <a16:creationId xmlns:a16="http://schemas.microsoft.com/office/drawing/2014/main" id="{2A725FFB-F5AA-5E87-12E7-530D30E1E4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798898-DD16-3437-A00A-ED9FC70F12BA}"/>
              </a:ext>
            </a:extLst>
          </p:cNvPr>
          <p:cNvSpPr>
            <a:spLocks noGrp="1"/>
          </p:cNvSpPr>
          <p:nvPr>
            <p:ph type="sldNum" sz="quarter" idx="12"/>
          </p:nvPr>
        </p:nvSpPr>
        <p:spPr/>
        <p:txBody>
          <a:bodyPr/>
          <a:lstStyle/>
          <a:p>
            <a:fld id="{0785C95D-A2B3-49DB-A90B-4733DF7F62FA}" type="slidenum">
              <a:rPr lang="en-IN" smtClean="0"/>
              <a:t>‹#›</a:t>
            </a:fld>
            <a:endParaRPr lang="en-IN"/>
          </a:p>
        </p:txBody>
      </p:sp>
    </p:spTree>
    <p:extLst>
      <p:ext uri="{BB962C8B-B14F-4D97-AF65-F5344CB8AC3E}">
        <p14:creationId xmlns:p14="http://schemas.microsoft.com/office/powerpoint/2010/main" val="3637555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234F6-6427-A5CD-C637-4B2C71C482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382719-C061-E6E1-450C-F1B3553F8E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B35B62-07B5-A940-A968-33BC5E8C3A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8399FFD-6047-B570-ECF6-C3059D5DA8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8AC813-F154-94ED-3F2D-3FE0C5D197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5FF369B-6DBC-4A93-FE99-611488B97B95}"/>
              </a:ext>
            </a:extLst>
          </p:cNvPr>
          <p:cNvSpPr>
            <a:spLocks noGrp="1"/>
          </p:cNvSpPr>
          <p:nvPr>
            <p:ph type="dt" sz="half" idx="10"/>
          </p:nvPr>
        </p:nvSpPr>
        <p:spPr/>
        <p:txBody>
          <a:bodyPr/>
          <a:lstStyle/>
          <a:p>
            <a:fld id="{E0AC6A56-F83A-4D21-B539-FDCB9A53A949}" type="datetimeFigureOut">
              <a:rPr lang="en-IN" smtClean="0"/>
              <a:t>12-02-2023</a:t>
            </a:fld>
            <a:endParaRPr lang="en-IN"/>
          </a:p>
        </p:txBody>
      </p:sp>
      <p:sp>
        <p:nvSpPr>
          <p:cNvPr id="8" name="Footer Placeholder 7">
            <a:extLst>
              <a:ext uri="{FF2B5EF4-FFF2-40B4-BE49-F238E27FC236}">
                <a16:creationId xmlns:a16="http://schemas.microsoft.com/office/drawing/2014/main" id="{571A6CB0-44B3-A3F6-3837-1D09091E689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87A818E-2168-953F-9603-E2CD7048BFE5}"/>
              </a:ext>
            </a:extLst>
          </p:cNvPr>
          <p:cNvSpPr>
            <a:spLocks noGrp="1"/>
          </p:cNvSpPr>
          <p:nvPr>
            <p:ph type="sldNum" sz="quarter" idx="12"/>
          </p:nvPr>
        </p:nvSpPr>
        <p:spPr/>
        <p:txBody>
          <a:bodyPr/>
          <a:lstStyle/>
          <a:p>
            <a:fld id="{0785C95D-A2B3-49DB-A90B-4733DF7F62FA}" type="slidenum">
              <a:rPr lang="en-IN" smtClean="0"/>
              <a:t>‹#›</a:t>
            </a:fld>
            <a:endParaRPr lang="en-IN"/>
          </a:p>
        </p:txBody>
      </p:sp>
    </p:spTree>
    <p:extLst>
      <p:ext uri="{BB962C8B-B14F-4D97-AF65-F5344CB8AC3E}">
        <p14:creationId xmlns:p14="http://schemas.microsoft.com/office/powerpoint/2010/main" val="2027069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1EE1D-55A9-9EB2-D982-F5781FCAED5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73135E-6936-97B8-84EC-0DF076838112}"/>
              </a:ext>
            </a:extLst>
          </p:cNvPr>
          <p:cNvSpPr>
            <a:spLocks noGrp="1"/>
          </p:cNvSpPr>
          <p:nvPr>
            <p:ph type="dt" sz="half" idx="10"/>
          </p:nvPr>
        </p:nvSpPr>
        <p:spPr/>
        <p:txBody>
          <a:bodyPr/>
          <a:lstStyle/>
          <a:p>
            <a:fld id="{E0AC6A56-F83A-4D21-B539-FDCB9A53A949}" type="datetimeFigureOut">
              <a:rPr lang="en-IN" smtClean="0"/>
              <a:t>12-02-2023</a:t>
            </a:fld>
            <a:endParaRPr lang="en-IN"/>
          </a:p>
        </p:txBody>
      </p:sp>
      <p:sp>
        <p:nvSpPr>
          <p:cNvPr id="4" name="Footer Placeholder 3">
            <a:extLst>
              <a:ext uri="{FF2B5EF4-FFF2-40B4-BE49-F238E27FC236}">
                <a16:creationId xmlns:a16="http://schemas.microsoft.com/office/drawing/2014/main" id="{BCAECFEC-494E-36CE-A04E-6C820317B9F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E251C83-CFDD-0CE9-AACD-75951DA0247A}"/>
              </a:ext>
            </a:extLst>
          </p:cNvPr>
          <p:cNvSpPr>
            <a:spLocks noGrp="1"/>
          </p:cNvSpPr>
          <p:nvPr>
            <p:ph type="sldNum" sz="quarter" idx="12"/>
          </p:nvPr>
        </p:nvSpPr>
        <p:spPr/>
        <p:txBody>
          <a:bodyPr/>
          <a:lstStyle/>
          <a:p>
            <a:fld id="{0785C95D-A2B3-49DB-A90B-4733DF7F62FA}" type="slidenum">
              <a:rPr lang="en-IN" smtClean="0"/>
              <a:t>‹#›</a:t>
            </a:fld>
            <a:endParaRPr lang="en-IN"/>
          </a:p>
        </p:txBody>
      </p:sp>
    </p:spTree>
    <p:extLst>
      <p:ext uri="{BB962C8B-B14F-4D97-AF65-F5344CB8AC3E}">
        <p14:creationId xmlns:p14="http://schemas.microsoft.com/office/powerpoint/2010/main" val="205936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C3507D-7B75-AA77-F3C4-BF99922BAA3A}"/>
              </a:ext>
            </a:extLst>
          </p:cNvPr>
          <p:cNvSpPr>
            <a:spLocks noGrp="1"/>
          </p:cNvSpPr>
          <p:nvPr>
            <p:ph type="dt" sz="half" idx="10"/>
          </p:nvPr>
        </p:nvSpPr>
        <p:spPr/>
        <p:txBody>
          <a:bodyPr/>
          <a:lstStyle/>
          <a:p>
            <a:fld id="{E0AC6A56-F83A-4D21-B539-FDCB9A53A949}" type="datetimeFigureOut">
              <a:rPr lang="en-IN" smtClean="0"/>
              <a:t>12-02-2023</a:t>
            </a:fld>
            <a:endParaRPr lang="en-IN"/>
          </a:p>
        </p:txBody>
      </p:sp>
      <p:sp>
        <p:nvSpPr>
          <p:cNvPr id="3" name="Footer Placeholder 2">
            <a:extLst>
              <a:ext uri="{FF2B5EF4-FFF2-40B4-BE49-F238E27FC236}">
                <a16:creationId xmlns:a16="http://schemas.microsoft.com/office/drawing/2014/main" id="{7EBD4D75-E3C1-4D26-0C23-8798C9EDB64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D762EA3-CB7C-0992-0669-9C48DC10EEA7}"/>
              </a:ext>
            </a:extLst>
          </p:cNvPr>
          <p:cNvSpPr>
            <a:spLocks noGrp="1"/>
          </p:cNvSpPr>
          <p:nvPr>
            <p:ph type="sldNum" sz="quarter" idx="12"/>
          </p:nvPr>
        </p:nvSpPr>
        <p:spPr/>
        <p:txBody>
          <a:bodyPr/>
          <a:lstStyle/>
          <a:p>
            <a:fld id="{0785C95D-A2B3-49DB-A90B-4733DF7F62FA}" type="slidenum">
              <a:rPr lang="en-IN" smtClean="0"/>
              <a:t>‹#›</a:t>
            </a:fld>
            <a:endParaRPr lang="en-IN"/>
          </a:p>
        </p:txBody>
      </p:sp>
    </p:spTree>
    <p:extLst>
      <p:ext uri="{BB962C8B-B14F-4D97-AF65-F5344CB8AC3E}">
        <p14:creationId xmlns:p14="http://schemas.microsoft.com/office/powerpoint/2010/main" val="118114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6AC1-697E-4620-1BFA-6FA4570C6E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0B79912-5E29-EF4D-0BD8-E61E6D2EEB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C481DDE-1160-185D-87EC-882C4AEE1D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93C2C7-116C-557B-31B9-DD535BB861D1}"/>
              </a:ext>
            </a:extLst>
          </p:cNvPr>
          <p:cNvSpPr>
            <a:spLocks noGrp="1"/>
          </p:cNvSpPr>
          <p:nvPr>
            <p:ph type="dt" sz="half" idx="10"/>
          </p:nvPr>
        </p:nvSpPr>
        <p:spPr/>
        <p:txBody>
          <a:bodyPr/>
          <a:lstStyle/>
          <a:p>
            <a:fld id="{E0AC6A56-F83A-4D21-B539-FDCB9A53A949}" type="datetimeFigureOut">
              <a:rPr lang="en-IN" smtClean="0"/>
              <a:t>12-02-2023</a:t>
            </a:fld>
            <a:endParaRPr lang="en-IN"/>
          </a:p>
        </p:txBody>
      </p:sp>
      <p:sp>
        <p:nvSpPr>
          <p:cNvPr id="6" name="Footer Placeholder 5">
            <a:extLst>
              <a:ext uri="{FF2B5EF4-FFF2-40B4-BE49-F238E27FC236}">
                <a16:creationId xmlns:a16="http://schemas.microsoft.com/office/drawing/2014/main" id="{CFF604BE-9BD1-B6E4-C797-76B3027071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5886A4-19EE-1478-9A14-F84F521B423C}"/>
              </a:ext>
            </a:extLst>
          </p:cNvPr>
          <p:cNvSpPr>
            <a:spLocks noGrp="1"/>
          </p:cNvSpPr>
          <p:nvPr>
            <p:ph type="sldNum" sz="quarter" idx="12"/>
          </p:nvPr>
        </p:nvSpPr>
        <p:spPr/>
        <p:txBody>
          <a:bodyPr/>
          <a:lstStyle/>
          <a:p>
            <a:fld id="{0785C95D-A2B3-49DB-A90B-4733DF7F62FA}" type="slidenum">
              <a:rPr lang="en-IN" smtClean="0"/>
              <a:t>‹#›</a:t>
            </a:fld>
            <a:endParaRPr lang="en-IN"/>
          </a:p>
        </p:txBody>
      </p:sp>
    </p:spTree>
    <p:extLst>
      <p:ext uri="{BB962C8B-B14F-4D97-AF65-F5344CB8AC3E}">
        <p14:creationId xmlns:p14="http://schemas.microsoft.com/office/powerpoint/2010/main" val="4112204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FD84E-AFA7-7AF7-FE64-0D5CF1569C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7D0C78C-9F60-3814-E756-0FDC3B05A2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F3860A5-A8BA-C81D-7B0F-887C1BBA89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4C05C3-A24D-C290-F8A4-576087CA9067}"/>
              </a:ext>
            </a:extLst>
          </p:cNvPr>
          <p:cNvSpPr>
            <a:spLocks noGrp="1"/>
          </p:cNvSpPr>
          <p:nvPr>
            <p:ph type="dt" sz="half" idx="10"/>
          </p:nvPr>
        </p:nvSpPr>
        <p:spPr/>
        <p:txBody>
          <a:bodyPr/>
          <a:lstStyle/>
          <a:p>
            <a:fld id="{E0AC6A56-F83A-4D21-B539-FDCB9A53A949}" type="datetimeFigureOut">
              <a:rPr lang="en-IN" smtClean="0"/>
              <a:t>12-02-2023</a:t>
            </a:fld>
            <a:endParaRPr lang="en-IN"/>
          </a:p>
        </p:txBody>
      </p:sp>
      <p:sp>
        <p:nvSpPr>
          <p:cNvPr id="6" name="Footer Placeholder 5">
            <a:extLst>
              <a:ext uri="{FF2B5EF4-FFF2-40B4-BE49-F238E27FC236}">
                <a16:creationId xmlns:a16="http://schemas.microsoft.com/office/drawing/2014/main" id="{14C28837-F30A-E22C-4F4D-9EC70ACB0F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40F461-CA62-6452-0104-D05C7E43B8AA}"/>
              </a:ext>
            </a:extLst>
          </p:cNvPr>
          <p:cNvSpPr>
            <a:spLocks noGrp="1"/>
          </p:cNvSpPr>
          <p:nvPr>
            <p:ph type="sldNum" sz="quarter" idx="12"/>
          </p:nvPr>
        </p:nvSpPr>
        <p:spPr/>
        <p:txBody>
          <a:bodyPr/>
          <a:lstStyle/>
          <a:p>
            <a:fld id="{0785C95D-A2B3-49DB-A90B-4733DF7F62FA}" type="slidenum">
              <a:rPr lang="en-IN" smtClean="0"/>
              <a:t>‹#›</a:t>
            </a:fld>
            <a:endParaRPr lang="en-IN"/>
          </a:p>
        </p:txBody>
      </p:sp>
    </p:spTree>
    <p:extLst>
      <p:ext uri="{BB962C8B-B14F-4D97-AF65-F5344CB8AC3E}">
        <p14:creationId xmlns:p14="http://schemas.microsoft.com/office/powerpoint/2010/main" val="185082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195E2-3C78-2520-C4D3-7AE7FCB773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15D2B6-E04B-52EE-47E2-9118225004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7B3BF7-67A6-E291-BF1B-1F43CA567B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AC6A56-F83A-4D21-B539-FDCB9A53A949}" type="datetimeFigureOut">
              <a:rPr lang="en-IN" smtClean="0"/>
              <a:t>12-02-2023</a:t>
            </a:fld>
            <a:endParaRPr lang="en-IN"/>
          </a:p>
        </p:txBody>
      </p:sp>
      <p:sp>
        <p:nvSpPr>
          <p:cNvPr id="5" name="Footer Placeholder 4">
            <a:extLst>
              <a:ext uri="{FF2B5EF4-FFF2-40B4-BE49-F238E27FC236}">
                <a16:creationId xmlns:a16="http://schemas.microsoft.com/office/drawing/2014/main" id="{571C63DD-3CE5-0BD5-2546-A1139D09E3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6E77E17-7574-341E-AEDE-B666D082A9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85C95D-A2B3-49DB-A90B-4733DF7F62FA}" type="slidenum">
              <a:rPr lang="en-IN" smtClean="0"/>
              <a:t>‹#›</a:t>
            </a:fld>
            <a:endParaRPr lang="en-IN"/>
          </a:p>
        </p:txBody>
      </p:sp>
    </p:spTree>
    <p:extLst>
      <p:ext uri="{BB962C8B-B14F-4D97-AF65-F5344CB8AC3E}">
        <p14:creationId xmlns:p14="http://schemas.microsoft.com/office/powerpoint/2010/main" val="1433758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Background Fill">
            <a:extLst>
              <a:ext uri="{FF2B5EF4-FFF2-40B4-BE49-F238E27FC236}">
                <a16:creationId xmlns:a16="http://schemas.microsoft.com/office/drawing/2014/main" id="{3C915414-2809-4735-A560-0D5FE66700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076"/>
            <a:ext cx="12188952" cy="6858000"/>
          </a:xfrm>
          <a:prstGeom prst="rect">
            <a:avLst/>
          </a:prstGeom>
          <a:solidFill>
            <a:schemeClr val="bg1">
              <a:lumMod val="95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2" name="Grid">
            <a:extLst>
              <a:ext uri="{FF2B5EF4-FFF2-40B4-BE49-F238E27FC236}">
                <a16:creationId xmlns:a16="http://schemas.microsoft.com/office/drawing/2014/main" id="{24413201-85BF-4680-A7D4-10CDBD0356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38471" cy="6858000"/>
            <a:chOff x="0" y="-12406"/>
            <a:chExt cx="12038471" cy="6858000"/>
          </a:xfrm>
        </p:grpSpPr>
        <p:cxnSp>
          <p:nvCxnSpPr>
            <p:cNvPr id="13" name="Straight Connector 12">
              <a:extLst>
                <a:ext uri="{FF2B5EF4-FFF2-40B4-BE49-F238E27FC236}">
                  <a16:creationId xmlns:a16="http://schemas.microsoft.com/office/drawing/2014/main" id="{1F819D8C-C8E5-4336-9882-79FBF65551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25"/>
              <a:ext cx="0" cy="6843985"/>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FF2B5EF4-FFF2-40B4-BE49-F238E27FC236}">
                  <a16:creationId xmlns:a16="http://schemas.microsoft.com/office/drawing/2014/main" id="{7D732480-09E4-401A-B2D9-E6C662FBCA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719781" y="-5330"/>
              <a:ext cx="0" cy="6843985"/>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87D8355C-E417-4D36-91FF-2CC1E1FE9F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0" y="6726839"/>
              <a:ext cx="12038471" cy="0"/>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16" name="Straight Connector 15">
              <a:extLst>
                <a:ext uri="{FF2B5EF4-FFF2-40B4-BE49-F238E27FC236}">
                  <a16:creationId xmlns:a16="http://schemas.microsoft.com/office/drawing/2014/main" id="{6ADF7267-EAAE-43CE-ACEF-608328FB17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0" y="-25"/>
              <a:ext cx="12038471" cy="0"/>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a:extLst>
                <a:ext uri="{FF2B5EF4-FFF2-40B4-BE49-F238E27FC236}">
                  <a16:creationId xmlns:a16="http://schemas.microsoft.com/office/drawing/2014/main" id="{54C901E2-0CDB-4316-B262-3B9E68F335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0" y="1729498"/>
              <a:ext cx="12038471" cy="0"/>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id="{D8F6D31A-084C-4F10-9A8F-A9645DFB71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0" y="1609"/>
              <a:ext cx="12038471" cy="0"/>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19" name="Straight Connector 18">
              <a:extLst>
                <a:ext uri="{FF2B5EF4-FFF2-40B4-BE49-F238E27FC236}">
                  <a16:creationId xmlns:a16="http://schemas.microsoft.com/office/drawing/2014/main" id="{E38E09F0-F130-45B5-B0AF-7EF3F0172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0" y="6843959"/>
              <a:ext cx="12038471" cy="0"/>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20" name="Straight Connector 19">
              <a:extLst>
                <a:ext uri="{FF2B5EF4-FFF2-40B4-BE49-F238E27FC236}">
                  <a16:creationId xmlns:a16="http://schemas.microsoft.com/office/drawing/2014/main" id="{569330E2-17DA-4F0D-B377-6E4499C79A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0" y="5131209"/>
              <a:ext cx="12038471" cy="0"/>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A3192707-5744-4C77-8CD6-D682F90800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0" y="120892"/>
              <a:ext cx="12038471" cy="0"/>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E367A44A-5DD0-43B5-B6DB-1CA3BC5AF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0" y="3422784"/>
              <a:ext cx="12038471" cy="0"/>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280809D1-164B-4A0C-84BB-2AC46F3BDE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0" y="1832198"/>
              <a:ext cx="12038471" cy="0"/>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24" name="Straight Connector 23">
              <a:extLst>
                <a:ext uri="{FF2B5EF4-FFF2-40B4-BE49-F238E27FC236}">
                  <a16:creationId xmlns:a16="http://schemas.microsoft.com/office/drawing/2014/main" id="{E379EC94-3698-4695-8CE7-61DBDF5EE6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0" y="3538773"/>
              <a:ext cx="12038471" cy="0"/>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25" name="Straight Connector 24">
              <a:extLst>
                <a:ext uri="{FF2B5EF4-FFF2-40B4-BE49-F238E27FC236}">
                  <a16:creationId xmlns:a16="http://schemas.microsoft.com/office/drawing/2014/main" id="{8755B95C-6A71-4D4F-8F48-B21F893E6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0" y="5240042"/>
              <a:ext cx="12038471" cy="0"/>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6099C53A-E394-462E-BF63-1639A8E283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828837" y="-5330"/>
              <a:ext cx="0" cy="6843985"/>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9AC427FF-C3BE-45A0-9FB1-A6A4C8C4CD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439563" y="-25"/>
              <a:ext cx="0" cy="6843985"/>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28" name="Straight Connector 27">
              <a:extLst>
                <a:ext uri="{FF2B5EF4-FFF2-40B4-BE49-F238E27FC236}">
                  <a16:creationId xmlns:a16="http://schemas.microsoft.com/office/drawing/2014/main" id="{2B15D91A-BF52-4704-8F6B-A7C4746181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59344" y="-25"/>
              <a:ext cx="0" cy="6843985"/>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29" name="Straight Connector 28">
              <a:extLst>
                <a:ext uri="{FF2B5EF4-FFF2-40B4-BE49-F238E27FC236}">
                  <a16:creationId xmlns:a16="http://schemas.microsoft.com/office/drawing/2014/main" id="{1D9241FD-0E0D-409B-A2AF-8F06ACB757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79125" y="-12406"/>
              <a:ext cx="0" cy="6843985"/>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id="{F8B3D884-11F6-4FF3-82C2-1C2311451C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598907" y="-12406"/>
              <a:ext cx="0" cy="6843985"/>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31" name="Straight Connector 30">
              <a:extLst>
                <a:ext uri="{FF2B5EF4-FFF2-40B4-BE49-F238E27FC236}">
                  <a16:creationId xmlns:a16="http://schemas.microsoft.com/office/drawing/2014/main" id="{A15AB342-981A-44B4-846D-B0B2394ACF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038471" y="-25"/>
              <a:ext cx="0" cy="6843985"/>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32" name="Straight Connector 31">
              <a:extLst>
                <a:ext uri="{FF2B5EF4-FFF2-40B4-BE49-F238E27FC236}">
                  <a16:creationId xmlns:a16="http://schemas.microsoft.com/office/drawing/2014/main" id="{872C80E7-0A00-4063-BEE2-6B6B446A4A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318688" y="-25"/>
              <a:ext cx="0" cy="6843985"/>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33" name="Straight Connector 32">
              <a:extLst>
                <a:ext uri="{FF2B5EF4-FFF2-40B4-BE49-F238E27FC236}">
                  <a16:creationId xmlns:a16="http://schemas.microsoft.com/office/drawing/2014/main" id="{CDDFAF9B-F940-4E8C-905E-31851E6E71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549263" y="-5330"/>
              <a:ext cx="0" cy="6843985"/>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34" name="Straight Connector 33">
              <a:extLst>
                <a:ext uri="{FF2B5EF4-FFF2-40B4-BE49-F238E27FC236}">
                  <a16:creationId xmlns:a16="http://schemas.microsoft.com/office/drawing/2014/main" id="{DE75405B-4987-4ED0-838B-B550E11C50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72269" y="1609"/>
              <a:ext cx="0" cy="6843985"/>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35" name="Straight Connector 34">
              <a:extLst>
                <a:ext uri="{FF2B5EF4-FFF2-40B4-BE49-F238E27FC236}">
                  <a16:creationId xmlns:a16="http://schemas.microsoft.com/office/drawing/2014/main" id="{2D23C412-06C7-4364-B5C1-6492A9D36B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990113" y="-12406"/>
              <a:ext cx="0" cy="6843985"/>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3E558B2C-BA31-4EF6-AA51-34C38C4FAC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15787" y="-12406"/>
              <a:ext cx="0" cy="6843985"/>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37" name="Straight Connector 36">
              <a:extLst>
                <a:ext uri="{FF2B5EF4-FFF2-40B4-BE49-F238E27FC236}">
                  <a16:creationId xmlns:a16="http://schemas.microsoft.com/office/drawing/2014/main" id="{49BF6B7B-33CA-48B1-A1DC-E4917FB89D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435730" y="-12406"/>
              <a:ext cx="0" cy="6843985"/>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38" name="Straight Connector 37">
              <a:extLst>
                <a:ext uri="{FF2B5EF4-FFF2-40B4-BE49-F238E27FC236}">
                  <a16:creationId xmlns:a16="http://schemas.microsoft.com/office/drawing/2014/main" id="{B91E8E40-9C42-4E16-980F-D9B38872F3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4293" y="-5330"/>
              <a:ext cx="0" cy="6843985"/>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39" name="Straight Connector 38">
              <a:extLst>
                <a:ext uri="{FF2B5EF4-FFF2-40B4-BE49-F238E27FC236}">
                  <a16:creationId xmlns:a16="http://schemas.microsoft.com/office/drawing/2014/main" id="{6B7E3690-D803-4CC7-BA93-B51ACF040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4177" y="-12406"/>
              <a:ext cx="0" cy="6843985"/>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grpSp>
      <p:sp>
        <p:nvSpPr>
          <p:cNvPr id="2" name="Title 1">
            <a:extLst>
              <a:ext uri="{FF2B5EF4-FFF2-40B4-BE49-F238E27FC236}">
                <a16:creationId xmlns:a16="http://schemas.microsoft.com/office/drawing/2014/main" id="{746DB053-6040-A825-4023-AD3EF7E21A75}"/>
              </a:ext>
            </a:extLst>
          </p:cNvPr>
          <p:cNvSpPr>
            <a:spLocks noGrp="1"/>
          </p:cNvSpPr>
          <p:nvPr>
            <p:ph type="ctrTitle"/>
          </p:nvPr>
        </p:nvSpPr>
        <p:spPr>
          <a:xfrm>
            <a:off x="629641" y="1359265"/>
            <a:ext cx="4564478" cy="2061774"/>
          </a:xfrm>
        </p:spPr>
        <p:txBody>
          <a:bodyPr anchor="t">
            <a:normAutofit/>
          </a:bodyPr>
          <a:lstStyle/>
          <a:p>
            <a:pPr algn="l"/>
            <a:r>
              <a:rPr lang="en-IN" sz="4400" b="1">
                <a:latin typeface="+mn-lt"/>
              </a:rPr>
              <a:t>DATA ANALYTICS FOR BUSINESS DECISION MAKING</a:t>
            </a:r>
          </a:p>
        </p:txBody>
      </p:sp>
      <p:cxnSp>
        <p:nvCxnSpPr>
          <p:cNvPr id="41" name="Straight Connector 40">
            <a:extLst>
              <a:ext uri="{FF2B5EF4-FFF2-40B4-BE49-F238E27FC236}">
                <a16:creationId xmlns:a16="http://schemas.microsoft.com/office/drawing/2014/main" id="{90CA228F-98DF-49C4-9649-32D7199CC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0800" y="1141470"/>
            <a:ext cx="4413319" cy="0"/>
          </a:xfrm>
          <a:prstGeom prst="line">
            <a:avLst/>
          </a:prstGeom>
          <a:ln w="50800" cap="sq">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D1E370F4-6FE2-45A6-AC8E-CCB1A8AED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58953" y="1163764"/>
            <a:ext cx="5079782" cy="5568542"/>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A395EA9-926D-E002-0EB7-BC909D78F0CF}"/>
              </a:ext>
            </a:extLst>
          </p:cNvPr>
          <p:cNvSpPr>
            <a:spLocks noGrp="1"/>
          </p:cNvSpPr>
          <p:nvPr>
            <p:ph type="subTitle" idx="1"/>
          </p:nvPr>
        </p:nvSpPr>
        <p:spPr>
          <a:xfrm>
            <a:off x="5552820" y="1359266"/>
            <a:ext cx="4640744" cy="5262860"/>
          </a:xfrm>
        </p:spPr>
        <p:txBody>
          <a:bodyPr anchor="ctr">
            <a:normAutofit/>
          </a:bodyPr>
          <a:lstStyle/>
          <a:p>
            <a:pPr algn="l"/>
            <a:r>
              <a:rPr lang="en-US" b="1"/>
              <a:t>Statistical and Predictive Modelling for Analytics II</a:t>
            </a:r>
          </a:p>
          <a:p>
            <a:pPr algn="l"/>
            <a:r>
              <a:rPr lang="en-US" b="1" u="sng"/>
              <a:t>Assignment-2: Logistic Regression</a:t>
            </a:r>
          </a:p>
          <a:p>
            <a:pPr algn="l"/>
            <a:endParaRPr lang="en-IN" b="1" u="sng"/>
          </a:p>
          <a:p>
            <a:pPr algn="l"/>
            <a:r>
              <a:rPr lang="en-IN" b="1"/>
              <a:t>Name: Rehan Ahmed</a:t>
            </a:r>
          </a:p>
          <a:p>
            <a:pPr algn="l"/>
            <a:r>
              <a:rPr lang="en-IN" b="1"/>
              <a:t>Student ID: 100889797</a:t>
            </a:r>
            <a:endParaRPr lang="en-US" b="1"/>
          </a:p>
        </p:txBody>
      </p:sp>
      <p:cxnSp>
        <p:nvCxnSpPr>
          <p:cNvPr id="45" name="Straight Connector 44">
            <a:extLst>
              <a:ext uri="{FF2B5EF4-FFF2-40B4-BE49-F238E27FC236}">
                <a16:creationId xmlns:a16="http://schemas.microsoft.com/office/drawing/2014/main" id="{FE30A95A-4B4D-4A84-B591-9D34E92FCF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380702" y="1155984"/>
            <a:ext cx="5058033" cy="0"/>
          </a:xfrm>
          <a:prstGeom prst="line">
            <a:avLst/>
          </a:prstGeom>
          <a:ln w="25400" cap="sq">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7" name="Color">
            <a:extLst>
              <a:ext uri="{FF2B5EF4-FFF2-40B4-BE49-F238E27FC236}">
                <a16:creationId xmlns:a16="http://schemas.microsoft.com/office/drawing/2014/main" id="{D665D759-2DF8-4D47-8386-4BA28901A7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7704" y="147451"/>
            <a:ext cx="685800" cy="6586489"/>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pic>
        <p:nvPicPr>
          <p:cNvPr id="5" name="Picture 4" descr="A picture containing icon">
            <a:extLst>
              <a:ext uri="{FF2B5EF4-FFF2-40B4-BE49-F238E27FC236}">
                <a16:creationId xmlns:a16="http://schemas.microsoft.com/office/drawing/2014/main" id="{60C1F4F3-86A5-6958-3DD3-8468217BC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083" y="4006958"/>
            <a:ext cx="4500892" cy="1517297"/>
          </a:xfrm>
          <a:prstGeom prst="rect">
            <a:avLst/>
          </a:prstGeom>
        </p:spPr>
      </p:pic>
    </p:spTree>
    <p:extLst>
      <p:ext uri="{BB962C8B-B14F-4D97-AF65-F5344CB8AC3E}">
        <p14:creationId xmlns:p14="http://schemas.microsoft.com/office/powerpoint/2010/main" val="2932907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D85370B-CDB8-9BE0-E860-E870663BB415}"/>
              </a:ext>
            </a:extLst>
          </p:cNvPr>
          <p:cNvSpPr>
            <a:spLocks noGrp="1"/>
          </p:cNvSpPr>
          <p:nvPr>
            <p:ph type="title"/>
          </p:nvPr>
        </p:nvSpPr>
        <p:spPr>
          <a:xfrm>
            <a:off x="1137036" y="548640"/>
            <a:ext cx="9543405" cy="1188720"/>
          </a:xfrm>
        </p:spPr>
        <p:txBody>
          <a:bodyPr>
            <a:normAutofit/>
          </a:bodyPr>
          <a:lstStyle/>
          <a:p>
            <a:r>
              <a:rPr lang="en-IN" b="1">
                <a:solidFill>
                  <a:schemeClr val="tx1">
                    <a:lumMod val="85000"/>
                    <a:lumOff val="15000"/>
                  </a:schemeClr>
                </a:solidFill>
              </a:rPr>
              <a:t>Rational Statement</a:t>
            </a:r>
          </a:p>
        </p:txBody>
      </p:sp>
      <p:sp>
        <p:nvSpPr>
          <p:cNvPr id="3" name="Content Placeholder 2">
            <a:extLst>
              <a:ext uri="{FF2B5EF4-FFF2-40B4-BE49-F238E27FC236}">
                <a16:creationId xmlns:a16="http://schemas.microsoft.com/office/drawing/2014/main" id="{830A4332-E3F1-E55A-9B1A-1B82EEA0B3DC}"/>
              </a:ext>
            </a:extLst>
          </p:cNvPr>
          <p:cNvSpPr>
            <a:spLocks noGrp="1"/>
          </p:cNvSpPr>
          <p:nvPr>
            <p:ph idx="1"/>
          </p:nvPr>
        </p:nvSpPr>
        <p:spPr>
          <a:xfrm>
            <a:off x="1957987" y="2431765"/>
            <a:ext cx="8276026" cy="3320031"/>
          </a:xfrm>
        </p:spPr>
        <p:txBody>
          <a:bodyPr anchor="ctr">
            <a:normAutofit/>
          </a:bodyPr>
          <a:lstStyle/>
          <a:p>
            <a:r>
              <a:rPr lang="en-IN" sz="1400">
                <a:solidFill>
                  <a:schemeClr val="tx1">
                    <a:lumMod val="85000"/>
                    <a:lumOff val="15000"/>
                  </a:schemeClr>
                </a:solidFill>
              </a:rPr>
              <a:t>Mr. hughes wants  to create a machine learning model in order to distinguish between two varieties of raisin which are kecimen and besni which are grown in Turkey(from reference).</a:t>
            </a:r>
          </a:p>
          <a:p>
            <a:r>
              <a:rPr lang="en-IN" sz="1400">
                <a:solidFill>
                  <a:schemeClr val="tx1">
                    <a:lumMod val="85000"/>
                    <a:lumOff val="15000"/>
                  </a:schemeClr>
                </a:solidFill>
              </a:rPr>
              <a:t>In order to create the model, we have been provided a dataset with 900 records. The dataset has 7 features which has been obtained using image processing technique.</a:t>
            </a:r>
          </a:p>
          <a:p>
            <a:r>
              <a:rPr lang="en-IN" sz="1400">
                <a:solidFill>
                  <a:schemeClr val="tx1">
                    <a:lumMod val="85000"/>
                    <a:lumOff val="15000"/>
                  </a:schemeClr>
                </a:solidFill>
              </a:rPr>
              <a:t>We will use logistic regression for classification of the type of raisin using the 7 independent feature(assumption) we will also provide the ROC-AUC curve associated with the model in order to present better understanding of our model.</a:t>
            </a:r>
          </a:p>
          <a:p>
            <a:r>
              <a:rPr lang="en-US" sz="1400" b="1" i="0">
                <a:solidFill>
                  <a:schemeClr val="tx1">
                    <a:lumMod val="85000"/>
                    <a:lumOff val="15000"/>
                  </a:schemeClr>
                </a:solidFill>
                <a:effectLst/>
              </a:rPr>
              <a:t>Logistic regression </a:t>
            </a:r>
            <a:r>
              <a:rPr lang="en-US" sz="1400" b="0" i="0">
                <a:solidFill>
                  <a:schemeClr val="tx1">
                    <a:lumMod val="85000"/>
                    <a:lumOff val="15000"/>
                  </a:schemeClr>
                </a:solidFill>
                <a:effectLst/>
              </a:rPr>
              <a:t>is the appropriate regression analysis to conduct when the dependent variable is dichotomous (binary).  Like all regression analyses, the logistic regression is a predictive analysis.  Logistic regression is used to describe data and to explain the relationship between one dependent binary variable and one or more nominal, ordinal, interval or ratio-level independent variables.</a:t>
            </a:r>
          </a:p>
          <a:p>
            <a:r>
              <a:rPr lang="en-US" sz="1400" b="1" i="0">
                <a:solidFill>
                  <a:schemeClr val="tx1">
                    <a:lumMod val="85000"/>
                    <a:lumOff val="15000"/>
                  </a:schemeClr>
                </a:solidFill>
                <a:effectLst/>
              </a:rPr>
              <a:t>AUC - ROC curve </a:t>
            </a:r>
            <a:r>
              <a:rPr lang="en-US" sz="1400" b="0" i="0">
                <a:solidFill>
                  <a:schemeClr val="tx1">
                    <a:lumMod val="85000"/>
                    <a:lumOff val="15000"/>
                  </a:schemeClr>
                </a:solidFill>
                <a:effectLst/>
              </a:rPr>
              <a:t>is a performance measurement for the classification problems at various threshold settings. ROC is a probability curve and AUC represents the degree or measure of separability.</a:t>
            </a:r>
            <a:endParaRPr lang="en-IN" sz="140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9678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07B5FB3-AEC3-3B00-B664-11D2A8EB3906}"/>
              </a:ext>
            </a:extLst>
          </p:cNvPr>
          <p:cNvSpPr>
            <a:spLocks noGrp="1"/>
          </p:cNvSpPr>
          <p:nvPr>
            <p:ph type="title"/>
          </p:nvPr>
        </p:nvSpPr>
        <p:spPr>
          <a:xfrm>
            <a:off x="1137034" y="609597"/>
            <a:ext cx="9392421" cy="1330841"/>
          </a:xfrm>
        </p:spPr>
        <p:txBody>
          <a:bodyPr>
            <a:normAutofit/>
          </a:bodyPr>
          <a:lstStyle/>
          <a:p>
            <a:r>
              <a:rPr lang="en-IN">
                <a:latin typeface="+mn-lt"/>
              </a:rPr>
              <a:t>Learning curve for standard Logistic regression model</a:t>
            </a:r>
          </a:p>
        </p:txBody>
      </p:sp>
      <p:sp>
        <p:nvSpPr>
          <p:cNvPr id="3" name="Content Placeholder 2">
            <a:extLst>
              <a:ext uri="{FF2B5EF4-FFF2-40B4-BE49-F238E27FC236}">
                <a16:creationId xmlns:a16="http://schemas.microsoft.com/office/drawing/2014/main" id="{E7843765-13A9-EF2E-98F5-006C245DC751}"/>
              </a:ext>
            </a:extLst>
          </p:cNvPr>
          <p:cNvSpPr>
            <a:spLocks noGrp="1"/>
          </p:cNvSpPr>
          <p:nvPr>
            <p:ph idx="1"/>
          </p:nvPr>
        </p:nvSpPr>
        <p:spPr>
          <a:xfrm>
            <a:off x="1137034" y="2198362"/>
            <a:ext cx="4958966" cy="3917773"/>
          </a:xfrm>
        </p:spPr>
        <p:txBody>
          <a:bodyPr>
            <a:normAutofit lnSpcReduction="10000"/>
          </a:bodyPr>
          <a:lstStyle/>
          <a:p>
            <a:pPr algn="l"/>
            <a:r>
              <a:rPr lang="en-US" sz="1400" b="0" i="0" dirty="0">
                <a:solidFill>
                  <a:srgbClr val="222222"/>
                </a:solidFill>
                <a:effectLst/>
                <a:latin typeface="-apple-system"/>
              </a:rPr>
              <a:t>A learning curve shows the relationship of the training score vs the cross validated test score for an estimator with a varying number of training samples. This visualization is typically used two show two things:</a:t>
            </a:r>
          </a:p>
          <a:p>
            <a:pPr algn="l">
              <a:buFont typeface="+mj-lt"/>
              <a:buAutoNum type="arabicPeriod"/>
            </a:pPr>
            <a:r>
              <a:rPr lang="en-US" sz="1400" b="0" i="0" dirty="0">
                <a:solidFill>
                  <a:srgbClr val="222222"/>
                </a:solidFill>
                <a:effectLst/>
                <a:latin typeface="-apple-system"/>
              </a:rPr>
              <a:t>How much the estimator benefits from more data (e.g. do we have “enough data” or will the estimator get better if used in an online fashion).</a:t>
            </a:r>
          </a:p>
          <a:p>
            <a:pPr algn="l">
              <a:buFont typeface="+mj-lt"/>
              <a:buAutoNum type="arabicPeriod"/>
            </a:pPr>
            <a:r>
              <a:rPr lang="en-US" sz="1400" b="0" i="0" dirty="0">
                <a:solidFill>
                  <a:srgbClr val="222222"/>
                </a:solidFill>
                <a:effectLst/>
                <a:latin typeface="-apple-system"/>
              </a:rPr>
              <a:t>If the estimator is more sensitive to error due to variance vs. error due to bias.</a:t>
            </a:r>
          </a:p>
          <a:p>
            <a:r>
              <a:rPr lang="en-US" sz="1400" b="0" i="0" dirty="0">
                <a:solidFill>
                  <a:srgbClr val="222222"/>
                </a:solidFill>
                <a:effectLst/>
                <a:latin typeface="-apple-system"/>
              </a:rPr>
              <a:t>As the number of training set is increasing, it can be observed that the gap between curves is decreasing, it means our model has a low variance.</a:t>
            </a:r>
          </a:p>
          <a:p>
            <a:r>
              <a:rPr lang="en-US" sz="1400" dirty="0">
                <a:solidFill>
                  <a:srgbClr val="222222"/>
                </a:solidFill>
                <a:latin typeface="-apple-system"/>
              </a:rPr>
              <a:t>The validation result is showing minimal or negligible change irrespective of the number of the training sets, then it can be considered that the features are correlated and model may be a little bit overfitted.</a:t>
            </a:r>
          </a:p>
          <a:p>
            <a:r>
              <a:rPr lang="en-US" sz="1400" b="0" i="0" dirty="0">
                <a:solidFill>
                  <a:srgbClr val="222222"/>
                </a:solidFill>
                <a:effectLst/>
                <a:latin typeface="-apple-system"/>
              </a:rPr>
              <a:t>However, this model can be used as good baseline model.</a:t>
            </a:r>
          </a:p>
        </p:txBody>
      </p:sp>
      <p:pic>
        <p:nvPicPr>
          <p:cNvPr id="7" name="Picture 6" descr="Chart, line chart&#10;&#10;Description automatically generated">
            <a:extLst>
              <a:ext uri="{FF2B5EF4-FFF2-40B4-BE49-F238E27FC236}">
                <a16:creationId xmlns:a16="http://schemas.microsoft.com/office/drawing/2014/main" id="{4ACAC1E0-672A-BF90-2E6D-B810848114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9367" y="2437757"/>
            <a:ext cx="4788505" cy="3250228"/>
          </a:xfrm>
          <a:prstGeom prst="rect">
            <a:avLst/>
          </a:prstGeom>
        </p:spPr>
      </p:pic>
      <p:sp>
        <p:nvSpPr>
          <p:cNvPr id="29" name="Freeform: Shape 28">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38329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FE91ED7-641B-DC39-8BFF-60DA44F8E15C}"/>
              </a:ext>
            </a:extLst>
          </p:cNvPr>
          <p:cNvSpPr>
            <a:spLocks noGrp="1"/>
          </p:cNvSpPr>
          <p:nvPr>
            <p:ph type="title"/>
          </p:nvPr>
        </p:nvSpPr>
        <p:spPr>
          <a:xfrm>
            <a:off x="1137034" y="609597"/>
            <a:ext cx="9392421" cy="1330841"/>
          </a:xfrm>
        </p:spPr>
        <p:txBody>
          <a:bodyPr>
            <a:normAutofit/>
          </a:bodyPr>
          <a:lstStyle/>
          <a:p>
            <a:r>
              <a:rPr lang="en-IN"/>
              <a:t>Performance metrics</a:t>
            </a:r>
          </a:p>
        </p:txBody>
      </p:sp>
      <p:sp>
        <p:nvSpPr>
          <p:cNvPr id="3" name="Content Placeholder 2">
            <a:extLst>
              <a:ext uri="{FF2B5EF4-FFF2-40B4-BE49-F238E27FC236}">
                <a16:creationId xmlns:a16="http://schemas.microsoft.com/office/drawing/2014/main" id="{BEC24116-1646-628C-E33E-599BDA840C8F}"/>
              </a:ext>
            </a:extLst>
          </p:cNvPr>
          <p:cNvSpPr>
            <a:spLocks noGrp="1"/>
          </p:cNvSpPr>
          <p:nvPr>
            <p:ph idx="1"/>
          </p:nvPr>
        </p:nvSpPr>
        <p:spPr>
          <a:xfrm>
            <a:off x="1137034" y="2198362"/>
            <a:ext cx="6921116" cy="3917773"/>
          </a:xfrm>
        </p:spPr>
        <p:txBody>
          <a:bodyPr>
            <a:normAutofit fontScale="77500" lnSpcReduction="20000"/>
          </a:bodyPr>
          <a:lstStyle/>
          <a:p>
            <a:r>
              <a:rPr lang="en-IN" sz="2000" dirty="0"/>
              <a:t>Accuracy of our optimized model is 84% which is lower than our base model. However, we cannot decide the efficiency of the model only with accuracy as it does give the idea of type1 and type2 error.</a:t>
            </a:r>
          </a:p>
          <a:p>
            <a:r>
              <a:rPr lang="en-IN" sz="2000" dirty="0"/>
              <a:t>Going by the business problem we are trying to solve, we can ignore the type 1 and type 2 error as the stakes are not high and false negative or false negative result will not be critical and we are getting the same precision and recall value of 84%. </a:t>
            </a:r>
          </a:p>
          <a:p>
            <a:pPr>
              <a:buFont typeface="Courier New" panose="02070309020205020404" pitchFamily="49" charset="0"/>
              <a:buChar char="o"/>
            </a:pPr>
            <a:r>
              <a:rPr lang="en-IN" sz="2000" dirty="0"/>
              <a:t>Type 1 and type 2 error can be identified with confusion matrix.</a:t>
            </a:r>
          </a:p>
          <a:p>
            <a:pPr>
              <a:buFont typeface="Courier New" panose="02070309020205020404" pitchFamily="49" charset="0"/>
              <a:buChar char="o"/>
            </a:pPr>
            <a:r>
              <a:rPr lang="en-IN" sz="2000" dirty="0"/>
              <a:t>Type1 error is false negative and type 2 error means false positive.</a:t>
            </a:r>
          </a:p>
          <a:p>
            <a:r>
              <a:rPr lang="en-IN" sz="2000" dirty="0"/>
              <a:t>Since, we cannot decide with precision and accuracy as well, we will take f1 score into consideration which is the harmonic mean of precision and recall.</a:t>
            </a:r>
          </a:p>
          <a:p>
            <a:r>
              <a:rPr lang="en-IN" sz="2000" dirty="0"/>
              <a:t>And it can be observed, the f1 score has also gone down from the base model.</a:t>
            </a:r>
          </a:p>
          <a:p>
            <a:r>
              <a:rPr lang="en-IN" sz="2000" dirty="0"/>
              <a:t>Thus, we need to make some important changes in order to get better results which can be adding more features to reduce the dependency of features.</a:t>
            </a:r>
          </a:p>
        </p:txBody>
      </p:sp>
      <p:pic>
        <p:nvPicPr>
          <p:cNvPr id="7" name="Picture 6" descr="Table&#10;&#10;Description automatically generated">
            <a:extLst>
              <a:ext uri="{FF2B5EF4-FFF2-40B4-BE49-F238E27FC236}">
                <a16:creationId xmlns:a16="http://schemas.microsoft.com/office/drawing/2014/main" id="{6AA6A9AC-FCF3-BCB3-D9CB-5619DB5168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8150" y="2061836"/>
            <a:ext cx="3963389" cy="2238366"/>
          </a:xfrm>
          <a:prstGeom prst="rect">
            <a:avLst/>
          </a:prstGeom>
        </p:spPr>
      </p:pic>
      <p:sp>
        <p:nvSpPr>
          <p:cNvPr id="38" name="Freeform: Shape 37">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65446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A5B0218-F676-33B7-C2A1-0F7FE2374F77}"/>
              </a:ext>
            </a:extLst>
          </p:cNvPr>
          <p:cNvSpPr>
            <a:spLocks noGrp="1"/>
          </p:cNvSpPr>
          <p:nvPr>
            <p:ph type="title"/>
          </p:nvPr>
        </p:nvSpPr>
        <p:spPr>
          <a:xfrm>
            <a:off x="1137034" y="609597"/>
            <a:ext cx="9392421" cy="1330841"/>
          </a:xfrm>
        </p:spPr>
        <p:txBody>
          <a:bodyPr>
            <a:normAutofit/>
          </a:bodyPr>
          <a:lstStyle/>
          <a:p>
            <a:r>
              <a:rPr lang="en-IN" dirty="0"/>
              <a:t>AUC-ROC curve for optimized model</a:t>
            </a:r>
          </a:p>
        </p:txBody>
      </p:sp>
      <p:sp>
        <p:nvSpPr>
          <p:cNvPr id="3" name="Content Placeholder 2">
            <a:extLst>
              <a:ext uri="{FF2B5EF4-FFF2-40B4-BE49-F238E27FC236}">
                <a16:creationId xmlns:a16="http://schemas.microsoft.com/office/drawing/2014/main" id="{8B60112E-89A7-9EAA-2808-632CDE3DF38B}"/>
              </a:ext>
            </a:extLst>
          </p:cNvPr>
          <p:cNvSpPr>
            <a:spLocks noGrp="1"/>
          </p:cNvSpPr>
          <p:nvPr>
            <p:ph idx="1"/>
          </p:nvPr>
        </p:nvSpPr>
        <p:spPr>
          <a:xfrm>
            <a:off x="1137034" y="2198362"/>
            <a:ext cx="6578216" cy="3917773"/>
          </a:xfrm>
        </p:spPr>
        <p:txBody>
          <a:bodyPr>
            <a:normAutofit fontScale="92500" lnSpcReduction="10000"/>
          </a:bodyPr>
          <a:lstStyle/>
          <a:p>
            <a:r>
              <a:rPr lang="en-IN" sz="2000" dirty="0"/>
              <a:t>Th area covered by the curve in the area between the blue line(ROC) and the axis. This area covered is AUC(area under curve. The bigger the area covered, the better the machine learning model is at distinguishing the given classes. Ideal value for AUC is 1.</a:t>
            </a:r>
          </a:p>
          <a:p>
            <a:r>
              <a:rPr lang="en-IN" sz="2000" dirty="0"/>
              <a:t>It may not be good to use ROC metric, since ROC is good at high level view. Therefore, we have checked other metrics in the previous slides to determine the efficiency of our model.</a:t>
            </a:r>
          </a:p>
          <a:p>
            <a:r>
              <a:rPr lang="en-IN" sz="2000" dirty="0"/>
              <a:t>As per the figure, we are able to correctly predict true positive and false positive rates 84% of the times.</a:t>
            </a:r>
          </a:p>
          <a:p>
            <a:r>
              <a:rPr lang="en-IN" sz="2000" dirty="0"/>
              <a:t>It means that, our model can 84% correctly predict with the help of input variables, whether the raisin is </a:t>
            </a:r>
            <a:r>
              <a:rPr lang="en-IN" sz="2000" dirty="0" err="1"/>
              <a:t>kecimen</a:t>
            </a:r>
            <a:r>
              <a:rPr lang="en-IN" sz="2000" dirty="0"/>
              <a:t> or </a:t>
            </a:r>
            <a:r>
              <a:rPr lang="en-IN" sz="2000" dirty="0" err="1"/>
              <a:t>besni</a:t>
            </a:r>
            <a:r>
              <a:rPr lang="en-IN" sz="2000" dirty="0"/>
              <a:t>.</a:t>
            </a:r>
          </a:p>
          <a:p>
            <a:r>
              <a:rPr lang="en-IN" sz="2000" dirty="0"/>
              <a:t>It supports the other classification metrics of our model.</a:t>
            </a:r>
          </a:p>
        </p:txBody>
      </p:sp>
      <p:pic>
        <p:nvPicPr>
          <p:cNvPr id="5" name="Picture 4" descr="A picture containing line chart&#10;&#10;Description automatically generated">
            <a:extLst>
              <a:ext uri="{FF2B5EF4-FFF2-40B4-BE49-F238E27FC236}">
                <a16:creationId xmlns:a16="http://schemas.microsoft.com/office/drawing/2014/main" id="{C86E7676-8B18-6267-3023-F56CF8F945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5250" y="1940438"/>
            <a:ext cx="4306289" cy="3378692"/>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95378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D6AACB6-3232-6C1C-64B2-C10C2EEF7047}"/>
              </a:ext>
            </a:extLst>
          </p:cNvPr>
          <p:cNvSpPr>
            <a:spLocks noGrp="1"/>
          </p:cNvSpPr>
          <p:nvPr>
            <p:ph type="title"/>
          </p:nvPr>
        </p:nvSpPr>
        <p:spPr>
          <a:xfrm>
            <a:off x="1137034" y="609597"/>
            <a:ext cx="9392421" cy="1330841"/>
          </a:xfrm>
        </p:spPr>
        <p:txBody>
          <a:bodyPr>
            <a:normAutofit/>
          </a:bodyPr>
          <a:lstStyle/>
          <a:p>
            <a:r>
              <a:rPr lang="en-IN" dirty="0"/>
              <a:t>Recommendations</a:t>
            </a:r>
          </a:p>
        </p:txBody>
      </p:sp>
      <p:sp>
        <p:nvSpPr>
          <p:cNvPr id="3" name="Content Placeholder 2">
            <a:extLst>
              <a:ext uri="{FF2B5EF4-FFF2-40B4-BE49-F238E27FC236}">
                <a16:creationId xmlns:a16="http://schemas.microsoft.com/office/drawing/2014/main" id="{19746D86-87E8-8786-B4EE-C239799B0CD5}"/>
              </a:ext>
            </a:extLst>
          </p:cNvPr>
          <p:cNvSpPr>
            <a:spLocks noGrp="1"/>
          </p:cNvSpPr>
          <p:nvPr>
            <p:ph idx="1"/>
          </p:nvPr>
        </p:nvSpPr>
        <p:spPr>
          <a:xfrm>
            <a:off x="1137033" y="2198362"/>
            <a:ext cx="6911591" cy="3917773"/>
          </a:xfrm>
        </p:spPr>
        <p:txBody>
          <a:bodyPr>
            <a:normAutofit/>
          </a:bodyPr>
          <a:lstStyle/>
          <a:p>
            <a:r>
              <a:rPr lang="en-IN" sz="2000" dirty="0"/>
              <a:t>Since there is no change in the learning rate of our base model validation result, we need to add more features to the data which are independent of other features. This will also help in increasing the accuracy score.</a:t>
            </a:r>
          </a:p>
          <a:p>
            <a:r>
              <a:rPr lang="en-IN" sz="2000" dirty="0"/>
              <a:t>For our optimized model, we need to add more parameters.</a:t>
            </a:r>
          </a:p>
          <a:p>
            <a:r>
              <a:rPr lang="en-IN" sz="2000" dirty="0"/>
              <a:t>Some features have correlation and we build the model with the assumption that all features are independent. Thus, we need to do feature selection before building the model to reduce correlation.</a:t>
            </a:r>
          </a:p>
        </p:txBody>
      </p:sp>
      <p:pic>
        <p:nvPicPr>
          <p:cNvPr id="5" name="Picture 4" descr="A picture containing background pattern&#10;&#10;Description automatically generated">
            <a:extLst>
              <a:ext uri="{FF2B5EF4-FFF2-40B4-BE49-F238E27FC236}">
                <a16:creationId xmlns:a16="http://schemas.microsoft.com/office/drawing/2014/main" id="{1115C9FC-781C-6E87-F731-A3E91D9D8E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8829" y="2259348"/>
            <a:ext cx="3497347" cy="3106234"/>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42852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842</Words>
  <Application>Microsoft Office PowerPoint</Application>
  <PresentationFormat>Widescreen</PresentationFormat>
  <Paragraphs>37</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-apple-system</vt:lpstr>
      <vt:lpstr>Arial</vt:lpstr>
      <vt:lpstr>Calibri</vt:lpstr>
      <vt:lpstr>Calibri Light</vt:lpstr>
      <vt:lpstr>Courier New</vt:lpstr>
      <vt:lpstr>Office Theme</vt:lpstr>
      <vt:lpstr>DATA ANALYTICS FOR BUSINESS DECISION MAKING</vt:lpstr>
      <vt:lpstr>Rational Statement</vt:lpstr>
      <vt:lpstr>Learning curve for standard Logistic regression model</vt:lpstr>
      <vt:lpstr>Performance metrics</vt:lpstr>
      <vt:lpstr>AUC-ROC curve for optimized model</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FOR BUSINESS DECISION MAKING</dc:title>
  <dc:creator>Rehan Ahmed</dc:creator>
  <cp:lastModifiedBy>Rehan Ahmed</cp:lastModifiedBy>
  <cp:revision>1</cp:revision>
  <dcterms:created xsi:type="dcterms:W3CDTF">2023-02-13T02:38:35Z</dcterms:created>
  <dcterms:modified xsi:type="dcterms:W3CDTF">2023-02-13T06:47:02Z</dcterms:modified>
</cp:coreProperties>
</file>