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64" r:id="rId4"/>
    <p:sldId id="263" r:id="rId5"/>
    <p:sldId id="265" r:id="rId6"/>
    <p:sldId id="271" r:id="rId7"/>
    <p:sldId id="258" r:id="rId8"/>
    <p:sldId id="266" r:id="rId9"/>
    <p:sldId id="289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75" r:id="rId23"/>
    <p:sldId id="276" r:id="rId24"/>
    <p:sldId id="257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4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300" autoAdjust="0"/>
  </p:normalViewPr>
  <p:slideViewPr>
    <p:cSldViewPr>
      <p:cViewPr varScale="1">
        <p:scale>
          <a:sx n="53" d="100"/>
          <a:sy n="53" d="100"/>
        </p:scale>
        <p:origin x="-18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42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AB5F786-C906-4CE4-A037-5DCCED8F11DC}" type="datetimeFigureOut">
              <a:rPr lang="zh-CN" altLang="en-US" smtClean="0"/>
              <a:pPr/>
              <a:t>2016-06-13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E2EA24B-9EB4-49CF-BB3D-D2BD0B39F7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8C338CB-659D-4277-A2E8-C99CC91C7637}" type="datetimeFigureOut">
              <a:rPr lang="zh-CN" altLang="en-US" smtClean="0"/>
              <a:pPr/>
              <a:t>2016-06-13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1E7357-36BB-4D37-9756-3AF855E600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7357-36BB-4D37-9756-3AF855E600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607A0-5508-4B89-A378-DE3EE75EC49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01599" tIns="50799" rIns="101599" bIns="50799"/>
              <a:lstStyle/>
              <a:p>
                <a:pPr defTabSz="914400" eaLnBrk="1" hangingPunct="1"/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324" cy="2210277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677"/>
            <a:ext cx="6019324" cy="175164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6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35040" cy="54106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677"/>
            <a:ext cx="8229600" cy="38862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677" y="6247924"/>
            <a:ext cx="28946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677" y="6247924"/>
            <a:ext cx="2133123" cy="457200"/>
          </a:xfrm>
        </p:spPr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067"/>
            <a:ext cx="2133124" cy="47577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1403648" y="6525344"/>
            <a:ext cx="2304256" cy="331808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mtClean="0"/>
              <a:t>June 6, 2016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947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947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580" y="1981677"/>
            <a:ext cx="4046220" cy="38862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652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652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652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June 6, 2016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6512" y="6525344"/>
            <a:ext cx="1440160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200">
                <a:ea typeface="宋体" charset="-122"/>
              </a:defRPr>
            </a:lvl1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8425" y="6540092"/>
            <a:ext cx="2133123" cy="31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宋体" charset="-122"/>
              </a:defRPr>
            </a:lvl1pPr>
          </a:lstStyle>
          <a:p>
            <a:fld id="{AD955746-8E28-4D5F-AC05-E68725F914C8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5783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 anchor="ctr"/>
            <a:lstStyle/>
            <a:p>
              <a:pPr algn="ctr"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lIns="101599" tIns="50799" rIns="101599" bIns="50799"/>
            <a:lstStyle/>
            <a:p>
              <a:pPr defTabSz="914400" eaLnBrk="1" hangingPunct="1"/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760"/>
            <a:ext cx="8229600" cy="459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03648" y="6525344"/>
            <a:ext cx="1368152" cy="331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9" tIns="45719" rIns="91439" bIns="45719" numCol="1" anchor="b" anchorCtr="0" compatLnSpc="1">
            <a:prstTxWarp prst="textNoShape">
              <a:avLst/>
            </a:prstTxWarp>
          </a:bodyPr>
          <a:lstStyle>
            <a:lvl1pPr defTabSz="914400" eaLnBrk="1" hangingPunct="1"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ea typeface="宋体" charset="-122"/>
              </a:defRPr>
            </a:lvl1pPr>
          </a:lstStyle>
          <a:p>
            <a:r>
              <a:rPr lang="en-US" altLang="zh-CN" smtClean="0"/>
              <a:t>June 6, 2016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1148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82296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23444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645920" algn="l" defTabSz="9144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46888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8036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9184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03320" indent="-228600" algn="l" defTabSz="9144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essential/environment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type.com/resource-center.html" TargetMode="External"/><Relationship Id="rId2" Type="http://schemas.openxmlformats.org/officeDocument/2006/relationships/hyperlink" Target="http://maven.apach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Introduction to Java Development Environment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MNLBC-June 13, 2016</a:t>
            </a:r>
          </a:p>
          <a:p>
            <a:r>
              <a:rPr lang="en-US" altLang="zh-CN" dirty="0" smtClean="0"/>
              <a:t>Hongshan (</a:t>
            </a:r>
            <a:r>
              <a:rPr lang="en-US" altLang="zh-CN" dirty="0" err="1" smtClean="0"/>
              <a:t>Kolby</a:t>
            </a:r>
            <a:r>
              <a:rPr lang="en-US" altLang="zh-CN" smtClean="0"/>
              <a:t>) </a:t>
            </a:r>
            <a:r>
              <a:rPr lang="en-US" altLang="zh-CN" dirty="0" smtClean="0"/>
              <a:t>Jiang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40432"/>
            <a:ext cx="2088232" cy="4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5310432"/>
            <a:ext cx="1152128" cy="49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917571"/>
            <a:ext cx="1944215" cy="46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type identified using the “packaging” element</a:t>
            </a:r>
          </a:p>
          <a:p>
            <a:r>
              <a:rPr lang="en-US" altLang="zh-CN" dirty="0" smtClean="0"/>
              <a:t>Tells Maven how to build the project</a:t>
            </a:r>
          </a:p>
          <a:p>
            <a:r>
              <a:rPr lang="en-US" altLang="zh-CN" dirty="0" smtClean="0"/>
              <a:t>Example packaging types:</a:t>
            </a:r>
          </a:p>
          <a:p>
            <a:pPr lvl="1"/>
            <a:r>
              <a:rPr lang="en-US" altLang="zh-CN" dirty="0" err="1" smtClean="0"/>
              <a:t>pom</a:t>
            </a:r>
            <a:r>
              <a:rPr lang="en-US" altLang="zh-CN" dirty="0" smtClean="0"/>
              <a:t>, jar, war, ear, custom</a:t>
            </a:r>
          </a:p>
          <a:p>
            <a:pPr lvl="1"/>
            <a:r>
              <a:rPr lang="en-US" altLang="zh-CN" dirty="0" smtClean="0"/>
              <a:t>Default is jar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Inheritance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Pom</a:t>
            </a:r>
            <a:r>
              <a:rPr lang="en-US" altLang="zh-CN" dirty="0" smtClean="0"/>
              <a:t> files can inherit configuration</a:t>
            </a:r>
          </a:p>
          <a:p>
            <a:pPr lvl="1"/>
            <a:r>
              <a:rPr lang="en-US" altLang="zh-CN" dirty="0" err="1" smtClean="0"/>
              <a:t>groupId</a:t>
            </a:r>
            <a:r>
              <a:rPr lang="en-US" altLang="zh-CN" dirty="0" smtClean="0"/>
              <a:t>, version</a:t>
            </a:r>
          </a:p>
          <a:p>
            <a:pPr lvl="1"/>
            <a:r>
              <a:rPr lang="en-US" altLang="zh-CN" dirty="0" smtClean="0"/>
              <a:t>Project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err="1" smtClean="0"/>
              <a:t>Plugin</a:t>
            </a:r>
            <a:r>
              <a:rPr lang="en-US" altLang="zh-CN" dirty="0" smtClean="0"/>
              <a:t> configuration</a:t>
            </a:r>
          </a:p>
          <a:p>
            <a:pPr lvl="1"/>
            <a:r>
              <a:rPr lang="en-US" altLang="zh-CN" dirty="0" smtClean="0"/>
              <a:t>Etc.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 Module Projects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 has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class multi-module support</a:t>
            </a:r>
          </a:p>
          <a:p>
            <a:r>
              <a:rPr lang="en-US" altLang="zh-CN" dirty="0" smtClean="0"/>
              <a:t>Each maven project creates 1 primary artifact</a:t>
            </a:r>
          </a:p>
          <a:p>
            <a:r>
              <a:rPr lang="en-US" altLang="zh-CN" dirty="0" smtClean="0"/>
              <a:t>A parent 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 is used to group modules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Build Lifecycle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Maven build follow a lifecycle</a:t>
            </a:r>
          </a:p>
          <a:p>
            <a:r>
              <a:rPr lang="en-US" altLang="zh-CN" dirty="0" smtClean="0"/>
              <a:t>Default lifecycle</a:t>
            </a:r>
          </a:p>
          <a:p>
            <a:pPr lvl="1"/>
            <a:r>
              <a:rPr lang="en-US" altLang="zh-CN" i="1" dirty="0" smtClean="0"/>
              <a:t>generate-sources/generate-resources</a:t>
            </a:r>
          </a:p>
          <a:p>
            <a:pPr lvl="1"/>
            <a:r>
              <a:rPr lang="en-US" altLang="zh-CN" i="1" dirty="0" smtClean="0"/>
              <a:t>compile</a:t>
            </a:r>
          </a:p>
          <a:p>
            <a:pPr lvl="1"/>
            <a:r>
              <a:rPr lang="en-US" altLang="zh-CN" i="1" dirty="0" smtClean="0"/>
              <a:t>test</a:t>
            </a:r>
          </a:p>
          <a:p>
            <a:pPr lvl="1"/>
            <a:r>
              <a:rPr lang="en-US" altLang="zh-CN" i="1" dirty="0" smtClean="0"/>
              <a:t>package</a:t>
            </a:r>
          </a:p>
          <a:p>
            <a:pPr lvl="1"/>
            <a:r>
              <a:rPr lang="en-US" altLang="zh-CN" i="1" dirty="0" smtClean="0"/>
              <a:t>integration-test (pre and post)</a:t>
            </a:r>
          </a:p>
          <a:p>
            <a:pPr lvl="1"/>
            <a:r>
              <a:rPr lang="en-US" altLang="zh-CN" i="1" dirty="0" smtClean="0"/>
              <a:t>install</a:t>
            </a:r>
          </a:p>
          <a:p>
            <a:pPr lvl="1"/>
            <a:r>
              <a:rPr lang="en-US" altLang="zh-CN" i="1" dirty="0" smtClean="0"/>
              <a:t>deploy</a:t>
            </a:r>
          </a:p>
          <a:p>
            <a:r>
              <a:rPr lang="en-US" altLang="zh-CN" dirty="0" smtClean="0"/>
              <a:t>There is also a </a:t>
            </a:r>
            <a:r>
              <a:rPr lang="en-US" altLang="zh-CN" i="1" dirty="0" smtClean="0"/>
              <a:t>clean</a:t>
            </a:r>
            <a:r>
              <a:rPr lang="en-US" altLang="zh-CN" dirty="0" smtClean="0"/>
              <a:t> lifecycle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2: Create a Maven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and 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Maven revolutionized Java dependency management</a:t>
            </a:r>
          </a:p>
          <a:p>
            <a:pPr lvl="1"/>
            <a:r>
              <a:rPr lang="en-US" altLang="zh-CN" sz="2400" dirty="0" smtClean="0"/>
              <a:t>No more checking libraries into version control</a:t>
            </a:r>
          </a:p>
          <a:p>
            <a:r>
              <a:rPr lang="en-US" altLang="zh-CN" sz="2800" dirty="0" smtClean="0"/>
              <a:t>Introduced the Maven Repository concept</a:t>
            </a:r>
          </a:p>
          <a:p>
            <a:pPr lvl="1"/>
            <a:r>
              <a:rPr lang="en-US" altLang="zh-CN" sz="2400" dirty="0" smtClean="0"/>
              <a:t>Established Maven Central</a:t>
            </a:r>
          </a:p>
          <a:p>
            <a:r>
              <a:rPr lang="en-US" altLang="zh-CN" sz="2800" dirty="0" smtClean="0"/>
              <a:t>Created a module metadata file (POM)</a:t>
            </a:r>
          </a:p>
          <a:p>
            <a:r>
              <a:rPr lang="en-US" altLang="zh-CN" sz="2800" dirty="0" smtClean="0"/>
              <a:t>Introduced concept of transitive dependency</a:t>
            </a:r>
          </a:p>
          <a:p>
            <a:r>
              <a:rPr lang="en-US" altLang="zh-CN" sz="2800" dirty="0" smtClean="0"/>
              <a:t>Often include source and </a:t>
            </a:r>
            <a:r>
              <a:rPr lang="en-US" altLang="zh-CN" sz="2800" dirty="0" err="1" smtClean="0"/>
              <a:t>javadoc</a:t>
            </a:r>
            <a:r>
              <a:rPr lang="en-US" altLang="zh-CN" sz="2800" dirty="0" smtClean="0"/>
              <a:t> artifacts</a:t>
            </a:r>
            <a:endParaRPr lang="zh-CN" altLang="en-US" sz="28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Adding a Dependency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Dependencies consist of:</a:t>
            </a:r>
          </a:p>
          <a:p>
            <a:pPr lvl="1"/>
            <a:r>
              <a:rPr lang="en-US" altLang="zh-CN" dirty="0" smtClean="0"/>
              <a:t>GAV</a:t>
            </a:r>
          </a:p>
          <a:p>
            <a:pPr lvl="1"/>
            <a:r>
              <a:rPr lang="en-US" altLang="zh-CN" dirty="0" smtClean="0"/>
              <a:t>Scope: compile, test, provided (default=compile)</a:t>
            </a:r>
          </a:p>
          <a:p>
            <a:pPr lvl="1"/>
            <a:r>
              <a:rPr lang="en-US" altLang="zh-CN" dirty="0" smtClean="0"/>
              <a:t>Type: jar, 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, war, ear, zip (default=jar)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Transitive Dependency Definition:</a:t>
            </a:r>
          </a:p>
          <a:p>
            <a:pPr lvl="1"/>
            <a:r>
              <a:rPr lang="en-US" altLang="zh-CN" sz="2400" dirty="0" smtClean="0"/>
              <a:t>A dependency that should be included when declaring project itself is a dependency</a:t>
            </a:r>
          </a:p>
          <a:p>
            <a:pPr lvl="1"/>
            <a:r>
              <a:rPr lang="en-US" altLang="zh-CN" sz="2400" dirty="0" smtClean="0"/>
              <a:t>Example: </a:t>
            </a:r>
          </a:p>
          <a:p>
            <a:pPr lvl="2"/>
            <a:r>
              <a:rPr lang="en-US" altLang="zh-CN" sz="2000" dirty="0" err="1" smtClean="0"/>
              <a:t>ProjectA</a:t>
            </a:r>
            <a:r>
              <a:rPr lang="en-US" altLang="zh-CN" sz="2000" dirty="0" smtClean="0"/>
              <a:t> depends on </a:t>
            </a:r>
            <a:r>
              <a:rPr lang="en-US" altLang="zh-CN" sz="2000" dirty="0" err="1" smtClean="0"/>
              <a:t>ProjectB</a:t>
            </a:r>
            <a:r>
              <a:rPr lang="en-US" altLang="zh-CN" sz="2000" dirty="0" smtClean="0"/>
              <a:t>, If </a:t>
            </a:r>
            <a:r>
              <a:rPr lang="en-US" altLang="zh-CN" sz="2000" dirty="0" err="1" smtClean="0"/>
              <a:t>ProjectC</a:t>
            </a:r>
            <a:r>
              <a:rPr lang="en-US" altLang="zh-CN" sz="2000" dirty="0" smtClean="0"/>
              <a:t> depends on </a:t>
            </a:r>
            <a:r>
              <a:rPr lang="en-US" altLang="zh-CN" sz="2000" dirty="0" err="1" smtClean="0"/>
              <a:t>ProjectA</a:t>
            </a:r>
            <a:r>
              <a:rPr lang="en-US" altLang="zh-CN" sz="2000" dirty="0" smtClean="0"/>
              <a:t> then </a:t>
            </a:r>
            <a:r>
              <a:rPr lang="en-US" altLang="zh-CN" sz="2000" dirty="0" err="1" smtClean="0"/>
              <a:t>ProjectB</a:t>
            </a:r>
            <a:r>
              <a:rPr lang="en-US" altLang="zh-CN" sz="2000" dirty="0" smtClean="0"/>
              <a:t> is automatically included</a:t>
            </a:r>
          </a:p>
          <a:p>
            <a:r>
              <a:rPr lang="en-US" altLang="zh-CN" sz="2800" dirty="0" smtClean="0"/>
              <a:t>Only compile and runtime scopes are transitive</a:t>
            </a:r>
          </a:p>
          <a:p>
            <a:r>
              <a:rPr lang="en-US" altLang="zh-CN" sz="2800" dirty="0" smtClean="0"/>
              <a:t>Transitive dependencies are controlled using:</a:t>
            </a:r>
          </a:p>
          <a:p>
            <a:pPr lvl="1"/>
            <a:r>
              <a:rPr lang="en-US" altLang="zh-CN" sz="2400" dirty="0" smtClean="0"/>
              <a:t>Exclusions</a:t>
            </a:r>
          </a:p>
          <a:p>
            <a:pPr lvl="1"/>
            <a:r>
              <a:rPr lang="en-US" altLang="zh-CN" sz="2400" dirty="0" smtClean="0"/>
              <a:t>Optional declarations</a:t>
            </a:r>
            <a:endParaRPr lang="zh-CN" altLang="en-US" sz="24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Exclusions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Exclusions exclude transitive dependencies</a:t>
            </a:r>
          </a:p>
          <a:p>
            <a:r>
              <a:rPr lang="en-US" altLang="zh-CN" dirty="0" smtClean="0"/>
              <a:t>Dependency consumer solution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Optional Dependencies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propagate dependency transitively</a:t>
            </a:r>
          </a:p>
          <a:p>
            <a:r>
              <a:rPr lang="en-US" altLang="zh-CN" dirty="0" smtClean="0"/>
              <a:t>Dependency producer solution</a:t>
            </a:r>
          </a:p>
          <a:p>
            <a:r>
              <a:rPr lang="en-US" altLang="zh-CN" dirty="0" smtClean="0"/>
              <a:t>Optional is under used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 tool</a:t>
            </a:r>
          </a:p>
          <a:p>
            <a:r>
              <a:rPr lang="en-US" altLang="zh-CN" dirty="0" smtClean="0"/>
              <a:t>Project management tool</a:t>
            </a:r>
          </a:p>
          <a:p>
            <a:r>
              <a:rPr lang="en-US" altLang="zh-CN" dirty="0" smtClean="0"/>
              <a:t>An Apache Project</a:t>
            </a:r>
          </a:p>
          <a:p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smtClean="0"/>
              <a:t>Maven 1 (2003)</a:t>
            </a:r>
          </a:p>
          <a:p>
            <a:pPr lvl="1"/>
            <a:r>
              <a:rPr lang="en-US" altLang="zh-CN" dirty="0" smtClean="0"/>
              <a:t>Maven 2 (2005)</a:t>
            </a:r>
          </a:p>
          <a:p>
            <a:pPr lvl="1"/>
            <a:r>
              <a:rPr lang="en-US" altLang="zh-CN" dirty="0" smtClean="0"/>
              <a:t>Maven 3 (2010)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do you do when versions collide?</a:t>
            </a:r>
          </a:p>
          <a:p>
            <a:pPr lvl="1"/>
            <a:r>
              <a:rPr lang="en-US" altLang="zh-CN" dirty="0" smtClean="0"/>
              <a:t>Allow Maven to manage it?</a:t>
            </a:r>
          </a:p>
          <a:p>
            <a:pPr lvl="2"/>
            <a:r>
              <a:rPr lang="en-US" altLang="zh-CN" dirty="0" smtClean="0"/>
              <a:t>Complex and less predictable</a:t>
            </a:r>
          </a:p>
          <a:p>
            <a:pPr lvl="1"/>
            <a:r>
              <a:rPr lang="en-US" altLang="zh-CN" dirty="0" smtClean="0"/>
              <a:t>Take control yourself</a:t>
            </a:r>
          </a:p>
          <a:p>
            <a:pPr lvl="2"/>
            <a:r>
              <a:rPr lang="en-US" altLang="zh-CN" dirty="0" smtClean="0"/>
              <a:t>Manage the version manually</a:t>
            </a:r>
          </a:p>
          <a:p>
            <a:r>
              <a:rPr lang="en-US" altLang="zh-CN" dirty="0" smtClean="0"/>
              <a:t>In Java you cannot use both versions</a:t>
            </a:r>
          </a:p>
          <a:p>
            <a:r>
              <a:rPr lang="en-US" altLang="zh-CN" dirty="0" smtClean="0"/>
              <a:t>Other uses for Dependency Management</a:t>
            </a:r>
          </a:p>
          <a:p>
            <a:pPr lvl="1"/>
            <a:r>
              <a:rPr lang="en-US" altLang="zh-CN" dirty="0" smtClean="0"/>
              <a:t>Allowing parent </a:t>
            </a:r>
            <a:r>
              <a:rPr lang="en-US" altLang="zh-CN" dirty="0" err="1" smtClean="0"/>
              <a:t>pom</a:t>
            </a:r>
            <a:r>
              <a:rPr lang="en-US" altLang="zh-CN" dirty="0" smtClean="0"/>
              <a:t> to manage versions</a:t>
            </a:r>
          </a:p>
          <a:p>
            <a:pPr lvl="1"/>
            <a:r>
              <a:rPr lang="en-US" altLang="zh-CN" dirty="0" smtClean="0"/>
              <a:t>Unify exclusions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Lab 3: Manage Maven Dependencies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Repositories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Dependencies are downloaded from repositories</a:t>
            </a:r>
          </a:p>
          <a:p>
            <a:pPr lvl="1"/>
            <a:r>
              <a:rPr lang="en-US" altLang="zh-CN" sz="2400" dirty="0" smtClean="0"/>
              <a:t>Via http	</a:t>
            </a:r>
          </a:p>
          <a:p>
            <a:r>
              <a:rPr lang="en-US" altLang="zh-CN" sz="2800" dirty="0" smtClean="0"/>
              <a:t>Downloaded dependencies are cached in a local repository</a:t>
            </a:r>
          </a:p>
          <a:p>
            <a:pPr lvl="1"/>
            <a:r>
              <a:rPr lang="en-US" altLang="zh-CN" sz="2400" dirty="0" smtClean="0"/>
              <a:t>Usually found in ${</a:t>
            </a:r>
            <a:r>
              <a:rPr lang="en-US" altLang="zh-CN" sz="2400" dirty="0" err="1" smtClean="0"/>
              <a:t>user.home</a:t>
            </a:r>
            <a:r>
              <a:rPr lang="en-US" altLang="zh-CN" sz="2400" dirty="0" smtClean="0"/>
              <a:t>}/.m2/repository</a:t>
            </a:r>
          </a:p>
          <a:p>
            <a:r>
              <a:rPr lang="en-US" altLang="zh-CN" sz="2800" dirty="0" smtClean="0"/>
              <a:t>Repository follows a simple directory structure</a:t>
            </a:r>
          </a:p>
          <a:p>
            <a:pPr lvl="1"/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groupId</a:t>
            </a:r>
            <a:r>
              <a:rPr lang="en-US" altLang="zh-CN" sz="2400" dirty="0" smtClean="0"/>
              <a:t>}/{</a:t>
            </a:r>
            <a:r>
              <a:rPr lang="en-US" altLang="zh-CN" sz="2400" dirty="0" err="1" smtClean="0"/>
              <a:t>artifactId</a:t>
            </a:r>
            <a:r>
              <a:rPr lang="en-US" altLang="zh-CN" sz="2400" dirty="0" smtClean="0"/>
              <a:t>}/{version}/{</a:t>
            </a:r>
            <a:r>
              <a:rPr lang="en-US" altLang="zh-CN" sz="2400" dirty="0" err="1" smtClean="0"/>
              <a:t>artifactId</a:t>
            </a:r>
            <a:r>
              <a:rPr lang="en-US" altLang="zh-CN" sz="2400" dirty="0" smtClean="0"/>
              <a:t>}-{version}.jar</a:t>
            </a:r>
          </a:p>
          <a:p>
            <a:pPr lvl="1"/>
            <a:r>
              <a:rPr lang="en-US" altLang="zh-CN" sz="2400" dirty="0" err="1" smtClean="0"/>
              <a:t>groupId</a:t>
            </a:r>
            <a:r>
              <a:rPr lang="en-US" altLang="zh-CN" sz="2400" dirty="0" smtClean="0"/>
              <a:t> ‘.’ is replaced with ‘/’</a:t>
            </a:r>
          </a:p>
          <a:p>
            <a:r>
              <a:rPr lang="en-US" altLang="zh-CN" sz="2800" dirty="0" smtClean="0"/>
              <a:t>Maven Central is primary community repo</a:t>
            </a:r>
          </a:p>
          <a:p>
            <a:pPr lvl="1"/>
            <a:r>
              <a:rPr lang="en-US" altLang="zh-CN" sz="2400" dirty="0" smtClean="0"/>
              <a:t>http://repo1.maven.org/maven2</a:t>
            </a:r>
            <a:endParaRPr lang="zh-CN" altLang="en-US" sz="24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Defining a repository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Repositories are defined in the </a:t>
            </a:r>
            <a:r>
              <a:rPr lang="en-US" altLang="zh-CN" dirty="0" err="1" smtClean="0"/>
              <a:t>pom</a:t>
            </a:r>
            <a:endParaRPr lang="en-US" altLang="zh-CN" dirty="0" smtClean="0"/>
          </a:p>
          <a:p>
            <a:r>
              <a:rPr lang="en-US" altLang="zh-CN" dirty="0" smtClean="0"/>
              <a:t>Repositories can be inherited from parent</a:t>
            </a:r>
          </a:p>
          <a:p>
            <a:r>
              <a:rPr lang="en-US" altLang="zh-CN" dirty="0" smtClean="0"/>
              <a:t>Repositories are keyed by id</a:t>
            </a:r>
          </a:p>
          <a:p>
            <a:r>
              <a:rPr lang="en-US" altLang="zh-CN" dirty="0" smtClean="0"/>
              <a:t>Downloading snapshots can be controlled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Distributed Version Control System (VCS)</a:t>
            </a:r>
          </a:p>
          <a:p>
            <a:pPr lvl="1"/>
            <a:r>
              <a:rPr lang="en-US" altLang="zh-CN" dirty="0" smtClean="0"/>
              <a:t>The very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version was written by </a:t>
            </a:r>
            <a:r>
              <a:rPr lang="en-US" altLang="zh-CN" dirty="0" err="1" smtClean="0"/>
              <a:t>Linus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Torvalds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Meaning of the name (dep. on your mood)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i="1" dirty="0" smtClean="0"/>
              <a:t>Global Information Tracker</a:t>
            </a:r>
            <a:r>
              <a:rPr lang="en-US" altLang="zh-CN" dirty="0" smtClean="0"/>
              <a:t>”</a:t>
            </a:r>
          </a:p>
          <a:p>
            <a:pPr lvl="2"/>
            <a:r>
              <a:rPr lang="en-US" altLang="zh-CN" dirty="0" smtClean="0"/>
              <a:t>“</a:t>
            </a:r>
            <a:r>
              <a:rPr lang="en-US" altLang="zh-CN" i="1" dirty="0" smtClean="0"/>
              <a:t>Goddamn Idiotic truckload of </a:t>
            </a:r>
            <a:r>
              <a:rPr lang="en-US" altLang="zh-CN" i="1" dirty="0" err="1" smtClean="0"/>
              <a:t>sh</a:t>
            </a:r>
            <a:r>
              <a:rPr lang="en-US" altLang="zh-CN" i="1" dirty="0" smtClean="0"/>
              <a:t>*T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History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1 (2005) – after the withdrawal of gratis use of </a:t>
            </a:r>
            <a:r>
              <a:rPr lang="en-US" altLang="zh-CN" dirty="0" err="1" smtClean="0"/>
              <a:t>BitKeeper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VCS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Local version control systems</a:t>
            </a:r>
          </a:p>
          <a:p>
            <a:r>
              <a:rPr lang="en-US" altLang="zh-CN" sz="2000" dirty="0" smtClean="0"/>
              <a:t>Centralized version control systems (e.g. CVS and Subversion)</a:t>
            </a:r>
          </a:p>
          <a:p>
            <a:r>
              <a:rPr lang="en-US" altLang="zh-CN" sz="2000" dirty="0" smtClean="0"/>
              <a:t>Distributed Version Control Systems (e.g. Mercurial and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3140968"/>
            <a:ext cx="87484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灯片编号占位符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 and Cons of DCVS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solidFill>
                  <a:srgbClr val="002060"/>
                </a:solidFill>
              </a:rPr>
              <a:t>Advantages:</a:t>
            </a:r>
          </a:p>
          <a:p>
            <a:pPr lvl="1"/>
            <a:r>
              <a:rPr lang="en-US" altLang="zh-CN" sz="2000" dirty="0" smtClean="0"/>
              <a:t>Local sandbox: make changes and roll back on the local machine</a:t>
            </a:r>
          </a:p>
          <a:p>
            <a:pPr lvl="1"/>
            <a:r>
              <a:rPr lang="en-US" altLang="zh-CN" sz="2000" dirty="0" smtClean="0"/>
              <a:t>Fast: </a:t>
            </a:r>
            <a:r>
              <a:rPr lang="en-US" altLang="zh-CN" sz="2000" dirty="0" err="1" smtClean="0"/>
              <a:t>Diffs</a:t>
            </a:r>
            <a:r>
              <a:rPr lang="en-US" altLang="zh-CN" sz="2000" dirty="0" smtClean="0"/>
              <a:t>, commits and reverts done locally</a:t>
            </a:r>
          </a:p>
          <a:p>
            <a:pPr lvl="1"/>
            <a:r>
              <a:rPr lang="en-US" altLang="zh-CN" sz="2000" dirty="0" smtClean="0"/>
              <a:t>Offline: Everything but pushing and pulling can be done offline</a:t>
            </a:r>
          </a:p>
          <a:p>
            <a:pPr lvl="1"/>
            <a:r>
              <a:rPr lang="en-US" altLang="zh-CN" sz="2000" dirty="0" smtClean="0"/>
              <a:t>Partial share: can share changes with few people to get some feedback</a:t>
            </a:r>
          </a:p>
          <a:p>
            <a:pPr lvl="1"/>
            <a:r>
              <a:rPr lang="en-US" altLang="zh-CN" sz="2000" dirty="0" smtClean="0"/>
              <a:t>Branching: switching between branches is simple and quick</a:t>
            </a:r>
          </a:p>
          <a:p>
            <a:r>
              <a:rPr lang="en-US" altLang="zh-CN" sz="2400" b="1" dirty="0" smtClean="0">
                <a:solidFill>
                  <a:srgbClr val="002060"/>
                </a:solidFill>
              </a:rPr>
              <a:t>Disadvantages:</a:t>
            </a:r>
          </a:p>
          <a:p>
            <a:pPr lvl="1"/>
            <a:r>
              <a:rPr lang="en-US" altLang="zh-CN" sz="2000" dirty="0" smtClean="0"/>
              <a:t>Space inefficient for large and binary files</a:t>
            </a:r>
          </a:p>
          <a:p>
            <a:pPr lvl="1"/>
            <a:r>
              <a:rPr lang="en-US" altLang="zh-CN" sz="2000" dirty="0" smtClean="0"/>
              <a:t>For very long history repository (50,000 change sets or more), downloading the entire history takes a huge amount of time and disk space</a:t>
            </a:r>
            <a:endParaRPr lang="zh-CN" altLang="en-US" sz="20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Commands of 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Format of commands</a:t>
            </a:r>
          </a:p>
          <a:p>
            <a:pPr lvl="1"/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[options]</a:t>
            </a:r>
          </a:p>
          <a:p>
            <a:r>
              <a:rPr lang="en-US" altLang="zh-CN" sz="2400" dirty="0" smtClean="0"/>
              <a:t>Commands</a:t>
            </a:r>
          </a:p>
          <a:p>
            <a:pPr lvl="1"/>
            <a:r>
              <a:rPr lang="en-US" altLang="zh-CN" sz="2000" dirty="0" smtClean="0"/>
              <a:t>init</a:t>
            </a:r>
          </a:p>
          <a:p>
            <a:pPr lvl="1"/>
            <a:r>
              <a:rPr lang="en-US" altLang="zh-CN" sz="2000" dirty="0" smtClean="0"/>
              <a:t>clone</a:t>
            </a:r>
          </a:p>
          <a:p>
            <a:pPr lvl="1"/>
            <a:r>
              <a:rPr lang="en-US" altLang="zh-CN" sz="2000" dirty="0" smtClean="0"/>
              <a:t>add</a:t>
            </a:r>
          </a:p>
          <a:p>
            <a:pPr lvl="1"/>
            <a:r>
              <a:rPr lang="en-US" altLang="zh-CN" sz="2000" dirty="0" smtClean="0"/>
              <a:t>commit</a:t>
            </a:r>
          </a:p>
          <a:p>
            <a:pPr lvl="1"/>
            <a:r>
              <a:rPr lang="en-US" altLang="zh-CN" sz="2000" dirty="0" smtClean="0"/>
              <a:t>push</a:t>
            </a:r>
          </a:p>
          <a:p>
            <a:pPr lvl="1"/>
            <a:r>
              <a:rPr lang="en-US" altLang="zh-CN" sz="2000" dirty="0" smtClean="0"/>
              <a:t>fetch</a:t>
            </a:r>
          </a:p>
          <a:p>
            <a:pPr lvl="1"/>
            <a:r>
              <a:rPr lang="en-US" altLang="zh-CN" sz="2000" dirty="0" smtClean="0"/>
              <a:t>merge</a:t>
            </a:r>
          </a:p>
          <a:p>
            <a:pPr lvl="1"/>
            <a:r>
              <a:rPr lang="en-US" altLang="zh-CN" sz="2000" dirty="0" smtClean="0"/>
              <a:t>pull</a:t>
            </a:r>
          </a:p>
          <a:p>
            <a:pPr lvl="1"/>
            <a:r>
              <a:rPr lang="en-US" altLang="zh-CN" sz="2000" dirty="0" smtClean="0"/>
              <a:t>stash</a:t>
            </a:r>
          </a:p>
          <a:p>
            <a:pPr lvl="1"/>
            <a:r>
              <a:rPr lang="en-US" altLang="zh-CN" sz="2000" dirty="0" smtClean="0"/>
              <a:t>reset</a:t>
            </a:r>
            <a:endParaRPr lang="zh-CN" altLang="en-US" sz="20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Conflicts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three conditions are met:</a:t>
            </a:r>
          </a:p>
          <a:p>
            <a:pPr lvl="1"/>
            <a:r>
              <a:rPr lang="en-US" altLang="zh-CN" dirty="0" smtClean="0"/>
              <a:t>A user is attempting to merge two branches.</a:t>
            </a:r>
          </a:p>
          <a:p>
            <a:pPr lvl="1"/>
            <a:r>
              <a:rPr lang="en-US" altLang="zh-CN" dirty="0" smtClean="0"/>
              <a:t>Each of these branches contain a different version of the same file.</a:t>
            </a:r>
          </a:p>
          <a:p>
            <a:pPr lvl="1"/>
            <a:r>
              <a:rPr lang="en-US" altLang="zh-CN" dirty="0" smtClean="0"/>
              <a:t>Both versions of the file are created after both branch's most recent divergence in history.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224136"/>
          </a:xfrm>
        </p:spPr>
        <p:txBody>
          <a:bodyPr/>
          <a:lstStyle/>
          <a:p>
            <a:r>
              <a:rPr lang="en-US" altLang="zh-CN" sz="2000" dirty="0" smtClean="0"/>
              <a:t>A branch represents an independent line of development</a:t>
            </a:r>
          </a:p>
          <a:p>
            <a:r>
              <a:rPr lang="en-US" altLang="zh-CN" sz="2000" dirty="0" smtClean="0"/>
              <a:t>a way to request a brand new working directory, staging area, and project history</a:t>
            </a:r>
            <a:endParaRPr lang="zh-CN" altLang="en-US" sz="2000" dirty="0"/>
          </a:p>
        </p:txBody>
      </p:sp>
      <p:sp>
        <p:nvSpPr>
          <p:cNvPr id="5" name="流程图: 过程 4"/>
          <p:cNvSpPr/>
          <p:nvPr/>
        </p:nvSpPr>
        <p:spPr bwMode="auto">
          <a:xfrm>
            <a:off x="395536" y="3789040"/>
            <a:ext cx="1080120" cy="648072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Master (main development branch)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6" name="流程图: 过程 5"/>
          <p:cNvSpPr/>
          <p:nvPr/>
        </p:nvSpPr>
        <p:spPr bwMode="auto">
          <a:xfrm>
            <a:off x="1763688" y="3789040"/>
            <a:ext cx="1080120" cy="648072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Master (main development branch)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7" name="流程图: 过程 6"/>
          <p:cNvSpPr/>
          <p:nvPr/>
        </p:nvSpPr>
        <p:spPr bwMode="auto">
          <a:xfrm>
            <a:off x="3131840" y="3789040"/>
            <a:ext cx="1080120" cy="648072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Master (main development branch)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8" name="流程图: 过程 7"/>
          <p:cNvSpPr/>
          <p:nvPr/>
        </p:nvSpPr>
        <p:spPr bwMode="auto">
          <a:xfrm>
            <a:off x="4499992" y="3789040"/>
            <a:ext cx="1080120" cy="648072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Master (main development branch)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9" name="流程图: 过程 8"/>
          <p:cNvSpPr/>
          <p:nvPr/>
        </p:nvSpPr>
        <p:spPr bwMode="auto">
          <a:xfrm>
            <a:off x="5868144" y="3789040"/>
            <a:ext cx="1080120" cy="648072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Master (main development branch)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0" name="流程图: 过程 9"/>
          <p:cNvSpPr/>
          <p:nvPr/>
        </p:nvSpPr>
        <p:spPr bwMode="auto">
          <a:xfrm>
            <a:off x="7236296" y="3789040"/>
            <a:ext cx="1080120" cy="648072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Master (main development branch)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1" name="流程图: 过程 10"/>
          <p:cNvSpPr/>
          <p:nvPr/>
        </p:nvSpPr>
        <p:spPr bwMode="auto">
          <a:xfrm>
            <a:off x="2627784" y="2840236"/>
            <a:ext cx="1080120" cy="504056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Release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accent3"/>
                </a:solidFill>
                <a:latin typeface="Arial" charset="0"/>
              </a:rPr>
              <a:t>Version 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2" name="流程图: 过程 11"/>
          <p:cNvSpPr/>
          <p:nvPr/>
        </p:nvSpPr>
        <p:spPr bwMode="auto">
          <a:xfrm>
            <a:off x="4355976" y="2840236"/>
            <a:ext cx="1080120" cy="504056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Release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chemeClr val="accent3"/>
                </a:solidFill>
                <a:latin typeface="Arial" charset="0"/>
              </a:rPr>
              <a:t>Version 1.1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3" name="流程图: 过程 12"/>
          <p:cNvSpPr/>
          <p:nvPr/>
        </p:nvSpPr>
        <p:spPr bwMode="auto">
          <a:xfrm>
            <a:off x="3923928" y="4941168"/>
            <a:ext cx="1080120" cy="432048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Testing Branch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4" name="流程图: 过程 13"/>
          <p:cNvSpPr/>
          <p:nvPr/>
        </p:nvSpPr>
        <p:spPr bwMode="auto">
          <a:xfrm>
            <a:off x="5364088" y="4941168"/>
            <a:ext cx="1080120" cy="432048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accent3"/>
                </a:solidFill>
                <a:latin typeface="Arial" charset="0"/>
              </a:rPr>
              <a:t>Testing Branch</a:t>
            </a:r>
            <a:endParaRPr lang="zh-CN" altLang="en-US" sz="1200" dirty="0" smtClean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15" name="流程图: 过程 14"/>
          <p:cNvSpPr/>
          <p:nvPr/>
        </p:nvSpPr>
        <p:spPr bwMode="auto">
          <a:xfrm>
            <a:off x="7308304" y="4941168"/>
            <a:ext cx="1080120" cy="432048"/>
          </a:xfrm>
          <a:prstGeom prst="flowChartProcess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accent3"/>
                </a:solidFill>
                <a:latin typeface="Arial" charset="0"/>
              </a:rPr>
              <a:t>Testing Branch</a:t>
            </a:r>
            <a:endParaRPr lang="zh-CN" altLang="en-US" sz="1200" dirty="0" smtClean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1475656" y="3933056"/>
            <a:ext cx="288032" cy="360040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843808" y="3933056"/>
            <a:ext cx="288032" cy="360040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211960" y="3933056"/>
            <a:ext cx="288032" cy="360040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5580112" y="3933056"/>
            <a:ext cx="288032" cy="360040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6948264" y="3933056"/>
            <a:ext cx="288032" cy="360040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2" name="右箭头 21"/>
          <p:cNvSpPr/>
          <p:nvPr/>
        </p:nvSpPr>
        <p:spPr bwMode="auto">
          <a:xfrm>
            <a:off x="3707904" y="2924944"/>
            <a:ext cx="648072" cy="288032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charset="0"/>
              </a:rPr>
              <a:t>Bug fix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6444208" y="5013176"/>
            <a:ext cx="864096" cy="216024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5004048" y="5013176"/>
            <a:ext cx="360040" cy="216024"/>
          </a:xfrm>
          <a:prstGeom prst="rightArrow">
            <a:avLst/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5" name="圆角右箭头 24"/>
          <p:cNvSpPr/>
          <p:nvPr/>
        </p:nvSpPr>
        <p:spPr bwMode="auto">
          <a:xfrm>
            <a:off x="2051720" y="2924944"/>
            <a:ext cx="576064" cy="86409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3952"/>
            </a:avLst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6" name="圆角右箭头 25"/>
          <p:cNvSpPr/>
          <p:nvPr/>
        </p:nvSpPr>
        <p:spPr bwMode="auto">
          <a:xfrm flipV="1">
            <a:off x="3419872" y="4437112"/>
            <a:ext cx="504056" cy="7920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3952"/>
            </a:avLst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27" name="圆角右箭头 26"/>
          <p:cNvSpPr/>
          <p:nvPr/>
        </p:nvSpPr>
        <p:spPr bwMode="auto">
          <a:xfrm rot="16200000" flipV="1">
            <a:off x="6372199" y="4509119"/>
            <a:ext cx="648073" cy="50405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3952"/>
            </a:avLst>
          </a:prstGeom>
          <a:solidFill>
            <a:srgbClr val="6594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9" name="页脚占位符 4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Java Build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Ant (2000)</a:t>
            </a:r>
          </a:p>
          <a:p>
            <a:pPr lvl="1"/>
            <a:r>
              <a:rPr lang="en-US" altLang="zh-CN" sz="2000" dirty="0" smtClean="0"/>
              <a:t>Grand daddy of Java Build Tools</a:t>
            </a:r>
          </a:p>
          <a:p>
            <a:pPr lvl="1"/>
            <a:r>
              <a:rPr lang="en-US" altLang="zh-CN" sz="2000" dirty="0" smtClean="0"/>
              <a:t>Scripting in XML</a:t>
            </a:r>
          </a:p>
          <a:p>
            <a:pPr lvl="1"/>
            <a:r>
              <a:rPr lang="en-US" altLang="zh-CN" sz="2000" dirty="0" smtClean="0"/>
              <a:t>Very flexible</a:t>
            </a:r>
          </a:p>
          <a:p>
            <a:r>
              <a:rPr lang="en-US" altLang="zh-CN" sz="2400" dirty="0" err="1" smtClean="0"/>
              <a:t>Ant+Ivy</a:t>
            </a:r>
            <a:r>
              <a:rPr lang="en-US" altLang="zh-CN" sz="2400" dirty="0" smtClean="0"/>
              <a:t> (2004)</a:t>
            </a:r>
          </a:p>
          <a:p>
            <a:pPr lvl="1"/>
            <a:r>
              <a:rPr lang="en-US" altLang="zh-CN" sz="2000" dirty="0" smtClean="0"/>
              <a:t>Ant but with Dependency Management</a:t>
            </a:r>
          </a:p>
          <a:p>
            <a:r>
              <a:rPr lang="en-US" altLang="zh-CN" sz="2400" dirty="0" err="1" smtClean="0"/>
              <a:t>Gradle</a:t>
            </a:r>
            <a:r>
              <a:rPr lang="en-US" altLang="zh-CN" sz="2400" dirty="0" smtClean="0"/>
              <a:t> (2008)</a:t>
            </a:r>
          </a:p>
          <a:p>
            <a:pPr lvl="1"/>
            <a:r>
              <a:rPr lang="en-US" altLang="zh-CN" sz="2000" dirty="0" smtClean="0"/>
              <a:t>Attempt to combine Maven structure with Groovy Scripting</a:t>
            </a:r>
          </a:p>
          <a:p>
            <a:pPr lvl="1"/>
            <a:r>
              <a:rPr lang="en-US" altLang="zh-CN" sz="2000" dirty="0" smtClean="0"/>
              <a:t>Easily extensible</a:t>
            </a:r>
          </a:p>
          <a:p>
            <a:pPr lvl="1"/>
            <a:r>
              <a:rPr lang="en-US" altLang="zh-CN" sz="2000" dirty="0" smtClean="0"/>
              <a:t>Immature</a:t>
            </a:r>
            <a:endParaRPr lang="zh-CN" altLang="en-US" sz="20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Integrated Development Environment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Development Kit (JDK)</a:t>
            </a:r>
          </a:p>
          <a:p>
            <a:r>
              <a:rPr lang="en-US" altLang="zh-CN" dirty="0" smtClean="0"/>
              <a:t>Eclipse IDE</a:t>
            </a:r>
          </a:p>
          <a:p>
            <a:pPr lvl="1"/>
            <a:r>
              <a:rPr lang="en-US" altLang="zh-CN" sz="2000" dirty="0" smtClean="0"/>
              <a:t>Eclipse started as a proprietary IBM product (IBM Visual age for Smalltalk/Java)</a:t>
            </a:r>
          </a:p>
          <a:p>
            <a:pPr lvl="2"/>
            <a:r>
              <a:rPr lang="en-US" altLang="zh-CN" sz="1600" dirty="0" smtClean="0"/>
              <a:t>Embracing the open source model IBM opened the product up</a:t>
            </a:r>
          </a:p>
          <a:p>
            <a:pPr lvl="1"/>
            <a:r>
              <a:rPr lang="en-US" altLang="zh-CN" sz="2000" dirty="0" smtClean="0"/>
              <a:t>Open Source</a:t>
            </a:r>
          </a:p>
          <a:p>
            <a:pPr lvl="2"/>
            <a:r>
              <a:rPr lang="en-US" altLang="zh-CN" sz="1600" dirty="0" smtClean="0"/>
              <a:t>It is a general purpose open platform that facilitates and encourages the development of third party plug-ins</a:t>
            </a:r>
          </a:p>
          <a:p>
            <a:pPr lvl="1"/>
            <a:r>
              <a:rPr lang="en-US" altLang="zh-CN" sz="2000" dirty="0" smtClean="0"/>
              <a:t>Provides tools for coding, building, running and debugging applications</a:t>
            </a:r>
          </a:p>
          <a:p>
            <a:pPr lvl="1"/>
            <a:r>
              <a:rPr lang="en-US" altLang="zh-CN" sz="2000" dirty="0" smtClean="0"/>
              <a:t>Originally designed for Java, now supports many other languages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http://stackoverflow.com/questions/603189/differences-between-ant-and-maven</a:t>
            </a:r>
          </a:p>
          <a:p>
            <a:r>
              <a:rPr lang="en-US" altLang="zh-CN" dirty="0" smtClean="0">
                <a:hlinkClick r:id="rId2"/>
              </a:rPr>
              <a:t>http://docs.oracle.com/javase/tutorial/essential/environment/index.html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Maven Mindset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All build systems are essentially the same:</a:t>
            </a:r>
          </a:p>
          <a:p>
            <a:pPr lvl="1"/>
            <a:r>
              <a:rPr lang="en-US" altLang="zh-CN" sz="2000" dirty="0" smtClean="0"/>
              <a:t>Compile Source code</a:t>
            </a:r>
          </a:p>
          <a:p>
            <a:pPr lvl="1"/>
            <a:r>
              <a:rPr lang="en-US" altLang="zh-CN" sz="2000" dirty="0" smtClean="0"/>
              <a:t>Copy Resource</a:t>
            </a:r>
          </a:p>
          <a:p>
            <a:pPr lvl="1"/>
            <a:r>
              <a:rPr lang="en-US" altLang="zh-CN" sz="2000" dirty="0" smtClean="0"/>
              <a:t>Compile and Run Tests</a:t>
            </a:r>
          </a:p>
          <a:p>
            <a:pPr lvl="1"/>
            <a:r>
              <a:rPr lang="en-US" altLang="zh-CN" sz="2000" dirty="0" smtClean="0"/>
              <a:t>Package Project</a:t>
            </a:r>
          </a:p>
          <a:p>
            <a:pPr lvl="1"/>
            <a:r>
              <a:rPr lang="en-US" altLang="zh-CN" sz="2000" dirty="0" smtClean="0"/>
              <a:t>Deploy Project</a:t>
            </a:r>
          </a:p>
          <a:p>
            <a:pPr lvl="1"/>
            <a:r>
              <a:rPr lang="en-US" altLang="zh-CN" sz="2000" dirty="0" smtClean="0"/>
              <a:t>Cleanup</a:t>
            </a:r>
          </a:p>
          <a:p>
            <a:r>
              <a:rPr lang="en-US" altLang="zh-CN" sz="2400" dirty="0" smtClean="0"/>
              <a:t>Describe the project and configure the build</a:t>
            </a:r>
          </a:p>
          <a:p>
            <a:pPr lvl="1"/>
            <a:r>
              <a:rPr lang="en-US" altLang="zh-CN" sz="2000" dirty="0" smtClean="0">
                <a:ea typeface="+mn-ea"/>
                <a:cs typeface="+mn-cs"/>
              </a:rPr>
              <a:t>You don’t script a build</a:t>
            </a:r>
          </a:p>
          <a:p>
            <a:pPr lvl="1"/>
            <a:r>
              <a:rPr lang="en-US" altLang="zh-CN" sz="2000" dirty="0" smtClean="0">
                <a:ea typeface="+mn-ea"/>
                <a:cs typeface="+mn-cs"/>
              </a:rPr>
              <a:t>Maven has no concept of a condition</a:t>
            </a:r>
          </a:p>
          <a:p>
            <a:pPr lvl="1"/>
            <a:r>
              <a:rPr lang="en-US" altLang="zh-CN" sz="2000" dirty="0" err="1" smtClean="0">
                <a:ea typeface="+mn-ea"/>
                <a:cs typeface="+mn-cs"/>
              </a:rPr>
              <a:t>Plugins</a:t>
            </a:r>
            <a:r>
              <a:rPr lang="en-US" altLang="zh-CN" sz="2000" dirty="0" smtClean="0">
                <a:ea typeface="+mn-ea"/>
                <a:cs typeface="+mn-cs"/>
              </a:rPr>
              <a:t> are configured</a:t>
            </a:r>
            <a:endParaRPr lang="zh-CN" altLang="en-US" sz="2000" dirty="0" smtClean="0">
              <a:ea typeface="+mn-ea"/>
              <a:cs typeface="+mn-cs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Learning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Maven Homepage (</a:t>
            </a:r>
            <a:r>
              <a:rPr lang="en-US" altLang="zh-CN" sz="2800" dirty="0" smtClean="0">
                <a:hlinkClick r:id="rId2"/>
              </a:rPr>
              <a:t>http://maven.apache.org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smtClean="0"/>
              <a:t>Reference Documentation for Maven</a:t>
            </a:r>
          </a:p>
          <a:p>
            <a:pPr lvl="1"/>
            <a:r>
              <a:rPr lang="en-US" altLang="zh-CN" sz="2400" dirty="0" smtClean="0"/>
              <a:t>Reference Documentation for core </a:t>
            </a:r>
            <a:r>
              <a:rPr lang="en-US" altLang="zh-CN" sz="2400" dirty="0" err="1" smtClean="0"/>
              <a:t>Plugins</a:t>
            </a:r>
            <a:endParaRPr lang="en-US" altLang="zh-CN" sz="2400" dirty="0" smtClean="0"/>
          </a:p>
          <a:p>
            <a:r>
              <a:rPr lang="en-US" altLang="zh-CN" sz="2800" dirty="0" err="1" smtClean="0"/>
              <a:t>Sonatype</a:t>
            </a:r>
            <a:r>
              <a:rPr lang="en-US" altLang="zh-CN" sz="2800" dirty="0" smtClean="0"/>
              <a:t> Resources (</a:t>
            </a:r>
            <a:r>
              <a:rPr lang="en-US" altLang="zh-CN" sz="2800" dirty="0" smtClean="0">
                <a:hlinkClick r:id="rId3"/>
              </a:rPr>
              <a:t>http://www.sonatype.com/resource-center.html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smtClean="0"/>
              <a:t>Free Books</a:t>
            </a:r>
          </a:p>
          <a:p>
            <a:pPr lvl="1"/>
            <a:r>
              <a:rPr lang="en-US" altLang="zh-CN" sz="2400" dirty="0" smtClean="0"/>
              <a:t>Videos</a:t>
            </a:r>
            <a:endParaRPr lang="zh-CN" altLang="en-US" sz="2400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1: Learning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Maven POM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900" dirty="0" smtClean="0">
                <a:ea typeface="宋体" charset="-122"/>
              </a:rPr>
              <a:t>Stands for Project </a:t>
            </a:r>
            <a:r>
              <a:rPr lang="en-US" altLang="zh-CN" sz="2900" dirty="0">
                <a:ea typeface="宋体" charset="-122"/>
              </a:rPr>
              <a:t>Object </a:t>
            </a:r>
            <a:r>
              <a:rPr lang="en-US" altLang="zh-CN" sz="2900" dirty="0" smtClean="0">
                <a:ea typeface="宋体" charset="-122"/>
              </a:rPr>
              <a:t>Model</a:t>
            </a:r>
          </a:p>
          <a:p>
            <a:r>
              <a:rPr lang="en-US" altLang="zh-CN" sz="2900" dirty="0" smtClean="0">
                <a:ea typeface="宋体" charset="-122"/>
              </a:rPr>
              <a:t>Describes a project</a:t>
            </a:r>
          </a:p>
          <a:p>
            <a:pPr lvl="1"/>
            <a:r>
              <a:rPr lang="en-US" altLang="zh-CN" sz="2500" dirty="0" smtClean="0">
                <a:ea typeface="宋体" charset="-122"/>
              </a:rPr>
              <a:t>Name and Version</a:t>
            </a:r>
          </a:p>
          <a:p>
            <a:pPr lvl="1"/>
            <a:r>
              <a:rPr lang="en-US" altLang="zh-CN" sz="2500" dirty="0" smtClean="0">
                <a:ea typeface="宋体" charset="-122"/>
              </a:rPr>
              <a:t>Artifact Type</a:t>
            </a:r>
          </a:p>
          <a:p>
            <a:pPr lvl="1"/>
            <a:r>
              <a:rPr lang="en-US" altLang="zh-CN" sz="2500" dirty="0" smtClean="0">
                <a:ea typeface="宋体" charset="-122"/>
              </a:rPr>
              <a:t>Source Code Locations</a:t>
            </a:r>
          </a:p>
          <a:p>
            <a:pPr lvl="1"/>
            <a:r>
              <a:rPr lang="en-US" altLang="zh-CN" sz="2500" dirty="0" smtClean="0">
                <a:ea typeface="宋体" charset="-122"/>
              </a:rPr>
              <a:t>Dependencies</a:t>
            </a:r>
          </a:p>
          <a:p>
            <a:pPr lvl="1"/>
            <a:r>
              <a:rPr lang="en-US" altLang="zh-CN" sz="2500" dirty="0" err="1" smtClean="0">
                <a:ea typeface="宋体" charset="-122"/>
              </a:rPr>
              <a:t>Plugins</a:t>
            </a:r>
            <a:endParaRPr lang="en-US" altLang="zh-CN" sz="2500" dirty="0" smtClean="0">
              <a:ea typeface="宋体" charset="-122"/>
            </a:endParaRPr>
          </a:p>
          <a:p>
            <a:pPr lvl="1"/>
            <a:r>
              <a:rPr lang="en-US" altLang="zh-CN" sz="2500" dirty="0" smtClean="0">
                <a:ea typeface="宋体" charset="-122"/>
              </a:rPr>
              <a:t>Profiles (Alternate build configurations)</a:t>
            </a:r>
          </a:p>
          <a:p>
            <a:r>
              <a:rPr lang="en-US" altLang="zh-CN" sz="2900" dirty="0" smtClean="0">
                <a:ea typeface="宋体" charset="-122"/>
              </a:rPr>
              <a:t>Uses XML by Default</a:t>
            </a:r>
          </a:p>
          <a:p>
            <a:pPr lvl="1"/>
            <a:r>
              <a:rPr lang="en-US" altLang="zh-CN" sz="2500" dirty="0" smtClean="0">
                <a:ea typeface="宋体" charset="-122"/>
              </a:rPr>
              <a:t>Not the way Ant uses XML</a:t>
            </a:r>
            <a:endParaRPr lang="en-US" altLang="zh-CN" sz="2500" dirty="0">
              <a:ea typeface="宋体" charset="-12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Project Name (GAV)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8640" indent="-548640">
              <a:lnSpc>
                <a:spcPct val="80000"/>
              </a:lnSpc>
            </a:pPr>
            <a:r>
              <a:rPr lang="en-US" altLang="zh-CN" sz="2900" dirty="0" smtClean="0">
                <a:ea typeface="宋体" charset="-122"/>
              </a:rPr>
              <a:t>Maven uniquely identifies a project using:</a:t>
            </a:r>
          </a:p>
          <a:p>
            <a:pPr marL="948690" lvl="1" indent="-548640">
              <a:lnSpc>
                <a:spcPct val="80000"/>
              </a:lnSpc>
            </a:pPr>
            <a:r>
              <a:rPr lang="en-US" altLang="zh-CN" sz="2500" dirty="0" err="1" smtClean="0">
                <a:ea typeface="宋体" charset="-122"/>
              </a:rPr>
              <a:t>groupID</a:t>
            </a:r>
            <a:r>
              <a:rPr lang="en-US" altLang="zh-CN" sz="2500" dirty="0" smtClean="0">
                <a:ea typeface="宋体" charset="-122"/>
              </a:rPr>
              <a:t>: Arbitrary project grouping identifier (no spaces or colons)</a:t>
            </a:r>
          </a:p>
          <a:p>
            <a:pPr marL="1348740" lvl="2" indent="-548640">
              <a:lnSpc>
                <a:spcPct val="80000"/>
              </a:lnSpc>
            </a:pPr>
            <a:r>
              <a:rPr lang="en-US" altLang="zh-CN" sz="2100" dirty="0" smtClean="0">
                <a:ea typeface="宋体" charset="-122"/>
              </a:rPr>
              <a:t>Usually loosely based on Java package</a:t>
            </a:r>
          </a:p>
          <a:p>
            <a:pPr marL="948690" lvl="1" indent="-548640">
              <a:lnSpc>
                <a:spcPct val="80000"/>
              </a:lnSpc>
            </a:pPr>
            <a:r>
              <a:rPr lang="en-US" altLang="zh-CN" sz="2500" dirty="0" err="1" smtClean="0">
                <a:ea typeface="宋体" charset="-122"/>
              </a:rPr>
              <a:t>artfiactId</a:t>
            </a:r>
            <a:r>
              <a:rPr lang="en-US" altLang="zh-CN" sz="2500" dirty="0" smtClean="0">
                <a:ea typeface="宋体" charset="-122"/>
              </a:rPr>
              <a:t>: Arbitrary name of project (no spaces or colons)</a:t>
            </a:r>
          </a:p>
          <a:p>
            <a:pPr marL="948690" lvl="1" indent="-548640">
              <a:lnSpc>
                <a:spcPct val="80000"/>
              </a:lnSpc>
            </a:pPr>
            <a:r>
              <a:rPr lang="en-US" altLang="zh-CN" sz="2500" dirty="0" smtClean="0">
                <a:ea typeface="宋体" charset="-122"/>
              </a:rPr>
              <a:t>version: Version of project</a:t>
            </a:r>
          </a:p>
          <a:p>
            <a:pPr marL="1348740" lvl="2" indent="-548640">
              <a:lnSpc>
                <a:spcPct val="80000"/>
              </a:lnSpc>
            </a:pPr>
            <a:r>
              <a:rPr lang="en-US" altLang="zh-CN" sz="2100" dirty="0" smtClean="0">
                <a:ea typeface="宋体" charset="-122"/>
              </a:rPr>
              <a:t>Format {Major}.{Minor}.{</a:t>
            </a:r>
            <a:r>
              <a:rPr lang="en-US" altLang="zh-CN" sz="2100" dirty="0" err="1" smtClean="0">
                <a:ea typeface="宋体" charset="-122"/>
              </a:rPr>
              <a:t>Maintanence</a:t>
            </a:r>
            <a:r>
              <a:rPr lang="en-US" altLang="zh-CN" sz="2100" dirty="0" smtClean="0">
                <a:ea typeface="宋体" charset="-122"/>
              </a:rPr>
              <a:t>}</a:t>
            </a:r>
          </a:p>
          <a:p>
            <a:pPr marL="1348740" lvl="2" indent="-548640">
              <a:lnSpc>
                <a:spcPct val="80000"/>
              </a:lnSpc>
            </a:pPr>
            <a:r>
              <a:rPr lang="en-US" altLang="zh-CN" sz="2100" dirty="0" smtClean="0">
                <a:ea typeface="宋体" charset="-122"/>
              </a:rPr>
              <a:t>Add ‘-SNAPSHOT ‘ to identify in development</a:t>
            </a:r>
          </a:p>
          <a:p>
            <a:pPr marL="548640" indent="-548640">
              <a:lnSpc>
                <a:spcPct val="80000"/>
              </a:lnSpc>
            </a:pPr>
            <a:r>
              <a:rPr lang="en-US" altLang="zh-CN" sz="2900" dirty="0" smtClean="0">
                <a:ea typeface="宋体" charset="-122"/>
              </a:rPr>
              <a:t>GAV Syntax: </a:t>
            </a:r>
            <a:r>
              <a:rPr lang="en-US" altLang="zh-CN" sz="2900" dirty="0" err="1" smtClean="0">
                <a:ea typeface="宋体" charset="-122"/>
              </a:rPr>
              <a:t>groupId:artifactId:version</a:t>
            </a:r>
            <a:endParaRPr lang="en-US" altLang="zh-CN" sz="2900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MNL Boot Camp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955746-8E28-4D5F-AC05-E68725F914C8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LB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594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accent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MNLBC</Template>
  <TotalTime>876</TotalTime>
  <Words>1138</Words>
  <Application>Microsoft Office PowerPoint</Application>
  <PresentationFormat>全屏显示(4:3)</PresentationFormat>
  <Paragraphs>278</Paragraphs>
  <Slides>31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MNLBC</vt:lpstr>
      <vt:lpstr>Introduction to Java Development Environment </vt:lpstr>
      <vt:lpstr>Maven</vt:lpstr>
      <vt:lpstr>Other Java Build Tools</vt:lpstr>
      <vt:lpstr>The Maven Mindset</vt:lpstr>
      <vt:lpstr>Maven Learning Resources</vt:lpstr>
      <vt:lpstr>Lab 1: Learning Resources</vt:lpstr>
      <vt:lpstr>Maven POM</vt:lpstr>
      <vt:lpstr>Project Name (GAV)</vt:lpstr>
      <vt:lpstr>幻灯片 9</vt:lpstr>
      <vt:lpstr>Packaging</vt:lpstr>
      <vt:lpstr>Project Inheritance</vt:lpstr>
      <vt:lpstr>Multi Module Projects</vt:lpstr>
      <vt:lpstr>Maven Build Lifecycle</vt:lpstr>
      <vt:lpstr>Lab 2: Create a Maven Project</vt:lpstr>
      <vt:lpstr>Maven and Dependencies</vt:lpstr>
      <vt:lpstr>Adding a Dependency</vt:lpstr>
      <vt:lpstr>Transitive Dependencies</vt:lpstr>
      <vt:lpstr>Dependency Exclusions</vt:lpstr>
      <vt:lpstr>Optional Dependencies</vt:lpstr>
      <vt:lpstr>Dependency Management</vt:lpstr>
      <vt:lpstr>Lab 3: Manage Maven Dependencies</vt:lpstr>
      <vt:lpstr>Maven Repositories</vt:lpstr>
      <vt:lpstr>Defining a repository</vt:lpstr>
      <vt:lpstr>Git</vt:lpstr>
      <vt:lpstr>Types of VCS</vt:lpstr>
      <vt:lpstr>Pros and Cons of DCVS</vt:lpstr>
      <vt:lpstr>Basic Commands of Git</vt:lpstr>
      <vt:lpstr>Conflicts</vt:lpstr>
      <vt:lpstr>Branches</vt:lpstr>
      <vt:lpstr>Integrated Development Environment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Development Environment </dc:title>
  <dc:creator>Harrison</dc:creator>
  <cp:lastModifiedBy>Harrison</cp:lastModifiedBy>
  <cp:revision>132</cp:revision>
  <dcterms:created xsi:type="dcterms:W3CDTF">2016-05-25T15:02:01Z</dcterms:created>
  <dcterms:modified xsi:type="dcterms:W3CDTF">2016-06-13T02:14:37Z</dcterms:modified>
</cp:coreProperties>
</file>