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4" r:id="rId4"/>
    <p:sldId id="274" r:id="rId5"/>
    <p:sldId id="275" r:id="rId6"/>
    <p:sldId id="272" r:id="rId7"/>
    <p:sldId id="273" r:id="rId8"/>
    <p:sldId id="262" r:id="rId9"/>
    <p:sldId id="268" r:id="rId10"/>
    <p:sldId id="263" r:id="rId11"/>
    <p:sldId id="269" r:id="rId12"/>
    <p:sldId id="270" r:id="rId13"/>
    <p:sldId id="276" r:id="rId1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  <a:srgbClr val="009A46"/>
    <a:srgbClr val="990000"/>
    <a:srgbClr val="6594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2" d="100"/>
          <a:sy n="52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programming syntax, data type and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</a:t>
            </a:r>
            <a:r>
              <a:rPr lang="en-US" altLang="zh-CN" smtClean="0"/>
              <a:t>13,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Statement structures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467544" y="2492896"/>
            <a:ext cx="1368152" cy="432048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7544" y="3284984"/>
            <a:ext cx="1368152" cy="432048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7544" y="4077072"/>
            <a:ext cx="1368152" cy="432048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7544" y="4869160"/>
            <a:ext cx="1368152" cy="432048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151620" y="292494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 bwMode="auto">
          <a:xfrm>
            <a:off x="1151620" y="371703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1151620" y="450912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流程图: 决策 19"/>
          <p:cNvSpPr/>
          <p:nvPr/>
        </p:nvSpPr>
        <p:spPr bwMode="auto">
          <a:xfrm>
            <a:off x="2915816" y="2492896"/>
            <a:ext cx="2160240" cy="648072"/>
          </a:xfrm>
          <a:prstGeom prst="flowChartDecision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boolean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 exp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051720" y="3789040"/>
            <a:ext cx="1440160" cy="648072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 or Block 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24" name="肘形连接符 23"/>
          <p:cNvCxnSpPr>
            <a:stCxn id="20" idx="1"/>
            <a:endCxn id="21" idx="0"/>
          </p:cNvCxnSpPr>
          <p:nvPr/>
        </p:nvCxnSpPr>
        <p:spPr bwMode="auto">
          <a:xfrm rot="10800000" flipV="1">
            <a:off x="2771800" y="2816932"/>
            <a:ext cx="144016" cy="972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肘形连接符 23"/>
          <p:cNvCxnSpPr>
            <a:stCxn id="20" idx="3"/>
            <a:endCxn id="47" idx="0"/>
          </p:cNvCxnSpPr>
          <p:nvPr/>
        </p:nvCxnSpPr>
        <p:spPr bwMode="auto">
          <a:xfrm>
            <a:off x="5076056" y="2816932"/>
            <a:ext cx="144016" cy="972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499992" y="3789040"/>
            <a:ext cx="1440160" cy="648072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 or Block 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53" name="肘形连接符 52"/>
          <p:cNvCxnSpPr>
            <a:stCxn id="21" idx="2"/>
          </p:cNvCxnSpPr>
          <p:nvPr/>
        </p:nvCxnSpPr>
        <p:spPr bwMode="auto">
          <a:xfrm rot="16200000" flipH="1">
            <a:off x="2735796" y="4473116"/>
            <a:ext cx="1296144" cy="12241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7" idx="2"/>
          </p:cNvCxnSpPr>
          <p:nvPr/>
        </p:nvCxnSpPr>
        <p:spPr bwMode="auto">
          <a:xfrm rot="5400000">
            <a:off x="3959932" y="4473116"/>
            <a:ext cx="1296144" cy="12241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20" idx="0"/>
          </p:cNvCxnSpPr>
          <p:nvPr/>
        </p:nvCxnSpPr>
        <p:spPr bwMode="auto">
          <a:xfrm>
            <a:off x="3995936" y="206084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6" idx="0"/>
          </p:cNvCxnSpPr>
          <p:nvPr/>
        </p:nvCxnSpPr>
        <p:spPr bwMode="auto">
          <a:xfrm>
            <a:off x="1151620" y="206084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10" idx="2"/>
          </p:cNvCxnSpPr>
          <p:nvPr/>
        </p:nvCxnSpPr>
        <p:spPr bwMode="auto">
          <a:xfrm>
            <a:off x="1151620" y="5301208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771800" y="24393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16016" y="24503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76" name="流程图: 决策 75"/>
          <p:cNvSpPr/>
          <p:nvPr/>
        </p:nvSpPr>
        <p:spPr bwMode="auto">
          <a:xfrm>
            <a:off x="6372200" y="2492895"/>
            <a:ext cx="2160240" cy="648072"/>
          </a:xfrm>
          <a:prstGeom prst="flowChartDecision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boolean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 exp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32240" y="3501007"/>
            <a:ext cx="1440160" cy="648072"/>
          </a:xfrm>
          <a:prstGeom prst="rect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statement or Block 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78" name="直接箭头连接符 77"/>
          <p:cNvCxnSpPr>
            <a:stCxn id="76" idx="2"/>
            <a:endCxn id="77" idx="0"/>
          </p:cNvCxnSpPr>
          <p:nvPr/>
        </p:nvCxnSpPr>
        <p:spPr bwMode="auto">
          <a:xfrm>
            <a:off x="7452320" y="3140967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76" idx="0"/>
          </p:cNvCxnSpPr>
          <p:nvPr/>
        </p:nvCxnSpPr>
        <p:spPr bwMode="auto">
          <a:xfrm>
            <a:off x="7452320" y="2060847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肘形连接符 85"/>
          <p:cNvCxnSpPr>
            <a:stCxn id="77" idx="2"/>
            <a:endCxn id="76" idx="1"/>
          </p:cNvCxnSpPr>
          <p:nvPr/>
        </p:nvCxnSpPr>
        <p:spPr bwMode="auto">
          <a:xfrm rot="5400000" flipH="1">
            <a:off x="6246186" y="2942945"/>
            <a:ext cx="1332148" cy="1080120"/>
          </a:xfrm>
          <a:prstGeom prst="bentConnector4">
            <a:avLst>
              <a:gd name="adj1" fmla="val -17160"/>
              <a:gd name="adj2" fmla="val 1211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88"/>
          <p:cNvCxnSpPr>
            <a:stCxn id="76" idx="3"/>
          </p:cNvCxnSpPr>
          <p:nvPr/>
        </p:nvCxnSpPr>
        <p:spPr bwMode="auto">
          <a:xfrm flipH="1">
            <a:off x="7452320" y="2816931"/>
            <a:ext cx="1080120" cy="2916325"/>
          </a:xfrm>
          <a:prstGeom prst="bentConnector4">
            <a:avLst>
              <a:gd name="adj1" fmla="val -21164"/>
              <a:gd name="adj2" fmla="val 773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7452320" y="30689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244408" y="2435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5536" y="151672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Sequential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75856" y="151672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Branch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689728" y="151672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Loop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6360" y="57332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if, if-else, switch-case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14712" y="573325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for, while, do-while, for-each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(branch)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public static void </a:t>
            </a:r>
            <a:r>
              <a:rPr lang="en-US" altLang="zh-CN" sz="1800" dirty="0" smtClean="0"/>
              <a:t>main(String[ ]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){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dirty="0" smtClean="0"/>
              <a:t> x = 20;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dirty="0" smtClean="0"/>
              <a:t> y = 20;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C00000"/>
                </a:solidFill>
              </a:rPr>
              <a:t>if</a:t>
            </a:r>
            <a:r>
              <a:rPr lang="en-US" altLang="zh-CN" sz="1800" dirty="0" smtClean="0"/>
              <a:t>(x &lt; y){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>
                <a:solidFill>
                  <a:srgbClr val="1D1DFF"/>
                </a:solidFill>
              </a:rPr>
              <a:t>out</a:t>
            </a:r>
            <a:r>
              <a:rPr lang="en-US" altLang="zh-CN" sz="1800" dirty="0" err="1" smtClean="0"/>
              <a:t>.println</a:t>
            </a:r>
            <a:r>
              <a:rPr lang="en-US" altLang="zh-CN" sz="1800" dirty="0" smtClean="0"/>
              <a:t>(“</a:t>
            </a:r>
            <a:r>
              <a:rPr lang="en-US" altLang="zh-CN" sz="1800" dirty="0" smtClean="0">
                <a:solidFill>
                  <a:srgbClr val="1D1DFF"/>
                </a:solidFill>
              </a:rPr>
              <a:t>X is less than Y</a:t>
            </a:r>
            <a:r>
              <a:rPr lang="en-US" altLang="zh-CN" sz="1800" dirty="0" smtClean="0"/>
              <a:t>”);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  <a:r>
              <a:rPr lang="en-US" altLang="zh-CN" sz="1800" dirty="0" smtClean="0">
                <a:solidFill>
                  <a:srgbClr val="C00000"/>
                </a:solidFill>
              </a:rPr>
              <a:t>else if</a:t>
            </a:r>
            <a:r>
              <a:rPr lang="en-US" altLang="zh-CN" sz="1800" dirty="0" smtClean="0"/>
              <a:t>(x == y){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>
                <a:solidFill>
                  <a:srgbClr val="1D1DFF"/>
                </a:solidFill>
              </a:rPr>
              <a:t>out</a:t>
            </a:r>
            <a:r>
              <a:rPr lang="en-US" altLang="zh-CN" sz="1800" dirty="0" err="1" smtClean="0"/>
              <a:t>.println</a:t>
            </a:r>
            <a:r>
              <a:rPr lang="en-US" altLang="zh-CN" sz="1800" dirty="0" smtClean="0"/>
              <a:t>(“</a:t>
            </a:r>
            <a:r>
              <a:rPr lang="en-US" altLang="zh-CN" sz="1800" dirty="0" smtClean="0">
                <a:solidFill>
                  <a:srgbClr val="1D1DFF"/>
                </a:solidFill>
              </a:rPr>
              <a:t>X is equal to Y</a:t>
            </a:r>
            <a:r>
              <a:rPr lang="en-US" altLang="zh-CN" sz="1800" dirty="0" smtClean="0"/>
              <a:t>”);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  <a:r>
              <a:rPr lang="en-US" altLang="zh-CN" sz="1800" dirty="0" smtClean="0">
                <a:solidFill>
                  <a:srgbClr val="C00000"/>
                </a:solidFill>
              </a:rPr>
              <a:t>else</a:t>
            </a:r>
            <a:r>
              <a:rPr lang="en-US" altLang="zh-CN" sz="1800" dirty="0" smtClean="0"/>
              <a:t>{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altLang="zh-CN" sz="1800" i="1" dirty="0" err="1" smtClean="0">
                <a:solidFill>
                  <a:srgbClr val="1D1DFF"/>
                </a:solidFill>
              </a:rPr>
              <a:t>ut</a:t>
            </a:r>
            <a:r>
              <a:rPr lang="en-US" altLang="zh-CN" sz="1800" dirty="0" err="1" smtClean="0"/>
              <a:t>.println</a:t>
            </a:r>
            <a:r>
              <a:rPr lang="en-US" altLang="zh-CN" sz="1800" dirty="0" smtClean="0"/>
              <a:t>(“</a:t>
            </a:r>
            <a:r>
              <a:rPr lang="en-US" altLang="zh-CN" sz="1800" dirty="0" smtClean="0">
                <a:solidFill>
                  <a:srgbClr val="1D1DFF"/>
                </a:solidFill>
              </a:rPr>
              <a:t>X is greater than Y</a:t>
            </a:r>
            <a:r>
              <a:rPr lang="en-US" altLang="zh-CN" sz="1800" dirty="0" smtClean="0"/>
              <a:t>”);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(loop)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990000"/>
                </a:solidFill>
              </a:rPr>
              <a:t>public static void </a:t>
            </a:r>
            <a:r>
              <a:rPr lang="en-US" altLang="zh-CN" sz="1800" dirty="0" smtClean="0"/>
              <a:t>main(String[ ]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){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9A46"/>
                </a:solidFill>
              </a:rPr>
              <a:t>// for(initial value; condition; increment/decrement)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800" dirty="0" smtClean="0"/>
              <a:t> sum = 0;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C00000"/>
                </a:solidFill>
              </a:rPr>
              <a:t>for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&lt;=10;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++){</a:t>
            </a:r>
          </a:p>
          <a:p>
            <a:pPr>
              <a:buNone/>
            </a:pPr>
            <a:r>
              <a:rPr lang="en-US" altLang="zh-CN" sz="1800" dirty="0" smtClean="0"/>
              <a:t>		sum +=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r>
              <a:rPr lang="en-US" altLang="zh-CN" sz="1800" dirty="0" smtClean="0"/>
              <a:t>	}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>
                <a:solidFill>
                  <a:srgbClr val="1D1DFF"/>
                </a:solidFill>
              </a:rPr>
              <a:t>out</a:t>
            </a:r>
            <a:r>
              <a:rPr lang="en-US" altLang="zh-CN" sz="1800" dirty="0" err="1" smtClean="0"/>
              <a:t>.println</a:t>
            </a:r>
            <a:r>
              <a:rPr lang="en-US" altLang="zh-CN" sz="1800" dirty="0" smtClean="0"/>
              <a:t>(“</a:t>
            </a:r>
            <a:r>
              <a:rPr lang="en-US" altLang="zh-CN" sz="1800" dirty="0" smtClean="0">
                <a:solidFill>
                  <a:srgbClr val="1D1DFF"/>
                </a:solidFill>
              </a:rPr>
              <a:t>sum of 1 to 10 =</a:t>
            </a:r>
            <a:r>
              <a:rPr lang="en-US" altLang="zh-CN" sz="1800" dirty="0" smtClean="0"/>
              <a:t> ” + sum);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http://docs.oracle.com/javase/tutorial/java/nutsandbolts/index.html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types</a:t>
            </a:r>
          </a:p>
          <a:p>
            <a:r>
              <a:rPr lang="en-US" altLang="zh-CN" dirty="0" smtClean="0"/>
              <a:t>operators</a:t>
            </a:r>
            <a:endParaRPr lang="zh-CN" altLang="en-US" dirty="0" smtClean="0"/>
          </a:p>
          <a:p>
            <a:r>
              <a:rPr lang="en-US" altLang="zh-CN" dirty="0" smtClean="0"/>
              <a:t>statement structures</a:t>
            </a:r>
          </a:p>
          <a:p>
            <a:pPr lvl="1"/>
            <a:r>
              <a:rPr lang="en-US" altLang="zh-CN" dirty="0" smtClean="0"/>
              <a:t>sequential</a:t>
            </a:r>
          </a:p>
          <a:p>
            <a:pPr lvl="1"/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loop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 bwMode="auto">
          <a:xfrm>
            <a:off x="1403648" y="2708920"/>
            <a:ext cx="360040" cy="25202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016" y="3746528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Data type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4928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Basic type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504639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Reference type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 bwMode="auto">
          <a:xfrm>
            <a:off x="3095264" y="1880974"/>
            <a:ext cx="324608" cy="17099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166073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Numeric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24928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Character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70C0"/>
                </a:solidFill>
              </a:rPr>
              <a:t>char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342900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Logical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boolean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23928" y="421716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class</a:t>
            </a:r>
            <a:endParaRPr lang="zh-CN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507589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interface</a:t>
            </a:r>
            <a:endParaRPr lang="zh-CN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94928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array</a:t>
            </a:r>
            <a:endParaRPr lang="zh-CN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8" name="左大括号 17"/>
          <p:cNvSpPr/>
          <p:nvPr/>
        </p:nvSpPr>
        <p:spPr bwMode="auto">
          <a:xfrm>
            <a:off x="4644008" y="1534651"/>
            <a:ext cx="288032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133263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Integeral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solidFill>
                  <a:srgbClr val="0070C0"/>
                </a:solidFill>
              </a:rPr>
              <a:t>byte, short,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</a:rPr>
              <a:t>, long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202077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Floating (</a:t>
            </a:r>
            <a:r>
              <a:rPr lang="en-US" altLang="zh-CN" sz="2000" dirty="0" smtClean="0">
                <a:solidFill>
                  <a:srgbClr val="0070C0"/>
                </a:solidFill>
              </a:rPr>
              <a:t>float,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double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sp>
        <p:nvSpPr>
          <p:cNvPr id="21" name="左大括号 20"/>
          <p:cNvSpPr/>
          <p:nvPr/>
        </p:nvSpPr>
        <p:spPr bwMode="auto">
          <a:xfrm>
            <a:off x="3599320" y="4455400"/>
            <a:ext cx="324608" cy="17099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52" y="1397000"/>
          <a:ext cx="6864424" cy="483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90"/>
                <a:gridCol w="1459528"/>
                <a:gridCol w="3999806"/>
              </a:tblGrid>
              <a:tr h="46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Data Type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Size/value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Range</a:t>
                      </a:r>
                      <a:endParaRPr lang="zh-CN" altLang="en-US" sz="1800" dirty="0"/>
                    </a:p>
                  </a:txBody>
                  <a:tcPr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-32768 to 32767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-2,147,483,648 to 2,147,483,647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-9,223,372,036,854,775,808 to- 9,223,372,036,854,775,807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+ 1.4E-45 to</a:t>
                      </a:r>
                      <a:b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+ 3.4028235E+38 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+ 4.9E-324 to</a:t>
                      </a:r>
                      <a:b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+ 1.7976931348623157E+308 </a:t>
                      </a:r>
                    </a:p>
                  </a:txBody>
                  <a:tcPr marL="9525" marR="9525" marT="9525" marB="0" anchor="ctr"/>
                </a:tc>
              </a:tr>
              <a:tr h="468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82296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or false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NA, note Java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cannot be converted to or from other types</a:t>
                      </a:r>
                    </a:p>
                  </a:txBody>
                  <a:tcPr marL="9525" marR="9525" marT="9525" marB="0" anchor="ctr"/>
                </a:tc>
              </a:tr>
              <a:tr h="731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822960" rtl="0" eaLnBrk="1" fontAlgn="ctr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 bytes Unicode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Unicode character, \u0000 to \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uFFFF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 mix with integer types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3841" y="2060848"/>
            <a:ext cx="27843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612232" y="90872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Behaviors is exactly as in C++</a:t>
            </a:r>
            <a:endParaRPr lang="zh-CN" altLang="en-US" sz="2000" i="1" dirty="0"/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 bwMode="auto">
          <a:xfrm flipH="1">
            <a:off x="3972272" y="1268760"/>
            <a:ext cx="873698" cy="183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Literal constants - "the way you specify values that are not computed and recomputed, but remain, well, constant for the life of a program."</a:t>
            </a:r>
          </a:p>
          <a:p>
            <a:pPr lvl="1"/>
            <a:r>
              <a:rPr lang="en-US" altLang="zh-CN" sz="2000" dirty="0" smtClean="0"/>
              <a:t>true, false, null, 'c', "C++", 12, -12, 12.12345</a:t>
            </a:r>
          </a:p>
          <a:p>
            <a:r>
              <a:rPr lang="en-US" altLang="zh-CN" sz="2400" dirty="0" smtClean="0"/>
              <a:t>Named constants</a:t>
            </a:r>
          </a:p>
          <a:p>
            <a:pPr lvl="1"/>
            <a:r>
              <a:rPr lang="en-US" altLang="zh-CN" sz="2000" dirty="0" smtClean="0"/>
              <a:t>use the keyword </a:t>
            </a:r>
            <a:r>
              <a:rPr lang="en-US" altLang="zh-CN" sz="2000" dirty="0" smtClean="0">
                <a:solidFill>
                  <a:srgbClr val="FF0000"/>
                </a:solidFill>
              </a:rPr>
              <a:t>final</a:t>
            </a:r>
            <a:r>
              <a:rPr lang="en-US" altLang="zh-CN" sz="2000" dirty="0" smtClean="0"/>
              <a:t> to specify a constant</a:t>
            </a:r>
          </a:p>
          <a:p>
            <a:pPr lvl="1"/>
            <a:r>
              <a:rPr lang="en-US" altLang="zh-CN" sz="2000" dirty="0" smtClean="0"/>
              <a:t>scope may be local to a method or to a class </a:t>
            </a:r>
          </a:p>
          <a:p>
            <a:r>
              <a:rPr lang="en-US" altLang="zh-CN" sz="2400" dirty="0" smtClean="0"/>
              <a:t>By convention any numerical constant besides -1, 0, 1, or 2 requires a named constant</a:t>
            </a:r>
          </a:p>
          <a:p>
            <a:pPr lvl="1"/>
            <a:r>
              <a:rPr lang="en-US" altLang="zh-CN" sz="2000" dirty="0" smtClean="0"/>
              <a:t>	final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NUM_SECTIONS = 3;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Wrappers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provides Objects which wrap primitive types and supply methods.</a:t>
            </a:r>
          </a:p>
          <a:p>
            <a:pPr lvl="1"/>
            <a:r>
              <a:rPr lang="en-US" altLang="zh-CN" dirty="0" smtClean="0"/>
              <a:t>Integer</a:t>
            </a:r>
          </a:p>
          <a:p>
            <a:pPr lvl="1"/>
            <a:r>
              <a:rPr lang="en-US" altLang="zh-CN" dirty="0" smtClean="0"/>
              <a:t>Character</a:t>
            </a:r>
          </a:p>
          <a:p>
            <a:pPr lvl="1"/>
            <a:r>
              <a:rPr lang="en-US" altLang="zh-CN" dirty="0" smtClean="0"/>
              <a:t>Double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Integer n = new Integer(“4”);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 = </a:t>
            </a:r>
            <a:r>
              <a:rPr lang="en-US" altLang="zh-CN" dirty="0" err="1" smtClean="0"/>
              <a:t>n.intValue</a:t>
            </a:r>
            <a:r>
              <a:rPr lang="en-US" altLang="zh-CN" dirty="0" smtClean="0"/>
              <a:t>();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1"/>
          </a:xfrm>
        </p:spPr>
        <p:txBody>
          <a:bodyPr/>
          <a:lstStyle/>
          <a:p>
            <a:r>
              <a:rPr lang="en-US" altLang="zh-CN" sz="2000" dirty="0" smtClean="0"/>
              <a:t>Array is an object</a:t>
            </a:r>
          </a:p>
          <a:p>
            <a:r>
              <a:rPr lang="en-US" altLang="zh-CN" sz="2000" dirty="0" smtClean="0"/>
              <a:t> Array size is fixed</a:t>
            </a:r>
          </a:p>
          <a:p>
            <a:r>
              <a:rPr lang="en-US" altLang="zh-CN" sz="2000" dirty="0" smtClean="0"/>
              <a:t>elements start with an index of zero, last index is length - 1</a:t>
            </a:r>
          </a:p>
          <a:p>
            <a:r>
              <a:rPr lang="en-US" altLang="zh-CN" sz="2000" dirty="0" smtClean="0"/>
              <a:t>Example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trying to access a non existent element results in an </a:t>
            </a:r>
            <a:r>
              <a:rPr lang="en-US" altLang="zh-CN" sz="2000" dirty="0" err="1" smtClean="0"/>
              <a:t>ArrayIndexOutOfBoundsException</a:t>
            </a:r>
            <a:r>
              <a:rPr lang="en-US" altLang="zh-CN" sz="2000" dirty="0" smtClean="0"/>
              <a:t> (AIOBE)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78092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Animal[]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; // nothing yet 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arr</a:t>
            </a:r>
            <a:r>
              <a:rPr lang="en-US" altLang="zh-CN" dirty="0" smtClean="0"/>
              <a:t> = new Animal[4]; // only array of pointers/references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new Animal();</a:t>
            </a:r>
          </a:p>
          <a:p>
            <a:r>
              <a:rPr lang="en-US" altLang="zh-CN" dirty="0" smtClean="0"/>
              <a:t>// now we have a complete array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39552" y="1812886"/>
          <a:ext cx="331236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token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semantics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Addition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Subtraction</a:t>
                      </a:r>
                      <a:r>
                        <a:rPr lang="en-US" altLang="zh-CN" sz="2000" baseline="0" dirty="0" smtClean="0"/>
                        <a:t> or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Negative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*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Multiplication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Division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Modulus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Increment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Decrement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1277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Arithmetic operators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graphicFrame>
        <p:nvGraphicFramePr>
          <p:cNvPr id="11" name="内容占位符 5"/>
          <p:cNvGraphicFramePr>
            <a:graphicFrameLocks/>
          </p:cNvGraphicFramePr>
          <p:nvPr/>
        </p:nvGraphicFramePr>
        <p:xfrm>
          <a:off x="4355976" y="1812886"/>
          <a:ext cx="42484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52"/>
                <a:gridCol w="3262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token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semantics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Addition assignment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-=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Subtraction assignment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*=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Multiplication assignment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Division assignment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%=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Modulus assignment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55976" y="141277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Assignment operators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Rational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6594F1"/>
                </a:solidFill>
              </a:rPr>
              <a:t>operators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graphicFrame>
        <p:nvGraphicFramePr>
          <p:cNvPr id="9" name="内容占位符 5"/>
          <p:cNvGraphicFramePr>
            <a:graphicFrameLocks/>
          </p:cNvGraphicFramePr>
          <p:nvPr/>
        </p:nvGraphicFramePr>
        <p:xfrm>
          <a:off x="467544" y="1812886"/>
          <a:ext cx="43204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token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semantics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==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Equal to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!=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 equal to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Greater than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Less</a:t>
                      </a:r>
                      <a:r>
                        <a:rPr lang="en-US" altLang="zh-CN" sz="2000" baseline="0" dirty="0" smtClean="0"/>
                        <a:t> than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&gt;=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Greater than or equal to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&lt;=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Less than or equal to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instanceof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Check if A is a instance of B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内容占位符 5"/>
          <p:cNvGraphicFramePr>
            <a:graphicFrameLocks/>
          </p:cNvGraphicFramePr>
          <p:nvPr/>
        </p:nvGraphicFramePr>
        <p:xfrm>
          <a:off x="5076056" y="1812886"/>
          <a:ext cx="352839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token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semantics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!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Logical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^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Logical</a:t>
                      </a:r>
                      <a:r>
                        <a:rPr lang="en-US" altLang="zh-CN" sz="2000" baseline="0" dirty="0" smtClean="0"/>
                        <a:t> Exclusive OR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&amp;&amp;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Logical AND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||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Logical</a:t>
                      </a:r>
                      <a:r>
                        <a:rPr lang="en-US" altLang="zh-CN" sz="2000" baseline="0" dirty="0" smtClean="0"/>
                        <a:t> OR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Logical operators</a:t>
            </a:r>
            <a:endParaRPr lang="zh-CN" altLang="en-US" sz="2000" dirty="0" smtClean="0">
              <a:solidFill>
                <a:srgbClr val="6594F1"/>
              </a:solidFill>
            </a:endParaRPr>
          </a:p>
        </p:txBody>
      </p:sp>
      <p:graphicFrame>
        <p:nvGraphicFramePr>
          <p:cNvPr id="15" name="内容占位符 5"/>
          <p:cNvGraphicFramePr>
            <a:graphicFrameLocks/>
          </p:cNvGraphicFramePr>
          <p:nvPr/>
        </p:nvGraphicFramePr>
        <p:xfrm>
          <a:off x="5076056" y="4296182"/>
          <a:ext cx="352839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token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semantics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~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Bitwise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^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Bitwise</a:t>
                      </a:r>
                      <a:r>
                        <a:rPr lang="en-US" altLang="zh-CN" sz="2000" baseline="0" dirty="0" smtClean="0"/>
                        <a:t> Exclusive OR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&amp;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Bitwise</a:t>
                      </a:r>
                      <a:r>
                        <a:rPr lang="en-US" altLang="zh-CN" sz="2000" baseline="0" dirty="0" smtClean="0"/>
                        <a:t> AND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|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Bitwise OR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64088" y="39330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594F1"/>
                </a:solidFill>
              </a:rPr>
              <a:t>Bit operators</a:t>
            </a:r>
            <a:endParaRPr lang="zh-CN" altLang="en-US" sz="2000" dirty="0">
              <a:solidFill>
                <a:srgbClr val="6594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600</TotalTime>
  <Words>585</Words>
  <Application>Microsoft Office PowerPoint</Application>
  <PresentationFormat>全屏显示(4:3)</PresentationFormat>
  <Paragraphs>224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MNLBC</vt:lpstr>
      <vt:lpstr>Java programming syntax, data type and usage</vt:lpstr>
      <vt:lpstr>Outline</vt:lpstr>
      <vt:lpstr>Data types</vt:lpstr>
      <vt:lpstr>Data types</vt:lpstr>
      <vt:lpstr>Constants</vt:lpstr>
      <vt:lpstr>Wrappers</vt:lpstr>
      <vt:lpstr>Arrays</vt:lpstr>
      <vt:lpstr>Operators</vt:lpstr>
      <vt:lpstr>Operators</vt:lpstr>
      <vt:lpstr>Statement structures</vt:lpstr>
      <vt:lpstr>Example (branch)</vt:lpstr>
      <vt:lpstr>Example (loop)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147</cp:revision>
  <dcterms:created xsi:type="dcterms:W3CDTF">2016-05-25T15:02:01Z</dcterms:created>
  <dcterms:modified xsi:type="dcterms:W3CDTF">2016-06-12T06:48:58Z</dcterms:modified>
</cp:coreProperties>
</file>