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0" r:id="rId4"/>
    <p:sldId id="271" r:id="rId5"/>
    <p:sldId id="272" r:id="rId6"/>
    <p:sldId id="263" r:id="rId7"/>
    <p:sldId id="262" r:id="rId8"/>
    <p:sldId id="269" r:id="rId9"/>
    <p:sldId id="273" r:id="rId10"/>
    <p:sldId id="267" r:id="rId11"/>
    <p:sldId id="266" r:id="rId12"/>
    <p:sldId id="264" r:id="rId13"/>
    <p:sldId id="268" r:id="rId14"/>
    <p:sldId id="265" r:id="rId15"/>
    <p:sldId id="274" r:id="rId16"/>
    <p:sldId id="275" r:id="rId1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4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300" autoAdjust="0"/>
  </p:normalViewPr>
  <p:slideViewPr>
    <p:cSldViewPr>
      <p:cViewPr varScale="1">
        <p:scale>
          <a:sx n="53" d="100"/>
          <a:sy n="53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B5F786-C906-4CE4-A037-5DCCED8F11DC}" type="datetimeFigureOut">
              <a:rPr lang="zh-CN" altLang="en-US" smtClean="0"/>
              <a:pPr/>
              <a:t>2016-06-13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2EA24B-9EB4-49CF-BB3D-D2BD0B39F7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C338CB-659D-4277-A2E8-C99CC91C7637}" type="datetimeFigureOut">
              <a:rPr lang="zh-CN" altLang="en-US" smtClean="0"/>
              <a:pPr/>
              <a:t>2016-06-13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1E7357-36BB-4D37-9756-3AF855E60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324" cy="2210277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677"/>
            <a:ext cx="6019324" cy="17516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6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35040" cy="54106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677"/>
            <a:ext cx="8229600" cy="3886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677" y="6247924"/>
            <a:ext cx="28946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677" y="6247924"/>
            <a:ext cx="2133123" cy="457200"/>
          </a:xfrm>
        </p:spPr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067"/>
            <a:ext cx="2133124" cy="47577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03648" y="6525344"/>
            <a:ext cx="2304256" cy="331808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7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7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2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2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2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6512" y="6525344"/>
            <a:ext cx="1440160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ea typeface="宋体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8425" y="6540092"/>
            <a:ext cx="2133123" cy="3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5783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229600" cy="4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3648" y="6525344"/>
            <a:ext cx="1368152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1148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82296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23444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64592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6888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036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9184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0332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javaOO/index.html" TargetMode="External"/><Relationship Id="rId2" Type="http://schemas.openxmlformats.org/officeDocument/2006/relationships/hyperlink" Target="http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Packages, Classes, Objects and Method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MNLBC-June 13, </a:t>
            </a:r>
            <a:r>
              <a:rPr lang="en-US" altLang="zh-CN" dirty="0" smtClean="0"/>
              <a:t>2016</a:t>
            </a:r>
          </a:p>
          <a:p>
            <a:r>
              <a:rPr lang="en-US" altLang="zh-CN" dirty="0" smtClean="0"/>
              <a:t>Hongshan Jiang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signature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 name</a:t>
            </a:r>
          </a:p>
          <a:p>
            <a:r>
              <a:rPr lang="en-US" altLang="zh-CN" dirty="0" smtClean="0"/>
              <a:t>number of parameters</a:t>
            </a:r>
          </a:p>
          <a:p>
            <a:r>
              <a:rPr lang="en-US" altLang="zh-CN" dirty="0" smtClean="0"/>
              <a:t>parameter types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Getters and setters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A getter is a method that extracts information from an instance. </a:t>
            </a:r>
          </a:p>
          <a:p>
            <a:r>
              <a:rPr lang="en-US" altLang="zh-CN" sz="2000" dirty="0" smtClean="0"/>
              <a:t>One benefit:  you can include additional computation in a getter. </a:t>
            </a:r>
          </a:p>
          <a:p>
            <a:r>
              <a:rPr lang="en-US" altLang="zh-CN" sz="2000" dirty="0" smtClean="0"/>
              <a:t>A setter is a method that inserts information into an instance (also known as </a:t>
            </a:r>
            <a:r>
              <a:rPr lang="en-US" altLang="zh-CN" sz="2000" dirty="0" err="1" smtClean="0"/>
              <a:t>mutators</a:t>
            </a:r>
            <a:r>
              <a:rPr lang="en-US" altLang="zh-CN" sz="2000" dirty="0" smtClean="0"/>
              <a:t>).</a:t>
            </a:r>
          </a:p>
          <a:p>
            <a:r>
              <a:rPr lang="en-US" altLang="zh-CN" sz="2000" dirty="0" smtClean="0"/>
              <a:t>A setter method can check the validity of the new value (e.g., between 1 and 7) or trigger a side effect (e.g., update a display)</a:t>
            </a:r>
          </a:p>
          <a:p>
            <a:r>
              <a:rPr lang="en-US" altLang="zh-CN" sz="2000" dirty="0" smtClean="0"/>
              <a:t>Getters and setters can be used even without underlying matching variables</a:t>
            </a:r>
          </a:p>
          <a:p>
            <a:r>
              <a:rPr lang="en-US" altLang="zh-CN" sz="2000" dirty="0" smtClean="0"/>
              <a:t>Considered good OO practice</a:t>
            </a:r>
          </a:p>
          <a:p>
            <a:r>
              <a:rPr lang="en-US" altLang="zh-CN" sz="2000" dirty="0" smtClean="0"/>
              <a:t>Essential to </a:t>
            </a:r>
            <a:r>
              <a:rPr lang="en-US" altLang="zh-CN" sz="2000" dirty="0" err="1" smtClean="0"/>
              <a:t>javabeans</a:t>
            </a:r>
            <a:endParaRPr lang="en-US" altLang="zh-CN" sz="2000" dirty="0" smtClean="0"/>
          </a:p>
          <a:p>
            <a:r>
              <a:rPr lang="en-US" altLang="zh-CN" sz="2000" dirty="0" smtClean="0"/>
              <a:t>Convention: for variable </a:t>
            </a:r>
            <a:r>
              <a:rPr lang="en-US" altLang="zh-CN" sz="2000" dirty="0" err="1" smtClean="0"/>
              <a:t>fooBar</a:t>
            </a:r>
            <a:r>
              <a:rPr lang="en-US" altLang="zh-CN" sz="2000" dirty="0" smtClean="0"/>
              <a:t> of type </a:t>
            </a:r>
            <a:r>
              <a:rPr lang="en-US" altLang="zh-CN" sz="2000" dirty="0" err="1" smtClean="0"/>
              <a:t>fbtype</a:t>
            </a:r>
            <a:r>
              <a:rPr lang="en-US" altLang="zh-CN" sz="2000" dirty="0" smtClean="0"/>
              <a:t>, define</a:t>
            </a:r>
          </a:p>
          <a:p>
            <a:pPr lvl="1"/>
            <a:r>
              <a:rPr lang="en-US" altLang="zh-CN" sz="1800" dirty="0" err="1" smtClean="0"/>
              <a:t>getFooBar</a:t>
            </a:r>
            <a:r>
              <a:rPr lang="en-US" altLang="zh-CN" sz="1800" dirty="0" smtClean="0"/>
              <a:t>()</a:t>
            </a:r>
          </a:p>
          <a:p>
            <a:pPr lvl="1"/>
            <a:r>
              <a:rPr lang="en-US" altLang="zh-CN" sz="1800" dirty="0" err="1" smtClean="0"/>
              <a:t>setFooBar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fbtype</a:t>
            </a:r>
            <a:r>
              <a:rPr lang="en-US" altLang="zh-CN" sz="1800" dirty="0" smtClean="0"/>
              <a:t> x)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Classes should define one or more methods to create or construct instances of the class</a:t>
            </a:r>
          </a:p>
          <a:p>
            <a:r>
              <a:rPr lang="en-US" altLang="zh-CN" sz="2000" dirty="0" smtClean="0"/>
              <a:t>Their name is the same as the class name </a:t>
            </a:r>
          </a:p>
          <a:p>
            <a:r>
              <a:rPr lang="en-US" altLang="zh-CN" sz="2000" dirty="0" smtClean="0"/>
              <a:t>note deviation from convention that methods begin with lower case</a:t>
            </a:r>
          </a:p>
          <a:p>
            <a:r>
              <a:rPr lang="en-US" altLang="zh-CN" sz="2000" dirty="0" smtClean="0"/>
              <a:t>Constructors are differentiated by the number and types of their arguments</a:t>
            </a:r>
          </a:p>
          <a:p>
            <a:r>
              <a:rPr lang="en-US" altLang="zh-CN" sz="2000" dirty="0" smtClean="0"/>
              <a:t>An example of overloading</a:t>
            </a:r>
          </a:p>
          <a:p>
            <a:r>
              <a:rPr lang="en-US" altLang="zh-CN" sz="2000" dirty="0" smtClean="0"/>
              <a:t>If you don’t define a constructor, a default one will be created.</a:t>
            </a:r>
          </a:p>
          <a:p>
            <a:r>
              <a:rPr lang="en-US" altLang="zh-CN" sz="2000" dirty="0" smtClean="0"/>
              <a:t>Constructors automatically invoke the zero argument constructor of their </a:t>
            </a:r>
            <a:r>
              <a:rPr lang="en-US" altLang="zh-CN" sz="2000" dirty="0" err="1" smtClean="0"/>
              <a:t>superclass</a:t>
            </a:r>
            <a:r>
              <a:rPr lang="en-US" altLang="zh-CN" sz="2000" dirty="0" smtClean="0"/>
              <a:t> when they begin (note that this yields a recursive process!)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Example: constructor, this method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public class Circle {</a:t>
            </a:r>
          </a:p>
          <a:p>
            <a:pPr>
              <a:buNone/>
            </a:pPr>
            <a:r>
              <a:rPr lang="en-US" altLang="zh-CN" sz="2000" dirty="0" smtClean="0"/>
              <a:t>    public static final double PI = 3.14159;  // A constant</a:t>
            </a:r>
          </a:p>
          <a:p>
            <a:pPr>
              <a:buNone/>
            </a:pPr>
            <a:r>
              <a:rPr lang="en-US" altLang="zh-CN" sz="2000" dirty="0" smtClean="0"/>
              <a:t>    public double r;   // instance field holds circle’s radius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// The constructor method: initialize the radius field</a:t>
            </a:r>
          </a:p>
          <a:p>
            <a:pPr>
              <a:buNone/>
            </a:pPr>
            <a:r>
              <a:rPr lang="en-US" altLang="zh-CN" sz="2000" dirty="0" smtClean="0"/>
              <a:t>    public Circle(double r) { </a:t>
            </a:r>
            <a:r>
              <a:rPr lang="en-US" altLang="zh-CN" sz="2000" dirty="0" err="1" smtClean="0"/>
              <a:t>this.r</a:t>
            </a:r>
            <a:r>
              <a:rPr lang="en-US" altLang="zh-CN" sz="2000" dirty="0" smtClean="0"/>
              <a:t> = r; }  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// Constructor to use if no arguments</a:t>
            </a:r>
          </a:p>
          <a:p>
            <a:pPr>
              <a:buNone/>
            </a:pPr>
            <a:r>
              <a:rPr lang="en-US" altLang="zh-CN" sz="2000" dirty="0" smtClean="0"/>
              <a:t>    public Circle() { r = 1.0; } </a:t>
            </a:r>
          </a:p>
          <a:p>
            <a:pPr>
              <a:buNone/>
            </a:pPr>
            <a:r>
              <a:rPr lang="en-US" altLang="zh-CN" sz="2000" dirty="0" smtClean="0"/>
              <a:t>    // better: public Circle() { this(1.0); }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// The instance methods: compute values based on radius</a:t>
            </a:r>
          </a:p>
          <a:p>
            <a:pPr>
              <a:buNone/>
            </a:pPr>
            <a:r>
              <a:rPr lang="en-US" altLang="zh-CN" sz="2000" dirty="0" smtClean="0"/>
              <a:t>    public double circumference() { return 2 * PI * r; }</a:t>
            </a:r>
          </a:p>
          <a:p>
            <a:pPr>
              <a:buNone/>
            </a:pPr>
            <a:r>
              <a:rPr lang="en-US" altLang="zh-CN" sz="2000" dirty="0" smtClean="0"/>
              <a:t>    public double area() { return PI * r*r; }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3131676"/>
            <a:ext cx="3888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this.r</a:t>
            </a:r>
            <a:r>
              <a:rPr lang="en-US" altLang="zh-CN" i="1" dirty="0" smtClean="0"/>
              <a:t> refers to the r field of the class</a:t>
            </a:r>
            <a:endParaRPr lang="zh-CN" alt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4437112"/>
            <a:ext cx="259228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this.() refers to a constructor of the class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finalize()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Java, you can override the finalize() method</a:t>
            </a:r>
          </a:p>
          <a:p>
            <a:r>
              <a:rPr lang="en-US" altLang="zh-CN" dirty="0" smtClean="0"/>
              <a:t>This allows code to be executed when the object is about to be deleted</a:t>
            </a:r>
          </a:p>
          <a:p>
            <a:pPr lvl="1"/>
            <a:r>
              <a:rPr lang="en-US" altLang="zh-CN" dirty="0" smtClean="0"/>
              <a:t>But you shouldn’t extend the object’s lifetime by doing this</a:t>
            </a:r>
          </a:p>
          <a:p>
            <a:pPr lvl="1"/>
            <a:r>
              <a:rPr lang="en-US" altLang="zh-CN" dirty="0" smtClean="0"/>
              <a:t>As the finalize() method is only called once per object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http://docs.oracle.com/javase/tutorial/java/package/index.html</a:t>
            </a:r>
          </a:p>
          <a:p>
            <a:r>
              <a:rPr lang="en-US" altLang="zh-CN" dirty="0" smtClean="0">
                <a:hlinkClick r:id="rId2"/>
              </a:rPr>
              <a:t>http://docs.oracle.com/javase/tutorial/java/concepts/index.html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http://docs.oracle.com/javase/tutorial/java/javaOO/index.html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Packages</a:t>
            </a:r>
          </a:p>
          <a:p>
            <a:r>
              <a:rPr lang="en-US" altLang="zh-CN" dirty="0" smtClean="0"/>
              <a:t>Class, Object</a:t>
            </a:r>
          </a:p>
          <a:p>
            <a:r>
              <a:rPr lang="en-US" altLang="zh-CN" dirty="0" smtClean="0"/>
              <a:t>data and methods</a:t>
            </a:r>
          </a:p>
          <a:p>
            <a:pPr lvl="1"/>
            <a:r>
              <a:rPr lang="en-US" altLang="zh-CN" dirty="0" smtClean="0"/>
              <a:t>method signature</a:t>
            </a:r>
          </a:p>
          <a:p>
            <a:pPr lvl="1"/>
            <a:r>
              <a:rPr lang="en-US" altLang="zh-CN" dirty="0" smtClean="0"/>
              <a:t>getter and setter</a:t>
            </a:r>
          </a:p>
          <a:p>
            <a:pPr lvl="1"/>
            <a:r>
              <a:rPr lang="en-US" altLang="zh-CN" dirty="0" smtClean="0"/>
              <a:t>constructors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this</a:t>
            </a:r>
            <a:r>
              <a:rPr lang="en-US" altLang="zh-CN" dirty="0" smtClean="0"/>
              <a:t> method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Java code has hierarchical structure.</a:t>
            </a:r>
          </a:p>
          <a:p>
            <a:r>
              <a:rPr lang="en-US" altLang="zh-CN" sz="2400" dirty="0" smtClean="0"/>
              <a:t>The environment variable CLASSPATH contains the directory names of the roots.</a:t>
            </a:r>
          </a:p>
          <a:p>
            <a:r>
              <a:rPr lang="en-US" altLang="zh-CN" sz="2400" dirty="0" smtClean="0"/>
              <a:t>Every Object belongs to a package ( ‘package’ keyword)</a:t>
            </a:r>
          </a:p>
          <a:p>
            <a:r>
              <a:rPr lang="en-US" altLang="zh-CN" sz="2400" dirty="0" smtClean="0"/>
              <a:t>Object’s full name contains the full name of the package containing it.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public member (function/data) </a:t>
            </a:r>
          </a:p>
          <a:p>
            <a:pPr lvl="1"/>
            <a:r>
              <a:rPr lang="en-US" altLang="zh-CN" sz="2400" dirty="0" smtClean="0"/>
              <a:t>Can be called/modified from outside.</a:t>
            </a:r>
          </a:p>
          <a:p>
            <a:r>
              <a:rPr lang="en-US" altLang="zh-CN" sz="2800" dirty="0" smtClean="0"/>
              <a:t>protected</a:t>
            </a:r>
          </a:p>
          <a:p>
            <a:pPr lvl="1"/>
            <a:r>
              <a:rPr lang="en-US" altLang="zh-CN" sz="2400" dirty="0" smtClean="0"/>
              <a:t>Can be called/modified from derived classes</a:t>
            </a:r>
          </a:p>
          <a:p>
            <a:r>
              <a:rPr lang="en-US" altLang="zh-CN" sz="2800" dirty="0" smtClean="0"/>
              <a:t>private</a:t>
            </a:r>
          </a:p>
          <a:p>
            <a:pPr lvl="1"/>
            <a:r>
              <a:rPr lang="en-US" altLang="zh-CN" sz="2400" dirty="0" smtClean="0"/>
              <a:t>Can be called/modified only from the current class</a:t>
            </a:r>
          </a:p>
          <a:p>
            <a:r>
              <a:rPr lang="en-US" altLang="zh-CN" sz="2800" dirty="0" smtClean="0"/>
              <a:t>default ( if no access modifier stated )</a:t>
            </a:r>
          </a:p>
          <a:p>
            <a:pPr lvl="1"/>
            <a:r>
              <a:rPr lang="en-US" altLang="zh-CN" sz="2400" dirty="0" smtClean="0"/>
              <a:t>Usually referred to as “Friendly”. </a:t>
            </a:r>
          </a:p>
          <a:p>
            <a:pPr lvl="1"/>
            <a:r>
              <a:rPr lang="en-US" altLang="zh-CN" sz="2400" dirty="0" smtClean="0"/>
              <a:t>Can be called/modified/instantiated from the same package.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are Classes and Objects?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Class is synonymous with data type</a:t>
            </a:r>
          </a:p>
          <a:p>
            <a:r>
              <a:rPr lang="en-US" altLang="zh-CN" sz="2400" dirty="0" smtClean="0"/>
              <a:t>Object is like a variable</a:t>
            </a:r>
          </a:p>
          <a:p>
            <a:pPr lvl="1"/>
            <a:r>
              <a:rPr lang="en-US" altLang="zh-CN" sz="2000" dirty="0" smtClean="0"/>
              <a:t>The data type of the Object is some Class</a:t>
            </a:r>
          </a:p>
          <a:p>
            <a:pPr lvl="1"/>
            <a:r>
              <a:rPr lang="en-US" altLang="zh-CN" sz="2000" dirty="0" smtClean="0"/>
              <a:t>referred to as an instance of a Class</a:t>
            </a:r>
          </a:p>
          <a:p>
            <a:r>
              <a:rPr lang="en-US" altLang="zh-CN" sz="2400" dirty="0" smtClean="0"/>
              <a:t>Classes contain:</a:t>
            </a:r>
          </a:p>
          <a:p>
            <a:pPr lvl="1"/>
            <a:r>
              <a:rPr lang="en-US" altLang="zh-CN" sz="2000" dirty="0" smtClean="0"/>
              <a:t> the implementation details of the data type </a:t>
            </a:r>
          </a:p>
          <a:p>
            <a:pPr lvl="1"/>
            <a:r>
              <a:rPr lang="en-US" altLang="zh-CN" sz="2000" dirty="0" smtClean="0"/>
              <a:t>and the interface for programmers who just want to use the data type</a:t>
            </a:r>
          </a:p>
          <a:p>
            <a:r>
              <a:rPr lang="en-US" altLang="zh-CN" sz="2400" dirty="0" smtClean="0"/>
              <a:t>Objects are complex variables</a:t>
            </a:r>
          </a:p>
          <a:p>
            <a:pPr lvl="1"/>
            <a:r>
              <a:rPr lang="en-US" altLang="zh-CN" sz="2000" dirty="0" smtClean="0"/>
              <a:t>usually multiple pieces of internal data</a:t>
            </a:r>
          </a:p>
          <a:p>
            <a:pPr lvl="1"/>
            <a:r>
              <a:rPr lang="en-US" altLang="zh-CN" sz="2000" dirty="0" smtClean="0"/>
              <a:t>various behaviors carried out via methods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The class is the fundamental concept in JAVA (and other OOPLs)</a:t>
            </a:r>
          </a:p>
          <a:p>
            <a:r>
              <a:rPr lang="en-US" altLang="zh-CN" sz="2400" dirty="0" smtClean="0"/>
              <a:t>A class describes some data object(s), and the operations (or methods) that can be applied to those objects</a:t>
            </a:r>
          </a:p>
          <a:p>
            <a:r>
              <a:rPr lang="en-US" altLang="zh-CN" sz="2400" dirty="0" smtClean="0"/>
              <a:t>Every object and method in Java belongs to a class</a:t>
            </a:r>
          </a:p>
          <a:p>
            <a:r>
              <a:rPr lang="en-US" altLang="zh-CN" sz="2400" dirty="0" smtClean="0"/>
              <a:t>Classes have data (fields) and code (methods) and classes (member classes or inner classes)</a:t>
            </a:r>
          </a:p>
          <a:p>
            <a:r>
              <a:rPr lang="en-US" altLang="zh-CN" sz="2400" dirty="0" smtClean="0"/>
              <a:t>Static methods and fields belong to the class itself</a:t>
            </a:r>
          </a:p>
          <a:p>
            <a:r>
              <a:rPr lang="en-US" altLang="zh-CN" sz="2400" dirty="0" smtClean="0"/>
              <a:t>Others belong to instances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example of a class</a:t>
            </a:r>
          </a:p>
          <a:p>
            <a:pPr lvl="1">
              <a:buNone/>
            </a:pPr>
            <a:r>
              <a:rPr lang="en-US" altLang="zh-CN" sz="2400" dirty="0" smtClean="0"/>
              <a:t>class Person {</a:t>
            </a:r>
            <a:br>
              <a:rPr lang="en-US" altLang="zh-CN" sz="2400" dirty="0" smtClean="0"/>
            </a:br>
            <a:r>
              <a:rPr lang="en-US" altLang="zh-CN" sz="2400" dirty="0" smtClean="0"/>
              <a:t>   String name;</a:t>
            </a:r>
            <a:br>
              <a:rPr lang="en-US" altLang="zh-CN" sz="2400" dirty="0" smtClean="0"/>
            </a:b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age;</a:t>
            </a:r>
          </a:p>
          <a:p>
            <a:pPr lvl="1">
              <a:buNone/>
            </a:pPr>
            <a:r>
              <a:rPr lang="en-US" altLang="zh-CN" sz="2400" dirty="0" smtClean="0"/>
              <a:t>      void birthday ( ) {</a:t>
            </a:r>
            <a:br>
              <a:rPr lang="en-US" altLang="zh-CN" sz="2400" dirty="0" smtClean="0"/>
            </a:br>
            <a:r>
              <a:rPr lang="en-US" altLang="zh-CN" sz="2400" dirty="0" smtClean="0"/>
              <a:t>      age++;</a:t>
            </a:r>
            <a:br>
              <a:rPr lang="en-US" altLang="zh-CN" sz="2400" dirty="0" smtClean="0"/>
            </a:b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 (name + </a:t>
            </a:r>
            <a:br>
              <a:rPr lang="en-US" altLang="zh-CN" sz="2400" dirty="0" smtClean="0"/>
            </a:br>
            <a:r>
              <a:rPr lang="en-US" altLang="zh-CN" sz="2400" dirty="0" smtClean="0"/>
              <a:t>      ' is now ' + age);</a:t>
            </a:r>
            <a:br>
              <a:rPr lang="en-US" altLang="zh-CN" sz="2400" dirty="0" smtClean="0"/>
            </a:br>
            <a:r>
              <a:rPr lang="en-US" altLang="zh-CN" sz="2400" dirty="0" smtClean="0"/>
              <a:t>   }</a:t>
            </a:r>
            <a:br>
              <a:rPr lang="en-US" altLang="zh-CN" sz="2400" dirty="0" smtClean="0"/>
            </a:b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772816"/>
            <a:ext cx="23907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487935"/>
            <a:ext cx="2390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2130" y="1377344"/>
            <a:ext cx="1276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2132856"/>
            <a:ext cx="1143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identity – unique identification of an object</a:t>
            </a:r>
          </a:p>
          <a:p>
            <a:r>
              <a:rPr lang="en-US" altLang="zh-CN" sz="2800" dirty="0" smtClean="0"/>
              <a:t>attributes – data/state</a:t>
            </a:r>
          </a:p>
          <a:p>
            <a:r>
              <a:rPr lang="en-US" altLang="zh-CN" sz="2800" dirty="0" smtClean="0"/>
              <a:t>services – methods/operations</a:t>
            </a:r>
          </a:p>
          <a:p>
            <a:r>
              <a:rPr lang="en-US" altLang="zh-CN" sz="2800" dirty="0" smtClean="0"/>
              <a:t>supported by the object</a:t>
            </a:r>
          </a:p>
          <a:p>
            <a:r>
              <a:rPr lang="en-US" altLang="zh-CN" sz="2800" dirty="0" smtClean="0"/>
              <a:t>within objects responsibility to provide these services to other clients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Builtin</a:t>
            </a:r>
            <a:r>
              <a:rPr lang="en-US" altLang="zh-CN" dirty="0" smtClean="0"/>
              <a:t>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Java has a large built in library of classes with lots of useful methods</a:t>
            </a:r>
          </a:p>
          <a:p>
            <a:pPr lvl="1"/>
            <a:r>
              <a:rPr lang="en-US" altLang="zh-CN" sz="2000" dirty="0" smtClean="0"/>
              <a:t>String</a:t>
            </a:r>
          </a:p>
          <a:p>
            <a:pPr lvl="1"/>
            <a:r>
              <a:rPr lang="en-US" altLang="zh-CN" sz="2000" dirty="0" smtClean="0"/>
              <a:t>Math</a:t>
            </a:r>
          </a:p>
          <a:p>
            <a:pPr lvl="1"/>
            <a:r>
              <a:rPr lang="en-US" altLang="zh-CN" sz="2000" dirty="0" smtClean="0"/>
              <a:t>Integer, Character, Double</a:t>
            </a:r>
          </a:p>
          <a:p>
            <a:pPr lvl="1"/>
            <a:r>
              <a:rPr lang="en-US" altLang="zh-CN" sz="2000" dirty="0" smtClean="0"/>
              <a:t>System</a:t>
            </a:r>
          </a:p>
          <a:p>
            <a:pPr lvl="1"/>
            <a:r>
              <a:rPr lang="en-US" altLang="zh-CN" sz="2000" dirty="0" smtClean="0"/>
              <a:t>Arrays</a:t>
            </a:r>
          </a:p>
          <a:p>
            <a:pPr lvl="1"/>
            <a:r>
              <a:rPr lang="en-US" altLang="zh-CN" sz="2000" dirty="0" smtClean="0"/>
              <a:t>Scanner</a:t>
            </a:r>
          </a:p>
          <a:p>
            <a:pPr lvl="1"/>
            <a:r>
              <a:rPr lang="en-US" altLang="zh-CN" sz="2000" dirty="0" smtClean="0"/>
              <a:t>File</a:t>
            </a:r>
          </a:p>
          <a:p>
            <a:pPr lvl="1"/>
            <a:r>
              <a:rPr lang="en-US" altLang="zh-CN" sz="2000" dirty="0" smtClean="0"/>
              <a:t>Object</a:t>
            </a:r>
          </a:p>
          <a:p>
            <a:pPr lvl="1"/>
            <a:r>
              <a:rPr lang="en-US" altLang="zh-CN" sz="2000" dirty="0" smtClean="0"/>
              <a:t>Random</a:t>
            </a:r>
          </a:p>
          <a:p>
            <a:r>
              <a:rPr lang="en-US" altLang="zh-CN" sz="2400" dirty="0" smtClean="0"/>
              <a:t>Look at the Java API page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LB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594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accent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MNLBC</Template>
  <TotalTime>443</TotalTime>
  <Words>814</Words>
  <Application>Microsoft Office PowerPoint</Application>
  <PresentationFormat>全屏显示(4:3)</PresentationFormat>
  <Paragraphs>147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MNLBC</vt:lpstr>
      <vt:lpstr>Packages, Classes, Objects and Method</vt:lpstr>
      <vt:lpstr>Outline</vt:lpstr>
      <vt:lpstr>Packages</vt:lpstr>
      <vt:lpstr>Access Control</vt:lpstr>
      <vt:lpstr>What are Classes and Objects?</vt:lpstr>
      <vt:lpstr>Java Classes</vt:lpstr>
      <vt:lpstr>Java Classes</vt:lpstr>
      <vt:lpstr>Java objects</vt:lpstr>
      <vt:lpstr>Builtin Classes</vt:lpstr>
      <vt:lpstr>Method signature</vt:lpstr>
      <vt:lpstr>Getters and setters</vt:lpstr>
      <vt:lpstr>Constructors</vt:lpstr>
      <vt:lpstr>this method</vt:lpstr>
      <vt:lpstr>Example: constructor, this method</vt:lpstr>
      <vt:lpstr>finalize() method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Development Environment </dc:title>
  <dc:creator>Harrison</dc:creator>
  <cp:lastModifiedBy>Harrison</cp:lastModifiedBy>
  <cp:revision>94</cp:revision>
  <dcterms:created xsi:type="dcterms:W3CDTF">2016-05-25T15:02:01Z</dcterms:created>
  <dcterms:modified xsi:type="dcterms:W3CDTF">2016-06-12T20:35:32Z</dcterms:modified>
</cp:coreProperties>
</file>