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62" r:id="rId4"/>
    <p:sldId id="263" r:id="rId5"/>
    <p:sldId id="267" r:id="rId6"/>
    <p:sldId id="264" r:id="rId7"/>
    <p:sldId id="265" r:id="rId8"/>
    <p:sldId id="266" r:id="rId9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4F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3300" autoAdjust="0"/>
  </p:normalViewPr>
  <p:slideViewPr>
    <p:cSldViewPr>
      <p:cViewPr>
        <p:scale>
          <a:sx n="75" d="100"/>
          <a:sy n="75" d="100"/>
        </p:scale>
        <p:origin x="-123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3042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AB5F786-C906-4CE4-A037-5DCCED8F11DC}" type="datetimeFigureOut">
              <a:rPr lang="zh-CN" altLang="en-US" smtClean="0"/>
              <a:pPr/>
              <a:t>2016-06-14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E2EA24B-9EB4-49CF-BB3D-D2BD0B39F7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8C338CB-659D-4277-A2E8-C99CC91C7637}" type="datetimeFigureOut">
              <a:rPr lang="zh-CN" altLang="en-US" smtClean="0"/>
              <a:pPr/>
              <a:t>2016-06-14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21E7357-36BB-4D37-9756-3AF855E600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 Java, just like methods, variables of a class too can have another class as its member. Writing a class within another is allowed in Java.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E7357-36BB-4D37-9756-3AF855E600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6867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1599" tIns="50799" rIns="101599" bIns="50799" anchor="ctr"/>
            <a:lstStyle/>
            <a:p>
              <a:pPr algn="ctr"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6868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6870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1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2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3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4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5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6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7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8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9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6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324" cy="2210277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6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677"/>
            <a:ext cx="6019324" cy="175164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6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35040" cy="54106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677"/>
            <a:ext cx="8229600" cy="38862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677" y="6247924"/>
            <a:ext cx="2894648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677" y="6247924"/>
            <a:ext cx="2133123" cy="457200"/>
          </a:xfrm>
        </p:spPr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067"/>
            <a:ext cx="2133124" cy="47577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1403648" y="6525344"/>
            <a:ext cx="2304256" cy="331808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smtClean="0"/>
              <a:t>June 62, 2016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947" y="4406265"/>
            <a:ext cx="7772400" cy="1363028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947" y="2906078"/>
            <a:ext cx="7772400" cy="150018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480" indent="0">
              <a:buNone/>
              <a:defRPr sz="1600"/>
            </a:lvl2pPr>
            <a:lvl3pPr marL="822960" indent="0">
              <a:buNone/>
              <a:defRPr sz="1400"/>
            </a:lvl3pPr>
            <a:lvl4pPr marL="1234440" indent="0">
              <a:buNone/>
              <a:defRPr sz="1300"/>
            </a:lvl4pPr>
            <a:lvl5pPr marL="1645920" indent="0">
              <a:buNone/>
              <a:defRPr sz="1300"/>
            </a:lvl5pPr>
            <a:lvl6pPr marL="2057400" indent="0">
              <a:buNone/>
              <a:defRPr sz="1300"/>
            </a:lvl6pPr>
            <a:lvl7pPr marL="2468880" indent="0">
              <a:buNone/>
              <a:defRPr sz="1300"/>
            </a:lvl7pPr>
            <a:lvl8pPr marL="2880360" indent="0">
              <a:buNone/>
              <a:defRPr sz="1300"/>
            </a:lvl8pPr>
            <a:lvl9pPr marL="32918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677"/>
            <a:ext cx="4046220" cy="388620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580" y="1981677"/>
            <a:ext cx="4046220" cy="388620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4478"/>
            <a:ext cx="4040505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558"/>
            <a:ext cx="4040505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867" y="1534478"/>
            <a:ext cx="4041933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867" y="2174558"/>
            <a:ext cx="4041933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2892"/>
            <a:ext cx="3008948" cy="116157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33" y="272892"/>
            <a:ext cx="5112068" cy="585358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4465"/>
            <a:ext cx="3008948" cy="4692015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652" y="4800600"/>
            <a:ext cx="5486400" cy="56721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652" y="612934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11480" indent="0">
              <a:buNone/>
              <a:defRPr sz="2500"/>
            </a:lvl2pPr>
            <a:lvl3pPr marL="822960" indent="0">
              <a:buNone/>
              <a:defRPr sz="220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652" y="5367814"/>
            <a:ext cx="5486400" cy="804386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62, 2016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6512" y="6525344"/>
            <a:ext cx="1440160" cy="33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 algn="ctr" defTabSz="914400" eaLnBrk="1" hangingPunct="1">
              <a:defRPr sz="1200">
                <a:ea typeface="宋体" charset="-122"/>
              </a:defRPr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68425" y="6540092"/>
            <a:ext cx="2133123" cy="31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宋体" charset="-122"/>
              </a:defRPr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5783"/>
            <a:chOff x="0" y="0"/>
            <a:chExt cx="5760" cy="344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1599" tIns="50799" rIns="101599" bIns="50799" anchor="ctr"/>
            <a:lstStyle/>
            <a:p>
              <a:pPr algn="ctr"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3585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3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760"/>
            <a:ext cx="8229600" cy="459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03648" y="6525344"/>
            <a:ext cx="1368152" cy="33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 defTabSz="914400" eaLnBrk="1" hangingPunct="1"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ea typeface="宋体" charset="-122"/>
              </a:defRPr>
            </a:lvl1pPr>
          </a:lstStyle>
          <a:p>
            <a:r>
              <a:rPr lang="en-US" altLang="zh-CN" smtClean="0"/>
              <a:t>June 62, 2016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11480"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822960"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234440"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645920"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46888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88036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29184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70332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IandI/createinterfac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Abstract Class, Inner Class, Interfaces usage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MNLBC-June 14, </a:t>
            </a:r>
            <a:r>
              <a:rPr lang="en-US" altLang="zh-CN" dirty="0" smtClean="0"/>
              <a:t>2016</a:t>
            </a:r>
          </a:p>
          <a:p>
            <a:r>
              <a:rPr lang="en-US" altLang="zh-CN" dirty="0" smtClean="0"/>
              <a:t>Hongshan Jiang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smtClean="0"/>
              <a:t>A</a:t>
            </a:r>
            <a:r>
              <a:rPr lang="en-US" altLang="zh-CN" sz="3600" dirty="0" smtClean="0"/>
              <a:t>bstract Classes</a:t>
            </a:r>
          </a:p>
          <a:p>
            <a:r>
              <a:rPr lang="en-US" altLang="zh-CN" sz="3600" dirty="0" smtClean="0"/>
              <a:t>Inner Classes</a:t>
            </a:r>
            <a:endParaRPr lang="en-US" altLang="zh-CN" sz="3600" dirty="0" smtClean="0"/>
          </a:p>
          <a:p>
            <a:r>
              <a:rPr lang="en-US" altLang="zh-CN" sz="3600" dirty="0" smtClean="0"/>
              <a:t>Interfaces</a:t>
            </a:r>
            <a:endParaRPr lang="en-US" altLang="zh-CN" sz="3600" dirty="0" smtClean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 classes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Abstract vs. concrete classes</a:t>
            </a:r>
          </a:p>
          <a:p>
            <a:r>
              <a:rPr lang="en-US" altLang="zh-CN" sz="2800" dirty="0" smtClean="0"/>
              <a:t>Abstract classes can not be instantiated</a:t>
            </a:r>
          </a:p>
          <a:p>
            <a:r>
              <a:rPr lang="en-US" altLang="zh-CN" sz="2800" dirty="0" smtClean="0"/>
              <a:t>public abstract class shape { }</a:t>
            </a:r>
          </a:p>
          <a:p>
            <a:r>
              <a:rPr lang="en-US" altLang="zh-CN" sz="2800" dirty="0" smtClean="0"/>
              <a:t>An abstract method is a method w/o a body</a:t>
            </a:r>
          </a:p>
          <a:p>
            <a:r>
              <a:rPr lang="en-US" altLang="zh-CN" sz="2800" dirty="0" smtClean="0"/>
              <a:t>public abstract double area();</a:t>
            </a:r>
          </a:p>
          <a:p>
            <a:r>
              <a:rPr lang="en-US" altLang="zh-CN" sz="2800" dirty="0" smtClean="0"/>
              <a:t>(Only) Abstract classes can have abstract methods</a:t>
            </a:r>
          </a:p>
          <a:p>
            <a:r>
              <a:rPr lang="en-US" altLang="zh-CN" sz="2800" dirty="0" smtClean="0"/>
              <a:t>In fact, any class with an abstract method is automatically an abstract class</a:t>
            </a: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391205"/>
          </a:xfrm>
        </p:spPr>
        <p:txBody>
          <a:bodyPr/>
          <a:lstStyle/>
          <a:p>
            <a:pPr>
              <a:buNone/>
            </a:pPr>
            <a:r>
              <a:rPr lang="en-US" altLang="zh-CN" sz="1400" dirty="0" smtClean="0"/>
              <a:t>public abstract class Shape {</a:t>
            </a:r>
          </a:p>
          <a:p>
            <a:pPr>
              <a:buNone/>
            </a:pPr>
            <a:r>
              <a:rPr lang="en-US" altLang="zh-CN" sz="1400" dirty="0" smtClean="0"/>
              <a:t>  public abstract double area();  // Abstract methods: note</a:t>
            </a:r>
          </a:p>
          <a:p>
            <a:pPr>
              <a:buNone/>
            </a:pPr>
            <a:r>
              <a:rPr lang="en-US" altLang="zh-CN" sz="1400" dirty="0" smtClean="0"/>
              <a:t>  public abstract double circumference();// semicolon instead of body. </a:t>
            </a:r>
          </a:p>
          <a:p>
            <a:pPr>
              <a:buNone/>
            </a:pPr>
            <a:r>
              <a:rPr lang="en-US" altLang="zh-CN" sz="1400" dirty="0" smtClean="0"/>
              <a:t>}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class Circle extends Shape {</a:t>
            </a:r>
          </a:p>
          <a:p>
            <a:pPr>
              <a:buNone/>
            </a:pPr>
            <a:r>
              <a:rPr lang="en-US" altLang="zh-CN" sz="1400" dirty="0" smtClean="0"/>
              <a:t>  public static final double PI = 3.14159265358979323846;</a:t>
            </a:r>
          </a:p>
          <a:p>
            <a:pPr>
              <a:buNone/>
            </a:pPr>
            <a:r>
              <a:rPr lang="en-US" altLang="zh-CN" sz="1400" dirty="0" smtClean="0"/>
              <a:t>  protected double r;                              // Instance data</a:t>
            </a:r>
          </a:p>
          <a:p>
            <a:pPr>
              <a:buNone/>
            </a:pPr>
            <a:r>
              <a:rPr lang="en-US" altLang="zh-CN" sz="1400" dirty="0" smtClean="0"/>
              <a:t>  public Circle(double r) { </a:t>
            </a:r>
            <a:r>
              <a:rPr lang="en-US" altLang="zh-CN" sz="1400" dirty="0" err="1" smtClean="0"/>
              <a:t>this.r</a:t>
            </a:r>
            <a:r>
              <a:rPr lang="en-US" altLang="zh-CN" sz="1400" dirty="0" smtClean="0"/>
              <a:t> = r; }          // Constructor</a:t>
            </a:r>
          </a:p>
          <a:p>
            <a:pPr>
              <a:buNone/>
            </a:pPr>
            <a:r>
              <a:rPr lang="en-US" altLang="zh-CN" sz="1400" dirty="0" smtClean="0"/>
              <a:t>  public double </a:t>
            </a:r>
            <a:r>
              <a:rPr lang="en-US" altLang="zh-CN" sz="1400" dirty="0" err="1" smtClean="0"/>
              <a:t>getRadius</a:t>
            </a:r>
            <a:r>
              <a:rPr lang="en-US" altLang="zh-CN" sz="1400" dirty="0" smtClean="0"/>
              <a:t>() { return r; }          // </a:t>
            </a:r>
            <a:r>
              <a:rPr lang="en-US" altLang="zh-CN" sz="1400" dirty="0" err="1" smtClean="0"/>
              <a:t>Accessor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  public double area() { return PI*r*r; }          // Implementations of</a:t>
            </a:r>
          </a:p>
          <a:p>
            <a:pPr>
              <a:buNone/>
            </a:pPr>
            <a:r>
              <a:rPr lang="en-US" altLang="zh-CN" sz="1400" dirty="0" smtClean="0"/>
              <a:t>  public double circumference() { return 2*PI*r; } // abstract methods. </a:t>
            </a:r>
          </a:p>
          <a:p>
            <a:pPr>
              <a:buNone/>
            </a:pPr>
            <a:r>
              <a:rPr lang="en-US" altLang="zh-CN" sz="1400" dirty="0" smtClean="0"/>
              <a:t>}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class Rectangle extends Shape {</a:t>
            </a:r>
          </a:p>
          <a:p>
            <a:pPr>
              <a:buNone/>
            </a:pPr>
            <a:r>
              <a:rPr lang="en-US" altLang="zh-CN" sz="1400" dirty="0" smtClean="0"/>
              <a:t>  protected double w, h;                               // Instance data</a:t>
            </a:r>
          </a:p>
          <a:p>
            <a:pPr>
              <a:buNone/>
            </a:pPr>
            <a:r>
              <a:rPr lang="en-US" altLang="zh-CN" sz="1400" dirty="0" smtClean="0"/>
              <a:t>  public Rectangle(double w, double h) {               // Constructor</a:t>
            </a:r>
          </a:p>
          <a:p>
            <a:pPr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this.w</a:t>
            </a:r>
            <a:r>
              <a:rPr lang="en-US" altLang="zh-CN" sz="1400" dirty="0" smtClean="0"/>
              <a:t> = w;  </a:t>
            </a:r>
            <a:r>
              <a:rPr lang="en-US" altLang="zh-CN" sz="1400" dirty="0" err="1" smtClean="0"/>
              <a:t>this.h</a:t>
            </a:r>
            <a:r>
              <a:rPr lang="en-US" altLang="zh-CN" sz="1400" dirty="0" smtClean="0"/>
              <a:t> = h; </a:t>
            </a:r>
          </a:p>
          <a:p>
            <a:pPr>
              <a:buNone/>
            </a:pPr>
            <a:r>
              <a:rPr lang="en-US" altLang="zh-CN" sz="1400" dirty="0" smtClean="0"/>
              <a:t>  }</a:t>
            </a:r>
          </a:p>
          <a:p>
            <a:pPr>
              <a:buNone/>
            </a:pPr>
            <a:r>
              <a:rPr lang="en-US" altLang="zh-CN" sz="1400" dirty="0" smtClean="0"/>
              <a:t>  public double </a:t>
            </a:r>
            <a:r>
              <a:rPr lang="en-US" altLang="zh-CN" sz="1400" dirty="0" err="1" smtClean="0"/>
              <a:t>getWidth</a:t>
            </a:r>
            <a:r>
              <a:rPr lang="en-US" altLang="zh-CN" sz="1400" dirty="0" smtClean="0"/>
              <a:t>() { return w; }               // </a:t>
            </a:r>
            <a:r>
              <a:rPr lang="en-US" altLang="zh-CN" sz="1400" dirty="0" err="1" smtClean="0"/>
              <a:t>Accessor</a:t>
            </a:r>
            <a:r>
              <a:rPr lang="en-US" altLang="zh-CN" sz="1400" dirty="0" smtClean="0"/>
              <a:t> method</a:t>
            </a:r>
          </a:p>
          <a:p>
            <a:pPr>
              <a:buNone/>
            </a:pPr>
            <a:r>
              <a:rPr lang="en-US" altLang="zh-CN" sz="1400" dirty="0" smtClean="0"/>
              <a:t>  public double </a:t>
            </a:r>
            <a:r>
              <a:rPr lang="en-US" altLang="zh-CN" sz="1400" dirty="0" err="1" smtClean="0"/>
              <a:t>getHeight</a:t>
            </a:r>
            <a:r>
              <a:rPr lang="en-US" altLang="zh-CN" sz="1400" dirty="0" smtClean="0"/>
              <a:t>() { return h; }              // Another </a:t>
            </a:r>
            <a:r>
              <a:rPr lang="en-US" altLang="zh-CN" sz="1400" dirty="0" err="1" smtClean="0"/>
              <a:t>accessor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  public double area() { return w*h; }                 // Implementations of</a:t>
            </a:r>
          </a:p>
          <a:p>
            <a:pPr>
              <a:buNone/>
            </a:pPr>
            <a:r>
              <a:rPr lang="en-US" altLang="zh-CN" sz="1400" dirty="0" smtClean="0"/>
              <a:t>  public double circumference() { return 2*(w + h); }  // abstract methods.</a:t>
            </a:r>
          </a:p>
          <a:p>
            <a:pPr>
              <a:buNone/>
            </a:pPr>
            <a:r>
              <a:rPr lang="en-US" altLang="zh-CN" sz="1400" dirty="0" smtClean="0"/>
              <a:t>}</a:t>
            </a:r>
          </a:p>
          <a:p>
            <a:pPr>
              <a:buNone/>
            </a:pPr>
            <a:endParaRPr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2200" y="457200"/>
            <a:ext cx="2314600" cy="739552"/>
          </a:xfrm>
        </p:spPr>
        <p:txBody>
          <a:bodyPr/>
          <a:lstStyle/>
          <a:p>
            <a:pPr algn="r"/>
            <a:r>
              <a:rPr lang="en-US" altLang="zh-CN" dirty="0" smtClean="0"/>
              <a:t>Example</a:t>
            </a:r>
            <a:br>
              <a:rPr lang="en-US" altLang="zh-CN" dirty="0" smtClean="0"/>
            </a:br>
            <a:r>
              <a:rPr lang="en-US" altLang="zh-CN" sz="1800" dirty="0" smtClean="0"/>
              <a:t>abstract class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Inner Classes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smtClean="0"/>
              <a:t>class written within is called the </a:t>
            </a:r>
            <a:r>
              <a:rPr lang="en-US" altLang="zh-CN" b="1" dirty="0" smtClean="0"/>
              <a:t>nested </a:t>
            </a:r>
            <a:r>
              <a:rPr lang="en-US" altLang="zh-CN" b="1" dirty="0" smtClean="0"/>
              <a:t>class or </a:t>
            </a:r>
            <a:r>
              <a:rPr lang="en-US" altLang="zh-CN" b="1" dirty="0" smtClean="0"/>
              <a:t>i</a:t>
            </a:r>
            <a:r>
              <a:rPr lang="en-US" altLang="zh-CN" b="1" dirty="0" smtClean="0"/>
              <a:t>nner class</a:t>
            </a:r>
            <a:r>
              <a:rPr lang="en-US" altLang="zh-CN" dirty="0" smtClean="0"/>
              <a:t>, </a:t>
            </a:r>
            <a:r>
              <a:rPr lang="en-US" altLang="zh-CN" dirty="0" smtClean="0"/>
              <a:t>and the class that holds the inner class is called the </a:t>
            </a:r>
            <a:r>
              <a:rPr lang="en-US" altLang="zh-CN" b="1" dirty="0" smtClean="0"/>
              <a:t>outer class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Interfaces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Interfaces are useful for the following: </a:t>
            </a:r>
          </a:p>
          <a:p>
            <a:pPr lvl="1"/>
            <a:r>
              <a:rPr lang="en-US" altLang="zh-CN" dirty="0" smtClean="0"/>
              <a:t>Capturing similarities among unrelated classes without artificially forcing a class relationship. </a:t>
            </a:r>
          </a:p>
          <a:p>
            <a:pPr lvl="1"/>
            <a:r>
              <a:rPr lang="en-US" altLang="zh-CN" dirty="0" smtClean="0"/>
              <a:t>Declaring methods that one or more classes are expected to implement. </a:t>
            </a:r>
          </a:p>
          <a:p>
            <a:pPr lvl="1"/>
            <a:r>
              <a:rPr lang="en-US" altLang="zh-CN" dirty="0" smtClean="0"/>
              <a:t>Revealing an object's programming interface without revealing its class.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Interfaces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abstract “class”</a:t>
            </a:r>
          </a:p>
          <a:p>
            <a:r>
              <a:rPr lang="en-US" altLang="zh-CN" sz="2800" dirty="0" smtClean="0"/>
              <a:t>Helps defining a “usage contract” between classes</a:t>
            </a:r>
          </a:p>
          <a:p>
            <a:r>
              <a:rPr lang="en-US" altLang="zh-CN" sz="2800" dirty="0" smtClean="0"/>
              <a:t>All methods are public</a:t>
            </a:r>
          </a:p>
          <a:p>
            <a:r>
              <a:rPr lang="en-US" altLang="zh-CN" sz="2800" dirty="0" smtClean="0"/>
              <a:t>Java’s compensation for removing the multiple inheritance. You can “inherit” as many interfaces as you want.</a:t>
            </a:r>
          </a:p>
          <a:p>
            <a:r>
              <a:rPr lang="en-US" altLang="zh-CN" sz="2800" dirty="0" smtClean="0"/>
              <a:t>Perfect tool for encapsulating the classes inner structure. Only the interface will be exposed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http://www.tutorialspoint.com/java/java_abstraction.htm </a:t>
            </a:r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 smtClean="0">
                <a:hlinkClick r:id="rId2"/>
              </a:rPr>
              <a:t>://www.tutorialspoint.com/java/java_innerclasses.htm</a:t>
            </a:r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 smtClean="0">
                <a:hlinkClick r:id="rId2"/>
              </a:rPr>
              <a:t>://docs.oracle.com/javase/tutorial/java/IandI/createinterface.html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NLBC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6594F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accent3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MNLBC</Template>
  <TotalTime>406</TotalTime>
  <Words>448</Words>
  <Application>Microsoft Office PowerPoint</Application>
  <PresentationFormat>全屏显示(4:3)</PresentationFormat>
  <Paragraphs>73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MNLBC</vt:lpstr>
      <vt:lpstr>Abstract Class, Inner Class, Interfaces usage</vt:lpstr>
      <vt:lpstr>Outline</vt:lpstr>
      <vt:lpstr>Abstract classes </vt:lpstr>
      <vt:lpstr>Example abstract class</vt:lpstr>
      <vt:lpstr>Inner Classes</vt:lpstr>
      <vt:lpstr>Interfaces</vt:lpstr>
      <vt:lpstr>Interfaces</vt:lpstr>
      <vt:lpstr>References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Development Environment </dc:title>
  <dc:creator>Harrison</dc:creator>
  <cp:lastModifiedBy>Harrison</cp:lastModifiedBy>
  <cp:revision>88</cp:revision>
  <dcterms:created xsi:type="dcterms:W3CDTF">2016-05-25T15:02:01Z</dcterms:created>
  <dcterms:modified xsi:type="dcterms:W3CDTF">2016-06-13T23:47:59Z</dcterms:modified>
</cp:coreProperties>
</file>