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7" r:id="rId4"/>
    <p:sldId id="265" r:id="rId5"/>
    <p:sldId id="266" r:id="rId6"/>
    <p:sldId id="268" r:id="rId7"/>
    <p:sldId id="262" r:id="rId8"/>
    <p:sldId id="263" r:id="rId9"/>
    <p:sldId id="264" r:id="rId10"/>
    <p:sldId id="269" r:id="rId11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subclasses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OOP, Encapsulation, Inheritance, and Polymorphism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14,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http://docs.oracle.com/javase/tutorial/java/concepts/index.html</a:t>
            </a:r>
            <a:endParaRPr lang="en-US" altLang="zh-CN" dirty="0" smtClean="0"/>
          </a:p>
          <a:p>
            <a:r>
              <a:rPr lang="en-US" altLang="zh-CN" smtClean="0">
                <a:hlinkClick r:id="rId3"/>
              </a:rPr>
              <a:t>http://docs.oracle.com/javase/tutorial/java/IandI/subclasses.html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makes a language OOP?</a:t>
            </a:r>
          </a:p>
          <a:p>
            <a:r>
              <a:rPr lang="en-US" altLang="zh-CN" dirty="0" smtClean="0"/>
              <a:t>Encapsulation and data hiding</a:t>
            </a:r>
          </a:p>
          <a:p>
            <a:r>
              <a:rPr lang="en-US" altLang="zh-CN" dirty="0" smtClean="0"/>
              <a:t>Inheritance</a:t>
            </a:r>
          </a:p>
          <a:p>
            <a:r>
              <a:rPr lang="en-US" altLang="zh-CN" dirty="0" smtClean="0"/>
              <a:t>Polymorphism, overloading</a:t>
            </a:r>
          </a:p>
          <a:p>
            <a:pPr lvl="1"/>
            <a:r>
              <a:rPr lang="en-US" altLang="zh-CN" dirty="0" smtClean="0"/>
              <a:t>On designing class hierarchies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makes a language OOP?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Different Programming Paradigms</a:t>
            </a:r>
          </a:p>
          <a:p>
            <a:pPr lvl="1"/>
            <a:r>
              <a:rPr lang="en-US" altLang="zh-CN" sz="2400" dirty="0" smtClean="0"/>
              <a:t>Functional/procedural programming:</a:t>
            </a:r>
          </a:p>
          <a:p>
            <a:pPr lvl="2"/>
            <a:r>
              <a:rPr lang="en-US" altLang="zh-CN" sz="2000" dirty="0" smtClean="0"/>
              <a:t>program is a list of instructions to the computer </a:t>
            </a:r>
          </a:p>
          <a:p>
            <a:pPr lvl="1"/>
            <a:r>
              <a:rPr lang="en-US" altLang="zh-CN" sz="2400" dirty="0" smtClean="0"/>
              <a:t>Object-oriented programming</a:t>
            </a:r>
          </a:p>
          <a:p>
            <a:pPr lvl="2"/>
            <a:r>
              <a:rPr lang="en-US" altLang="zh-CN" sz="2000" dirty="0" smtClean="0"/>
              <a:t>program is composed of a collection of </a:t>
            </a:r>
            <a:r>
              <a:rPr lang="en-US" altLang="zh-CN" sz="2000" i="1" dirty="0" smtClean="0"/>
              <a:t>objects that communicate with each other</a:t>
            </a:r>
          </a:p>
          <a:p>
            <a:r>
              <a:rPr lang="en-US" altLang="zh-CN" sz="2800" dirty="0" smtClean="0"/>
              <a:t>Object-Oriented Programming (OOP)</a:t>
            </a:r>
          </a:p>
          <a:p>
            <a:pPr lvl="1"/>
            <a:r>
              <a:rPr lang="en-US" altLang="zh-CN" sz="2400" dirty="0" smtClean="0"/>
              <a:t>involving encapsulation, inheritance, polymorphism, and abstraction, is an important approach in programming and program design.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Encapsulation and Data hiding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Data-hiding or encapsulation is an important part of the OO paradigm.</a:t>
            </a:r>
          </a:p>
          <a:p>
            <a:r>
              <a:rPr lang="en-US" altLang="zh-CN" sz="2400" dirty="0" smtClean="0"/>
              <a:t>Classes should carefully control access to their data and methods in order to</a:t>
            </a:r>
          </a:p>
          <a:p>
            <a:pPr lvl="1"/>
            <a:r>
              <a:rPr lang="en-US" altLang="zh-CN" sz="1800" dirty="0" smtClean="0"/>
              <a:t>Hide the irrelevant implementation-level details so they can be easily changed</a:t>
            </a:r>
          </a:p>
          <a:p>
            <a:pPr lvl="1"/>
            <a:r>
              <a:rPr lang="en-US" altLang="zh-CN" sz="1800" dirty="0" smtClean="0"/>
              <a:t>Protect the class against accidental or malicious damage.</a:t>
            </a:r>
          </a:p>
          <a:p>
            <a:pPr lvl="1"/>
            <a:r>
              <a:rPr lang="en-US" altLang="zh-CN" sz="1800" dirty="0" smtClean="0"/>
              <a:t>Keep the externally visible class simple and easy to document</a:t>
            </a:r>
          </a:p>
          <a:p>
            <a:r>
              <a:rPr lang="en-US" altLang="zh-CN" sz="2400" dirty="0" smtClean="0"/>
              <a:t>Java has a simple access control mechanism to help with encapsulation</a:t>
            </a:r>
          </a:p>
          <a:p>
            <a:pPr lvl="1"/>
            <a:r>
              <a:rPr lang="en-US" altLang="zh-CN" sz="1800" dirty="0" smtClean="0"/>
              <a:t>Modifiers: public, protected, private, and package (default)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76672"/>
            <a:ext cx="8229600" cy="5391205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package shapes;           // Specify a package for the class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public class Circle {     // The class is still public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public static final double PI = 3.14159;</a:t>
            </a:r>
          </a:p>
          <a:p>
            <a:pPr>
              <a:buNone/>
            </a:pP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protected double r;     // Radius is hidden, but visible to subclasses</a:t>
            </a:r>
          </a:p>
          <a:p>
            <a:pPr>
              <a:buNone/>
            </a:pP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// A method to enforce the restriction on the radius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// This is an implementation detail that may be of interest to subclasses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checkRadius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(double radius) { 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  if (radius &lt; 0.0) 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    throw new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("radius may not be negative.");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// The constructor method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public Circle(double r) {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checkRadius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(r);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this.r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= r; }</a:t>
            </a:r>
          </a:p>
          <a:p>
            <a:pPr>
              <a:buNone/>
            </a:pP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// Public data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accessor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methods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public double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() { return r; };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setRadius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(double r) {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checkRadius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(r);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this.r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= r;}</a:t>
            </a:r>
          </a:p>
          <a:p>
            <a:pPr>
              <a:buNone/>
            </a:pP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// Methods to operate on the instance field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public double area() { return PI * r * r; }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public double circumference() { return 2 * PI * r; }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9848" y="673224"/>
            <a:ext cx="2674640" cy="739552"/>
          </a:xfrm>
        </p:spPr>
        <p:txBody>
          <a:bodyPr/>
          <a:lstStyle/>
          <a:p>
            <a:pPr algn="r"/>
            <a:r>
              <a:rPr lang="en-US" altLang="zh-CN" dirty="0" smtClean="0"/>
              <a:t>Example</a:t>
            </a:r>
            <a:br>
              <a:rPr lang="en-US" altLang="zh-CN" dirty="0" smtClean="0"/>
            </a:br>
            <a:r>
              <a:rPr lang="en-US" altLang="zh-CN" sz="1800" dirty="0" smtClean="0"/>
              <a:t>encapsulation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Class hierarchy</a:t>
            </a:r>
          </a:p>
          <a:p>
            <a:r>
              <a:rPr lang="en-US" altLang="zh-CN" sz="2400" dirty="0" smtClean="0"/>
              <a:t>Generalization and Specialization</a:t>
            </a:r>
          </a:p>
          <a:p>
            <a:r>
              <a:rPr lang="en-US" altLang="zh-CN" sz="2400" dirty="0" smtClean="0"/>
              <a:t>subclass inherits attributes and services from its </a:t>
            </a:r>
            <a:r>
              <a:rPr lang="en-US" altLang="zh-CN" sz="2400" dirty="0" err="1" smtClean="0"/>
              <a:t>superclass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subclass may add new attributes and services</a:t>
            </a:r>
          </a:p>
          <a:p>
            <a:r>
              <a:rPr lang="en-US" altLang="zh-CN" sz="2400" dirty="0" smtClean="0"/>
              <a:t>subclass may reuse the code in the </a:t>
            </a:r>
            <a:r>
              <a:rPr lang="en-US" altLang="zh-CN" sz="2400" dirty="0" err="1" smtClean="0"/>
              <a:t>superclass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subclasses provide specialized behaviors (overriding and dynamic binding)</a:t>
            </a:r>
          </a:p>
          <a:p>
            <a:r>
              <a:rPr lang="en-US" altLang="zh-CN" sz="2400" dirty="0" smtClean="0"/>
              <a:t>partially define and implement common behaviors (abstract)</a:t>
            </a:r>
          </a:p>
          <a:p>
            <a:r>
              <a:rPr lang="en-US" altLang="zh-CN" sz="2400" dirty="0" smtClean="0"/>
              <a:t>As opposed to C++, it is possible to inherit only from ONE class.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PlaneCircle</a:t>
            </a:r>
            <a:r>
              <a:rPr lang="en-US" altLang="zh-CN" sz="1400" dirty="0" smtClean="0"/>
              <a:t> extends Circle {</a:t>
            </a:r>
          </a:p>
          <a:p>
            <a:pPr>
              <a:buNone/>
            </a:pPr>
            <a:r>
              <a:rPr lang="en-US" altLang="zh-CN" sz="1400" dirty="0" smtClean="0"/>
              <a:t>  // We automatically inherit the fields and methods of Circle,  so we only have to put the new stuff</a:t>
            </a:r>
          </a:p>
          <a:p>
            <a:pPr>
              <a:buNone/>
            </a:pPr>
            <a:r>
              <a:rPr lang="en-US" altLang="zh-CN" sz="1400" dirty="0" smtClean="0"/>
              <a:t>  // here.  New instance fields that store the center point of the circle</a:t>
            </a:r>
          </a:p>
          <a:p>
            <a:pPr>
              <a:buNone/>
            </a:pPr>
            <a:r>
              <a:rPr lang="en-US" altLang="zh-CN" sz="1400" dirty="0" smtClean="0"/>
              <a:t>  public double </a:t>
            </a:r>
            <a:r>
              <a:rPr lang="en-US" altLang="zh-CN" sz="1400" dirty="0" err="1" smtClean="0"/>
              <a:t>cx</a:t>
            </a:r>
            <a:r>
              <a:rPr lang="en-US" altLang="zh-CN" sz="1400" dirty="0" smtClean="0"/>
              <a:t>, cy;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// A new constructor method to initialize the new fields. It uses a special syntax to invoke the Circle() constructor</a:t>
            </a:r>
          </a:p>
          <a:p>
            <a:pPr>
              <a:buNone/>
            </a:pPr>
            <a:r>
              <a:rPr lang="en-US" altLang="zh-CN" sz="1400" dirty="0" smtClean="0"/>
              <a:t>  public </a:t>
            </a:r>
            <a:r>
              <a:rPr lang="en-US" altLang="zh-CN" sz="1400" dirty="0" err="1" smtClean="0"/>
              <a:t>PlaneCircle</a:t>
            </a:r>
            <a:r>
              <a:rPr lang="en-US" altLang="zh-CN" sz="1400" dirty="0" smtClean="0"/>
              <a:t>(double r, double x, double y) {</a:t>
            </a:r>
          </a:p>
          <a:p>
            <a:pPr>
              <a:buNone/>
            </a:pPr>
            <a:r>
              <a:rPr lang="en-US" altLang="zh-CN" sz="1400" dirty="0" smtClean="0"/>
              <a:t>    super(r);       // Invoke the constructor of the </a:t>
            </a:r>
            <a:r>
              <a:rPr lang="en-US" altLang="zh-CN" sz="1400" dirty="0" err="1" smtClean="0"/>
              <a:t>superclass</a:t>
            </a:r>
            <a:r>
              <a:rPr lang="en-US" altLang="zh-CN" sz="1400" dirty="0" smtClean="0"/>
              <a:t>, Circle()</a:t>
            </a:r>
          </a:p>
          <a:p>
            <a:pPr>
              <a:buNone/>
            </a:pPr>
            <a:r>
              <a:rPr lang="en-US" altLang="zh-CN" sz="1400" dirty="0" smtClean="0"/>
              <a:t>    this.cx = x;    // Initialize the instance field </a:t>
            </a:r>
            <a:r>
              <a:rPr lang="en-US" altLang="zh-CN" sz="1400" dirty="0" err="1" smtClean="0"/>
              <a:t>cx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this.cy = y;    // Initialize the instance field cy</a:t>
            </a:r>
          </a:p>
          <a:p>
            <a:pPr>
              <a:buNone/>
            </a:pPr>
            <a:r>
              <a:rPr lang="en-US" altLang="zh-CN" sz="1400" dirty="0" smtClean="0"/>
              <a:t>  }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// The area() and circumference() methods are inherited from Circle. A new instance method that </a:t>
            </a:r>
          </a:p>
          <a:p>
            <a:pPr>
              <a:buNone/>
            </a:pPr>
            <a:r>
              <a:rPr lang="en-US" altLang="zh-CN" sz="1400" dirty="0" smtClean="0"/>
              <a:t>   // checks whether a point is inside the circle. Note that it uses the inherited instance field r</a:t>
            </a:r>
          </a:p>
          <a:p>
            <a:pPr>
              <a:buNone/>
            </a:pPr>
            <a:r>
              <a:rPr lang="en-US" altLang="zh-CN" sz="1400" dirty="0" smtClean="0"/>
              <a:t>  public 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isInside</a:t>
            </a:r>
            <a:r>
              <a:rPr lang="en-US" altLang="zh-CN" sz="1400" dirty="0" smtClean="0"/>
              <a:t>(double x, double y) {</a:t>
            </a:r>
          </a:p>
          <a:p>
            <a:pPr>
              <a:buNone/>
            </a:pPr>
            <a:r>
              <a:rPr lang="en-US" altLang="zh-CN" sz="1400" dirty="0" smtClean="0"/>
              <a:t>    double </a:t>
            </a:r>
            <a:r>
              <a:rPr lang="en-US" altLang="zh-CN" sz="1400" dirty="0" err="1" smtClean="0"/>
              <a:t>dx</a:t>
            </a:r>
            <a:r>
              <a:rPr lang="en-US" altLang="zh-CN" sz="1400" dirty="0" smtClean="0"/>
              <a:t> = x - </a:t>
            </a:r>
            <a:r>
              <a:rPr lang="en-US" altLang="zh-CN" sz="1400" dirty="0" err="1" smtClean="0"/>
              <a:t>cx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dy</a:t>
            </a:r>
            <a:r>
              <a:rPr lang="en-US" altLang="zh-CN" sz="1400" dirty="0" smtClean="0"/>
              <a:t> = y - cy;             // Distance from center</a:t>
            </a:r>
          </a:p>
          <a:p>
            <a:pPr>
              <a:buNone/>
            </a:pPr>
            <a:r>
              <a:rPr lang="en-US" altLang="zh-CN" sz="1400" dirty="0" smtClean="0"/>
              <a:t>    double distance = </a:t>
            </a:r>
            <a:r>
              <a:rPr lang="en-US" altLang="zh-CN" sz="1400" dirty="0" err="1" smtClean="0"/>
              <a:t>Math.sqrt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dx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/>
              <a:t>dx</a:t>
            </a:r>
            <a:r>
              <a:rPr lang="en-US" altLang="zh-CN" sz="1400" dirty="0" smtClean="0"/>
              <a:t> + </a:t>
            </a:r>
            <a:r>
              <a:rPr lang="en-US" altLang="zh-CN" sz="1400" dirty="0" err="1" smtClean="0"/>
              <a:t>dy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/>
              <a:t>dy</a:t>
            </a:r>
            <a:r>
              <a:rPr lang="en-US" altLang="zh-CN" sz="1400" dirty="0" smtClean="0"/>
              <a:t>);  // Pythagorean theorem</a:t>
            </a:r>
          </a:p>
          <a:p>
            <a:pPr>
              <a:buNone/>
            </a:pPr>
            <a:r>
              <a:rPr lang="en-US" altLang="zh-CN" sz="1400" dirty="0" smtClean="0"/>
              <a:t>    return (distance &lt; r);                       // Returns true or false</a:t>
            </a:r>
          </a:p>
          <a:p>
            <a:pPr>
              <a:buNone/>
            </a:pPr>
            <a:r>
              <a:rPr lang="en-US" altLang="zh-CN" sz="1400" dirty="0" smtClean="0"/>
              <a:t>  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Polymorphism, Overloading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Overloading and overriding</a:t>
            </a:r>
          </a:p>
          <a:p>
            <a:pPr lvl="1"/>
            <a:r>
              <a:rPr lang="en-US" altLang="zh-CN" sz="2400" b="1" dirty="0" smtClean="0"/>
              <a:t>Overloading</a:t>
            </a:r>
            <a:r>
              <a:rPr lang="en-US" altLang="zh-CN" sz="2400" dirty="0" smtClean="0"/>
              <a:t> occurs when Java can distinguish two procedures with the same name by examining the number or types of their parameters. </a:t>
            </a:r>
          </a:p>
          <a:p>
            <a:pPr lvl="1"/>
            <a:r>
              <a:rPr lang="en-US" altLang="zh-CN" sz="2400" b="1" dirty="0" smtClean="0"/>
              <a:t>Overriding  or Shadowing </a:t>
            </a:r>
            <a:r>
              <a:rPr lang="en-US" altLang="zh-CN" sz="2400" dirty="0" smtClean="0"/>
              <a:t>occurs </a:t>
            </a:r>
            <a:r>
              <a:rPr lang="en-US" altLang="zh-CN" sz="2400" dirty="0" smtClean="0"/>
              <a:t>when two procedures with the same signature (name, the same number of parameters, and the same parameter types) are defined in different classes, one of which is a </a:t>
            </a:r>
            <a:r>
              <a:rPr lang="en-US" altLang="zh-CN" sz="2400" dirty="0" err="1" smtClean="0"/>
              <a:t>superclass</a:t>
            </a:r>
            <a:r>
              <a:rPr lang="en-US" altLang="zh-CN" sz="2400" dirty="0" smtClean="0"/>
              <a:t> of the other.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designing class hierarchies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Programs should obey the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explicit-representation principle</a:t>
            </a:r>
            <a:r>
              <a:rPr lang="en-US" altLang="zh-CN" sz="2000" dirty="0" smtClean="0"/>
              <a:t>, with classes included to reflect natural categories. </a:t>
            </a:r>
          </a:p>
          <a:p>
            <a:r>
              <a:rPr lang="en-US" altLang="zh-CN" sz="2000" dirty="0" smtClean="0"/>
              <a:t>Programs should obey the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no-duplication principle</a:t>
            </a:r>
            <a:r>
              <a:rPr lang="en-US" altLang="zh-CN" sz="2000" dirty="0" smtClean="0"/>
              <a:t>, with instance methods situated among class definitions to facilitate sharing. </a:t>
            </a:r>
          </a:p>
          <a:p>
            <a:r>
              <a:rPr lang="en-US" altLang="zh-CN" sz="2000" dirty="0" smtClean="0"/>
              <a:t>Programs should obey the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look-it-up principle</a:t>
            </a:r>
            <a:r>
              <a:rPr lang="en-US" altLang="zh-CN" sz="2000" dirty="0" smtClean="0"/>
              <a:t>, with class definitions including instance variables for stable, frequently requested information. </a:t>
            </a:r>
          </a:p>
          <a:p>
            <a:r>
              <a:rPr lang="en-US" altLang="zh-CN" sz="2000" dirty="0" smtClean="0"/>
              <a:t>Programs should obey the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need-to-know principle</a:t>
            </a:r>
            <a:r>
              <a:rPr lang="en-US" altLang="zh-CN" sz="2000" dirty="0" smtClean="0"/>
              <a:t>, with public interfaces designed to restrict instance-variable and instance-method access, thus facilitating the improvement and maintenance of nonpublic program elements.</a:t>
            </a:r>
          </a:p>
          <a:p>
            <a:r>
              <a:rPr lang="en-US" altLang="zh-CN" sz="2000" dirty="0" smtClean="0"/>
              <a:t>If you find yourself using the phrase an X is a Y when describing the relation between two classes, then the X class is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subclas</a:t>
            </a:r>
            <a:r>
              <a:rPr lang="en-US" altLang="zh-CN" sz="2000" dirty="0" smtClean="0"/>
              <a:t>s of the Y class. </a:t>
            </a:r>
          </a:p>
          <a:p>
            <a:r>
              <a:rPr lang="en-US" altLang="zh-CN" sz="2000" dirty="0" smtClean="0"/>
              <a:t>If you find yourself using X has a Y when describing the relation between two classes, then instances of the Y class appear as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parts of </a:t>
            </a:r>
            <a:r>
              <a:rPr lang="en-US" altLang="zh-CN" sz="2000" dirty="0" smtClean="0"/>
              <a:t>instances of the X class.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406</TotalTime>
  <Words>901</Words>
  <Application>Microsoft Office PowerPoint</Application>
  <PresentationFormat>全屏显示(4:3)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MNLBC</vt:lpstr>
      <vt:lpstr>OOP, Encapsulation, Inheritance, and Polymorphism</vt:lpstr>
      <vt:lpstr>Outline</vt:lpstr>
      <vt:lpstr>What makes a language OOP?</vt:lpstr>
      <vt:lpstr>Encapsulation and Data hiding</vt:lpstr>
      <vt:lpstr>Example encapsulation</vt:lpstr>
      <vt:lpstr>Inheritance</vt:lpstr>
      <vt:lpstr>Example: Inheritance</vt:lpstr>
      <vt:lpstr>Polymorphism, Overloading</vt:lpstr>
      <vt:lpstr>On designing class hierarchies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95</cp:revision>
  <dcterms:created xsi:type="dcterms:W3CDTF">2016-05-25T15:02:01Z</dcterms:created>
  <dcterms:modified xsi:type="dcterms:W3CDTF">2016-06-13T19:14:43Z</dcterms:modified>
</cp:coreProperties>
</file>