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94F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3300" autoAdjust="0"/>
  </p:normalViewPr>
  <p:slideViewPr>
    <p:cSldViewPr>
      <p:cViewPr varScale="1">
        <p:scale>
          <a:sx n="53" d="100"/>
          <a:sy n="53" d="100"/>
        </p:scale>
        <p:origin x="-18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3042" y="-96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AB5F786-C906-4CE4-A037-5DCCED8F11DC}" type="datetimeFigureOut">
              <a:rPr lang="zh-CN" altLang="en-US" smtClean="0"/>
              <a:pPr/>
              <a:t>2016-06-14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E2EA24B-9EB4-49CF-BB3D-D2BD0B39F7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8C338CB-659D-4277-A2E8-C99CC91C7637}" type="datetimeFigureOut">
              <a:rPr lang="zh-CN" altLang="en-US" smtClean="0"/>
              <a:pPr/>
              <a:t>2016-06-14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21E7357-36BB-4D37-9756-3AF855E600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6867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01599" tIns="50799" rIns="101599" bIns="50799" anchor="ctr"/>
            <a:lstStyle/>
            <a:p>
              <a:pPr algn="ctr" defTabSz="914400" eaLnBrk="1" hangingPunct="1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36868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defTabSz="914400" eaLnBrk="1" hangingPunct="1"/>
              <a:endParaRPr lang="zh-CN" altLang="zh-CN" sz="2400">
                <a:latin typeface="Times New Roman" pitchFamily="18" charset="0"/>
              </a:endParaRP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6870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71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72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73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74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75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76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77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78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79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688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324" cy="2210277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3688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677"/>
            <a:ext cx="6019324" cy="1751648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62, 2016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67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35040" cy="541067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62, 2016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981677"/>
            <a:ext cx="8229600" cy="3886200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677" y="6247924"/>
            <a:ext cx="2894648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677" y="6247924"/>
            <a:ext cx="2133123" cy="457200"/>
          </a:xfrm>
        </p:spPr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457200" y="6245067"/>
            <a:ext cx="2133124" cy="475773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62, 2016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1403648" y="6525344"/>
            <a:ext cx="2304256" cy="331808"/>
          </a:xfrm>
        </p:spPr>
        <p:txBody>
          <a:bodyPr/>
          <a:lstStyle>
            <a:lvl1pPr>
              <a:defRPr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smtClean="0"/>
              <a:t>June 62, 2016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947" y="4406265"/>
            <a:ext cx="7772400" cy="1363028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947" y="2906078"/>
            <a:ext cx="7772400" cy="1500188"/>
          </a:xfrm>
        </p:spPr>
        <p:txBody>
          <a:bodyPr anchor="b"/>
          <a:lstStyle>
            <a:lvl1pPr marL="0" indent="0">
              <a:buNone/>
              <a:defRPr sz="1800"/>
            </a:lvl1pPr>
            <a:lvl2pPr marL="411480" indent="0">
              <a:buNone/>
              <a:defRPr sz="1600"/>
            </a:lvl2pPr>
            <a:lvl3pPr marL="822960" indent="0">
              <a:buNone/>
              <a:defRPr sz="1400"/>
            </a:lvl3pPr>
            <a:lvl4pPr marL="1234440" indent="0">
              <a:buNone/>
              <a:defRPr sz="1300"/>
            </a:lvl4pPr>
            <a:lvl5pPr marL="1645920" indent="0">
              <a:buNone/>
              <a:defRPr sz="1300"/>
            </a:lvl5pPr>
            <a:lvl6pPr marL="2057400" indent="0">
              <a:buNone/>
              <a:defRPr sz="1300"/>
            </a:lvl6pPr>
            <a:lvl7pPr marL="2468880" indent="0">
              <a:buNone/>
              <a:defRPr sz="1300"/>
            </a:lvl7pPr>
            <a:lvl8pPr marL="2880360" indent="0">
              <a:buNone/>
              <a:defRPr sz="1300"/>
            </a:lvl8pPr>
            <a:lvl9pPr marL="3291840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62, 2016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677"/>
            <a:ext cx="4046220" cy="388620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0580" y="1981677"/>
            <a:ext cx="4046220" cy="388620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62, 2016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4478"/>
            <a:ext cx="4040505" cy="64008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00" b="1"/>
            </a:lvl3pPr>
            <a:lvl4pPr marL="1234440" indent="0">
              <a:buNone/>
              <a:defRPr sz="1400" b="1"/>
            </a:lvl4pPr>
            <a:lvl5pPr marL="1645920" indent="0">
              <a:buNone/>
              <a:defRPr sz="1400" b="1"/>
            </a:lvl5pPr>
            <a:lvl6pPr marL="2057400" indent="0">
              <a:buNone/>
              <a:defRPr sz="1400" b="1"/>
            </a:lvl6pPr>
            <a:lvl7pPr marL="2468880" indent="0">
              <a:buNone/>
              <a:defRPr sz="1400" b="1"/>
            </a:lvl7pPr>
            <a:lvl8pPr marL="2880360" indent="0">
              <a:buNone/>
              <a:defRPr sz="1400" b="1"/>
            </a:lvl8pPr>
            <a:lvl9pPr marL="3291840" indent="0">
              <a:buNone/>
              <a:defRPr sz="1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558"/>
            <a:ext cx="4040505" cy="395192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867" y="1534478"/>
            <a:ext cx="4041933" cy="64008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00" b="1"/>
            </a:lvl3pPr>
            <a:lvl4pPr marL="1234440" indent="0">
              <a:buNone/>
              <a:defRPr sz="1400" b="1"/>
            </a:lvl4pPr>
            <a:lvl5pPr marL="1645920" indent="0">
              <a:buNone/>
              <a:defRPr sz="1400" b="1"/>
            </a:lvl5pPr>
            <a:lvl6pPr marL="2057400" indent="0">
              <a:buNone/>
              <a:defRPr sz="1400" b="1"/>
            </a:lvl6pPr>
            <a:lvl7pPr marL="2468880" indent="0">
              <a:buNone/>
              <a:defRPr sz="1400" b="1"/>
            </a:lvl7pPr>
            <a:lvl8pPr marL="2880360" indent="0">
              <a:buNone/>
              <a:defRPr sz="1400" b="1"/>
            </a:lvl8pPr>
            <a:lvl9pPr marL="3291840" indent="0">
              <a:buNone/>
              <a:defRPr sz="1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867" y="2174558"/>
            <a:ext cx="4041933" cy="395192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62, 2016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62, 2016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62, 2016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2892"/>
            <a:ext cx="3008948" cy="116157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733" y="272892"/>
            <a:ext cx="5112068" cy="5853588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4465"/>
            <a:ext cx="3008948" cy="4692015"/>
          </a:xfrm>
        </p:spPr>
        <p:txBody>
          <a:bodyPr/>
          <a:lstStyle>
            <a:lvl1pPr marL="0" indent="0">
              <a:buNone/>
              <a:defRPr sz="1300"/>
            </a:lvl1pPr>
            <a:lvl2pPr marL="411480" indent="0">
              <a:buNone/>
              <a:defRPr sz="1100"/>
            </a:lvl2pPr>
            <a:lvl3pPr marL="822960" indent="0">
              <a:buNone/>
              <a:defRPr sz="900"/>
            </a:lvl3pPr>
            <a:lvl4pPr marL="1234440" indent="0">
              <a:buNone/>
              <a:defRPr sz="800"/>
            </a:lvl4pPr>
            <a:lvl5pPr marL="1645920" indent="0">
              <a:buNone/>
              <a:defRPr sz="800"/>
            </a:lvl5pPr>
            <a:lvl6pPr marL="2057400" indent="0">
              <a:buNone/>
              <a:defRPr sz="800"/>
            </a:lvl6pPr>
            <a:lvl7pPr marL="2468880" indent="0">
              <a:buNone/>
              <a:defRPr sz="800"/>
            </a:lvl7pPr>
            <a:lvl8pPr marL="2880360" indent="0">
              <a:buNone/>
              <a:defRPr sz="800"/>
            </a:lvl8pPr>
            <a:lvl9pPr marL="329184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62, 2016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1652" y="4800600"/>
            <a:ext cx="5486400" cy="56721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1652" y="612934"/>
            <a:ext cx="5486400" cy="4114800"/>
          </a:xfrm>
        </p:spPr>
        <p:txBody>
          <a:bodyPr/>
          <a:lstStyle>
            <a:lvl1pPr marL="0" indent="0">
              <a:buNone/>
              <a:defRPr sz="2900"/>
            </a:lvl1pPr>
            <a:lvl2pPr marL="411480" indent="0">
              <a:buNone/>
              <a:defRPr sz="2500"/>
            </a:lvl2pPr>
            <a:lvl3pPr marL="822960" indent="0">
              <a:buNone/>
              <a:defRPr sz="220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652" y="5367814"/>
            <a:ext cx="5486400" cy="804386"/>
          </a:xfrm>
        </p:spPr>
        <p:txBody>
          <a:bodyPr/>
          <a:lstStyle>
            <a:lvl1pPr marL="0" indent="0">
              <a:buNone/>
              <a:defRPr sz="1300"/>
            </a:lvl1pPr>
            <a:lvl2pPr marL="411480" indent="0">
              <a:buNone/>
              <a:defRPr sz="1100"/>
            </a:lvl2pPr>
            <a:lvl3pPr marL="822960" indent="0">
              <a:buNone/>
              <a:defRPr sz="900"/>
            </a:lvl3pPr>
            <a:lvl4pPr marL="1234440" indent="0">
              <a:buNone/>
              <a:defRPr sz="800"/>
            </a:lvl4pPr>
            <a:lvl5pPr marL="1645920" indent="0">
              <a:buNone/>
              <a:defRPr sz="800"/>
            </a:lvl5pPr>
            <a:lvl6pPr marL="2057400" indent="0">
              <a:buNone/>
              <a:defRPr sz="800"/>
            </a:lvl6pPr>
            <a:lvl7pPr marL="2468880" indent="0">
              <a:buNone/>
              <a:defRPr sz="800"/>
            </a:lvl7pPr>
            <a:lvl8pPr marL="2880360" indent="0">
              <a:buNone/>
              <a:defRPr sz="800"/>
            </a:lvl8pPr>
            <a:lvl9pPr marL="329184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62, 2016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36512" y="6525344"/>
            <a:ext cx="1440160" cy="331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9" tIns="45719" rIns="91439" bIns="45719" numCol="1" anchor="b" anchorCtr="0" compatLnSpc="1">
            <a:prstTxWarp prst="textNoShape">
              <a:avLst/>
            </a:prstTxWarp>
          </a:bodyPr>
          <a:lstStyle>
            <a:lvl1pPr algn="ctr" defTabSz="914400" eaLnBrk="1" hangingPunct="1">
              <a:defRPr sz="1200">
                <a:ea typeface="宋体" charset="-122"/>
              </a:defRPr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68425" y="6540092"/>
            <a:ext cx="2133123" cy="317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9" tIns="45719" rIns="91439" bIns="45719" numCol="1" anchor="b" anchorCtr="0" compatLnSpc="1">
            <a:prstTxWarp prst="textNoShape">
              <a:avLst/>
            </a:prstTxWarp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宋体" charset="-122"/>
              </a:defRPr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0"/>
            <a:ext cx="9144000" cy="545783"/>
            <a:chOff x="0" y="0"/>
            <a:chExt cx="5760" cy="344"/>
          </a:xfrm>
        </p:grpSpPr>
        <p:sp>
          <p:nvSpPr>
            <p:cNvPr id="3584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01599" tIns="50799" rIns="101599" bIns="50799" anchor="ctr"/>
            <a:lstStyle/>
            <a:p>
              <a:pPr algn="ctr" defTabSz="914400" eaLnBrk="1" hangingPunct="1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3584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defTabSz="914400" eaLnBrk="1" hangingPunct="1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3584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defTabSz="914400" eaLnBrk="1" hangingPunct="1"/>
              <a:endParaRPr lang="zh-CN" altLang="zh-CN" sz="1800">
                <a:solidFill>
                  <a:schemeClr val="hlink"/>
                </a:solidFill>
              </a:endParaRPr>
            </a:p>
          </p:txBody>
        </p:sp>
        <p:sp>
          <p:nvSpPr>
            <p:cNvPr id="3584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defTabSz="914400" eaLnBrk="1" hangingPunct="1"/>
              <a:endParaRPr lang="zh-CN" altLang="zh-CN" sz="1800">
                <a:solidFill>
                  <a:schemeClr val="hlink"/>
                </a:solidFill>
              </a:endParaRPr>
            </a:p>
          </p:txBody>
        </p: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defTabSz="914400" eaLnBrk="1" hangingPunct="1"/>
              <a:endParaRPr lang="zh-CN" altLang="zh-CN" sz="1800">
                <a:solidFill>
                  <a:schemeClr val="accent2"/>
                </a:solidFill>
              </a:endParaRPr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defTabSz="914400" eaLnBrk="1" hangingPunct="1"/>
              <a:endParaRPr lang="zh-CN" altLang="zh-CN" sz="1800">
                <a:solidFill>
                  <a:schemeClr val="hlink"/>
                </a:solidFill>
              </a:endParaRPr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defTabSz="914400" eaLnBrk="1" hangingPunct="1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3585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defTabSz="914400" eaLnBrk="1" hangingPunct="1"/>
              <a:endParaRPr lang="zh-CN" altLang="zh-CN" sz="1800">
                <a:solidFill>
                  <a:schemeClr val="accent2"/>
                </a:solidFill>
              </a:endParaRPr>
            </a:p>
          </p:txBody>
        </p:sp>
        <p:sp>
          <p:nvSpPr>
            <p:cNvPr id="3585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defTabSz="914400" eaLnBrk="1" hangingPunct="1"/>
              <a:endParaRPr lang="zh-CN" altLang="zh-CN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35854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3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9" tIns="45719" rIns="91439" bIns="457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760"/>
            <a:ext cx="8229600" cy="4599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03648" y="6525344"/>
            <a:ext cx="1368152" cy="331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9" tIns="45719" rIns="91439" bIns="45719" numCol="1" anchor="b" anchorCtr="0" compatLnSpc="1">
            <a:prstTxWarp prst="textNoShape">
              <a:avLst/>
            </a:prstTxWarp>
          </a:bodyPr>
          <a:lstStyle>
            <a:lvl1pPr defTabSz="914400" eaLnBrk="1" hangingPunct="1"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ea typeface="宋体" charset="-122"/>
              </a:defRPr>
            </a:lvl1pPr>
          </a:lstStyle>
          <a:p>
            <a:r>
              <a:rPr lang="en-US" altLang="zh-CN" smtClean="0"/>
              <a:t>June 62, 2016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defTabSz="9144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defTabSz="9144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defTabSz="9144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defTabSz="9144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11480" algn="l" defTabSz="9144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822960" algn="l" defTabSz="9144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234440" algn="l" defTabSz="9144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645920" algn="l" defTabSz="9144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defTabSz="9144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defTabSz="9144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defTabSz="91440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defTabSz="9144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468880" indent="-228600" algn="l" defTabSz="9144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880360" indent="-228600" algn="l" defTabSz="9144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291840" indent="-228600" algn="l" defTabSz="9144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703320" indent="-228600" algn="l" defTabSz="9144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extra/generics/index.html" TargetMode="External"/><Relationship Id="rId2" Type="http://schemas.openxmlformats.org/officeDocument/2006/relationships/hyperlink" Target="http://docs.oracle.com/javase/tutorial/java/generics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racle.com/javase/tutorial/java/annotations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Generics and Annotation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MNLBC-June 14, </a:t>
            </a:r>
            <a:r>
              <a:rPr lang="en-US" altLang="zh-CN" dirty="0" smtClean="0"/>
              <a:t>2016</a:t>
            </a:r>
          </a:p>
          <a:p>
            <a:r>
              <a:rPr lang="en-US" altLang="zh-CN" dirty="0" smtClean="0"/>
              <a:t>Hongshan Jiang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If you think of a </a:t>
            </a:r>
            <a:r>
              <a:rPr lang="en-US" altLang="zh-CN" sz="2800" dirty="0" err="1" smtClean="0"/>
              <a:t>genericized</a:t>
            </a:r>
            <a:r>
              <a:rPr lang="en-US" altLang="zh-CN" sz="2800" dirty="0" smtClean="0"/>
              <a:t> type as a type, you won’t go far wrong</a:t>
            </a:r>
          </a:p>
          <a:p>
            <a:pPr lvl="1"/>
            <a:r>
              <a:rPr lang="en-US" altLang="zh-CN" sz="2400" dirty="0" smtClean="0"/>
              <a:t>Use it wherever a type would be used</a:t>
            </a:r>
          </a:p>
          <a:p>
            <a:pPr lvl="1"/>
            <a:r>
              <a:rPr lang="en-US" altLang="zh-CN" sz="2400" dirty="0" err="1" smtClean="0"/>
              <a:t>ArrayList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myList</a:t>
            </a:r>
            <a:r>
              <a:rPr lang="en-US" altLang="zh-CN" sz="2400" dirty="0" smtClean="0"/>
              <a:t> becomes </a:t>
            </a:r>
            <a:r>
              <a:rPr lang="en-US" altLang="zh-CN" sz="2400" dirty="0" err="1" smtClean="0"/>
              <a:t>ArrayList</a:t>
            </a:r>
            <a:r>
              <a:rPr lang="en-US" altLang="zh-CN" sz="2400" dirty="0" smtClean="0"/>
              <a:t>&lt;String&gt; </a:t>
            </a:r>
            <a:r>
              <a:rPr lang="en-US" altLang="zh-CN" sz="2400" dirty="0" err="1" smtClean="0"/>
              <a:t>myList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new </a:t>
            </a:r>
            <a:r>
              <a:rPr lang="en-US" altLang="zh-CN" sz="2400" dirty="0" err="1" smtClean="0"/>
              <a:t>ArrayList</a:t>
            </a:r>
            <a:r>
              <a:rPr lang="en-US" altLang="zh-CN" sz="2400" dirty="0" smtClean="0"/>
              <a:t>() becomes new </a:t>
            </a:r>
            <a:r>
              <a:rPr lang="en-US" altLang="zh-CN" sz="2400" dirty="0" err="1" smtClean="0"/>
              <a:t>ArrayList</a:t>
            </a:r>
            <a:r>
              <a:rPr lang="en-US" altLang="zh-CN" sz="2400" dirty="0" smtClean="0"/>
              <a:t>&lt;String&gt;()</a:t>
            </a:r>
          </a:p>
          <a:p>
            <a:pPr lvl="1"/>
            <a:r>
              <a:rPr lang="en-US" altLang="zh-CN" sz="2400" dirty="0" smtClean="0"/>
              <a:t>public </a:t>
            </a:r>
            <a:r>
              <a:rPr lang="en-US" altLang="zh-CN" sz="2400" dirty="0" err="1" smtClean="0"/>
              <a:t>ArrayList</a:t>
            </a:r>
            <a:r>
              <a:rPr lang="en-US" altLang="zh-CN" sz="2400" dirty="0" smtClean="0"/>
              <a:t> reverse(</a:t>
            </a:r>
            <a:r>
              <a:rPr lang="en-US" altLang="zh-CN" sz="2400" dirty="0" err="1" smtClean="0"/>
              <a:t>ArrayList</a:t>
            </a:r>
            <a:r>
              <a:rPr lang="en-US" altLang="zh-CN" sz="2400" dirty="0" smtClean="0"/>
              <a:t> list) becomes</a:t>
            </a:r>
            <a:br>
              <a:rPr lang="en-US" altLang="zh-CN" sz="2400" dirty="0" smtClean="0"/>
            </a:br>
            <a:r>
              <a:rPr lang="en-US" altLang="zh-CN" sz="2400" dirty="0" smtClean="0"/>
              <a:t> public </a:t>
            </a:r>
            <a:r>
              <a:rPr lang="en-US" altLang="zh-CN" sz="2400" dirty="0" err="1" smtClean="0"/>
              <a:t>ArrayList</a:t>
            </a:r>
            <a:r>
              <a:rPr lang="en-US" altLang="zh-CN" sz="2400" dirty="0" smtClean="0"/>
              <a:t>&lt;String&gt; reverse(</a:t>
            </a:r>
            <a:r>
              <a:rPr lang="en-US" altLang="zh-CN" sz="2400" dirty="0" err="1" smtClean="0"/>
              <a:t>ArrayList</a:t>
            </a:r>
            <a:r>
              <a:rPr lang="en-US" altLang="zh-CN" sz="2400" dirty="0" smtClean="0"/>
              <a:t>&lt;String&gt; list)</a:t>
            </a:r>
          </a:p>
          <a:p>
            <a:r>
              <a:rPr lang="en-US" altLang="zh-CN" sz="2800" dirty="0" smtClean="0"/>
              <a:t>Advantage: Instead of having collections of “Objects”, you can control the type of object</a:t>
            </a:r>
          </a:p>
          <a:p>
            <a:r>
              <a:rPr lang="en-US" altLang="zh-CN" sz="2800" dirty="0" smtClean="0"/>
              <a:t>Disadvantage: more complex, more typing</a:t>
            </a: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Annotation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Motivation</a:t>
            </a:r>
          </a:p>
          <a:p>
            <a:pPr lvl="1"/>
            <a:r>
              <a:rPr lang="en-US" altLang="zh-CN" sz="2400" dirty="0" smtClean="0"/>
              <a:t>Computer scientists and engineers are always trying to add new features to programming languages</a:t>
            </a:r>
          </a:p>
          <a:p>
            <a:pPr lvl="1"/>
            <a:r>
              <a:rPr lang="en-US" altLang="zh-CN" sz="2400" dirty="0" smtClean="0"/>
              <a:t>Sometimes they are genuine revisions; sometimes they are orthogonal to, or outside of, the purposes of the language</a:t>
            </a:r>
          </a:p>
          <a:p>
            <a:pPr lvl="1"/>
            <a:r>
              <a:rPr lang="en-US" altLang="zh-CN" sz="2400" dirty="0" smtClean="0"/>
              <a:t>The preference is to not rewrite the compiler</a:t>
            </a:r>
          </a:p>
          <a:p>
            <a:pPr lvl="1"/>
            <a:r>
              <a:rPr lang="en-US" altLang="zh-CN" sz="2400" dirty="0" smtClean="0"/>
              <a:t>One of the new ease-of-development features in Java 5 are annotations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Previous Examples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The Java platform has always had various ad hoc annotation mechanisms</a:t>
            </a:r>
          </a:p>
          <a:p>
            <a:pPr lvl="1"/>
            <a:r>
              <a:rPr lang="en-US" altLang="zh-CN" sz="1800" dirty="0" err="1" smtClean="0"/>
              <a:t>Javadoc</a:t>
            </a:r>
            <a:r>
              <a:rPr lang="en-US" altLang="zh-CN" sz="1800" dirty="0" smtClean="0"/>
              <a:t> annotations</a:t>
            </a:r>
          </a:p>
          <a:p>
            <a:pPr lvl="1"/>
            <a:r>
              <a:rPr lang="en-US" altLang="zh-CN" sz="1800" dirty="0" smtClean="0"/>
              <a:t>		/**</a:t>
            </a:r>
          </a:p>
          <a:p>
            <a:pPr lvl="1"/>
            <a:r>
              <a:rPr lang="en-US" altLang="zh-CN" sz="1800" dirty="0" smtClean="0"/>
              <a:t>		* Locate a value in a</a:t>
            </a:r>
          </a:p>
          <a:p>
            <a:pPr lvl="1"/>
            <a:r>
              <a:rPr lang="en-US" altLang="zh-CN" sz="1800" dirty="0" smtClean="0"/>
              <a:t>		* collection.</a:t>
            </a:r>
          </a:p>
          <a:p>
            <a:pPr lvl="1"/>
            <a:r>
              <a:rPr lang="en-US" altLang="zh-CN" sz="1800" dirty="0" smtClean="0"/>
              <a:t>		* @</a:t>
            </a:r>
            <a:r>
              <a:rPr lang="en-US" altLang="zh-CN" sz="1800" dirty="0" err="1" smtClean="0"/>
              <a:t>param</a:t>
            </a:r>
            <a:r>
              <a:rPr lang="en-US" altLang="zh-CN" sz="1800" dirty="0" smtClean="0"/>
              <a:t> value the sought-after value</a:t>
            </a:r>
          </a:p>
          <a:p>
            <a:pPr lvl="1"/>
            <a:r>
              <a:rPr lang="en-US" altLang="zh-CN" sz="1800" dirty="0" smtClean="0"/>
              <a:t>		* @return the index location of the value</a:t>
            </a:r>
          </a:p>
          <a:p>
            <a:pPr lvl="1"/>
            <a:r>
              <a:rPr lang="en-US" altLang="zh-CN" sz="1800" dirty="0" smtClean="0"/>
              <a:t>		* @throws </a:t>
            </a:r>
            <a:r>
              <a:rPr lang="en-US" altLang="zh-CN" sz="1800" dirty="0" err="1" smtClean="0"/>
              <a:t>NotFoundException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		*/</a:t>
            </a:r>
          </a:p>
          <a:p>
            <a:pPr lvl="1"/>
            <a:r>
              <a:rPr lang="en-US" altLang="zh-CN" sz="1800" dirty="0" smtClean="0"/>
              <a:t>		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search( Object value ) { …</a:t>
            </a:r>
          </a:p>
          <a:p>
            <a:pPr lvl="1"/>
            <a:endParaRPr lang="en-US" altLang="zh-CN" sz="1800" dirty="0" smtClean="0"/>
          </a:p>
          <a:p>
            <a:pPr lvl="1"/>
            <a:r>
              <a:rPr lang="en-US" altLang="zh-CN" sz="1800" dirty="0" smtClean="0"/>
              <a:t>@transient - an ad hoc annotation indicating that a field should be ignored by the serialization subsystem</a:t>
            </a:r>
          </a:p>
          <a:p>
            <a:pPr lvl="1"/>
            <a:r>
              <a:rPr lang="en-US" altLang="zh-CN" sz="1800" dirty="0" smtClean="0"/>
              <a:t>@deprecated - an ad hoc annotation indicating that the method should no longer be used</a:t>
            </a:r>
            <a:endParaRPr lang="zh-CN" altLang="en-US" sz="1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of annotation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Annotations provide data about a program that is not part of the program itself. An annotation is an attribute of a program element.</a:t>
            </a:r>
          </a:p>
          <a:p>
            <a:r>
              <a:rPr lang="en-US" altLang="zh-CN" sz="2400" dirty="0" smtClean="0"/>
              <a:t>As of release 5.0, the platform has a general purpose annotation (metadata) facility that permits to define and use your own annotation types.</a:t>
            </a:r>
          </a:p>
          <a:p>
            <a:r>
              <a:rPr lang="en-US" altLang="zh-CN" sz="2400" dirty="0" smtClean="0"/>
              <a:t>The facility consists of:</a:t>
            </a:r>
          </a:p>
          <a:p>
            <a:pPr lvl="1"/>
            <a:r>
              <a:rPr lang="en-US" altLang="zh-CN" sz="2000" dirty="0" smtClean="0"/>
              <a:t>a syntax for declaring annotation types </a:t>
            </a:r>
          </a:p>
          <a:p>
            <a:pPr lvl="1"/>
            <a:r>
              <a:rPr lang="en-US" altLang="zh-CN" sz="2000" dirty="0" smtClean="0"/>
              <a:t>a syntax for annotating declarations</a:t>
            </a:r>
          </a:p>
          <a:p>
            <a:pPr lvl="1"/>
            <a:r>
              <a:rPr lang="en-US" altLang="zh-CN" sz="2000" dirty="0" smtClean="0"/>
              <a:t>APIs for reading annotations </a:t>
            </a:r>
          </a:p>
          <a:p>
            <a:pPr lvl="1"/>
            <a:r>
              <a:rPr lang="en-US" altLang="zh-CN" sz="2000" dirty="0" smtClean="0"/>
              <a:t>a class file representation for annotations </a:t>
            </a:r>
          </a:p>
          <a:p>
            <a:pPr lvl="1"/>
            <a:r>
              <a:rPr lang="en-US" altLang="zh-CN" sz="2000" dirty="0" smtClean="0"/>
              <a:t>an annotation processing tool</a:t>
            </a: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Usage of annotation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Annotations have a number of uses, among them: </a:t>
            </a:r>
          </a:p>
          <a:p>
            <a:pPr lvl="1"/>
            <a:r>
              <a:rPr lang="en-US" altLang="zh-CN" sz="2000" dirty="0" smtClean="0"/>
              <a:t>Information for the compiler - Annotations can be used by the compiler to detect errors or suppress warnings</a:t>
            </a:r>
          </a:p>
          <a:p>
            <a:pPr lvl="1"/>
            <a:r>
              <a:rPr lang="en-US" altLang="zh-CN" sz="2000" dirty="0" smtClean="0"/>
              <a:t>Compiler-time and deployment-time processing - Software tools can process annotation information to generate code, XML files, and so forth</a:t>
            </a:r>
          </a:p>
          <a:p>
            <a:pPr lvl="1"/>
            <a:r>
              <a:rPr lang="en-US" altLang="zh-CN" sz="2000" dirty="0" smtClean="0"/>
              <a:t>Runtime processing - Some annotations are available to be examined at runtime (reflection)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can be annotated?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Annotatable program elements:</a:t>
            </a:r>
          </a:p>
          <a:p>
            <a:pPr lvl="1"/>
            <a:r>
              <a:rPr lang="en-US" altLang="zh-CN" dirty="0" smtClean="0"/>
              <a:t>package</a:t>
            </a:r>
          </a:p>
          <a:p>
            <a:pPr lvl="1"/>
            <a:r>
              <a:rPr lang="en-US" altLang="zh-CN" dirty="0" smtClean="0"/>
              <a:t>class, including</a:t>
            </a:r>
          </a:p>
          <a:p>
            <a:pPr lvl="2"/>
            <a:r>
              <a:rPr lang="en-US" altLang="zh-CN" dirty="0" smtClean="0"/>
              <a:t>interface</a:t>
            </a:r>
          </a:p>
          <a:p>
            <a:pPr lvl="2"/>
            <a:r>
              <a:rPr lang="en-US" altLang="zh-CN" dirty="0" err="1" smtClean="0"/>
              <a:t>enum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method</a:t>
            </a:r>
          </a:p>
          <a:p>
            <a:pPr lvl="1"/>
            <a:r>
              <a:rPr lang="en-US" altLang="zh-CN" dirty="0" smtClean="0"/>
              <a:t>field</a:t>
            </a:r>
          </a:p>
          <a:p>
            <a:pPr lvl="1"/>
            <a:r>
              <a:rPr lang="en-US" altLang="zh-CN" dirty="0" smtClean="0"/>
              <a:t>only at compile time</a:t>
            </a:r>
          </a:p>
          <a:p>
            <a:pPr lvl="2"/>
            <a:r>
              <a:rPr lang="en-US" altLang="zh-CN" dirty="0" smtClean="0"/>
              <a:t>local variable</a:t>
            </a:r>
          </a:p>
          <a:p>
            <a:pPr lvl="2"/>
            <a:r>
              <a:rPr lang="en-US" altLang="zh-CN" dirty="0" smtClean="0"/>
              <a:t>formal parameter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Annotations Used by the Compiler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There are three annotation types that are predefined by the language specification itself:</a:t>
            </a:r>
          </a:p>
          <a:p>
            <a:pPr lvl="1"/>
            <a:r>
              <a:rPr lang="en-US" altLang="zh-CN" sz="2400" dirty="0" smtClean="0"/>
              <a:t>@Deprecated - indicates that the marked element is deprecated and should no longer be used</a:t>
            </a:r>
          </a:p>
          <a:p>
            <a:pPr lvl="1"/>
            <a:r>
              <a:rPr lang="en-US" altLang="zh-CN" sz="2400" dirty="0" smtClean="0"/>
              <a:t>@Override - informs the compiler that the element is meant to override an element declared in a </a:t>
            </a:r>
            <a:r>
              <a:rPr lang="en-US" altLang="zh-CN" sz="2400" dirty="0" err="1" smtClean="0"/>
              <a:t>superclass</a:t>
            </a:r>
            <a:r>
              <a:rPr lang="en-US" altLang="zh-CN" sz="2400" dirty="0" smtClean="0"/>
              <a:t> </a:t>
            </a:r>
          </a:p>
          <a:p>
            <a:pPr lvl="1"/>
            <a:r>
              <a:rPr lang="en-US" altLang="zh-CN" sz="2400" dirty="0" smtClean="0"/>
              <a:t>@</a:t>
            </a:r>
            <a:r>
              <a:rPr lang="en-US" altLang="zh-CN" sz="2400" dirty="0" err="1" smtClean="0"/>
              <a:t>SuppressWarnings</a:t>
            </a:r>
            <a:r>
              <a:rPr lang="en-US" altLang="zh-CN" sz="2400" dirty="0" smtClean="0"/>
              <a:t> - tells the compiler to suppress specific warnings that it would otherwise generate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Meta-Annotations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Meta-annotations - types designed for annotating annotation-type declarations (annotations-of-annotations)</a:t>
            </a:r>
          </a:p>
          <a:p>
            <a:r>
              <a:rPr lang="en-US" altLang="zh-CN" sz="2800" dirty="0" smtClean="0"/>
              <a:t>Meta-annotations:</a:t>
            </a:r>
          </a:p>
          <a:p>
            <a:pPr lvl="1"/>
            <a:r>
              <a:rPr lang="en-US" altLang="zh-CN" sz="2000" dirty="0" smtClean="0"/>
              <a:t>@Target - indicates the targeted elements of a class in which the annotation type will be applicable</a:t>
            </a:r>
          </a:p>
          <a:p>
            <a:pPr lvl="2"/>
            <a:r>
              <a:rPr lang="en-US" altLang="zh-CN" sz="1400" dirty="0" smtClean="0"/>
              <a:t>TYPE, FIELD, METHOD, PARAMETER, CONSTRUCTOR, etc</a:t>
            </a:r>
          </a:p>
          <a:p>
            <a:pPr lvl="1"/>
            <a:r>
              <a:rPr lang="en-US" altLang="zh-CN" sz="2000" dirty="0" smtClean="0"/>
              <a:t>@</a:t>
            </a:r>
            <a:r>
              <a:rPr lang="en-US" altLang="zh-CN" sz="2000" dirty="0" smtClean="0"/>
              <a:t>Retention - how long the element holds onto its annotation</a:t>
            </a:r>
          </a:p>
          <a:p>
            <a:pPr lvl="2"/>
            <a:r>
              <a:rPr lang="en-US" altLang="zh-CN" sz="1400" dirty="0" smtClean="0"/>
              <a:t>SOURCE, CLASS, RUNTIME</a:t>
            </a:r>
          </a:p>
          <a:p>
            <a:pPr lvl="1"/>
            <a:r>
              <a:rPr lang="en-US" altLang="zh-CN" sz="2000" dirty="0" smtClean="0"/>
              <a:t>@</a:t>
            </a:r>
            <a:r>
              <a:rPr lang="en-US" altLang="zh-CN" sz="2000" dirty="0" smtClean="0"/>
              <a:t>Documented - indicates that an annotation with this type should be documented by the </a:t>
            </a:r>
            <a:r>
              <a:rPr lang="en-US" altLang="zh-CN" sz="2000" dirty="0" err="1" smtClean="0"/>
              <a:t>javadoc</a:t>
            </a:r>
            <a:r>
              <a:rPr lang="en-US" altLang="zh-CN" sz="2000" dirty="0" smtClean="0"/>
              <a:t> tool</a:t>
            </a:r>
          </a:p>
          <a:p>
            <a:pPr lvl="1"/>
            <a:r>
              <a:rPr lang="en-US" altLang="zh-CN" sz="2000" dirty="0" smtClean="0"/>
              <a:t>@</a:t>
            </a:r>
            <a:r>
              <a:rPr lang="en-US" altLang="zh-CN" sz="2000" dirty="0" smtClean="0"/>
              <a:t>Inherited - indicates that the annotated class with this type is automatically inherited</a:t>
            </a: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Java annotations are a welcome unification and standardization of approaches to annotating code that language designers and </a:t>
            </a:r>
            <a:r>
              <a:rPr lang="en-US" altLang="zh-CN" sz="2800" dirty="0" smtClean="0"/>
              <a:t>implementers </a:t>
            </a:r>
            <a:r>
              <a:rPr lang="en-US" altLang="zh-CN" sz="2800" dirty="0" smtClean="0"/>
              <a:t>have been doing for decades</a:t>
            </a:r>
          </a:p>
          <a:p>
            <a:r>
              <a:rPr lang="en-US" altLang="zh-CN" sz="2800" dirty="0" smtClean="0"/>
              <a:t>Annotations do not directly affect the semantics of a program </a:t>
            </a:r>
          </a:p>
          <a:p>
            <a:r>
              <a:rPr lang="en-US" altLang="zh-CN" sz="2800" dirty="0" smtClean="0"/>
              <a:t>It is not hard to learn!</a:t>
            </a: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http://docs.oracle.com/javase/tutorial/java/generics/index.html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http://docs.oracle.com/javase/tutorial/extra/generics/index.html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http://docs.oracle.com/javase/tutorial/java/annotations/index.html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Generics</a:t>
            </a:r>
          </a:p>
          <a:p>
            <a:r>
              <a:rPr lang="en-US" altLang="zh-CN" dirty="0" smtClean="0"/>
              <a:t>Annotation</a:t>
            </a:r>
            <a:endParaRPr lang="zh-CN" altLang="en-US" dirty="0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25" name="页脚占位符 2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A generic is a method that is recompiled with different types as the need arises</a:t>
            </a:r>
            <a:br>
              <a:rPr lang="en-US" altLang="zh-CN" sz="2000" dirty="0" smtClean="0"/>
            </a:br>
            <a:endParaRPr lang="en-US" altLang="zh-CN" sz="2000" dirty="0" smtClean="0"/>
          </a:p>
          <a:p>
            <a:r>
              <a:rPr lang="en-US" altLang="zh-CN" sz="2000" dirty="0" smtClean="0"/>
              <a:t>The bad news:</a:t>
            </a:r>
          </a:p>
          <a:p>
            <a:pPr lvl="1"/>
            <a:r>
              <a:rPr lang="en-US" altLang="zh-CN" sz="1600" dirty="0" smtClean="0"/>
              <a:t>Instead of saying: List words = new </a:t>
            </a:r>
            <a:r>
              <a:rPr lang="en-US" altLang="zh-CN" sz="1600" dirty="0" err="1" smtClean="0"/>
              <a:t>ArrayList</a:t>
            </a:r>
            <a:r>
              <a:rPr lang="en-US" altLang="zh-CN" sz="1600" dirty="0" smtClean="0"/>
              <a:t>();</a:t>
            </a:r>
          </a:p>
          <a:p>
            <a:pPr lvl="1"/>
            <a:r>
              <a:rPr lang="en-US" altLang="zh-CN" sz="1600" dirty="0" smtClean="0"/>
              <a:t>You'll have to say:</a:t>
            </a:r>
            <a:br>
              <a:rPr lang="en-US" altLang="zh-CN" sz="1600" dirty="0" smtClean="0"/>
            </a:br>
            <a:r>
              <a:rPr lang="en-US" altLang="zh-CN" sz="1600" dirty="0" smtClean="0"/>
              <a:t>      List&lt;String&gt; words = new </a:t>
            </a:r>
            <a:r>
              <a:rPr lang="en-US" altLang="zh-CN" sz="1600" dirty="0" err="1" smtClean="0"/>
              <a:t>ArrayList</a:t>
            </a:r>
            <a:r>
              <a:rPr lang="en-US" altLang="zh-CN" sz="1600" dirty="0" smtClean="0"/>
              <a:t>&lt;String&gt;();</a:t>
            </a:r>
            <a:br>
              <a:rPr lang="en-US" altLang="zh-CN" sz="1600" dirty="0" smtClean="0"/>
            </a:br>
            <a:endParaRPr lang="en-US" altLang="zh-CN" sz="1600" dirty="0" smtClean="0"/>
          </a:p>
          <a:p>
            <a:r>
              <a:rPr lang="en-US" altLang="zh-CN" sz="2000" dirty="0" smtClean="0"/>
              <a:t>The good news:</a:t>
            </a:r>
          </a:p>
          <a:p>
            <a:pPr lvl="1"/>
            <a:r>
              <a:rPr lang="en-US" altLang="zh-CN" sz="1600" dirty="0" smtClean="0"/>
              <a:t>Replaces runtime type checks with compile-time checks</a:t>
            </a:r>
          </a:p>
          <a:p>
            <a:pPr lvl="1"/>
            <a:r>
              <a:rPr lang="en-US" altLang="zh-CN" sz="1600" dirty="0" smtClean="0"/>
              <a:t>No casting; instead of</a:t>
            </a:r>
            <a:br>
              <a:rPr lang="en-US" altLang="zh-CN" sz="1600" dirty="0" smtClean="0"/>
            </a:br>
            <a:r>
              <a:rPr lang="en-US" altLang="zh-CN" sz="1600" dirty="0" smtClean="0"/>
              <a:t>     String title = (String) </a:t>
            </a:r>
            <a:r>
              <a:rPr lang="en-US" altLang="zh-CN" sz="1600" dirty="0" err="1" smtClean="0"/>
              <a:t>words.get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);</a:t>
            </a:r>
            <a:br>
              <a:rPr lang="en-US" altLang="zh-CN" sz="1600" dirty="0" smtClean="0"/>
            </a:br>
            <a:r>
              <a:rPr lang="en-US" altLang="zh-CN" sz="1600" dirty="0" smtClean="0"/>
              <a:t>you use</a:t>
            </a:r>
            <a:br>
              <a:rPr lang="en-US" altLang="zh-CN" sz="1600" dirty="0" smtClean="0"/>
            </a:br>
            <a:r>
              <a:rPr lang="en-US" altLang="zh-CN" sz="1600" dirty="0" smtClean="0"/>
              <a:t>     String title = </a:t>
            </a:r>
            <a:r>
              <a:rPr lang="en-US" altLang="zh-CN" sz="1600" dirty="0" err="1" smtClean="0"/>
              <a:t>words.get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);</a:t>
            </a:r>
            <a:br>
              <a:rPr lang="en-US" altLang="zh-CN" sz="1600" dirty="0" smtClean="0"/>
            </a:br>
            <a:endParaRPr lang="en-US" altLang="zh-CN" sz="1600" dirty="0" smtClean="0"/>
          </a:p>
          <a:p>
            <a:r>
              <a:rPr lang="en-US" altLang="zh-CN" sz="2000" dirty="0" smtClean="0"/>
              <a:t>Some classes and interfaces that have been “</a:t>
            </a:r>
            <a:r>
              <a:rPr lang="en-US" altLang="zh-CN" sz="2000" dirty="0" err="1" smtClean="0"/>
              <a:t>genericized</a:t>
            </a:r>
            <a:r>
              <a:rPr lang="en-US" altLang="zh-CN" sz="2000" dirty="0" smtClean="0"/>
              <a:t>” are: Vector, </a:t>
            </a:r>
            <a:r>
              <a:rPr lang="en-US" altLang="zh-CN" sz="2000" dirty="0" err="1" smtClean="0"/>
              <a:t>ArrayList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LinkedList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Hashtable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HashMap</a:t>
            </a:r>
            <a:r>
              <a:rPr lang="en-US" altLang="zh-CN" sz="2000" dirty="0" smtClean="0"/>
              <a:t>, Stack, Queue, </a:t>
            </a:r>
            <a:r>
              <a:rPr lang="en-US" altLang="zh-CN" sz="2000" dirty="0" err="1" smtClean="0"/>
              <a:t>PriorityQueue</a:t>
            </a:r>
            <a:r>
              <a:rPr lang="en-US" altLang="zh-CN" sz="2000" dirty="0" smtClean="0"/>
              <a:t>, Dictionary, </a:t>
            </a:r>
            <a:r>
              <a:rPr lang="en-US" altLang="zh-CN" sz="2000" dirty="0" err="1" smtClean="0"/>
              <a:t>TreeMap</a:t>
            </a:r>
            <a:r>
              <a:rPr lang="en-US" altLang="zh-CN" sz="2000" dirty="0" smtClean="0"/>
              <a:t> and </a:t>
            </a:r>
            <a:r>
              <a:rPr lang="en-US" altLang="zh-CN" sz="2000" dirty="0" err="1" smtClean="0"/>
              <a:t>TreeSet</a:t>
            </a: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Generic </a:t>
            </a:r>
            <a:r>
              <a:rPr lang="en-US" altLang="zh-CN" dirty="0" err="1" smtClean="0"/>
              <a:t>Iterators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An </a:t>
            </a:r>
            <a:r>
              <a:rPr lang="en-US" altLang="zh-CN" sz="2000" dirty="0" err="1" smtClean="0"/>
              <a:t>Iterator</a:t>
            </a:r>
            <a:r>
              <a:rPr lang="en-US" altLang="zh-CN" sz="2000" dirty="0" smtClean="0"/>
              <a:t> is an object that will let you step through the elements of a list one at a time</a:t>
            </a:r>
          </a:p>
          <a:p>
            <a:pPr lvl="1"/>
            <a:r>
              <a:rPr lang="en-US" altLang="zh-CN" sz="1600" dirty="0" smtClean="0"/>
              <a:t>List&lt;String&gt; </a:t>
            </a:r>
            <a:r>
              <a:rPr lang="en-US" altLang="zh-CN" sz="1600" dirty="0" err="1" smtClean="0"/>
              <a:t>listOfStrings</a:t>
            </a:r>
            <a:r>
              <a:rPr lang="en-US" altLang="zh-CN" sz="1600" dirty="0" smtClean="0"/>
              <a:t> = new </a:t>
            </a:r>
            <a:r>
              <a:rPr lang="en-US" altLang="zh-CN" sz="1600" dirty="0" err="1" smtClean="0"/>
              <a:t>ArrayList</a:t>
            </a:r>
            <a:r>
              <a:rPr lang="en-US" altLang="zh-CN" sz="1600" dirty="0" smtClean="0"/>
              <a:t>&lt;String&gt;();</a:t>
            </a:r>
            <a:br>
              <a:rPr lang="en-US" altLang="zh-CN" sz="1600" dirty="0" smtClean="0"/>
            </a:br>
            <a:r>
              <a:rPr lang="en-US" altLang="zh-CN" sz="1600" dirty="0" smtClean="0"/>
              <a:t>...</a:t>
            </a:r>
            <a:br>
              <a:rPr lang="en-US" altLang="zh-CN" sz="1600" dirty="0" smtClean="0"/>
            </a:br>
            <a:r>
              <a:rPr lang="en-US" altLang="zh-CN" sz="1600" dirty="0" smtClean="0"/>
              <a:t>for (</a:t>
            </a:r>
            <a:r>
              <a:rPr lang="en-US" altLang="zh-CN" sz="1600" dirty="0" err="1" smtClean="0"/>
              <a:t>Iterator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 = </a:t>
            </a:r>
            <a:r>
              <a:rPr lang="en-US" altLang="zh-CN" sz="1600" dirty="0" err="1" smtClean="0"/>
              <a:t>listOfStrings.iterator</a:t>
            </a:r>
            <a:r>
              <a:rPr lang="en-US" altLang="zh-CN" sz="1600" dirty="0" smtClean="0"/>
              <a:t>(); </a:t>
            </a:r>
            <a:r>
              <a:rPr lang="en-US" altLang="zh-CN" sz="1600" dirty="0" err="1" smtClean="0"/>
              <a:t>i.hasNext</a:t>
            </a:r>
            <a:r>
              <a:rPr lang="en-US" altLang="zh-CN" sz="1600" dirty="0" smtClean="0"/>
              <a:t>(); ) {</a:t>
            </a:r>
            <a:br>
              <a:rPr lang="en-US" altLang="zh-CN" sz="1600" dirty="0" smtClean="0"/>
            </a:br>
            <a:r>
              <a:rPr lang="en-US" altLang="zh-CN" sz="1600" dirty="0" smtClean="0"/>
              <a:t>    String s = (String) </a:t>
            </a:r>
            <a:r>
              <a:rPr lang="en-US" altLang="zh-CN" sz="1600" dirty="0" err="1" smtClean="0"/>
              <a:t>i.next</a:t>
            </a:r>
            <a:r>
              <a:rPr lang="en-US" altLang="zh-CN" sz="1600" dirty="0" smtClean="0"/>
              <a:t>();</a:t>
            </a:r>
            <a:br>
              <a:rPr lang="en-US" altLang="zh-CN" sz="1600" dirty="0" smtClean="0"/>
            </a:b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System.out.println</a:t>
            </a:r>
            <a:r>
              <a:rPr lang="en-US" altLang="zh-CN" sz="1600" dirty="0" smtClean="0"/>
              <a:t>(s);</a:t>
            </a:r>
            <a:br>
              <a:rPr lang="en-US" altLang="zh-CN" sz="1600" dirty="0" smtClean="0"/>
            </a:br>
            <a:r>
              <a:rPr lang="en-US" altLang="zh-CN" sz="1600" dirty="0" smtClean="0"/>
              <a:t>}</a:t>
            </a:r>
          </a:p>
          <a:p>
            <a:r>
              <a:rPr lang="en-US" altLang="zh-CN" sz="2000" dirty="0" err="1" smtClean="0"/>
              <a:t>Iterators</a:t>
            </a:r>
            <a:r>
              <a:rPr lang="en-US" altLang="zh-CN" sz="2000" dirty="0" smtClean="0"/>
              <a:t> have also been </a:t>
            </a:r>
            <a:r>
              <a:rPr lang="en-US" altLang="zh-CN" sz="2000" dirty="0" err="1" smtClean="0"/>
              <a:t>genericized</a:t>
            </a:r>
            <a:r>
              <a:rPr lang="en-US" altLang="zh-CN" sz="2000" dirty="0" smtClean="0"/>
              <a:t>:</a:t>
            </a:r>
          </a:p>
          <a:p>
            <a:pPr lvl="1"/>
            <a:r>
              <a:rPr lang="en-US" altLang="zh-CN" sz="1600" dirty="0" smtClean="0"/>
              <a:t>List&lt;String&gt; </a:t>
            </a:r>
            <a:r>
              <a:rPr lang="en-US" altLang="zh-CN" sz="1600" dirty="0" err="1" smtClean="0"/>
              <a:t>listOfStrings</a:t>
            </a:r>
            <a:r>
              <a:rPr lang="en-US" altLang="zh-CN" sz="1600" dirty="0" smtClean="0"/>
              <a:t> = new </a:t>
            </a:r>
            <a:r>
              <a:rPr lang="en-US" altLang="zh-CN" sz="1600" dirty="0" err="1" smtClean="0"/>
              <a:t>ArrayList</a:t>
            </a:r>
            <a:r>
              <a:rPr lang="en-US" altLang="zh-CN" sz="1600" dirty="0" smtClean="0"/>
              <a:t>&lt;String&gt;();</a:t>
            </a:r>
            <a:br>
              <a:rPr lang="en-US" altLang="zh-CN" sz="1600" dirty="0" smtClean="0"/>
            </a:br>
            <a:r>
              <a:rPr lang="en-US" altLang="zh-CN" sz="1600" dirty="0" smtClean="0"/>
              <a:t>...</a:t>
            </a:r>
            <a:br>
              <a:rPr lang="en-US" altLang="zh-CN" sz="1600" dirty="0" smtClean="0"/>
            </a:br>
            <a:r>
              <a:rPr lang="en-US" altLang="zh-CN" sz="1600" dirty="0" smtClean="0"/>
              <a:t>for (</a:t>
            </a:r>
            <a:r>
              <a:rPr lang="en-US" altLang="zh-CN" sz="1600" dirty="0" err="1" smtClean="0"/>
              <a:t>Iterator</a:t>
            </a:r>
            <a:r>
              <a:rPr lang="en-US" altLang="zh-CN" sz="1600" dirty="0" smtClean="0"/>
              <a:t>&lt;String&gt;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 = </a:t>
            </a:r>
            <a:r>
              <a:rPr lang="en-US" altLang="zh-CN" sz="1600" dirty="0" err="1" smtClean="0"/>
              <a:t>listOfStrings.iterator</a:t>
            </a:r>
            <a:r>
              <a:rPr lang="en-US" altLang="zh-CN" sz="1600" dirty="0" smtClean="0"/>
              <a:t>(); </a:t>
            </a:r>
            <a:r>
              <a:rPr lang="en-US" altLang="zh-CN" sz="1600" dirty="0" err="1" smtClean="0"/>
              <a:t>i.hasNext</a:t>
            </a:r>
            <a:r>
              <a:rPr lang="en-US" altLang="zh-CN" sz="1600" dirty="0" smtClean="0"/>
              <a:t>(); ) {</a:t>
            </a:r>
            <a:br>
              <a:rPr lang="en-US" altLang="zh-CN" sz="1600" dirty="0" smtClean="0"/>
            </a:br>
            <a:r>
              <a:rPr lang="en-US" altLang="zh-CN" sz="1600" dirty="0" smtClean="0"/>
              <a:t>    String s = </a:t>
            </a:r>
            <a:r>
              <a:rPr lang="en-US" altLang="zh-CN" sz="1600" dirty="0" err="1" smtClean="0"/>
              <a:t>i.next</a:t>
            </a:r>
            <a:r>
              <a:rPr lang="en-US" altLang="zh-CN" sz="1600" dirty="0" smtClean="0"/>
              <a:t>();</a:t>
            </a:r>
            <a:br>
              <a:rPr lang="en-US" altLang="zh-CN" sz="1600" dirty="0" smtClean="0"/>
            </a:b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System.out.println</a:t>
            </a:r>
            <a:r>
              <a:rPr lang="en-US" altLang="zh-CN" sz="1600" dirty="0" smtClean="0"/>
              <a:t>(s);</a:t>
            </a:r>
            <a:br>
              <a:rPr lang="en-US" altLang="zh-CN" sz="1600" dirty="0" smtClean="0"/>
            </a:br>
            <a:r>
              <a:rPr lang="en-US" altLang="zh-CN" sz="1600" dirty="0" smtClean="0"/>
              <a:t>}</a:t>
            </a:r>
          </a:p>
          <a:p>
            <a:r>
              <a:rPr lang="en-US" altLang="zh-CN" sz="2000" dirty="0" smtClean="0"/>
              <a:t>If a class implements </a:t>
            </a:r>
            <a:r>
              <a:rPr lang="en-US" altLang="zh-CN" sz="2000" dirty="0" err="1" smtClean="0"/>
              <a:t>Iterable</a:t>
            </a:r>
            <a:r>
              <a:rPr lang="en-US" altLang="zh-CN" sz="2000" dirty="0" smtClean="0"/>
              <a:t>, you can use the </a:t>
            </a:r>
            <a:r>
              <a:rPr lang="en-US" altLang="zh-CN" sz="2000" dirty="0" smtClean="0"/>
              <a:t>next() for </a:t>
            </a:r>
            <a:r>
              <a:rPr lang="en-US" altLang="zh-CN" sz="2000" dirty="0" smtClean="0"/>
              <a:t>loop to iterate through all its objects</a:t>
            </a: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Writing generic methods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private void </a:t>
            </a:r>
            <a:r>
              <a:rPr lang="en-US" altLang="zh-CN" sz="2400" dirty="0" err="1" smtClean="0"/>
              <a:t>printListOfStrings</a:t>
            </a:r>
            <a:r>
              <a:rPr lang="en-US" altLang="zh-CN" sz="2400" dirty="0" smtClean="0"/>
              <a:t>(List&lt;String&gt; list) {</a:t>
            </a:r>
            <a:br>
              <a:rPr lang="en-US" altLang="zh-CN" sz="2400" dirty="0" smtClean="0"/>
            </a:br>
            <a:r>
              <a:rPr lang="en-US" altLang="zh-CN" sz="2400" dirty="0" smtClean="0"/>
              <a:t>    for (</a:t>
            </a:r>
            <a:r>
              <a:rPr lang="en-US" altLang="zh-CN" sz="2400" dirty="0" err="1" smtClean="0"/>
              <a:t>Iterator</a:t>
            </a:r>
            <a:r>
              <a:rPr lang="en-US" altLang="zh-CN" sz="2400" dirty="0" smtClean="0"/>
              <a:t>&lt;String&gt;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list.iterator</a:t>
            </a:r>
            <a:r>
              <a:rPr lang="en-US" altLang="zh-CN" sz="2400" dirty="0" smtClean="0"/>
              <a:t>(); </a:t>
            </a:r>
            <a:r>
              <a:rPr lang="en-US" altLang="zh-CN" sz="2400" dirty="0" err="1" smtClean="0"/>
              <a:t>i.hasNext</a:t>
            </a:r>
            <a:r>
              <a:rPr lang="en-US" altLang="zh-CN" sz="2400" dirty="0" smtClean="0"/>
              <a:t>(); ) {</a:t>
            </a:r>
            <a:br>
              <a:rPr lang="en-US" altLang="zh-CN" sz="2400" dirty="0" smtClean="0"/>
            </a:b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System.out.println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i.next</a:t>
            </a:r>
            <a:r>
              <a:rPr lang="en-US" altLang="zh-CN" sz="2400" dirty="0" smtClean="0"/>
              <a:t>());</a:t>
            </a:r>
            <a:br>
              <a:rPr lang="en-US" altLang="zh-CN" sz="2400" dirty="0" smtClean="0"/>
            </a:br>
            <a:r>
              <a:rPr lang="en-US" altLang="zh-CN" sz="2400" dirty="0" smtClean="0"/>
              <a:t>    }</a:t>
            </a:r>
            <a:br>
              <a:rPr lang="en-US" altLang="zh-CN" sz="2400" dirty="0" smtClean="0"/>
            </a:br>
            <a:r>
              <a:rPr lang="en-US" altLang="zh-CN" sz="2400" dirty="0" smtClean="0"/>
              <a:t>}</a:t>
            </a:r>
          </a:p>
          <a:p>
            <a:r>
              <a:rPr lang="en-US" altLang="zh-CN" sz="2400" dirty="0" smtClean="0"/>
              <a:t>This method should be called with a parameter of type List&lt;String&gt;, but it can be called with a parameter of type List</a:t>
            </a:r>
          </a:p>
          <a:p>
            <a:pPr lvl="1"/>
            <a:r>
              <a:rPr lang="en-US" altLang="zh-CN" sz="1800" dirty="0" smtClean="0"/>
              <a:t>The disadvantage is that the compiler won’t catch errors; instead, errors will cause a </a:t>
            </a:r>
            <a:r>
              <a:rPr lang="en-US" altLang="zh-CN" sz="1800" dirty="0" err="1" smtClean="0"/>
              <a:t>ClassCastException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This is necessary for backward compatibility</a:t>
            </a:r>
          </a:p>
          <a:p>
            <a:pPr lvl="1"/>
            <a:r>
              <a:rPr lang="en-US" altLang="zh-CN" sz="1800" dirty="0" smtClean="0"/>
              <a:t>Similarly, the </a:t>
            </a:r>
            <a:r>
              <a:rPr lang="en-US" altLang="zh-CN" sz="1800" dirty="0" err="1" smtClean="0"/>
              <a:t>Iterator</a:t>
            </a:r>
            <a:r>
              <a:rPr lang="en-US" altLang="zh-CN" sz="1800" dirty="0" smtClean="0"/>
              <a:t> need not be </a:t>
            </a:r>
            <a:r>
              <a:rPr lang="en-US" altLang="zh-CN" sz="1800" dirty="0" err="1" smtClean="0"/>
              <a:t>genericized</a:t>
            </a:r>
            <a:r>
              <a:rPr lang="en-US" altLang="zh-CN" sz="1800" dirty="0" smtClean="0"/>
              <a:t> as an </a:t>
            </a:r>
            <a:r>
              <a:rPr lang="en-US" altLang="zh-CN" sz="1800" dirty="0" err="1" smtClean="0"/>
              <a:t>Iterator</a:t>
            </a:r>
            <a:r>
              <a:rPr lang="en-US" altLang="zh-CN" sz="1800" dirty="0" smtClean="0"/>
              <a:t>&lt;String&gt;</a:t>
            </a:r>
          </a:p>
          <a:p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Writing your own generic types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public class Box&lt;T&gt; {</a:t>
            </a:r>
            <a:br>
              <a:rPr lang="en-US" altLang="zh-CN" sz="2000" dirty="0" smtClean="0"/>
            </a:br>
            <a:r>
              <a:rPr lang="en-US" altLang="zh-CN" sz="2000" dirty="0" smtClean="0"/>
              <a:t>    private List&lt;T&gt; contents;</a:t>
            </a:r>
            <a:br>
              <a:rPr lang="en-US" altLang="zh-CN" sz="2000" dirty="0" smtClean="0"/>
            </a:br>
            <a:r>
              <a:rPr lang="en-US" altLang="zh-CN" sz="2000" dirty="0" smtClean="0"/>
              <a:t>    public Box() {</a:t>
            </a:r>
            <a:br>
              <a:rPr lang="en-US" altLang="zh-CN" sz="2000" dirty="0" smtClean="0"/>
            </a:br>
            <a:r>
              <a:rPr lang="en-US" altLang="zh-CN" sz="2000" dirty="0" smtClean="0"/>
              <a:t>        contents = new </a:t>
            </a:r>
            <a:r>
              <a:rPr lang="en-US" altLang="zh-CN" sz="2000" dirty="0" err="1" smtClean="0"/>
              <a:t>ArrayList</a:t>
            </a:r>
            <a:r>
              <a:rPr lang="en-US" altLang="zh-CN" sz="2000" dirty="0" smtClean="0"/>
              <a:t>&lt;T&gt;();</a:t>
            </a:r>
            <a:br>
              <a:rPr lang="en-US" altLang="zh-CN" sz="2000" dirty="0" smtClean="0"/>
            </a:br>
            <a:r>
              <a:rPr lang="en-US" altLang="zh-CN" sz="2000" dirty="0" smtClean="0"/>
              <a:t>    }</a:t>
            </a:r>
            <a:br>
              <a:rPr lang="en-US" altLang="zh-CN" sz="2000" dirty="0" smtClean="0"/>
            </a:br>
            <a:r>
              <a:rPr lang="en-US" altLang="zh-CN" sz="2000" dirty="0" smtClean="0"/>
              <a:t>    public void add(T thing) { </a:t>
            </a:r>
            <a:r>
              <a:rPr lang="en-US" altLang="zh-CN" sz="2000" dirty="0" err="1" smtClean="0"/>
              <a:t>contents.add</a:t>
            </a:r>
            <a:r>
              <a:rPr lang="en-US" altLang="zh-CN" sz="2000" dirty="0" smtClean="0"/>
              <a:t>(thing); }</a:t>
            </a:r>
            <a:br>
              <a:rPr lang="en-US" altLang="zh-CN" sz="2000" dirty="0" smtClean="0"/>
            </a:br>
            <a:r>
              <a:rPr lang="en-US" altLang="zh-CN" sz="2000" dirty="0" smtClean="0"/>
              <a:t>    public T grab() {</a:t>
            </a:r>
            <a:br>
              <a:rPr lang="en-US" altLang="zh-CN" sz="2000" dirty="0" smtClean="0"/>
            </a:br>
            <a:r>
              <a:rPr lang="en-US" altLang="zh-CN" sz="2000" dirty="0" smtClean="0"/>
              <a:t>        if (</a:t>
            </a:r>
            <a:r>
              <a:rPr lang="en-US" altLang="zh-CN" sz="2000" dirty="0" err="1" smtClean="0"/>
              <a:t>contents.size</a:t>
            </a:r>
            <a:r>
              <a:rPr lang="en-US" altLang="zh-CN" sz="2000" dirty="0" smtClean="0"/>
              <a:t>() &gt; 0) return </a:t>
            </a:r>
            <a:r>
              <a:rPr lang="en-US" altLang="zh-CN" sz="2000" dirty="0" err="1" smtClean="0"/>
              <a:t>contents.remove</a:t>
            </a:r>
            <a:r>
              <a:rPr lang="en-US" altLang="zh-CN" sz="2000" dirty="0" smtClean="0"/>
              <a:t>(0);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        else return null;</a:t>
            </a:r>
            <a:br>
              <a:rPr lang="en-US" altLang="zh-CN" sz="2000" dirty="0" smtClean="0"/>
            </a:br>
            <a:r>
              <a:rPr lang="en-US" altLang="zh-CN" sz="2000" dirty="0" smtClean="0"/>
              <a:t>}</a:t>
            </a:r>
          </a:p>
          <a:p>
            <a:r>
              <a:rPr lang="en-US" altLang="zh-CN" sz="2000" dirty="0" smtClean="0"/>
              <a:t>Sun’s recommendation is to use single capital letters (such as T) for types</a:t>
            </a:r>
          </a:p>
          <a:p>
            <a:r>
              <a:rPr lang="en-US" altLang="zh-CN" sz="2000" dirty="0" smtClean="0"/>
              <a:t>If you have more than a couple generic types, though, you should use better names</a:t>
            </a: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New for statement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The syntax of the new statement is</a:t>
            </a:r>
            <a:br>
              <a:rPr lang="en-US" altLang="zh-CN" sz="2400" dirty="0" smtClean="0"/>
            </a:br>
            <a:r>
              <a:rPr lang="en-US" altLang="zh-CN" sz="2400" dirty="0" smtClean="0"/>
              <a:t>       for(type </a:t>
            </a:r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: array) {...}</a:t>
            </a:r>
            <a:br>
              <a:rPr lang="en-US" altLang="zh-CN" sz="2400" dirty="0" smtClean="0"/>
            </a:br>
            <a:r>
              <a:rPr lang="en-US" altLang="zh-CN" sz="2400" dirty="0" smtClean="0"/>
              <a:t>or    for(type </a:t>
            </a:r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: collection) {...}</a:t>
            </a:r>
          </a:p>
          <a:p>
            <a:r>
              <a:rPr lang="en-US" altLang="zh-CN" sz="2400" dirty="0" smtClean="0"/>
              <a:t>Example:</a:t>
            </a:r>
            <a:br>
              <a:rPr lang="en-US" altLang="zh-CN" sz="2400" dirty="0" smtClean="0"/>
            </a:br>
            <a:r>
              <a:rPr lang="en-US" altLang="zh-CN" sz="2400" dirty="0" smtClean="0"/>
              <a:t>    for(float x : </a:t>
            </a:r>
            <a:r>
              <a:rPr lang="en-US" altLang="zh-CN" sz="2400" dirty="0" err="1" smtClean="0"/>
              <a:t>myRealArray</a:t>
            </a:r>
            <a:r>
              <a:rPr lang="en-US" altLang="zh-CN" sz="2400" dirty="0" smtClean="0"/>
              <a:t>) {</a:t>
            </a:r>
            <a:br>
              <a:rPr lang="en-US" altLang="zh-CN" sz="2400" dirty="0" smtClean="0"/>
            </a:b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myRealSum</a:t>
            </a:r>
            <a:r>
              <a:rPr lang="en-US" altLang="zh-CN" sz="2400" dirty="0" smtClean="0"/>
              <a:t> += x;</a:t>
            </a:r>
            <a:br>
              <a:rPr lang="en-US" altLang="zh-CN" sz="2400" dirty="0" smtClean="0"/>
            </a:br>
            <a:r>
              <a:rPr lang="en-US" altLang="zh-CN" sz="2400" dirty="0" smtClean="0"/>
              <a:t>    }</a:t>
            </a:r>
          </a:p>
          <a:p>
            <a:r>
              <a:rPr lang="en-US" altLang="zh-CN" sz="2400" dirty="0" smtClean="0"/>
              <a:t>For a collection class that implements </a:t>
            </a:r>
            <a:r>
              <a:rPr lang="en-US" altLang="zh-CN" sz="2400" dirty="0" err="1" smtClean="0"/>
              <a:t>Iterable</a:t>
            </a:r>
            <a:r>
              <a:rPr lang="en-US" altLang="zh-CN" sz="2400" dirty="0" smtClean="0"/>
              <a:t>, instead of</a:t>
            </a:r>
            <a:br>
              <a:rPr lang="en-US" altLang="zh-CN" sz="2400" dirty="0" smtClean="0"/>
            </a:br>
            <a:r>
              <a:rPr lang="en-US" altLang="zh-CN" sz="2400" dirty="0" smtClean="0"/>
              <a:t>        for (</a:t>
            </a:r>
            <a:r>
              <a:rPr lang="en-US" altLang="zh-CN" sz="2400" dirty="0" err="1" smtClean="0"/>
              <a:t>Iterator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iter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c.iterator</a:t>
            </a:r>
            <a:r>
              <a:rPr lang="en-US" altLang="zh-CN" sz="2400" dirty="0" smtClean="0"/>
              <a:t>(); </a:t>
            </a:r>
            <a:r>
              <a:rPr lang="en-US" altLang="zh-CN" sz="2400" dirty="0" err="1" smtClean="0"/>
              <a:t>iter.hasNext</a:t>
            </a:r>
            <a:r>
              <a:rPr lang="en-US" altLang="zh-CN" sz="2400" dirty="0" smtClean="0"/>
              <a:t>(); )</a:t>
            </a:r>
            <a:br>
              <a:rPr lang="en-US" altLang="zh-CN" sz="2400" dirty="0" smtClean="0"/>
            </a:br>
            <a:r>
              <a:rPr lang="en-US" altLang="zh-CN" sz="2400" dirty="0" smtClean="0"/>
              <a:t>            ((</a:t>
            </a:r>
            <a:r>
              <a:rPr lang="en-US" altLang="zh-CN" sz="2400" dirty="0" err="1" smtClean="0"/>
              <a:t>TimerTask</a:t>
            </a:r>
            <a:r>
              <a:rPr lang="en-US" altLang="zh-CN" sz="2400" dirty="0" smtClean="0"/>
              <a:t>) </a:t>
            </a:r>
            <a:r>
              <a:rPr lang="en-US" altLang="zh-CN" sz="2400" dirty="0" err="1" smtClean="0"/>
              <a:t>iter.next</a:t>
            </a:r>
            <a:r>
              <a:rPr lang="en-US" altLang="zh-CN" sz="2400" dirty="0" smtClean="0"/>
              <a:t>()).cancel();</a:t>
            </a:r>
            <a:br>
              <a:rPr lang="en-US" altLang="zh-CN" sz="2400" dirty="0" smtClean="0"/>
            </a:br>
            <a:r>
              <a:rPr lang="en-US" altLang="zh-CN" sz="2400" dirty="0" smtClean="0"/>
              <a:t>you can now say</a:t>
            </a:r>
            <a:br>
              <a:rPr lang="en-US" altLang="zh-CN" sz="2400" dirty="0" smtClean="0"/>
            </a:br>
            <a:r>
              <a:rPr lang="en-US" altLang="zh-CN" sz="2400" dirty="0" smtClean="0"/>
              <a:t>        for (</a:t>
            </a:r>
            <a:r>
              <a:rPr lang="en-US" altLang="zh-CN" sz="2400" dirty="0" err="1" smtClean="0"/>
              <a:t>TimerTask</a:t>
            </a:r>
            <a:r>
              <a:rPr lang="en-US" altLang="zh-CN" sz="2400" dirty="0" smtClean="0"/>
              <a:t> task : c)</a:t>
            </a:r>
            <a:br>
              <a:rPr lang="en-US" altLang="zh-CN" sz="2400" dirty="0" smtClean="0"/>
            </a:br>
            <a:r>
              <a:rPr lang="en-US" altLang="zh-CN" sz="2400" dirty="0" smtClean="0"/>
              <a:t>            </a:t>
            </a:r>
            <a:r>
              <a:rPr lang="en-US" altLang="zh-CN" sz="2400" dirty="0" err="1" smtClean="0"/>
              <a:t>task.cancel</a:t>
            </a:r>
            <a:r>
              <a:rPr lang="en-US" altLang="zh-CN" sz="2400" dirty="0" smtClean="0"/>
              <a:t>();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New for statement with arrays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The new for statement can also be used with arrays</a:t>
            </a:r>
          </a:p>
          <a:p>
            <a:r>
              <a:rPr lang="en-US" altLang="zh-CN" sz="2400" dirty="0" smtClean="0"/>
              <a:t>Instead of</a:t>
            </a:r>
            <a:br>
              <a:rPr lang="en-US" altLang="zh-CN" sz="2400" dirty="0" smtClean="0"/>
            </a:br>
            <a:r>
              <a:rPr lang="en-US" altLang="zh-CN" sz="2400" dirty="0" smtClean="0"/>
              <a:t>    for 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= 0;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&lt; </a:t>
            </a:r>
            <a:r>
              <a:rPr lang="en-US" altLang="zh-CN" sz="2400" dirty="0" err="1" smtClean="0"/>
              <a:t>array.length</a:t>
            </a:r>
            <a:r>
              <a:rPr lang="en-US" altLang="zh-CN" sz="2400" dirty="0" smtClean="0"/>
              <a:t>;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++) {</a:t>
            </a:r>
            <a:br>
              <a:rPr lang="en-US" altLang="zh-CN" sz="2400" dirty="0" smtClean="0"/>
            </a:b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System.out.println</a:t>
            </a:r>
            <a:r>
              <a:rPr lang="en-US" altLang="zh-CN" sz="2400" dirty="0" smtClean="0"/>
              <a:t>(array[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]);</a:t>
            </a:r>
            <a:br>
              <a:rPr lang="en-US" altLang="zh-CN" sz="2400" dirty="0" smtClean="0"/>
            </a:br>
            <a:r>
              <a:rPr lang="en-US" altLang="zh-CN" sz="2400" dirty="0" smtClean="0"/>
              <a:t>    }</a:t>
            </a:r>
            <a:br>
              <a:rPr lang="en-US" altLang="zh-CN" sz="2400" dirty="0" smtClean="0"/>
            </a:br>
            <a:r>
              <a:rPr lang="en-US" altLang="zh-CN" sz="2400" dirty="0" smtClean="0"/>
              <a:t>you can say (assuming array is an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array):</a:t>
            </a:r>
            <a:br>
              <a:rPr lang="en-US" altLang="zh-CN" sz="2400" dirty="0" smtClean="0"/>
            </a:br>
            <a:r>
              <a:rPr lang="en-US" altLang="zh-CN" sz="2400" dirty="0" smtClean="0"/>
              <a:t>    for 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value : array) {</a:t>
            </a:r>
            <a:br>
              <a:rPr lang="en-US" altLang="zh-CN" sz="2400" dirty="0" smtClean="0"/>
            </a:b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System.out.println</a:t>
            </a:r>
            <a:r>
              <a:rPr lang="en-US" altLang="zh-CN" sz="2400" dirty="0" smtClean="0"/>
              <a:t>(value);</a:t>
            </a:r>
            <a:br>
              <a:rPr lang="en-US" altLang="zh-CN" sz="2400" dirty="0" smtClean="0"/>
            </a:br>
            <a:r>
              <a:rPr lang="en-US" altLang="zh-CN" sz="2400" dirty="0" smtClean="0"/>
              <a:t>    }</a:t>
            </a:r>
          </a:p>
          <a:p>
            <a:r>
              <a:rPr lang="en-US" altLang="zh-CN" sz="2400" dirty="0" smtClean="0"/>
              <a:t>Disadvantage: You don’t know the index of any of your values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Accessing with and without generics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Object get(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index)</a:t>
            </a:r>
          </a:p>
          <a:p>
            <a:pPr lvl="1"/>
            <a:r>
              <a:rPr lang="en-US" altLang="zh-CN" sz="2000" dirty="0" smtClean="0"/>
              <a:t>Returns the component at position index</a:t>
            </a:r>
            <a:br>
              <a:rPr lang="en-US" altLang="zh-CN" sz="2000" dirty="0" smtClean="0"/>
            </a:br>
            <a:endParaRPr lang="en-US" altLang="zh-CN" sz="2000" dirty="0" smtClean="0"/>
          </a:p>
          <a:p>
            <a:r>
              <a:rPr lang="en-US" altLang="zh-CN" sz="2400" dirty="0" smtClean="0"/>
              <a:t>Using get the old way:</a:t>
            </a:r>
          </a:p>
          <a:p>
            <a:pPr lvl="1"/>
            <a:r>
              <a:rPr lang="en-US" altLang="zh-CN" sz="2000" dirty="0" err="1" smtClean="0"/>
              <a:t>ArrayList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myList</a:t>
            </a:r>
            <a:r>
              <a:rPr lang="en-US" altLang="zh-CN" sz="2000" dirty="0" smtClean="0"/>
              <a:t> = new </a:t>
            </a:r>
            <a:r>
              <a:rPr lang="en-US" altLang="zh-CN" sz="2000" dirty="0" err="1" smtClean="0"/>
              <a:t>ArrayList</a:t>
            </a:r>
            <a:r>
              <a:rPr lang="en-US" altLang="zh-CN" sz="2000" dirty="0" smtClean="0"/>
              <a:t>();</a:t>
            </a:r>
            <a:br>
              <a:rPr lang="en-US" altLang="zh-CN" sz="2000" dirty="0" smtClean="0"/>
            </a:br>
            <a:r>
              <a:rPr lang="en-US" altLang="zh-CN" sz="2000" dirty="0" err="1" smtClean="0"/>
              <a:t>myList.add</a:t>
            </a:r>
            <a:r>
              <a:rPr lang="en-US" altLang="zh-CN" sz="2000" dirty="0" smtClean="0"/>
              <a:t>("Some string");</a:t>
            </a:r>
            <a:br>
              <a:rPr lang="en-US" altLang="zh-CN" sz="2000" dirty="0" smtClean="0"/>
            </a:br>
            <a:r>
              <a:rPr lang="en-US" altLang="zh-CN" sz="2000" dirty="0" smtClean="0"/>
              <a:t>String s = (String)</a:t>
            </a:r>
            <a:r>
              <a:rPr lang="en-US" altLang="zh-CN" sz="2000" dirty="0" err="1" smtClean="0"/>
              <a:t>myList.get</a:t>
            </a:r>
            <a:r>
              <a:rPr lang="en-US" altLang="zh-CN" sz="2000" dirty="0" smtClean="0"/>
              <a:t>(0);</a:t>
            </a:r>
            <a:br>
              <a:rPr lang="en-US" altLang="zh-CN" sz="2000" dirty="0" smtClean="0"/>
            </a:br>
            <a:endParaRPr lang="en-US" altLang="zh-CN" sz="2000" dirty="0" smtClean="0"/>
          </a:p>
          <a:p>
            <a:r>
              <a:rPr lang="en-US" altLang="zh-CN" sz="2400" dirty="0" smtClean="0"/>
              <a:t>Using get the new way:</a:t>
            </a:r>
          </a:p>
          <a:p>
            <a:pPr lvl="1"/>
            <a:r>
              <a:rPr lang="en-US" altLang="zh-CN" sz="2000" dirty="0" err="1" smtClean="0"/>
              <a:t>ArrayList</a:t>
            </a:r>
            <a:r>
              <a:rPr lang="en-US" altLang="zh-CN" sz="2000" dirty="0" smtClean="0"/>
              <a:t>&lt;String&gt; </a:t>
            </a:r>
            <a:r>
              <a:rPr lang="en-US" altLang="zh-CN" sz="2000" dirty="0" err="1" smtClean="0"/>
              <a:t>myList</a:t>
            </a:r>
            <a:r>
              <a:rPr lang="en-US" altLang="zh-CN" sz="2000" dirty="0" smtClean="0"/>
              <a:t> = new </a:t>
            </a:r>
            <a:r>
              <a:rPr lang="en-US" altLang="zh-CN" sz="2000" dirty="0" err="1" smtClean="0"/>
              <a:t>ArrayList</a:t>
            </a:r>
            <a:r>
              <a:rPr lang="en-US" altLang="zh-CN" sz="2000" dirty="0" smtClean="0"/>
              <a:t>&lt;String&gt;();</a:t>
            </a:r>
            <a:br>
              <a:rPr lang="en-US" altLang="zh-CN" sz="2000" dirty="0" smtClean="0"/>
            </a:br>
            <a:r>
              <a:rPr lang="en-US" altLang="zh-CN" sz="2000" dirty="0" err="1" smtClean="0"/>
              <a:t>myList.add</a:t>
            </a:r>
            <a:r>
              <a:rPr lang="en-US" altLang="zh-CN" sz="2000" dirty="0" smtClean="0"/>
              <a:t>("Some string");</a:t>
            </a:r>
            <a:br>
              <a:rPr lang="en-US" altLang="zh-CN" sz="2000" dirty="0" smtClean="0"/>
            </a:br>
            <a:r>
              <a:rPr lang="en-US" altLang="zh-CN" sz="2000" dirty="0" smtClean="0"/>
              <a:t>String s = </a:t>
            </a:r>
            <a:r>
              <a:rPr lang="en-US" altLang="zh-CN" sz="2000" dirty="0" err="1" smtClean="0"/>
              <a:t>myList.get</a:t>
            </a:r>
            <a:r>
              <a:rPr lang="en-US" altLang="zh-CN" sz="2000" dirty="0" smtClean="0"/>
              <a:t>(0);</a:t>
            </a:r>
            <a:br>
              <a:rPr lang="en-US" altLang="zh-CN" sz="2000" dirty="0" smtClean="0"/>
            </a:br>
            <a:endParaRPr lang="en-US" altLang="zh-CN" sz="2000" dirty="0" smtClean="0"/>
          </a:p>
          <a:p>
            <a:r>
              <a:rPr lang="en-US" altLang="zh-CN" sz="2400" dirty="0" smtClean="0"/>
              <a:t>Notice that casting is no longer necessary when we retrieve an element from a “</a:t>
            </a:r>
            <a:r>
              <a:rPr lang="en-US" altLang="zh-CN" sz="2400" dirty="0" err="1" smtClean="0"/>
              <a:t>genericized</a:t>
            </a:r>
            <a:r>
              <a:rPr lang="en-US" altLang="zh-CN" sz="2400" dirty="0" smtClean="0"/>
              <a:t>” </a:t>
            </a:r>
            <a:r>
              <a:rPr lang="en-US" altLang="zh-CN" sz="2400" dirty="0" err="1" smtClean="0"/>
              <a:t>ArrayList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NLBC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6594F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accent3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MNLBC</Template>
  <TotalTime>379</TotalTime>
  <Words>693</Words>
  <Application>Microsoft Office PowerPoint</Application>
  <PresentationFormat>全屏显示(4:3)</PresentationFormat>
  <Paragraphs>158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MNLBC</vt:lpstr>
      <vt:lpstr>Generics and Annotation</vt:lpstr>
      <vt:lpstr>Outline</vt:lpstr>
      <vt:lpstr>Generics</vt:lpstr>
      <vt:lpstr>Generic Iterators</vt:lpstr>
      <vt:lpstr>Writing generic methods</vt:lpstr>
      <vt:lpstr>Writing your own generic types</vt:lpstr>
      <vt:lpstr>New for statement</vt:lpstr>
      <vt:lpstr>New for statement with arrays</vt:lpstr>
      <vt:lpstr>Accessing with and without generics</vt:lpstr>
      <vt:lpstr>Summary</vt:lpstr>
      <vt:lpstr>Annotation</vt:lpstr>
      <vt:lpstr>Previous Examples</vt:lpstr>
      <vt:lpstr>Introduction of annotation</vt:lpstr>
      <vt:lpstr>Usage of annotation</vt:lpstr>
      <vt:lpstr>What can be annotated?</vt:lpstr>
      <vt:lpstr>Annotations Used by the Compiler</vt:lpstr>
      <vt:lpstr>Meta-Annotations</vt:lpstr>
      <vt:lpstr>Conclusions</vt:lpstr>
      <vt:lpstr>References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 Development Environment </dc:title>
  <dc:creator>Harrison</dc:creator>
  <cp:lastModifiedBy>Harrison</cp:lastModifiedBy>
  <cp:revision>101</cp:revision>
  <dcterms:created xsi:type="dcterms:W3CDTF">2016-05-25T15:02:01Z</dcterms:created>
  <dcterms:modified xsi:type="dcterms:W3CDTF">2016-06-13T19:26:30Z</dcterms:modified>
</cp:coreProperties>
</file>