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70" r:id="rId3"/>
    <p:sldId id="274" r:id="rId4"/>
    <p:sldId id="275" r:id="rId5"/>
    <p:sldId id="276" r:id="rId6"/>
    <p:sldId id="258" r:id="rId7"/>
    <p:sldId id="264" r:id="rId8"/>
    <p:sldId id="259" r:id="rId9"/>
    <p:sldId id="271" r:id="rId10"/>
    <p:sldId id="261" r:id="rId11"/>
    <p:sldId id="263" r:id="rId12"/>
    <p:sldId id="262" r:id="rId13"/>
    <p:sldId id="266" r:id="rId14"/>
    <p:sldId id="260" r:id="rId15"/>
    <p:sldId id="267" r:id="rId16"/>
    <p:sldId id="27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73856"/>
  </p:normalViewPr>
  <p:slideViewPr>
    <p:cSldViewPr snapToGrid="0" snapToObjects="1">
      <p:cViewPr varScale="1">
        <p:scale>
          <a:sx n="76" d="100"/>
          <a:sy n="76" d="100"/>
        </p:scale>
        <p:origin x="12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8160860-1507-904A-BDEC-8CA252385A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Experimental Setup</a:t>
            </a:r>
          </a:p>
        </p:txBody>
      </p:sp>
      <p:sp>
        <p:nvSpPr>
          <p:cNvPr id="3" name="Date Placeholder 2">
            <a:extLst>
              <a:ext uri="{FF2B5EF4-FFF2-40B4-BE49-F238E27FC236}">
                <a16:creationId xmlns:a16="http://schemas.microsoft.com/office/drawing/2014/main" id="{0C8425F1-C308-ED44-AB4D-33B5C266EF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EAF7B4-1D0C-2449-87A2-B58F71DCA0F3}" type="datetimeFigureOut">
              <a:rPr lang="en-US" smtClean="0"/>
              <a:t>7/29/20</a:t>
            </a:fld>
            <a:endParaRPr lang="en-US"/>
          </a:p>
        </p:txBody>
      </p:sp>
      <p:sp>
        <p:nvSpPr>
          <p:cNvPr id="4" name="Footer Placeholder 3">
            <a:extLst>
              <a:ext uri="{FF2B5EF4-FFF2-40B4-BE49-F238E27FC236}">
                <a16:creationId xmlns:a16="http://schemas.microsoft.com/office/drawing/2014/main" id="{6E749A75-6311-C947-984B-217FA0C6BC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0503780-A983-5445-83E3-A45A4E6D2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47A82-7E9C-784D-BCA3-30C9D9614116}" type="slidenum">
              <a:rPr lang="en-US" smtClean="0"/>
              <a:t>‹#›</a:t>
            </a:fld>
            <a:endParaRPr lang="en-US"/>
          </a:p>
        </p:txBody>
      </p:sp>
    </p:spTree>
    <p:extLst>
      <p:ext uri="{BB962C8B-B14F-4D97-AF65-F5344CB8AC3E}">
        <p14:creationId xmlns:p14="http://schemas.microsoft.com/office/powerpoint/2010/main" val="106714510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Experimental Setup</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87DFF-35C2-C845-9E25-4ADEBFDCC8AA}" type="datetimeFigureOut">
              <a:rPr lang="en-US" smtClean="0"/>
              <a:t>7/29/20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7D9B49-6E42-0E46-B256-663BD6FCD406}" type="slidenum">
              <a:rPr lang="en-US" smtClean="0"/>
              <a:t>‹#›</a:t>
            </a:fld>
            <a:endParaRPr lang="en-US"/>
          </a:p>
        </p:txBody>
      </p:sp>
    </p:spTree>
    <p:extLst>
      <p:ext uri="{BB962C8B-B14F-4D97-AF65-F5344CB8AC3E}">
        <p14:creationId xmlns:p14="http://schemas.microsoft.com/office/powerpoint/2010/main" val="765179196"/>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a:t>
            </a:fld>
            <a:endParaRPr lang="en-US"/>
          </a:p>
        </p:txBody>
      </p:sp>
    </p:spTree>
    <p:extLst>
      <p:ext uri="{BB962C8B-B14F-4D97-AF65-F5344CB8AC3E}">
        <p14:creationId xmlns:p14="http://schemas.microsoft.com/office/powerpoint/2010/main" val="3317194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Significant variability in SI among different tasks</a:t>
            </a:r>
          </a:p>
          <a:p>
            <a:r>
              <a:rPr lang="en-US" dirty="0"/>
              <a:t>Task was most predictive variable in linear regression of SI</a:t>
            </a:r>
          </a:p>
          <a:p>
            <a:endParaRPr lang="en-US" dirty="0"/>
          </a:p>
          <a:p>
            <a:r>
              <a:rPr lang="en-US" sz="1200" kern="1200" dirty="0">
                <a:solidFill>
                  <a:schemeClr val="tx1"/>
                </a:solidFill>
                <a:effectLst/>
                <a:latin typeface="+mn-lt"/>
                <a:ea typeface="+mn-ea"/>
                <a:cs typeface="+mn-cs"/>
              </a:rPr>
              <a:t>In change detection, gated delayed estimation, and comparison tasks, the target function depends on stimulus presented after the delay period. Thus, these tasks have higher temporal complexity.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Target function complexity can be formalized as the mean temporal frequency of the target function. Hypothesis is that increasing the target function complexity (</a:t>
            </a:r>
            <a:r>
              <a:rPr lang="en-US" sz="1200" kern="1200" dirty="0" err="1">
                <a:solidFill>
                  <a:schemeClr val="tx1"/>
                </a:solidFill>
                <a:effectLst/>
                <a:latin typeface="+mn-lt"/>
                <a:ea typeface="+mn-ea"/>
                <a:cs typeface="+mn-cs"/>
              </a:rPr>
              <a:t>ie</a:t>
            </a:r>
            <a:r>
              <a:rPr lang="en-US" sz="1200" kern="1200" dirty="0">
                <a:solidFill>
                  <a:schemeClr val="tx1"/>
                </a:solidFill>
                <a:effectLst/>
                <a:latin typeface="+mn-lt"/>
                <a:ea typeface="+mn-ea"/>
                <a:cs typeface="+mn-cs"/>
              </a:rPr>
              <a:t> frequency) would produce a more sequential solution from the network.</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practice, tethering is increasing the regularization coefficient from 0.0001 to 0.1. (Why doesn’t this decrease sequentiality, because when rho is increased in slide 10 it leads to a decreased SI)</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Tethering increases the temporal complexity of the task because it forces the network’s output to sharply change from the roughly constant value it takes before the onset of tethering. Thus, we expected this manipulation to increase the sequentiality of the responses in successfully trained networks. Tethering indeed led to an overall increase in the sequentiality of the responses (Fig. 3d,e). Notably, in many cases, tethering changed the dynamics throughout the entire trial duration and not just toward the end of the trial (for example, see the representative pair of trials in Fig. 3f).</a:t>
            </a:r>
          </a:p>
          <a:p>
            <a:endParaRPr lang="en-US" sz="1200" kern="1200" dirty="0">
              <a:solidFill>
                <a:schemeClr val="tx1"/>
              </a:solidFill>
              <a:effectLst/>
              <a:latin typeface="+mn-lt"/>
              <a:ea typeface="+mn-ea"/>
              <a:cs typeface="+mn-cs"/>
            </a:endParaRPr>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11</a:t>
            </a:fld>
            <a:endParaRPr lang="en-US"/>
          </a:p>
        </p:txBody>
      </p:sp>
    </p:spTree>
    <p:extLst>
      <p:ext uri="{BB962C8B-B14F-4D97-AF65-F5344CB8AC3E}">
        <p14:creationId xmlns:p14="http://schemas.microsoft.com/office/powerpoint/2010/main" val="95463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Symmetric Hebbian short-term synaptic plasticity decreased the sequentiality of the recurrent activity in trained networks</a:t>
            </a:r>
          </a:p>
          <a:p>
            <a:r>
              <a:rPr lang="en-US" sz="1200" kern="1200" dirty="0">
                <a:solidFill>
                  <a:schemeClr val="tx1"/>
                </a:solidFill>
                <a:effectLst/>
                <a:latin typeface="+mn-lt"/>
                <a:ea typeface="+mn-ea"/>
                <a:cs typeface="+mn-cs"/>
              </a:rPr>
              <a:t>A symmetric contribution to the recurrent connectivity matrix reduces the high-frequency oscillatory dynamics in the network, which in turn reduces the sequentiality of the recurrent activity. We emphasize again the symmetry of the short-term synaptic plasticity rule considered in this study, as asymmetric associative rules (for example, spike-timing-dependent plasticity) can often have opposite effects, as demonstrated in earlier studies</a:t>
            </a:r>
          </a:p>
          <a:p>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12</a:t>
            </a:fld>
            <a:endParaRPr lang="en-US"/>
          </a:p>
        </p:txBody>
      </p:sp>
    </p:spTree>
    <p:extLst>
      <p:ext uri="{BB962C8B-B14F-4D97-AF65-F5344CB8AC3E}">
        <p14:creationId xmlns:p14="http://schemas.microsoft.com/office/powerpoint/2010/main" val="306988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the effect of delay duration variability, authors designed versions of each of our tasks with delay duration variability.</a:t>
            </a:r>
          </a:p>
          <a:p>
            <a:endParaRPr lang="en-US" dirty="0"/>
          </a:p>
          <a:p>
            <a:r>
              <a:rPr lang="en-US" dirty="0"/>
              <a:t>In these versions, delay duration was one of 100, 400, 700, and 1,000 </a:t>
            </a:r>
            <a:r>
              <a:rPr lang="en-US" dirty="0" err="1"/>
              <a:t>ms</a:t>
            </a:r>
            <a:r>
              <a:rPr lang="en-US" dirty="0"/>
              <a:t>, chosen randomly on each trial. Variability in delay duration significantly decreased the sequentiality of the recurrent activity in successfully trained networks </a:t>
            </a:r>
          </a:p>
          <a:p>
            <a:endParaRPr lang="en-US" dirty="0"/>
          </a:p>
          <a:p>
            <a:r>
              <a:rPr lang="en-US" dirty="0"/>
              <a:t>In sequential solutions, the representations of task-relevant variables change over time. Thus, these representations cannot be decoded with a fixed decoder across time. However, the delay duration variability experiments demand that the learned representations be decodable with a fixed decoder at different delay durations, thereby forcing the network to learn more stable representations across time.</a:t>
            </a:r>
          </a:p>
          <a:p>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13</a:t>
            </a:fld>
            <a:endParaRPr lang="en-US"/>
          </a:p>
        </p:txBody>
      </p:sp>
    </p:spTree>
    <p:extLst>
      <p:ext uri="{BB962C8B-B14F-4D97-AF65-F5344CB8AC3E}">
        <p14:creationId xmlns:p14="http://schemas.microsoft.com/office/powerpoint/2010/main" val="66623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First ordered the recurrent neurons in the network by their time of peak activity</a:t>
            </a:r>
          </a:p>
          <a:p>
            <a:endParaRPr lang="en-US" dirty="0"/>
          </a:p>
          <a:p>
            <a:r>
              <a:rPr lang="en-US" sz="1200" kern="1200" dirty="0">
                <a:solidFill>
                  <a:schemeClr val="tx1"/>
                </a:solidFill>
                <a:effectLst/>
                <a:latin typeface="+mn-lt"/>
                <a:ea typeface="+mn-ea"/>
                <a:cs typeface="+mn-cs"/>
              </a:rPr>
              <a:t>In trained networks, connections from earlier to later peaking neurons had, on average, larger weights than connections from later to earlier peaking neurons.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mean connection weight was an approximately monotonically increasing function of </a:t>
            </a:r>
            <a:r>
              <a:rPr lang="en-US" sz="1200" kern="1200" dirty="0" err="1">
                <a:solidFill>
                  <a:schemeClr val="tx1"/>
                </a:solidFill>
                <a:effectLst/>
                <a:latin typeface="+mn-lt"/>
                <a:ea typeface="+mn-ea"/>
                <a:cs typeface="+mn-cs"/>
              </a:rPr>
              <a:t>i</a:t>
            </a:r>
            <a:r>
              <a:rPr lang="en-US" sz="1200" kern="1200" dirty="0">
                <a:solidFill>
                  <a:schemeClr val="tx1"/>
                </a:solidFill>
                <a:effectLst/>
                <a:latin typeface="+mn-lt"/>
                <a:ea typeface="+mn-ea"/>
                <a:cs typeface="+mn-cs"/>
              </a:rPr>
              <a:t> − j This particular asymmetric structure was absent in untrained random networks (Fig. 6c); and it generated sequential activity in trained networks with increasingly prolonged responses in later peaking neurons in the sequence (Fig. 6e).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However, in trained networks with a high SI (SI &gt; 5), a prominent asymmetric peak appeared in the connection weight profile (inset in Fig. 6a). This asymmetric peak corresponds to strengthened connections between temporally close neurons in the sequence at the expense of weakened connections between temporally distant neurons, with connections in the ‘forward’ direction being strengthened more than those in the opposite direction.</a:t>
            </a:r>
          </a:p>
          <a:p>
            <a:endParaRPr lang="en-US" dirty="0"/>
          </a:p>
          <a:p>
            <a:r>
              <a:rPr lang="en-US" dirty="0"/>
              <a:t>Conclusion: </a:t>
            </a:r>
            <a:r>
              <a:rPr lang="en-US" sz="1200" kern="1200" dirty="0">
                <a:solidFill>
                  <a:schemeClr val="tx1"/>
                </a:solidFill>
                <a:effectLst/>
                <a:latin typeface="+mn-lt"/>
                <a:ea typeface="+mn-ea"/>
                <a:cs typeface="+mn-cs"/>
              </a:rPr>
              <a:t>Notably, the preceding analysis suggests that both sequential and</a:t>
            </a:r>
          </a:p>
          <a:p>
            <a:r>
              <a:rPr lang="en-US" sz="1200" kern="1200" dirty="0">
                <a:solidFill>
                  <a:schemeClr val="tx1"/>
                </a:solidFill>
                <a:effectLst/>
                <a:latin typeface="+mn-lt"/>
                <a:ea typeface="+mn-ea"/>
                <a:cs typeface="+mn-cs"/>
              </a:rPr>
              <a:t>persistent activity patterns underlying short-term memory under</a:t>
            </a:r>
          </a:p>
          <a:p>
            <a:r>
              <a:rPr lang="en-US" sz="1200" kern="1200" dirty="0">
                <a:solidFill>
                  <a:schemeClr val="tx1"/>
                </a:solidFill>
                <a:effectLst/>
                <a:latin typeface="+mn-lt"/>
                <a:ea typeface="+mn-ea"/>
                <a:cs typeface="+mn-cs"/>
              </a:rPr>
              <a:t>different conditions emerge as two ends of a spectrum in trained</a:t>
            </a:r>
          </a:p>
          <a:p>
            <a:r>
              <a:rPr lang="en-US" sz="1200" kern="1200" dirty="0">
                <a:solidFill>
                  <a:schemeClr val="tx1"/>
                </a:solidFill>
                <a:effectLst/>
                <a:latin typeface="+mn-lt"/>
                <a:ea typeface="+mn-ea"/>
                <a:cs typeface="+mn-cs"/>
              </a:rPr>
              <a:t>networks, rather than being categorically different solutions.</a:t>
            </a:r>
          </a:p>
          <a:p>
            <a:endParaRPr lang="en-US" dirty="0"/>
          </a:p>
          <a:p>
            <a:endParaRPr lang="en-US" dirty="0"/>
          </a:p>
          <a:p>
            <a:r>
              <a:rPr lang="en-US" dirty="0"/>
              <a:t>Qualitatively same results with a double-clipped </a:t>
            </a:r>
            <a:r>
              <a:rPr lang="en-US" dirty="0" err="1"/>
              <a:t>ReLU</a:t>
            </a:r>
            <a:r>
              <a:rPr lang="en-US" dirty="0"/>
              <a:t> activation function (can’t exceed 100) as well as greater and lower input noise</a:t>
            </a:r>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14</a:t>
            </a:fld>
            <a:endParaRPr lang="en-US"/>
          </a:p>
        </p:txBody>
      </p:sp>
    </p:spTree>
    <p:extLst>
      <p:ext uri="{BB962C8B-B14F-4D97-AF65-F5344CB8AC3E}">
        <p14:creationId xmlns:p14="http://schemas.microsoft.com/office/powerpoint/2010/main" val="88683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15</a:t>
            </a:fld>
            <a:endParaRPr lang="en-US"/>
          </a:p>
        </p:txBody>
      </p:sp>
    </p:spTree>
    <p:extLst>
      <p:ext uri="{BB962C8B-B14F-4D97-AF65-F5344CB8AC3E}">
        <p14:creationId xmlns:p14="http://schemas.microsoft.com/office/powerpoint/2010/main" val="248932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sequential recurrent activity that we saw in the last slide is represented by a non-normal recurrent weight matrix</a:t>
            </a:r>
          </a:p>
          <a:p>
            <a:r>
              <a:rPr lang="en-US" dirty="0"/>
              <a:t>In this figure we are given three distinct trials: high SI, low SI, and random</a:t>
            </a:r>
          </a:p>
          <a:p>
            <a:r>
              <a:rPr lang="en-US" dirty="0"/>
              <a:t>The non-normality of each corresponding weight matrix roughly increases as SI increases</a:t>
            </a:r>
          </a:p>
          <a:p>
            <a:endParaRPr lang="en-US" dirty="0"/>
          </a:p>
          <a:p>
            <a:r>
              <a:rPr lang="en-US" sz="1200" kern="1200" dirty="0">
                <a:solidFill>
                  <a:schemeClr val="tx1"/>
                </a:solidFill>
                <a:effectLst/>
                <a:latin typeface="+mn-lt"/>
                <a:ea typeface="+mn-ea"/>
                <a:cs typeface="+mn-cs"/>
              </a:rPr>
              <a:t>Schur mode interaction matrices for the mean recurrent connectivity patterns shown in Figure 6a-c. Only significant Schur modes with</a:t>
            </a:r>
          </a:p>
          <a:p>
            <a:r>
              <a:rPr lang="en-US" sz="1200" kern="1200" dirty="0">
                <a:solidFill>
                  <a:schemeClr val="tx1"/>
                </a:solidFill>
                <a:effectLst/>
                <a:latin typeface="+mn-lt"/>
                <a:ea typeface="+mn-ea"/>
                <a:cs typeface="+mn-cs"/>
              </a:rPr>
              <a:t>at least one interaction of magnitude greater than 0.04 with another Schur mode are shown here. b The corresponding significant Schur</a:t>
            </a:r>
          </a:p>
          <a:p>
            <a:r>
              <a:rPr lang="en-US" sz="1200" kern="1200" dirty="0">
                <a:solidFill>
                  <a:schemeClr val="tx1"/>
                </a:solidFill>
                <a:effectLst/>
                <a:latin typeface="+mn-lt"/>
                <a:ea typeface="+mn-ea"/>
                <a:cs typeface="+mn-cs"/>
              </a:rPr>
              <a:t>modes.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Networks with more sequential activity (SI&gt;5) have more high-frequency Schur modes than networks with less sequential</a:t>
            </a:r>
          </a:p>
          <a:p>
            <a:r>
              <a:rPr lang="en-US" sz="1200" kern="1200" dirty="0">
                <a:solidFill>
                  <a:schemeClr val="tx1"/>
                </a:solidFill>
                <a:effectLst/>
                <a:latin typeface="+mn-lt"/>
                <a:ea typeface="+mn-ea"/>
                <a:cs typeface="+mn-cs"/>
              </a:rPr>
              <a:t>activity (SI&lt;2.5). </a:t>
            </a:r>
            <a:endParaRPr lang="en-US" dirty="0"/>
          </a:p>
          <a:p>
            <a:endParaRPr lang="en-US" dirty="0"/>
          </a:p>
          <a:p>
            <a:r>
              <a:rPr lang="en-US" dirty="0"/>
              <a:t>Schur decompositions for a normal matrix would create only one normal mode, so the number of Schur modes is a way to roughly quantify how non-normal a system is</a:t>
            </a:r>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17</a:t>
            </a:fld>
            <a:endParaRPr lang="en-US"/>
          </a:p>
        </p:txBody>
      </p:sp>
    </p:spTree>
    <p:extLst>
      <p:ext uri="{BB962C8B-B14F-4D97-AF65-F5344CB8AC3E}">
        <p14:creationId xmlns:p14="http://schemas.microsoft.com/office/powerpoint/2010/main" val="416637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venir Next LT Pro" panose="020B0504020202020204" pitchFamily="34" charset="77"/>
              </a:rPr>
              <a:t>In persistent activity models, memories are represented in (nearly) persistent activity patterns across a population of neurons, whereas in sequential models, memories are represented dynamically by a sequential activity pattern across the population.</a:t>
            </a:r>
          </a:p>
          <a:p>
            <a:endParaRPr lang="en-US" dirty="0">
              <a:latin typeface="Avenir Next LT Pro" panose="020B0504020202020204" pitchFamily="34" charset="77"/>
            </a:endParaRPr>
          </a:p>
          <a:p>
            <a:endParaRPr lang="en-US" dirty="0">
              <a:latin typeface="Avenir Next LT Pro" panose="020B0504020202020204" pitchFamily="34" charset="77"/>
            </a:endParaRPr>
          </a:p>
          <a:p>
            <a:r>
              <a:rPr lang="en-US" dirty="0">
                <a:latin typeface="Avenir Next LT Pro" panose="020B0504020202020204" pitchFamily="34" charset="77"/>
              </a:rPr>
              <a:t>the authors show that both sequential and nearly persistent solutions are part of a spectrum that emerges naturally in trained networks under different conditions. </a:t>
            </a:r>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3</a:t>
            </a:fld>
            <a:endParaRPr lang="en-US"/>
          </a:p>
        </p:txBody>
      </p:sp>
    </p:spTree>
    <p:extLst>
      <p:ext uri="{BB962C8B-B14F-4D97-AF65-F5344CB8AC3E}">
        <p14:creationId xmlns:p14="http://schemas.microsoft.com/office/powerpoint/2010/main" val="321457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venir Next LT Pro" panose="020B0504020202020204" pitchFamily="34" charset="77"/>
              </a:rPr>
              <a:t>In persistent activity models, memories are represented in (nearly) persistent activity patterns across a population of neurons, whereas in sequential models, memories are represented dynamically by a sequential activity pattern across the population.</a:t>
            </a:r>
          </a:p>
          <a:p>
            <a:endParaRPr lang="en-US" dirty="0">
              <a:latin typeface="Avenir Next LT Pro" panose="020B0504020202020204" pitchFamily="34" charset="77"/>
            </a:endParaRPr>
          </a:p>
          <a:p>
            <a:endParaRPr lang="en-US" dirty="0">
              <a:latin typeface="Avenir Next LT Pro" panose="020B0504020202020204" pitchFamily="34" charset="77"/>
            </a:endParaRPr>
          </a:p>
          <a:p>
            <a:r>
              <a:rPr lang="en-US" dirty="0">
                <a:latin typeface="Avenir Next LT Pro" panose="020B0504020202020204" pitchFamily="34" charset="77"/>
              </a:rPr>
              <a:t>the authors show that both sequential and nearly persistent solutions are part of a spectrum that emerges naturally in trained networks under different conditions. </a:t>
            </a:r>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4</a:t>
            </a:fld>
            <a:endParaRPr lang="en-US"/>
          </a:p>
        </p:txBody>
      </p:sp>
    </p:spTree>
    <p:extLst>
      <p:ext uri="{BB962C8B-B14F-4D97-AF65-F5344CB8AC3E}">
        <p14:creationId xmlns:p14="http://schemas.microsoft.com/office/powerpoint/2010/main" val="1655455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venir Next LT Pro" panose="020B0504020202020204" pitchFamily="34" charset="77"/>
              </a:rPr>
              <a:t>In persistent activity models, memories are represented in (nearly) persistent activity patterns across a population of neurons, whereas in sequential models, memories are represented dynamically by a sequential activity pattern across the population.</a:t>
            </a:r>
          </a:p>
          <a:p>
            <a:endParaRPr lang="en-US" dirty="0">
              <a:latin typeface="Avenir Next LT Pro" panose="020B0504020202020204" pitchFamily="34" charset="77"/>
            </a:endParaRPr>
          </a:p>
          <a:p>
            <a:endParaRPr lang="en-US" dirty="0">
              <a:latin typeface="Avenir Next LT Pro" panose="020B0504020202020204" pitchFamily="34" charset="77"/>
            </a:endParaRPr>
          </a:p>
          <a:p>
            <a:r>
              <a:rPr lang="en-US" dirty="0">
                <a:latin typeface="Avenir Next LT Pro" panose="020B0504020202020204" pitchFamily="34" charset="77"/>
              </a:rPr>
              <a:t>the authors show that both sequential and nearly persistent solutions are part of a spectrum that emerges naturally in trained networks under different conditions. </a:t>
            </a:r>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5</a:t>
            </a:fld>
            <a:endParaRPr lang="en-US"/>
          </a:p>
        </p:txBody>
      </p:sp>
    </p:spTree>
    <p:extLst>
      <p:ext uri="{BB962C8B-B14F-4D97-AF65-F5344CB8AC3E}">
        <p14:creationId xmlns:p14="http://schemas.microsoft.com/office/powerpoint/2010/main" val="280984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Adopted a discrete-time formulation instead of starting with a continuous dynamical system and discretizing</a:t>
            </a:r>
          </a:p>
          <a:p>
            <a:r>
              <a:rPr lang="en-US" dirty="0"/>
              <a:t>In a continuous system, alpha = </a:t>
            </a:r>
            <a:r>
              <a:rPr lang="en-US" dirty="0" err="1"/>
              <a:t>deltaT</a:t>
            </a:r>
            <a:r>
              <a:rPr lang="en-US" dirty="0"/>
              <a:t>/tau, which describes the time step of the simulation in units of the intrinsic time scale of individual units. Typically alpha is small, which corresponds to a long time constant</a:t>
            </a:r>
          </a:p>
          <a:p>
            <a:endParaRPr lang="en-US" dirty="0"/>
          </a:p>
          <a:p>
            <a:r>
              <a:rPr lang="en-US" dirty="0"/>
              <a:t>Here instead of messing with alpha, authors initialized the weight matrix such that the hyperparameter lambda naught controls the initial effective time constant</a:t>
            </a:r>
          </a:p>
          <a:p>
            <a:endParaRPr lang="en-US" dirty="0"/>
          </a:p>
          <a:p>
            <a:r>
              <a:rPr lang="en-US" dirty="0"/>
              <a:t>All networks had 50 Poisson input neurons in each input population and 500 recurrent neurons with </a:t>
            </a:r>
            <a:r>
              <a:rPr lang="en-US" dirty="0" err="1"/>
              <a:t>ReLU</a:t>
            </a:r>
            <a:r>
              <a:rPr lang="en-US" dirty="0"/>
              <a:t> activation</a:t>
            </a:r>
          </a:p>
          <a:p>
            <a:endParaRPr lang="en-US" dirty="0"/>
          </a:p>
          <a:p>
            <a:r>
              <a:rPr lang="en-US" dirty="0"/>
              <a:t>Gamma controls the strength of the Hebbian plasticity</a:t>
            </a:r>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6</a:t>
            </a:fld>
            <a:endParaRPr lang="en-US"/>
          </a:p>
        </p:txBody>
      </p:sp>
    </p:spTree>
    <p:extLst>
      <p:ext uri="{BB962C8B-B14F-4D97-AF65-F5344CB8AC3E}">
        <p14:creationId xmlns:p14="http://schemas.microsoft.com/office/powerpoint/2010/main" val="4040345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Tasks:</a:t>
            </a:r>
          </a:p>
          <a:p>
            <a:r>
              <a:rPr lang="en-US" sz="1200" kern="1200" dirty="0">
                <a:solidFill>
                  <a:schemeClr val="tx1"/>
                </a:solidFill>
                <a:effectLst/>
                <a:latin typeface="+mn-lt"/>
                <a:ea typeface="+mn-ea"/>
                <a:cs typeface="+mn-cs"/>
              </a:rPr>
              <a:t>(1) delayed estimation with one (DE-1)</a:t>
            </a:r>
          </a:p>
          <a:p>
            <a:r>
              <a:rPr lang="en-US" sz="1200" kern="1200" dirty="0">
                <a:solidFill>
                  <a:schemeClr val="tx1"/>
                </a:solidFill>
                <a:effectLst/>
                <a:latin typeface="+mn-lt"/>
                <a:ea typeface="+mn-ea"/>
                <a:cs typeface="+mn-cs"/>
              </a:rPr>
              <a:t>or two stimuli (DE-2), where the task was to report the stimulus or stimuli presented at the beginning of the trial;</a:t>
            </a:r>
          </a:p>
          <a:p>
            <a:r>
              <a:rPr lang="en-US" sz="1200" kern="1200" dirty="0">
                <a:solidFill>
                  <a:schemeClr val="tx1"/>
                </a:solidFill>
                <a:effectLst/>
                <a:latin typeface="+mn-lt"/>
                <a:ea typeface="+mn-ea"/>
                <a:cs typeface="+mn-cs"/>
              </a:rPr>
              <a:t>(2) change detection,</a:t>
            </a:r>
          </a:p>
          <a:p>
            <a:r>
              <a:rPr lang="en-US" sz="1200" kern="1200" dirty="0">
                <a:solidFill>
                  <a:schemeClr val="tx1"/>
                </a:solidFill>
                <a:effectLst/>
                <a:latin typeface="+mn-lt"/>
                <a:ea typeface="+mn-ea"/>
                <a:cs typeface="+mn-cs"/>
              </a:rPr>
              <a:t>where the task was to report whether the stimulus presented before the delay was the same as the stimulus presented after the delay</a:t>
            </a:r>
          </a:p>
          <a:p>
            <a:r>
              <a:rPr lang="en-US" sz="1200" kern="1200" dirty="0">
                <a:solidFill>
                  <a:schemeClr val="tx1"/>
                </a:solidFill>
                <a:effectLst/>
                <a:latin typeface="+mn-lt"/>
                <a:ea typeface="+mn-ea"/>
                <a:cs typeface="+mn-cs"/>
              </a:rPr>
              <a:t>(3) gated delayed estimation (GDE),</a:t>
            </a:r>
          </a:p>
          <a:p>
            <a:r>
              <a:rPr lang="en-US" sz="1200" kern="1200" dirty="0">
                <a:solidFill>
                  <a:schemeClr val="tx1"/>
                </a:solidFill>
                <a:effectLst/>
                <a:latin typeface="+mn-lt"/>
                <a:ea typeface="+mn-ea"/>
                <a:cs typeface="+mn-cs"/>
              </a:rPr>
              <a:t>where two stimuli were presented simultaneously at the beginning of the trial and the task was to report the cued one after the delay</a:t>
            </a:r>
          </a:p>
          <a:p>
            <a:r>
              <a:rPr lang="en-US" sz="1200" kern="1200" dirty="0">
                <a:solidFill>
                  <a:schemeClr val="tx1"/>
                </a:solidFill>
                <a:effectLst/>
                <a:latin typeface="+mn-lt"/>
                <a:ea typeface="+mn-ea"/>
                <a:cs typeface="+mn-cs"/>
              </a:rPr>
              <a:t>(4) two-alternative forced choice (2AFC),</a:t>
            </a:r>
          </a:p>
          <a:p>
            <a:r>
              <a:rPr lang="en-US" sz="1200" kern="1200" dirty="0">
                <a:solidFill>
                  <a:schemeClr val="tx1"/>
                </a:solidFill>
                <a:effectLst/>
                <a:latin typeface="+mn-lt"/>
                <a:ea typeface="+mn-ea"/>
                <a:cs typeface="+mn-cs"/>
              </a:rPr>
              <a:t> where one of two possible stimuli (for example, left versus right moving dots) was presented at the beginning of the trial</a:t>
            </a:r>
          </a:p>
          <a:p>
            <a:r>
              <a:rPr lang="en-US" sz="1200" kern="1200" dirty="0">
                <a:solidFill>
                  <a:schemeClr val="tx1"/>
                </a:solidFill>
                <a:effectLst/>
                <a:latin typeface="+mn-lt"/>
                <a:ea typeface="+mn-ea"/>
                <a:cs typeface="+mn-cs"/>
              </a:rPr>
              <a:t>and the task was to report which one was presented </a:t>
            </a:r>
          </a:p>
          <a:p>
            <a:r>
              <a:rPr lang="en-US" sz="1200" kern="1200" dirty="0">
                <a:solidFill>
                  <a:schemeClr val="tx1"/>
                </a:solidFill>
                <a:effectLst/>
                <a:latin typeface="+mn-lt"/>
                <a:ea typeface="+mn-ea"/>
                <a:cs typeface="+mn-cs"/>
              </a:rPr>
              <a:t>(5) comparison (COMP),</a:t>
            </a:r>
          </a:p>
          <a:p>
            <a:r>
              <a:rPr lang="en-US" sz="1200" kern="1200" dirty="0">
                <a:solidFill>
                  <a:schemeClr val="tx1"/>
                </a:solidFill>
                <a:effectLst/>
                <a:latin typeface="+mn-lt"/>
                <a:ea typeface="+mn-ea"/>
                <a:cs typeface="+mn-cs"/>
              </a:rPr>
              <a:t>where the task was to report whether the stimulus presented before the delay was smaller or larger than the one presented after the delay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Categorical tasks (COMP, CD, 2AFC)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Continuous output tasks (GDE, DE-1, DE-2)</a:t>
            </a:r>
          </a:p>
          <a:p>
            <a:endParaRPr lang="en-US" dirty="0"/>
          </a:p>
          <a:p>
            <a:r>
              <a:rPr lang="en-US" dirty="0"/>
              <a:t>Circular stimulus spaces (orientation) for first three tasks</a:t>
            </a:r>
          </a:p>
          <a:p>
            <a:r>
              <a:rPr lang="en-US" dirty="0"/>
              <a:t>	Von Mises tuning functions</a:t>
            </a:r>
          </a:p>
          <a:p>
            <a:r>
              <a:rPr lang="en-US" dirty="0"/>
              <a:t>Linear stimulus spaces for last two</a:t>
            </a:r>
          </a:p>
          <a:p>
            <a:r>
              <a:rPr lang="en-US" dirty="0"/>
              <a:t>	Gaussian tuning functions</a:t>
            </a:r>
          </a:p>
          <a:p>
            <a:endParaRPr lang="en-US" dirty="0"/>
          </a:p>
          <a:p>
            <a:r>
              <a:rPr lang="en-US" dirty="0"/>
              <a:t>In all tasks, each trial took 1500 </a:t>
            </a:r>
            <a:r>
              <a:rPr lang="en-US" dirty="0" err="1"/>
              <a:t>ms</a:t>
            </a:r>
            <a:r>
              <a:rPr lang="en-US" dirty="0"/>
              <a:t> in all: 250 </a:t>
            </a:r>
            <a:r>
              <a:rPr lang="en-US" dirty="0" err="1"/>
              <a:t>ms</a:t>
            </a:r>
            <a:r>
              <a:rPr lang="en-US" dirty="0"/>
              <a:t> for the stimulus period, 1000 </a:t>
            </a:r>
            <a:r>
              <a:rPr lang="en-US" dirty="0" err="1"/>
              <a:t>ms</a:t>
            </a:r>
            <a:r>
              <a:rPr lang="en-US" dirty="0"/>
              <a:t> for the delay period; and 250 </a:t>
            </a:r>
            <a:r>
              <a:rPr lang="en-US" dirty="0" err="1"/>
              <a:t>ms</a:t>
            </a:r>
            <a:r>
              <a:rPr lang="en-US" dirty="0"/>
              <a:t> for the response period</a:t>
            </a:r>
          </a:p>
          <a:p>
            <a:endParaRPr lang="en-US" dirty="0"/>
          </a:p>
          <a:p>
            <a:r>
              <a:rPr lang="en-US" dirty="0"/>
              <a:t>Training</a:t>
            </a:r>
          </a:p>
          <a:p>
            <a:r>
              <a:rPr lang="en-US" dirty="0"/>
              <a:t>Adam stochastic gradient descent</a:t>
            </a:r>
          </a:p>
          <a:p>
            <a:r>
              <a:rPr lang="en-US" dirty="0"/>
              <a:t>Learning rate of 0.0005</a:t>
            </a:r>
          </a:p>
          <a:p>
            <a:r>
              <a:rPr lang="en-US" dirty="0"/>
              <a:t>Cost function: mean squared error for continuous output tasks, mean cross-entropy for categorical tasks</a:t>
            </a:r>
          </a:p>
          <a:p>
            <a:r>
              <a:rPr lang="en-US" dirty="0"/>
              <a:t>For all tasks, an additional L2 regularizer with coefficient 0.0001 on the mean activity of all recurrent units in the last 50 </a:t>
            </a:r>
            <a:r>
              <a:rPr lang="en-US" dirty="0" err="1"/>
              <a:t>ms</a:t>
            </a:r>
            <a:r>
              <a:rPr lang="en-US" dirty="0"/>
              <a:t> of each trial</a:t>
            </a:r>
          </a:p>
          <a:p>
            <a:endParaRPr lang="en-US" dirty="0"/>
          </a:p>
          <a:p>
            <a:r>
              <a:rPr lang="en-US" dirty="0"/>
              <a:t>Batch size was 50 trials</a:t>
            </a:r>
          </a:p>
          <a:p>
            <a:r>
              <a:rPr lang="en-US" dirty="0"/>
              <a:t>Networks were trained for 25,000 iterations and tested on 300 new trials</a:t>
            </a:r>
          </a:p>
          <a:p>
            <a:endParaRPr lang="en-US" dirty="0"/>
          </a:p>
          <a:p>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7</a:t>
            </a:fld>
            <a:endParaRPr lang="en-US"/>
          </a:p>
        </p:txBody>
      </p:sp>
    </p:spTree>
    <p:extLst>
      <p:ext uri="{BB962C8B-B14F-4D97-AF65-F5344CB8AC3E}">
        <p14:creationId xmlns:p14="http://schemas.microsoft.com/office/powerpoint/2010/main" val="2100567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defined SI by starting from two qualitative assumptions: for a high sequentiality, </a:t>
            </a:r>
            <a:r>
              <a:rPr lang="en-US" sz="1200" kern="1200" dirty="0">
                <a:solidFill>
                  <a:schemeClr val="tx1"/>
                </a:solidFill>
                <a:effectLst/>
                <a:latin typeface="+mn-lt"/>
                <a:ea typeface="+mn-ea"/>
                <a:cs typeface="+mn-cs"/>
              </a:rPr>
              <a:t>each neuron should be active only during a short interval compared with the duration of the trial, and (2) the active periods of the neurons should tile the entire duration of the trial approximately uniformly.</a:t>
            </a:r>
          </a:p>
          <a:p>
            <a:endParaRPr lang="en-US" dirty="0"/>
          </a:p>
          <a:p>
            <a:r>
              <a:rPr lang="en-US" dirty="0"/>
              <a:t>These two assumptions translate to two quantities that can be summed together to form the SI.</a:t>
            </a:r>
          </a:p>
          <a:p>
            <a:endParaRPr lang="en-US" dirty="0"/>
          </a:p>
          <a:p>
            <a:r>
              <a:rPr lang="en-US" dirty="0"/>
              <a:t>SI = (entropy of the peak response time distribution of the recurrent neurons) + (mean log ridge-to-background ratio of the neurons)</a:t>
            </a:r>
          </a:p>
          <a:p>
            <a:endParaRPr lang="en-US" dirty="0"/>
          </a:p>
          <a:p>
            <a:r>
              <a:rPr lang="en-US" sz="1200" kern="1200" dirty="0">
                <a:solidFill>
                  <a:schemeClr val="tx1"/>
                </a:solidFill>
                <a:effectLst/>
                <a:latin typeface="+mn-lt"/>
                <a:ea typeface="+mn-ea"/>
                <a:cs typeface="+mn-cs"/>
              </a:rPr>
              <a:t>The ridge-to-background ratio for a given neuron is defined as the mean activity of the neuron inside a small window around its peak response time divided by its mean activity outside this window.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SI for a given experimental condition is then determined by averaging over the SIs of all trials belonging to that condition.</a:t>
            </a:r>
            <a:endParaRPr lang="en-US" dirty="0"/>
          </a:p>
          <a:p>
            <a:endParaRPr lang="en-US" dirty="0"/>
          </a:p>
          <a:p>
            <a:r>
              <a:rPr lang="en-US" dirty="0"/>
              <a:t>Entropy of peak time distribution is calculated by dividing the total trial duration into 20 bins and calculating the Shannon entropy of the resulting count distribution. A </a:t>
            </a:r>
            <a:r>
              <a:rPr lang="en-US" dirty="0" err="1"/>
              <a:t>pseudocount</a:t>
            </a:r>
            <a:r>
              <a:rPr lang="en-US" dirty="0"/>
              <a:t> of 0.1 was added to each bin before calculating entropy.</a:t>
            </a:r>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8</a:t>
            </a:fld>
            <a:endParaRPr lang="en-US"/>
          </a:p>
        </p:txBody>
      </p:sp>
    </p:spTree>
    <p:extLst>
      <p:ext uri="{BB962C8B-B14F-4D97-AF65-F5344CB8AC3E}">
        <p14:creationId xmlns:p14="http://schemas.microsoft.com/office/powerpoint/2010/main" val="2164855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9</a:t>
            </a:fld>
            <a:endParaRPr lang="en-US"/>
          </a:p>
        </p:txBody>
      </p:sp>
    </p:spTree>
    <p:extLst>
      <p:ext uri="{BB962C8B-B14F-4D97-AF65-F5344CB8AC3E}">
        <p14:creationId xmlns:p14="http://schemas.microsoft.com/office/powerpoint/2010/main" val="160477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latin typeface="Helvetica" pitchFamily="2" charset="0"/>
              </a:rPr>
              <a:t>Basic experiments were repeated with 800 different </a:t>
            </a:r>
            <a:r>
              <a:rPr lang="el-GR" dirty="0">
                <a:effectLst/>
                <a:latin typeface="Helvetica" pitchFamily="2" charset="0"/>
              </a:rPr>
              <a:t>λ0, σ0, </a:t>
            </a:r>
            <a:r>
              <a:rPr lang="en-US" dirty="0">
                <a:effectLst/>
                <a:latin typeface="Helvetica" pitchFamily="2" charset="0"/>
              </a:rPr>
              <a:t>and </a:t>
            </a:r>
            <a:r>
              <a:rPr lang="el-GR" dirty="0">
                <a:effectLst/>
                <a:latin typeface="Helvetica" pitchFamily="2" charset="0"/>
              </a:rPr>
              <a:t>ρ </a:t>
            </a:r>
            <a:r>
              <a:rPr lang="en-US" dirty="0">
                <a:effectLst/>
                <a:latin typeface="Helvetica" pitchFamily="2" charset="0"/>
              </a:rPr>
              <a:t>values on a 10x10x8 grid over the three-dimensional hyperparameter space (</a:t>
            </a:r>
            <a:r>
              <a:rPr lang="el-GR" dirty="0">
                <a:effectLst/>
                <a:latin typeface="Helvetica" pitchFamily="2" charset="0"/>
              </a:rPr>
              <a:t>λ0, σ0, ρ)</a:t>
            </a:r>
          </a:p>
          <a:p>
            <a:endParaRPr lang="en-US" dirty="0"/>
          </a:p>
          <a:p>
            <a:r>
              <a:rPr lang="en-US" sz="1200" kern="1200" dirty="0">
                <a:solidFill>
                  <a:schemeClr val="tx1"/>
                </a:solidFill>
                <a:effectLst/>
                <a:latin typeface="+mn-lt"/>
                <a:ea typeface="+mn-ea"/>
                <a:cs typeface="+mn-cs"/>
              </a:rPr>
              <a:t>Each cyan dot in b–d corresponds to the mean SI for a particular hyperparameter setting and a particular task. Black dots represent the means. Solid black lines are the linear fits.</a:t>
            </a:r>
          </a:p>
          <a:p>
            <a:endParaRPr lang="en-US" dirty="0"/>
          </a:p>
          <a:p>
            <a:r>
              <a:rPr lang="en-US" sz="1200" kern="1200" dirty="0">
                <a:solidFill>
                  <a:schemeClr val="tx1"/>
                </a:solidFill>
                <a:effectLst/>
                <a:latin typeface="+mn-lt"/>
                <a:ea typeface="+mn-ea"/>
                <a:cs typeface="+mn-cs"/>
              </a:rPr>
              <a:t>In successfully trained networks, the sequentiality of the recurrent activity increased with </a:t>
            </a:r>
            <a:r>
              <a:rPr lang="el-GR" sz="1200" kern="1200" dirty="0">
                <a:solidFill>
                  <a:schemeClr val="tx1"/>
                </a:solidFill>
                <a:effectLst/>
                <a:latin typeface="+mn-lt"/>
                <a:ea typeface="+mn-ea"/>
                <a:cs typeface="+mn-cs"/>
              </a:rPr>
              <a:t>σ (</a:t>
            </a:r>
            <a:r>
              <a:rPr lang="en-US" sz="1200" kern="1200" dirty="0">
                <a:solidFill>
                  <a:schemeClr val="tx1"/>
                </a:solidFill>
                <a:effectLst/>
                <a:latin typeface="+mn-lt"/>
                <a:ea typeface="+mn-ea"/>
                <a:cs typeface="+mn-cs"/>
              </a:rPr>
              <a:t>Fig. 2b); it did not change significantly with </a:t>
            </a:r>
            <a:r>
              <a:rPr lang="el-GR" sz="1200" kern="1200" dirty="0">
                <a:solidFill>
                  <a:schemeClr val="tx1"/>
                </a:solidFill>
                <a:effectLst/>
                <a:latin typeface="+mn-lt"/>
                <a:ea typeface="+mn-ea"/>
                <a:cs typeface="+mn-cs"/>
              </a:rPr>
              <a:t>λ0 (</a:t>
            </a:r>
            <a:r>
              <a:rPr lang="en-US" sz="1200" kern="1200" dirty="0">
                <a:solidFill>
                  <a:schemeClr val="tx1"/>
                </a:solidFill>
                <a:effectLst/>
                <a:latin typeface="+mn-lt"/>
                <a:ea typeface="+mn-ea"/>
                <a:cs typeface="+mn-cs"/>
              </a:rPr>
              <a:t>Fig. 2c) and </a:t>
            </a:r>
            <a:r>
              <a:rPr lang="en-US" sz="1200" kern="1200" dirty="0" err="1">
                <a:solidFill>
                  <a:schemeClr val="tx1"/>
                </a:solidFill>
                <a:effectLst/>
                <a:latin typeface="+mn-lt"/>
                <a:ea typeface="+mn-ea"/>
                <a:cs typeface="+mn-cs"/>
              </a:rPr>
              <a:t>itslightly</a:t>
            </a:r>
            <a:r>
              <a:rPr lang="en-US" sz="1200" kern="1200" dirty="0">
                <a:solidFill>
                  <a:schemeClr val="tx1"/>
                </a:solidFill>
                <a:effectLst/>
                <a:latin typeface="+mn-lt"/>
                <a:ea typeface="+mn-ea"/>
                <a:cs typeface="+mn-cs"/>
              </a:rPr>
              <a:t> but significantly decreased with </a:t>
            </a:r>
            <a:r>
              <a:rPr lang="el-GR" sz="1200" kern="1200" dirty="0">
                <a:solidFill>
                  <a:schemeClr val="tx1"/>
                </a:solidFill>
                <a:effectLst/>
                <a:latin typeface="+mn-lt"/>
                <a:ea typeface="+mn-ea"/>
                <a:cs typeface="+mn-cs"/>
              </a:rPr>
              <a:t>ρ (</a:t>
            </a:r>
            <a:r>
              <a:rPr lang="en-US" sz="1200" kern="1200" dirty="0">
                <a:solidFill>
                  <a:schemeClr val="tx1"/>
                </a:solidFill>
                <a:effectLst/>
                <a:latin typeface="+mn-lt"/>
                <a:ea typeface="+mn-ea"/>
                <a:cs typeface="+mn-cs"/>
              </a:rPr>
              <a:t>Fig. 2d). Larger </a:t>
            </a:r>
            <a:r>
              <a:rPr lang="el-GR" sz="1200" kern="1200" dirty="0">
                <a:solidFill>
                  <a:schemeClr val="tx1"/>
                </a:solidFill>
                <a:effectLst/>
                <a:latin typeface="+mn-lt"/>
                <a:ea typeface="+mn-ea"/>
                <a:cs typeface="+mn-cs"/>
              </a:rPr>
              <a:t>σ0 </a:t>
            </a:r>
            <a:r>
              <a:rPr lang="en-US" sz="1200" kern="1200" dirty="0">
                <a:solidFill>
                  <a:schemeClr val="tx1"/>
                </a:solidFill>
                <a:effectLst/>
                <a:latin typeface="+mn-lt"/>
                <a:ea typeface="+mn-ea"/>
                <a:cs typeface="+mn-cs"/>
              </a:rPr>
              <a:t>values</a:t>
            </a:r>
          </a:p>
          <a:p>
            <a:r>
              <a:rPr lang="en-US" sz="1200" kern="1200" dirty="0">
                <a:solidFill>
                  <a:schemeClr val="tx1"/>
                </a:solidFill>
                <a:effectLst/>
                <a:latin typeface="+mn-lt"/>
                <a:ea typeface="+mn-ea"/>
                <a:cs typeface="+mn-cs"/>
              </a:rPr>
              <a:t>introduce higher-frequency oscillatory dynamics in the initial network, which promotes the emergence of a high-frequency sequential structure in the trained networks. Larger </a:t>
            </a:r>
            <a:r>
              <a:rPr lang="el-GR" sz="1200" kern="1200" dirty="0">
                <a:solidFill>
                  <a:schemeClr val="tx1"/>
                </a:solidFill>
                <a:effectLst/>
                <a:latin typeface="+mn-lt"/>
                <a:ea typeface="+mn-ea"/>
                <a:cs typeface="+mn-cs"/>
              </a:rPr>
              <a:t>ρ </a:t>
            </a:r>
            <a:r>
              <a:rPr lang="en-US" sz="1200" kern="1200" dirty="0">
                <a:solidFill>
                  <a:schemeClr val="tx1"/>
                </a:solidFill>
                <a:effectLst/>
                <a:latin typeface="+mn-lt"/>
                <a:ea typeface="+mn-ea"/>
                <a:cs typeface="+mn-cs"/>
              </a:rPr>
              <a:t>values, on the other</a:t>
            </a:r>
          </a:p>
          <a:p>
            <a:r>
              <a:rPr lang="en-US" sz="1200" kern="1200" dirty="0">
                <a:solidFill>
                  <a:schemeClr val="tx1"/>
                </a:solidFill>
                <a:effectLst/>
                <a:latin typeface="+mn-lt"/>
                <a:ea typeface="+mn-ea"/>
                <a:cs typeface="+mn-cs"/>
              </a:rPr>
              <a:t>hand, have the opposite effect.</a:t>
            </a:r>
          </a:p>
          <a:p>
            <a:endParaRPr lang="en-US" dirty="0"/>
          </a:p>
          <a:p>
            <a:endParaRPr lang="en-US" dirty="0"/>
          </a:p>
          <a:p>
            <a:r>
              <a:rPr lang="en-US" sz="1200" kern="1200" dirty="0">
                <a:solidFill>
                  <a:schemeClr val="tx1"/>
                </a:solidFill>
                <a:effectLst/>
                <a:latin typeface="+mn-lt"/>
                <a:ea typeface="+mn-ea"/>
                <a:cs typeface="+mn-cs"/>
              </a:rPr>
              <a:t>Initialized the recurrent connectivity matrix as </a:t>
            </a:r>
            <a:r>
              <a:rPr lang="el-GR" sz="1200" kern="1200" dirty="0">
                <a:solidFill>
                  <a:schemeClr val="tx1"/>
                </a:solidFill>
                <a:effectLst/>
                <a:latin typeface="+mn-lt"/>
                <a:ea typeface="+mn-ea"/>
                <a:cs typeface="+mn-cs"/>
              </a:rPr>
              <a:t>λ0</a:t>
            </a:r>
            <a:r>
              <a:rPr lang="en-US" sz="1200" kern="1200" dirty="0">
                <a:solidFill>
                  <a:schemeClr val="tx1"/>
                </a:solidFill>
                <a:effectLst/>
                <a:latin typeface="+mn-lt"/>
                <a:ea typeface="+mn-ea"/>
                <a:cs typeface="+mn-cs"/>
              </a:rPr>
              <a:t>I + </a:t>
            </a:r>
            <a:r>
              <a:rPr lang="el-GR" sz="1200" kern="1200" dirty="0">
                <a:solidFill>
                  <a:schemeClr val="tx1"/>
                </a:solidFill>
                <a:effectLst/>
                <a:latin typeface="+mn-lt"/>
                <a:ea typeface="+mn-ea"/>
                <a:cs typeface="+mn-cs"/>
              </a:rPr>
              <a:t>σ0Σ </a:t>
            </a:r>
            <a:r>
              <a:rPr lang="en-US" sz="1200" kern="1200" dirty="0">
                <a:solidFill>
                  <a:schemeClr val="tx1"/>
                </a:solidFill>
                <a:effectLst/>
                <a:latin typeface="+mn-lt"/>
                <a:ea typeface="+mn-ea"/>
                <a:cs typeface="+mn-cs"/>
              </a:rPr>
              <a:t>off, where </a:t>
            </a:r>
            <a:r>
              <a:rPr lang="el-GR" sz="1200" kern="1200" dirty="0">
                <a:solidFill>
                  <a:schemeClr val="tx1"/>
                </a:solidFill>
                <a:effectLst/>
                <a:latin typeface="+mn-lt"/>
                <a:ea typeface="+mn-ea"/>
                <a:cs typeface="+mn-cs"/>
              </a:rPr>
              <a:t>λ0 </a:t>
            </a:r>
            <a:r>
              <a:rPr lang="en-US" sz="1200" kern="1200" dirty="0">
                <a:solidFill>
                  <a:schemeClr val="tx1"/>
                </a:solidFill>
                <a:effectLst/>
                <a:latin typeface="+mn-lt"/>
                <a:ea typeface="+mn-ea"/>
                <a:cs typeface="+mn-cs"/>
              </a:rPr>
              <a:t>and </a:t>
            </a:r>
            <a:r>
              <a:rPr lang="el-GR" sz="1200" kern="1200" dirty="0">
                <a:solidFill>
                  <a:schemeClr val="tx1"/>
                </a:solidFill>
                <a:effectLst/>
                <a:latin typeface="+mn-lt"/>
                <a:ea typeface="+mn-ea"/>
                <a:cs typeface="+mn-cs"/>
              </a:rPr>
              <a:t>σ0 </a:t>
            </a:r>
            <a:r>
              <a:rPr lang="en-US" sz="1200" kern="1200" dirty="0">
                <a:solidFill>
                  <a:schemeClr val="tx1"/>
                </a:solidFill>
                <a:effectLst/>
                <a:latin typeface="+mn-lt"/>
                <a:ea typeface="+mn-ea"/>
                <a:cs typeface="+mn-cs"/>
              </a:rPr>
              <a:t>are</a:t>
            </a:r>
          </a:p>
          <a:p>
            <a:r>
              <a:rPr lang="en-US" sz="1200" kern="1200" dirty="0">
                <a:solidFill>
                  <a:schemeClr val="tx1"/>
                </a:solidFill>
                <a:effectLst/>
                <a:latin typeface="+mn-lt"/>
                <a:ea typeface="+mn-ea"/>
                <a:cs typeface="+mn-cs"/>
              </a:rPr>
              <a:t>hyperparameters controlling the amount of initial self-recurrence</a:t>
            </a:r>
          </a:p>
          <a:p>
            <a:r>
              <a:rPr lang="en-US" sz="1200" kern="1200" dirty="0">
                <a:solidFill>
                  <a:schemeClr val="tx1"/>
                </a:solidFill>
                <a:effectLst/>
                <a:latin typeface="+mn-lt"/>
                <a:ea typeface="+mn-ea"/>
                <a:cs typeface="+mn-cs"/>
              </a:rPr>
              <a:t>and networking coupling, respectively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Qualitatively, increasing</a:t>
            </a:r>
          </a:p>
          <a:p>
            <a:r>
              <a:rPr lang="el-GR" sz="1200" kern="1200" dirty="0">
                <a:solidFill>
                  <a:schemeClr val="tx1"/>
                </a:solidFill>
                <a:effectLst/>
                <a:latin typeface="+mn-lt"/>
                <a:ea typeface="+mn-ea"/>
                <a:cs typeface="+mn-cs"/>
              </a:rPr>
              <a:t>λ0 </a:t>
            </a:r>
            <a:r>
              <a:rPr lang="en-US" sz="1200" kern="1200" dirty="0">
                <a:solidFill>
                  <a:schemeClr val="tx1"/>
                </a:solidFill>
                <a:effectLst/>
                <a:latin typeface="+mn-lt"/>
                <a:ea typeface="+mn-ea"/>
                <a:cs typeface="+mn-cs"/>
              </a:rPr>
              <a:t>has the effect of increasing the intrinsic time constant of the individual</a:t>
            </a:r>
          </a:p>
          <a:p>
            <a:r>
              <a:rPr lang="en-US" sz="1200" kern="1200" dirty="0">
                <a:solidFill>
                  <a:schemeClr val="tx1"/>
                </a:solidFill>
                <a:effectLst/>
                <a:latin typeface="+mn-lt"/>
                <a:ea typeface="+mn-ea"/>
                <a:cs typeface="+mn-cs"/>
              </a:rPr>
              <a:t>neurons, making their activity more persistent in response to</a:t>
            </a:r>
          </a:p>
          <a:p>
            <a:r>
              <a:rPr lang="en-US" sz="1200" kern="1200" dirty="0">
                <a:solidFill>
                  <a:schemeClr val="tx1"/>
                </a:solidFill>
                <a:effectLst/>
                <a:latin typeface="+mn-lt"/>
                <a:ea typeface="+mn-ea"/>
                <a:cs typeface="+mn-cs"/>
              </a:rPr>
              <a:t>an input pulse. </a:t>
            </a:r>
          </a:p>
          <a:p>
            <a:r>
              <a:rPr lang="en-US" sz="1200" kern="1200" dirty="0">
                <a:solidFill>
                  <a:schemeClr val="tx1"/>
                </a:solidFill>
                <a:effectLst/>
                <a:latin typeface="+mn-lt"/>
                <a:ea typeface="+mn-ea"/>
                <a:cs typeface="+mn-cs"/>
              </a:rPr>
              <a:t>On the other hand, increasing </a:t>
            </a:r>
            <a:r>
              <a:rPr lang="el-GR" sz="1200" kern="1200" dirty="0">
                <a:solidFill>
                  <a:schemeClr val="tx1"/>
                </a:solidFill>
                <a:effectLst/>
                <a:latin typeface="+mn-lt"/>
                <a:ea typeface="+mn-ea"/>
                <a:cs typeface="+mn-cs"/>
              </a:rPr>
              <a:t>σ0 </a:t>
            </a:r>
            <a:r>
              <a:rPr lang="en-US" sz="1200" kern="1200" dirty="0">
                <a:solidFill>
                  <a:schemeClr val="tx1"/>
                </a:solidFill>
                <a:effectLst/>
                <a:latin typeface="+mn-lt"/>
                <a:ea typeface="+mn-ea"/>
                <a:cs typeface="+mn-cs"/>
              </a:rPr>
              <a:t>introduces oscillatory</a:t>
            </a:r>
          </a:p>
          <a:p>
            <a:r>
              <a:rPr lang="en-US" sz="1200" kern="1200" dirty="0">
                <a:solidFill>
                  <a:schemeClr val="tx1"/>
                </a:solidFill>
                <a:effectLst/>
                <a:latin typeface="+mn-lt"/>
                <a:ea typeface="+mn-ea"/>
                <a:cs typeface="+mn-cs"/>
              </a:rPr>
              <a:t>components to the network response.</a:t>
            </a:r>
          </a:p>
          <a:p>
            <a:endParaRPr lang="en-US" sz="1200" kern="1200" dirty="0">
              <a:solidFill>
                <a:schemeClr val="tx1"/>
              </a:solidFill>
              <a:effectLst/>
              <a:latin typeface="+mn-lt"/>
              <a:ea typeface="+mn-ea"/>
              <a:cs typeface="+mn-cs"/>
            </a:endParaRPr>
          </a:p>
          <a:p>
            <a:endParaRPr lang="en-US" dirty="0"/>
          </a:p>
        </p:txBody>
      </p:sp>
      <p:sp>
        <p:nvSpPr>
          <p:cNvPr id="4" name="Header Placeholder 3"/>
          <p:cNvSpPr>
            <a:spLocks noGrp="1"/>
          </p:cNvSpPr>
          <p:nvPr>
            <p:ph type="hdr" sz="quarter"/>
          </p:nvPr>
        </p:nvSpPr>
        <p:spPr/>
        <p:txBody>
          <a:bodyPr/>
          <a:lstStyle/>
          <a:p>
            <a:r>
              <a:rPr lang="en-US"/>
              <a:t>Experimental Setup</a:t>
            </a:r>
          </a:p>
        </p:txBody>
      </p:sp>
      <p:sp>
        <p:nvSpPr>
          <p:cNvPr id="5" name="Slide Number Placeholder 4"/>
          <p:cNvSpPr>
            <a:spLocks noGrp="1"/>
          </p:cNvSpPr>
          <p:nvPr>
            <p:ph type="sldNum" sz="quarter" idx="5"/>
          </p:nvPr>
        </p:nvSpPr>
        <p:spPr/>
        <p:txBody>
          <a:bodyPr/>
          <a:lstStyle/>
          <a:p>
            <a:fld id="{B77D9B49-6E42-0E46-B256-663BD6FCD406}" type="slidenum">
              <a:rPr lang="en-US" smtClean="0"/>
              <a:t>10</a:t>
            </a:fld>
            <a:endParaRPr lang="en-US"/>
          </a:p>
        </p:txBody>
      </p:sp>
    </p:spTree>
    <p:extLst>
      <p:ext uri="{BB962C8B-B14F-4D97-AF65-F5344CB8AC3E}">
        <p14:creationId xmlns:p14="http://schemas.microsoft.com/office/powerpoint/2010/main" val="344810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9A74-B92E-0341-9387-BBCD41839C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F2EA6C-1DAA-FE4A-8861-5583ADF939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19461C-5B5E-FE45-B7CB-067A7D59297F}"/>
              </a:ext>
            </a:extLst>
          </p:cNvPr>
          <p:cNvSpPr>
            <a:spLocks noGrp="1"/>
          </p:cNvSpPr>
          <p:nvPr>
            <p:ph type="dt" sz="half" idx="10"/>
          </p:nvPr>
        </p:nvSpPr>
        <p:spPr/>
        <p:txBody>
          <a:bodyPr/>
          <a:lstStyle/>
          <a:p>
            <a:fld id="{798C0F4E-DFCC-E04E-A008-4FBE9148A8DD}" type="datetime1">
              <a:rPr lang="en-US" smtClean="0"/>
              <a:t>7/29/20</a:t>
            </a:fld>
            <a:endParaRPr lang="en-US"/>
          </a:p>
        </p:txBody>
      </p:sp>
      <p:sp>
        <p:nvSpPr>
          <p:cNvPr id="5" name="Footer Placeholder 4">
            <a:extLst>
              <a:ext uri="{FF2B5EF4-FFF2-40B4-BE49-F238E27FC236}">
                <a16:creationId xmlns:a16="http://schemas.microsoft.com/office/drawing/2014/main" id="{065D01F1-8EF1-C143-A447-6CB8E061B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8F17A-45AF-A14A-B2BF-E9D053E45A29}"/>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389633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515B-4E57-0845-B3E6-053B76A247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A7AEFC-D51B-5544-B3BA-99712C877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4964F-F178-9946-82EF-FAABFE1FE5EB}"/>
              </a:ext>
            </a:extLst>
          </p:cNvPr>
          <p:cNvSpPr>
            <a:spLocks noGrp="1"/>
          </p:cNvSpPr>
          <p:nvPr>
            <p:ph type="dt" sz="half" idx="10"/>
          </p:nvPr>
        </p:nvSpPr>
        <p:spPr/>
        <p:txBody>
          <a:bodyPr/>
          <a:lstStyle/>
          <a:p>
            <a:fld id="{87DC8DDF-601F-3546-A2C8-B2C17475D7AD}" type="datetime1">
              <a:rPr lang="en-US" smtClean="0"/>
              <a:t>7/29/20</a:t>
            </a:fld>
            <a:endParaRPr lang="en-US"/>
          </a:p>
        </p:txBody>
      </p:sp>
      <p:sp>
        <p:nvSpPr>
          <p:cNvPr id="5" name="Footer Placeholder 4">
            <a:extLst>
              <a:ext uri="{FF2B5EF4-FFF2-40B4-BE49-F238E27FC236}">
                <a16:creationId xmlns:a16="http://schemas.microsoft.com/office/drawing/2014/main" id="{DBBCAF4C-118E-AC4A-9A7D-05B483B03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17F8E-281D-7A4E-9CA8-7D5867AEE0A4}"/>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341017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C14AD0-D4D8-734D-8A37-DE21238DAA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ABAEB2-0150-4340-AA84-442A0318C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C5653-8A2B-A44F-98B4-F0D774FC6D85}"/>
              </a:ext>
            </a:extLst>
          </p:cNvPr>
          <p:cNvSpPr>
            <a:spLocks noGrp="1"/>
          </p:cNvSpPr>
          <p:nvPr>
            <p:ph type="dt" sz="half" idx="10"/>
          </p:nvPr>
        </p:nvSpPr>
        <p:spPr/>
        <p:txBody>
          <a:bodyPr/>
          <a:lstStyle/>
          <a:p>
            <a:fld id="{5A5E61BB-1E6D-9343-BC60-A3B6B896F809}" type="datetime1">
              <a:rPr lang="en-US" smtClean="0"/>
              <a:t>7/29/20</a:t>
            </a:fld>
            <a:endParaRPr lang="en-US"/>
          </a:p>
        </p:txBody>
      </p:sp>
      <p:sp>
        <p:nvSpPr>
          <p:cNvPr id="5" name="Footer Placeholder 4">
            <a:extLst>
              <a:ext uri="{FF2B5EF4-FFF2-40B4-BE49-F238E27FC236}">
                <a16:creationId xmlns:a16="http://schemas.microsoft.com/office/drawing/2014/main" id="{69C9C8F4-2D30-3D4B-8F7F-FF178A562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50AF8-52C4-3446-99AC-9802BB2849A4}"/>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116894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60CF-8423-1848-BF81-17CB5B234F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96857-CAE5-C74F-A531-EFDA763814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EF5E8-7F14-904A-A498-7848F2BD0937}"/>
              </a:ext>
            </a:extLst>
          </p:cNvPr>
          <p:cNvSpPr>
            <a:spLocks noGrp="1"/>
          </p:cNvSpPr>
          <p:nvPr>
            <p:ph type="dt" sz="half" idx="10"/>
          </p:nvPr>
        </p:nvSpPr>
        <p:spPr/>
        <p:txBody>
          <a:bodyPr/>
          <a:lstStyle/>
          <a:p>
            <a:fld id="{72A08E7C-C30A-814F-975D-59A8215349AF}" type="datetime1">
              <a:rPr lang="en-US" smtClean="0"/>
              <a:t>7/29/20</a:t>
            </a:fld>
            <a:endParaRPr lang="en-US"/>
          </a:p>
        </p:txBody>
      </p:sp>
      <p:sp>
        <p:nvSpPr>
          <p:cNvPr id="5" name="Footer Placeholder 4">
            <a:extLst>
              <a:ext uri="{FF2B5EF4-FFF2-40B4-BE49-F238E27FC236}">
                <a16:creationId xmlns:a16="http://schemas.microsoft.com/office/drawing/2014/main" id="{F98CC502-4DEF-9742-B43C-D5D07C546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3DA89-6358-0047-99E3-B4C7D81E06B8}"/>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120916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AB93-0931-EC41-907F-6E9B871140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75B53-99BE-B142-973E-EC0935DF9F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BB9705-F29F-B845-BF0E-5EA4D1F0E182}"/>
              </a:ext>
            </a:extLst>
          </p:cNvPr>
          <p:cNvSpPr>
            <a:spLocks noGrp="1"/>
          </p:cNvSpPr>
          <p:nvPr>
            <p:ph type="dt" sz="half" idx="10"/>
          </p:nvPr>
        </p:nvSpPr>
        <p:spPr/>
        <p:txBody>
          <a:bodyPr/>
          <a:lstStyle/>
          <a:p>
            <a:fld id="{B6EB78BB-97A6-AC47-969D-6EA759E808CB}" type="datetime1">
              <a:rPr lang="en-US" smtClean="0"/>
              <a:t>7/29/20</a:t>
            </a:fld>
            <a:endParaRPr lang="en-US"/>
          </a:p>
        </p:txBody>
      </p:sp>
      <p:sp>
        <p:nvSpPr>
          <p:cNvPr id="5" name="Footer Placeholder 4">
            <a:extLst>
              <a:ext uri="{FF2B5EF4-FFF2-40B4-BE49-F238E27FC236}">
                <a16:creationId xmlns:a16="http://schemas.microsoft.com/office/drawing/2014/main" id="{D62673FA-7915-8340-8412-A44076069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2E747-D6D2-AF4A-BAF7-29CB069BCFDE}"/>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35986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7EFC-3D8C-F545-A619-006C5299C3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DA1559-30D0-B341-9FD7-BE4BD1D60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F58938-EFFF-CB40-B9CB-838F9A8E9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5337B8-5116-BF48-86A2-9155CFC98A7A}"/>
              </a:ext>
            </a:extLst>
          </p:cNvPr>
          <p:cNvSpPr>
            <a:spLocks noGrp="1"/>
          </p:cNvSpPr>
          <p:nvPr>
            <p:ph type="dt" sz="half" idx="10"/>
          </p:nvPr>
        </p:nvSpPr>
        <p:spPr/>
        <p:txBody>
          <a:bodyPr/>
          <a:lstStyle/>
          <a:p>
            <a:fld id="{84A7415F-3876-C94E-A47B-89122587567F}" type="datetime1">
              <a:rPr lang="en-US" smtClean="0"/>
              <a:t>7/29/20</a:t>
            </a:fld>
            <a:endParaRPr lang="en-US"/>
          </a:p>
        </p:txBody>
      </p:sp>
      <p:sp>
        <p:nvSpPr>
          <p:cNvPr id="6" name="Footer Placeholder 5">
            <a:extLst>
              <a:ext uri="{FF2B5EF4-FFF2-40B4-BE49-F238E27FC236}">
                <a16:creationId xmlns:a16="http://schemas.microsoft.com/office/drawing/2014/main" id="{593A4AFA-CB0D-AC4B-BF09-44162027B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6FC63-5B38-A040-B936-97F1C5148268}"/>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137138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27205-6BB9-3749-A29D-3CC3C1EC2F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69823-495F-B344-B1CC-B02A93CCC9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3492A9-4AB7-FA4E-A418-F6D3AF867F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CB8FA7-69FB-C94E-AA11-554B0025E9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6C9F67-D029-2743-BA9B-F8F75C7EA2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8F07C5-99FD-E144-AC25-FF5EE0D37881}"/>
              </a:ext>
            </a:extLst>
          </p:cNvPr>
          <p:cNvSpPr>
            <a:spLocks noGrp="1"/>
          </p:cNvSpPr>
          <p:nvPr>
            <p:ph type="dt" sz="half" idx="10"/>
          </p:nvPr>
        </p:nvSpPr>
        <p:spPr/>
        <p:txBody>
          <a:bodyPr/>
          <a:lstStyle/>
          <a:p>
            <a:fld id="{4C7CCF26-F64C-E145-8840-4F678CCD420D}" type="datetime1">
              <a:rPr lang="en-US" smtClean="0"/>
              <a:t>7/29/20</a:t>
            </a:fld>
            <a:endParaRPr lang="en-US"/>
          </a:p>
        </p:txBody>
      </p:sp>
      <p:sp>
        <p:nvSpPr>
          <p:cNvPr id="8" name="Footer Placeholder 7">
            <a:extLst>
              <a:ext uri="{FF2B5EF4-FFF2-40B4-BE49-F238E27FC236}">
                <a16:creationId xmlns:a16="http://schemas.microsoft.com/office/drawing/2014/main" id="{5087406B-57E6-A44C-B8C7-27B80C8D4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5F1E4-7A98-BF43-84F0-F873A8B04FB6}"/>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2544226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9DB99-61CD-5D41-805B-709DDFF161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3BB6A0-6946-DD40-BAD8-C889573AE491}"/>
              </a:ext>
            </a:extLst>
          </p:cNvPr>
          <p:cNvSpPr>
            <a:spLocks noGrp="1"/>
          </p:cNvSpPr>
          <p:nvPr>
            <p:ph type="dt" sz="half" idx="10"/>
          </p:nvPr>
        </p:nvSpPr>
        <p:spPr/>
        <p:txBody>
          <a:bodyPr/>
          <a:lstStyle/>
          <a:p>
            <a:fld id="{905D395F-5805-454E-A74D-286D138523B3}" type="datetime1">
              <a:rPr lang="en-US" smtClean="0"/>
              <a:t>7/29/20</a:t>
            </a:fld>
            <a:endParaRPr lang="en-US"/>
          </a:p>
        </p:txBody>
      </p:sp>
      <p:sp>
        <p:nvSpPr>
          <p:cNvPr id="4" name="Footer Placeholder 3">
            <a:extLst>
              <a:ext uri="{FF2B5EF4-FFF2-40B4-BE49-F238E27FC236}">
                <a16:creationId xmlns:a16="http://schemas.microsoft.com/office/drawing/2014/main" id="{D6228C6A-9402-3447-918B-FF77515E45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7CF045-B95E-2F48-8291-9BF979D65F94}"/>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173575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9CECB-336E-344D-B3CC-EA2FF817282E}"/>
              </a:ext>
            </a:extLst>
          </p:cNvPr>
          <p:cNvSpPr>
            <a:spLocks noGrp="1"/>
          </p:cNvSpPr>
          <p:nvPr>
            <p:ph type="dt" sz="half" idx="10"/>
          </p:nvPr>
        </p:nvSpPr>
        <p:spPr/>
        <p:txBody>
          <a:bodyPr/>
          <a:lstStyle/>
          <a:p>
            <a:fld id="{7062B7A2-8E8A-674B-89A8-F66195CF2636}" type="datetime1">
              <a:rPr lang="en-US" smtClean="0"/>
              <a:t>7/29/20</a:t>
            </a:fld>
            <a:endParaRPr lang="en-US"/>
          </a:p>
        </p:txBody>
      </p:sp>
      <p:sp>
        <p:nvSpPr>
          <p:cNvPr id="3" name="Footer Placeholder 2">
            <a:extLst>
              <a:ext uri="{FF2B5EF4-FFF2-40B4-BE49-F238E27FC236}">
                <a16:creationId xmlns:a16="http://schemas.microsoft.com/office/drawing/2014/main" id="{8313C212-15A0-EA41-B56B-14F4DA5551C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717084-51D6-4346-9B7A-12FE46F6FD22}"/>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153625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99FF-E17C-1947-A250-24C92A02CF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5463BA-87A6-7243-8348-F0765314E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53A2F9-590A-6049-9449-017115C10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2CBAC-F4E9-4A48-B449-20F4AFDED133}"/>
              </a:ext>
            </a:extLst>
          </p:cNvPr>
          <p:cNvSpPr>
            <a:spLocks noGrp="1"/>
          </p:cNvSpPr>
          <p:nvPr>
            <p:ph type="dt" sz="half" idx="10"/>
          </p:nvPr>
        </p:nvSpPr>
        <p:spPr/>
        <p:txBody>
          <a:bodyPr/>
          <a:lstStyle/>
          <a:p>
            <a:fld id="{700F3CD1-4AE8-8843-80D1-3F1794C9967E}" type="datetime1">
              <a:rPr lang="en-US" smtClean="0"/>
              <a:t>7/29/20</a:t>
            </a:fld>
            <a:endParaRPr lang="en-US"/>
          </a:p>
        </p:txBody>
      </p:sp>
      <p:sp>
        <p:nvSpPr>
          <p:cNvPr id="6" name="Footer Placeholder 5">
            <a:extLst>
              <a:ext uri="{FF2B5EF4-FFF2-40B4-BE49-F238E27FC236}">
                <a16:creationId xmlns:a16="http://schemas.microsoft.com/office/drawing/2014/main" id="{71AAC18C-5C89-9F44-94AD-312B03662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731F6-7AB5-4549-845F-EDF7A2EB1352}"/>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3293435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1C7B-CAC7-8946-9526-7E98E411A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25EE7D-DF35-D346-B6C3-A6B953A020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E36D2F-C023-074C-861F-AAC74C9BC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190C5D-D358-264F-9BF8-22BEC3B8948B}"/>
              </a:ext>
            </a:extLst>
          </p:cNvPr>
          <p:cNvSpPr>
            <a:spLocks noGrp="1"/>
          </p:cNvSpPr>
          <p:nvPr>
            <p:ph type="dt" sz="half" idx="10"/>
          </p:nvPr>
        </p:nvSpPr>
        <p:spPr/>
        <p:txBody>
          <a:bodyPr/>
          <a:lstStyle/>
          <a:p>
            <a:fld id="{C9212F1F-DD38-FF4C-9BD1-B826D76DA144}" type="datetime1">
              <a:rPr lang="en-US" smtClean="0"/>
              <a:t>7/29/20</a:t>
            </a:fld>
            <a:endParaRPr lang="en-US"/>
          </a:p>
        </p:txBody>
      </p:sp>
      <p:sp>
        <p:nvSpPr>
          <p:cNvPr id="6" name="Footer Placeholder 5">
            <a:extLst>
              <a:ext uri="{FF2B5EF4-FFF2-40B4-BE49-F238E27FC236}">
                <a16:creationId xmlns:a16="http://schemas.microsoft.com/office/drawing/2014/main" id="{DB30B4D7-AC79-3D43-98F9-6A8659057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C16EE-A372-6C48-9FE9-921CB034FCFF}"/>
              </a:ext>
            </a:extLst>
          </p:cNvPr>
          <p:cNvSpPr>
            <a:spLocks noGrp="1"/>
          </p:cNvSpPr>
          <p:nvPr>
            <p:ph type="sldNum" sz="quarter" idx="12"/>
          </p:nvPr>
        </p:nvSpPr>
        <p:spPr/>
        <p:txBody>
          <a:bodyPr/>
          <a:lstStyle/>
          <a:p>
            <a:fld id="{26678DAC-F119-C545-A674-998F3E739A1E}" type="slidenum">
              <a:rPr lang="en-US" smtClean="0"/>
              <a:t>‹#›</a:t>
            </a:fld>
            <a:endParaRPr lang="en-US"/>
          </a:p>
        </p:txBody>
      </p:sp>
    </p:spTree>
    <p:extLst>
      <p:ext uri="{BB962C8B-B14F-4D97-AF65-F5344CB8AC3E}">
        <p14:creationId xmlns:p14="http://schemas.microsoft.com/office/powerpoint/2010/main" val="263481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77AA4-E051-DC4E-8345-3CCE5AF74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F3652A-F775-FE43-9FC4-D0ECEEBD2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C3773-F644-1F41-807E-FFF1BB3901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5CF64-3610-3143-8761-CB0D2D81AB55}" type="datetime1">
              <a:rPr lang="en-US" smtClean="0"/>
              <a:t>7/29/20</a:t>
            </a:fld>
            <a:endParaRPr lang="en-US"/>
          </a:p>
        </p:txBody>
      </p:sp>
      <p:sp>
        <p:nvSpPr>
          <p:cNvPr id="5" name="Footer Placeholder 4">
            <a:extLst>
              <a:ext uri="{FF2B5EF4-FFF2-40B4-BE49-F238E27FC236}">
                <a16:creationId xmlns:a16="http://schemas.microsoft.com/office/drawing/2014/main" id="{FCBD9D48-4B6F-3C4E-9AE5-5469216D5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214B2-8E16-1547-BB0F-1AB6457069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78DAC-F119-C545-A674-998F3E739A1E}" type="slidenum">
              <a:rPr lang="en-US" smtClean="0"/>
              <a:t>‹#›</a:t>
            </a:fld>
            <a:endParaRPr lang="en-US"/>
          </a:p>
        </p:txBody>
      </p:sp>
    </p:spTree>
    <p:extLst>
      <p:ext uri="{BB962C8B-B14F-4D97-AF65-F5344CB8AC3E}">
        <p14:creationId xmlns:p14="http://schemas.microsoft.com/office/powerpoint/2010/main" val="715576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CC9B-B5AE-9B42-B7AA-1FE0127AB9E3}"/>
              </a:ext>
            </a:extLst>
          </p:cNvPr>
          <p:cNvSpPr>
            <a:spLocks noGrp="1"/>
          </p:cNvSpPr>
          <p:nvPr>
            <p:ph type="ctrTitle"/>
          </p:nvPr>
        </p:nvSpPr>
        <p:spPr>
          <a:xfrm>
            <a:off x="1524000" y="1595784"/>
            <a:ext cx="9144000" cy="1655762"/>
          </a:xfrm>
        </p:spPr>
        <p:txBody>
          <a:bodyPr>
            <a:noAutofit/>
          </a:bodyPr>
          <a:lstStyle/>
          <a:p>
            <a:r>
              <a:rPr lang="en-US" sz="3600" i="1" dirty="0">
                <a:latin typeface="Avenir Next LT Pro" panose="020B0504020202020204" pitchFamily="34" charset="77"/>
              </a:rPr>
              <a:t>A diverse range of factors affect the nature</a:t>
            </a:r>
            <a:br>
              <a:rPr lang="en-US" sz="3600" i="1" dirty="0">
                <a:latin typeface="Avenir Next LT Pro" panose="020B0504020202020204" pitchFamily="34" charset="77"/>
              </a:rPr>
            </a:br>
            <a:r>
              <a:rPr lang="en-US" sz="3600" i="1" dirty="0">
                <a:latin typeface="Avenir Next LT Pro" panose="020B0504020202020204" pitchFamily="34" charset="77"/>
              </a:rPr>
              <a:t>of neural representations underlying</a:t>
            </a:r>
            <a:br>
              <a:rPr lang="en-US" sz="3600" i="1" dirty="0">
                <a:latin typeface="Avenir Next LT Pro" panose="020B0504020202020204" pitchFamily="34" charset="77"/>
              </a:rPr>
            </a:br>
            <a:r>
              <a:rPr lang="en-US" sz="3600" i="1" dirty="0">
                <a:latin typeface="Avenir Next LT Pro" panose="020B0504020202020204" pitchFamily="34" charset="77"/>
              </a:rPr>
              <a:t>short-term memory</a:t>
            </a:r>
          </a:p>
        </p:txBody>
      </p:sp>
      <p:sp>
        <p:nvSpPr>
          <p:cNvPr id="3" name="Subtitle 2">
            <a:extLst>
              <a:ext uri="{FF2B5EF4-FFF2-40B4-BE49-F238E27FC236}">
                <a16:creationId xmlns:a16="http://schemas.microsoft.com/office/drawing/2014/main" id="{E3649AFE-77DB-AD4A-9AE3-AE415B9DD8E1}"/>
              </a:ext>
            </a:extLst>
          </p:cNvPr>
          <p:cNvSpPr>
            <a:spLocks noGrp="1"/>
          </p:cNvSpPr>
          <p:nvPr>
            <p:ph type="subTitle" idx="1"/>
          </p:nvPr>
        </p:nvSpPr>
        <p:spPr/>
        <p:txBody>
          <a:bodyPr>
            <a:normAutofit fontScale="85000" lnSpcReduction="20000"/>
          </a:bodyPr>
          <a:lstStyle/>
          <a:p>
            <a:r>
              <a:rPr lang="en-US" dirty="0">
                <a:solidFill>
                  <a:schemeClr val="accent1"/>
                </a:solidFill>
                <a:latin typeface="Avenir Next LT Pro Light" panose="020B0304020202020204" pitchFamily="34" charset="77"/>
              </a:rPr>
              <a:t>A. Emin Orhan and Wei Ji Ma</a:t>
            </a:r>
          </a:p>
          <a:p>
            <a:r>
              <a:rPr lang="en-US" dirty="0">
                <a:latin typeface="Avenir Next LT Pro" panose="020B0504020202020204" pitchFamily="34" charset="77"/>
              </a:rPr>
              <a:t>Published: February 2019</a:t>
            </a:r>
          </a:p>
          <a:p>
            <a:endParaRPr lang="en-US" sz="2000" dirty="0">
              <a:latin typeface="Avenir Next LT Pro" panose="020B0504020202020204" pitchFamily="34" charset="77"/>
            </a:endParaRPr>
          </a:p>
          <a:p>
            <a:r>
              <a:rPr lang="en-US" sz="2000" dirty="0">
                <a:latin typeface="Avenir Next LT Pro Light" panose="020B0304020202020204" pitchFamily="34" charset="77"/>
              </a:rPr>
              <a:t>Rehan Chinoy</a:t>
            </a:r>
          </a:p>
          <a:p>
            <a:r>
              <a:rPr lang="en-US" sz="2000" dirty="0">
                <a:latin typeface="Avenir Next LT Pro Light" panose="020B0304020202020204" pitchFamily="34" charset="77"/>
              </a:rPr>
              <a:t>31 July 2020</a:t>
            </a:r>
          </a:p>
        </p:txBody>
      </p:sp>
      <p:sp>
        <p:nvSpPr>
          <p:cNvPr id="4" name="Slide Number Placeholder 3">
            <a:extLst>
              <a:ext uri="{FF2B5EF4-FFF2-40B4-BE49-F238E27FC236}">
                <a16:creationId xmlns:a16="http://schemas.microsoft.com/office/drawing/2014/main" id="{93228291-2AD9-C44E-A635-82DEDB25A7AA}"/>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3207267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97F9-EE87-0A48-8FBA-60B0A343F84F}"/>
              </a:ext>
            </a:extLst>
          </p:cNvPr>
          <p:cNvSpPr>
            <a:spLocks noGrp="1"/>
          </p:cNvSpPr>
          <p:nvPr>
            <p:ph type="title"/>
          </p:nvPr>
        </p:nvSpPr>
        <p:spPr/>
        <p:txBody>
          <a:bodyPr>
            <a:normAutofit/>
          </a:bodyPr>
          <a:lstStyle/>
          <a:p>
            <a:r>
              <a:rPr lang="en-US" sz="3600" dirty="0">
                <a:latin typeface="Avenir Next LT Pro" panose="020B0504020202020204" pitchFamily="34" charset="77"/>
              </a:rPr>
              <a:t>Intrinsic circuit properties</a:t>
            </a:r>
          </a:p>
        </p:txBody>
      </p:sp>
      <p:pic>
        <p:nvPicPr>
          <p:cNvPr id="5" name="Content Placeholder 4" descr="A screenshot of a computer&#10;&#10;Description automatically generated">
            <a:extLst>
              <a:ext uri="{FF2B5EF4-FFF2-40B4-BE49-F238E27FC236}">
                <a16:creationId xmlns:a16="http://schemas.microsoft.com/office/drawing/2014/main" id="{2ACECD85-D3FF-EF48-8FE6-07D89AFA9929}"/>
              </a:ext>
            </a:extLst>
          </p:cNvPr>
          <p:cNvPicPr>
            <a:picLocks noGrp="1" noChangeAspect="1"/>
          </p:cNvPicPr>
          <p:nvPr>
            <p:ph idx="1"/>
          </p:nvPr>
        </p:nvPicPr>
        <p:blipFill>
          <a:blip r:embed="rId3"/>
          <a:stretch>
            <a:fillRect/>
          </a:stretch>
        </p:blipFill>
        <p:spPr>
          <a:xfrm>
            <a:off x="838200" y="2195689"/>
            <a:ext cx="10515600" cy="3611210"/>
          </a:xfrm>
        </p:spPr>
      </p:pic>
      <p:sp>
        <p:nvSpPr>
          <p:cNvPr id="6" name="Slide Number Placeholder 5">
            <a:extLst>
              <a:ext uri="{FF2B5EF4-FFF2-40B4-BE49-F238E27FC236}">
                <a16:creationId xmlns:a16="http://schemas.microsoft.com/office/drawing/2014/main" id="{780DD2F5-2348-4B46-B8A3-CFAE1C3BB90F}"/>
              </a:ext>
            </a:extLst>
          </p:cNvPr>
          <p:cNvSpPr>
            <a:spLocks noGrp="1"/>
          </p:cNvSpPr>
          <p:nvPr>
            <p:ph type="sldNum" sz="quarter" idx="12"/>
          </p:nvPr>
        </p:nvSpPr>
        <p:spPr/>
        <p:txBody>
          <a:bodyPr/>
          <a:lstStyle/>
          <a:p>
            <a:fld id="{26678DAC-F119-C545-A674-998F3E739A1E}" type="slidenum">
              <a:rPr lang="en-US" smtClean="0"/>
              <a:t>10</a:t>
            </a:fld>
            <a:endParaRPr lang="en-US"/>
          </a:p>
        </p:txBody>
      </p:sp>
    </p:spTree>
    <p:extLst>
      <p:ext uri="{BB962C8B-B14F-4D97-AF65-F5344CB8AC3E}">
        <p14:creationId xmlns:p14="http://schemas.microsoft.com/office/powerpoint/2010/main" val="91243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71546-9DC0-0E43-87EC-501AD24A7ED1}"/>
              </a:ext>
            </a:extLst>
          </p:cNvPr>
          <p:cNvSpPr>
            <a:spLocks noGrp="1"/>
          </p:cNvSpPr>
          <p:nvPr>
            <p:ph type="title"/>
          </p:nvPr>
        </p:nvSpPr>
        <p:spPr/>
        <p:txBody>
          <a:bodyPr>
            <a:normAutofit/>
          </a:bodyPr>
          <a:lstStyle/>
          <a:p>
            <a:r>
              <a:rPr lang="en-US" sz="3600" dirty="0">
                <a:latin typeface="Avenir Next LT Pro" panose="020B0504020202020204" pitchFamily="34" charset="77"/>
              </a:rPr>
              <a:t>Temporal complexity of tasks increases SI</a:t>
            </a:r>
          </a:p>
        </p:txBody>
      </p:sp>
      <p:pic>
        <p:nvPicPr>
          <p:cNvPr id="5" name="Content Placeholder 4" descr="A screenshot of a cell phone&#10;&#10;Description automatically generated">
            <a:extLst>
              <a:ext uri="{FF2B5EF4-FFF2-40B4-BE49-F238E27FC236}">
                <a16:creationId xmlns:a16="http://schemas.microsoft.com/office/drawing/2014/main" id="{E12EEE4A-9367-3840-B869-C1EFE9D2B655}"/>
              </a:ext>
            </a:extLst>
          </p:cNvPr>
          <p:cNvPicPr>
            <a:picLocks noGrp="1" noChangeAspect="1"/>
          </p:cNvPicPr>
          <p:nvPr>
            <p:ph idx="1"/>
          </p:nvPr>
        </p:nvPicPr>
        <p:blipFill>
          <a:blip r:embed="rId3"/>
          <a:stretch>
            <a:fillRect/>
          </a:stretch>
        </p:blipFill>
        <p:spPr>
          <a:xfrm>
            <a:off x="5067726" y="1508126"/>
            <a:ext cx="7135958" cy="5030787"/>
          </a:xfrm>
        </p:spPr>
      </p:pic>
      <p:sp>
        <p:nvSpPr>
          <p:cNvPr id="6" name="Slide Number Placeholder 5">
            <a:extLst>
              <a:ext uri="{FF2B5EF4-FFF2-40B4-BE49-F238E27FC236}">
                <a16:creationId xmlns:a16="http://schemas.microsoft.com/office/drawing/2014/main" id="{2972F375-A048-A547-8EA8-BA3B10876859}"/>
              </a:ext>
            </a:extLst>
          </p:cNvPr>
          <p:cNvSpPr>
            <a:spLocks noGrp="1"/>
          </p:cNvSpPr>
          <p:nvPr>
            <p:ph type="sldNum" sz="quarter" idx="12"/>
          </p:nvPr>
        </p:nvSpPr>
        <p:spPr/>
        <p:txBody>
          <a:bodyPr/>
          <a:lstStyle/>
          <a:p>
            <a:fld id="{26678DAC-F119-C545-A674-998F3E739A1E}" type="slidenum">
              <a:rPr lang="en-US" smtClean="0"/>
              <a:t>11</a:t>
            </a:fld>
            <a:endParaRPr lang="en-US"/>
          </a:p>
        </p:txBody>
      </p:sp>
      <p:sp>
        <p:nvSpPr>
          <p:cNvPr id="7" name="TextBox 6">
            <a:extLst>
              <a:ext uri="{FF2B5EF4-FFF2-40B4-BE49-F238E27FC236}">
                <a16:creationId xmlns:a16="http://schemas.microsoft.com/office/drawing/2014/main" id="{5205C2BC-E71B-CF40-94DD-45F0B9E95BFA}"/>
              </a:ext>
            </a:extLst>
          </p:cNvPr>
          <p:cNvSpPr txBox="1"/>
          <p:nvPr/>
        </p:nvSpPr>
        <p:spPr>
          <a:xfrm>
            <a:off x="442595" y="4287797"/>
            <a:ext cx="4123690" cy="923330"/>
          </a:xfrm>
          <a:prstGeom prst="rect">
            <a:avLst/>
          </a:prstGeom>
          <a:noFill/>
        </p:spPr>
        <p:txBody>
          <a:bodyPr wrap="square" rtlCol="0">
            <a:spAutoFit/>
          </a:bodyPr>
          <a:lstStyle/>
          <a:p>
            <a:r>
              <a:rPr lang="en-US" dirty="0">
                <a:latin typeface="Avenir Next LT Pro" panose="020B0504020202020204" pitchFamily="34" charset="77"/>
              </a:rPr>
              <a:t>Hypothesis: increasing target function complexity (i.e. frequency) increases sequentiality of the network solution</a:t>
            </a:r>
          </a:p>
        </p:txBody>
      </p:sp>
      <p:pic>
        <p:nvPicPr>
          <p:cNvPr id="8" name="Content Placeholder 4" descr="A screenshot of a cell phone&#10;&#10;Description automatically generated">
            <a:extLst>
              <a:ext uri="{FF2B5EF4-FFF2-40B4-BE49-F238E27FC236}">
                <a16:creationId xmlns:a16="http://schemas.microsoft.com/office/drawing/2014/main" id="{EC407B40-6F35-2D4D-B772-0D3793619776}"/>
              </a:ext>
            </a:extLst>
          </p:cNvPr>
          <p:cNvPicPr>
            <a:picLocks noChangeAspect="1"/>
          </p:cNvPicPr>
          <p:nvPr/>
        </p:nvPicPr>
        <p:blipFill rotWithShape="1">
          <a:blip r:embed="rId4"/>
          <a:srcRect l="41898" t="10330"/>
          <a:stretch/>
        </p:blipFill>
        <p:spPr>
          <a:xfrm>
            <a:off x="154727" y="1508126"/>
            <a:ext cx="4699426" cy="2361842"/>
          </a:xfrm>
          <a:prstGeom prst="rect">
            <a:avLst/>
          </a:prstGeom>
        </p:spPr>
      </p:pic>
    </p:spTree>
    <p:extLst>
      <p:ext uri="{BB962C8B-B14F-4D97-AF65-F5344CB8AC3E}">
        <p14:creationId xmlns:p14="http://schemas.microsoft.com/office/powerpoint/2010/main" val="5215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D2DC-F3ED-A84E-93EF-EBEEEAD49FA9}"/>
              </a:ext>
            </a:extLst>
          </p:cNvPr>
          <p:cNvSpPr>
            <a:spLocks noGrp="1"/>
          </p:cNvSpPr>
          <p:nvPr>
            <p:ph type="title"/>
          </p:nvPr>
        </p:nvSpPr>
        <p:spPr/>
        <p:txBody>
          <a:bodyPr>
            <a:normAutofit/>
          </a:bodyPr>
          <a:lstStyle/>
          <a:p>
            <a:r>
              <a:rPr lang="en-US" sz="3600" dirty="0">
                <a:latin typeface="Avenir Next LT Pro" panose="020B0504020202020204" pitchFamily="34" charset="77"/>
              </a:rPr>
              <a:t>Symmetric Hebbian STSP decreases SI</a:t>
            </a:r>
          </a:p>
        </p:txBody>
      </p:sp>
      <p:pic>
        <p:nvPicPr>
          <p:cNvPr id="5" name="Content Placeholder 4" descr="A screenshot of a computer&#10;&#10;Description automatically generated">
            <a:extLst>
              <a:ext uri="{FF2B5EF4-FFF2-40B4-BE49-F238E27FC236}">
                <a16:creationId xmlns:a16="http://schemas.microsoft.com/office/drawing/2014/main" id="{EEC314F6-F863-E442-8A34-AD0A30CD5C2D}"/>
              </a:ext>
            </a:extLst>
          </p:cNvPr>
          <p:cNvPicPr>
            <a:picLocks noGrp="1" noChangeAspect="1"/>
          </p:cNvPicPr>
          <p:nvPr>
            <p:ph idx="1"/>
          </p:nvPr>
        </p:nvPicPr>
        <p:blipFill>
          <a:blip r:embed="rId3"/>
          <a:stretch>
            <a:fillRect/>
          </a:stretch>
        </p:blipFill>
        <p:spPr>
          <a:xfrm>
            <a:off x="684002" y="3427098"/>
            <a:ext cx="11074935" cy="3154678"/>
          </a:xfrm>
        </p:spPr>
      </p:pic>
      <p:sp>
        <p:nvSpPr>
          <p:cNvPr id="6" name="Slide Number Placeholder 5">
            <a:extLst>
              <a:ext uri="{FF2B5EF4-FFF2-40B4-BE49-F238E27FC236}">
                <a16:creationId xmlns:a16="http://schemas.microsoft.com/office/drawing/2014/main" id="{513878A8-35DD-CD49-B1D8-DE5DA0410B2C}"/>
              </a:ext>
            </a:extLst>
          </p:cNvPr>
          <p:cNvSpPr>
            <a:spLocks noGrp="1"/>
          </p:cNvSpPr>
          <p:nvPr>
            <p:ph type="sldNum" sz="quarter" idx="12"/>
          </p:nvPr>
        </p:nvSpPr>
        <p:spPr/>
        <p:txBody>
          <a:bodyPr/>
          <a:lstStyle/>
          <a:p>
            <a:fld id="{26678DAC-F119-C545-A674-998F3E739A1E}" type="slidenum">
              <a:rPr lang="en-US" smtClean="0"/>
              <a:t>12</a:t>
            </a:fld>
            <a:endParaRPr lang="en-US"/>
          </a:p>
        </p:txBody>
      </p:sp>
      <p:pic>
        <p:nvPicPr>
          <p:cNvPr id="8" name="Picture 7">
            <a:extLst>
              <a:ext uri="{FF2B5EF4-FFF2-40B4-BE49-F238E27FC236}">
                <a16:creationId xmlns:a16="http://schemas.microsoft.com/office/drawing/2014/main" id="{2CA4CF8E-96E9-6346-9E91-5DEFCF804BDE}"/>
              </a:ext>
            </a:extLst>
          </p:cNvPr>
          <p:cNvPicPr>
            <a:picLocks noChangeAspect="1"/>
          </p:cNvPicPr>
          <p:nvPr/>
        </p:nvPicPr>
        <p:blipFill>
          <a:blip r:embed="rId4"/>
          <a:stretch>
            <a:fillRect/>
          </a:stretch>
        </p:blipFill>
        <p:spPr>
          <a:xfrm>
            <a:off x="3656070" y="1464052"/>
            <a:ext cx="2565400" cy="355600"/>
          </a:xfrm>
          <a:prstGeom prst="rect">
            <a:avLst/>
          </a:prstGeom>
        </p:spPr>
      </p:pic>
      <p:pic>
        <p:nvPicPr>
          <p:cNvPr id="10" name="Picture 9">
            <a:extLst>
              <a:ext uri="{FF2B5EF4-FFF2-40B4-BE49-F238E27FC236}">
                <a16:creationId xmlns:a16="http://schemas.microsoft.com/office/drawing/2014/main" id="{8F2EC866-D714-E349-9087-611F681BE65E}"/>
              </a:ext>
            </a:extLst>
          </p:cNvPr>
          <p:cNvPicPr>
            <a:picLocks noChangeAspect="1"/>
          </p:cNvPicPr>
          <p:nvPr/>
        </p:nvPicPr>
        <p:blipFill>
          <a:blip r:embed="rId5"/>
          <a:stretch>
            <a:fillRect/>
          </a:stretch>
        </p:blipFill>
        <p:spPr>
          <a:xfrm>
            <a:off x="2799080" y="1838196"/>
            <a:ext cx="4733290" cy="929081"/>
          </a:xfrm>
          <a:prstGeom prst="rect">
            <a:avLst/>
          </a:prstGeom>
        </p:spPr>
      </p:pic>
      <p:pic>
        <p:nvPicPr>
          <p:cNvPr id="12" name="Picture 11">
            <a:extLst>
              <a:ext uri="{FF2B5EF4-FFF2-40B4-BE49-F238E27FC236}">
                <a16:creationId xmlns:a16="http://schemas.microsoft.com/office/drawing/2014/main" id="{BFDFDFE4-D0EF-B740-BC42-493647475603}"/>
              </a:ext>
            </a:extLst>
          </p:cNvPr>
          <p:cNvPicPr>
            <a:picLocks noChangeAspect="1"/>
          </p:cNvPicPr>
          <p:nvPr/>
        </p:nvPicPr>
        <p:blipFill>
          <a:blip r:embed="rId6"/>
          <a:stretch>
            <a:fillRect/>
          </a:stretch>
        </p:blipFill>
        <p:spPr>
          <a:xfrm>
            <a:off x="3347720" y="2825750"/>
            <a:ext cx="4330700" cy="431800"/>
          </a:xfrm>
          <a:prstGeom prst="rect">
            <a:avLst/>
          </a:prstGeom>
        </p:spPr>
      </p:pic>
      <p:sp>
        <p:nvSpPr>
          <p:cNvPr id="13" name="TextBox 12">
            <a:extLst>
              <a:ext uri="{FF2B5EF4-FFF2-40B4-BE49-F238E27FC236}">
                <a16:creationId xmlns:a16="http://schemas.microsoft.com/office/drawing/2014/main" id="{3320516B-FAE8-4746-846C-1DCFC7836A5B}"/>
              </a:ext>
            </a:extLst>
          </p:cNvPr>
          <p:cNvSpPr txBox="1"/>
          <p:nvPr/>
        </p:nvSpPr>
        <p:spPr>
          <a:xfrm>
            <a:off x="875157" y="1513815"/>
            <a:ext cx="2743956" cy="307777"/>
          </a:xfrm>
          <a:prstGeom prst="rect">
            <a:avLst/>
          </a:prstGeom>
          <a:noFill/>
        </p:spPr>
        <p:txBody>
          <a:bodyPr wrap="none" rtlCol="0">
            <a:spAutoFit/>
          </a:bodyPr>
          <a:lstStyle/>
          <a:p>
            <a:r>
              <a:rPr lang="en-US" sz="1400" i="1" dirty="0">
                <a:solidFill>
                  <a:schemeClr val="accent1"/>
                </a:solidFill>
                <a:latin typeface="Avenir Next LT Pro" panose="020B0504020202020204" pitchFamily="34" charset="77"/>
              </a:rPr>
              <a:t>Basic discrete-time formulation:</a:t>
            </a:r>
          </a:p>
        </p:txBody>
      </p:sp>
      <p:sp>
        <p:nvSpPr>
          <p:cNvPr id="14" name="TextBox 13">
            <a:extLst>
              <a:ext uri="{FF2B5EF4-FFF2-40B4-BE49-F238E27FC236}">
                <a16:creationId xmlns:a16="http://schemas.microsoft.com/office/drawing/2014/main" id="{86ADF3A6-0735-D34D-B003-AC4864A7D969}"/>
              </a:ext>
            </a:extLst>
          </p:cNvPr>
          <p:cNvSpPr txBox="1"/>
          <p:nvPr/>
        </p:nvSpPr>
        <p:spPr>
          <a:xfrm>
            <a:off x="875157" y="2154207"/>
            <a:ext cx="1763560" cy="307777"/>
          </a:xfrm>
          <a:prstGeom prst="rect">
            <a:avLst/>
          </a:prstGeom>
          <a:noFill/>
        </p:spPr>
        <p:txBody>
          <a:bodyPr wrap="none" rtlCol="0">
            <a:spAutoFit/>
          </a:bodyPr>
          <a:lstStyle/>
          <a:p>
            <a:r>
              <a:rPr lang="en-US" sz="1400" i="1" dirty="0">
                <a:solidFill>
                  <a:schemeClr val="accent1"/>
                </a:solidFill>
                <a:latin typeface="Avenir Next LT Pro" panose="020B0504020202020204" pitchFamily="34" charset="77"/>
              </a:rPr>
              <a:t>With Hebbian STSP,</a:t>
            </a:r>
          </a:p>
        </p:txBody>
      </p:sp>
      <p:sp>
        <p:nvSpPr>
          <p:cNvPr id="15" name="TextBox 14">
            <a:extLst>
              <a:ext uri="{FF2B5EF4-FFF2-40B4-BE49-F238E27FC236}">
                <a16:creationId xmlns:a16="http://schemas.microsoft.com/office/drawing/2014/main" id="{9D0B0319-FECB-834C-82AE-86208600D322}"/>
              </a:ext>
            </a:extLst>
          </p:cNvPr>
          <p:cNvSpPr txBox="1"/>
          <p:nvPr/>
        </p:nvSpPr>
        <p:spPr>
          <a:xfrm>
            <a:off x="875157" y="2860502"/>
            <a:ext cx="2390398" cy="307777"/>
          </a:xfrm>
          <a:prstGeom prst="rect">
            <a:avLst/>
          </a:prstGeom>
          <a:noFill/>
        </p:spPr>
        <p:txBody>
          <a:bodyPr wrap="none" rtlCol="0">
            <a:spAutoFit/>
          </a:bodyPr>
          <a:lstStyle/>
          <a:p>
            <a:r>
              <a:rPr lang="en-US" sz="1400" i="1" dirty="0">
                <a:solidFill>
                  <a:schemeClr val="accent1"/>
                </a:solidFill>
                <a:latin typeface="Avenir Next LT Pro" panose="020B0504020202020204" pitchFamily="34" charset="77"/>
              </a:rPr>
              <a:t>T&gt;1 is unstable, so set T=1:</a:t>
            </a:r>
          </a:p>
        </p:txBody>
      </p:sp>
      <p:sp>
        <p:nvSpPr>
          <p:cNvPr id="16" name="TextBox 15">
            <a:extLst>
              <a:ext uri="{FF2B5EF4-FFF2-40B4-BE49-F238E27FC236}">
                <a16:creationId xmlns:a16="http://schemas.microsoft.com/office/drawing/2014/main" id="{E3EE27B4-44A1-D741-87C2-C734466977C2}"/>
              </a:ext>
            </a:extLst>
          </p:cNvPr>
          <p:cNvSpPr txBox="1"/>
          <p:nvPr/>
        </p:nvSpPr>
        <p:spPr>
          <a:xfrm>
            <a:off x="8233410" y="1930287"/>
            <a:ext cx="3497580" cy="738664"/>
          </a:xfrm>
          <a:prstGeom prst="rect">
            <a:avLst/>
          </a:prstGeom>
          <a:noFill/>
        </p:spPr>
        <p:txBody>
          <a:bodyPr wrap="square" rtlCol="0">
            <a:spAutoFit/>
          </a:bodyPr>
          <a:lstStyle/>
          <a:p>
            <a:r>
              <a:rPr lang="en-US" sz="1400" i="1" dirty="0">
                <a:solidFill>
                  <a:schemeClr val="accent1"/>
                </a:solidFill>
                <a:latin typeface="Avenir Next LT Pro" panose="020B0504020202020204" pitchFamily="34" charset="77"/>
              </a:rPr>
              <a:t>* Where f is </a:t>
            </a:r>
            <a:r>
              <a:rPr lang="en-US" sz="1400" i="1" dirty="0" err="1">
                <a:solidFill>
                  <a:schemeClr val="accent1"/>
                </a:solidFill>
                <a:latin typeface="Avenir Next LT Pro" panose="020B0504020202020204" pitchFamily="34" charset="77"/>
              </a:rPr>
              <a:t>ReLU</a:t>
            </a:r>
            <a:r>
              <a:rPr lang="en-US" sz="1400" i="1" dirty="0">
                <a:solidFill>
                  <a:schemeClr val="accent1"/>
                </a:solidFill>
                <a:latin typeface="Avenir Next LT Pro" panose="020B0504020202020204" pitchFamily="34" charset="77"/>
              </a:rPr>
              <a:t>, 𝛾=0.0007 is Hebbian contribution, and 𝜅 () is a clipping function for stability </a:t>
            </a:r>
          </a:p>
        </p:txBody>
      </p:sp>
      <p:sp>
        <p:nvSpPr>
          <p:cNvPr id="17" name="Rectangle 16">
            <a:extLst>
              <a:ext uri="{FF2B5EF4-FFF2-40B4-BE49-F238E27FC236}">
                <a16:creationId xmlns:a16="http://schemas.microsoft.com/office/drawing/2014/main" id="{A033B04C-B46E-644C-B683-72EC0578FB41}"/>
              </a:ext>
            </a:extLst>
          </p:cNvPr>
          <p:cNvSpPr/>
          <p:nvPr/>
        </p:nvSpPr>
        <p:spPr>
          <a:xfrm>
            <a:off x="4851140" y="2771968"/>
            <a:ext cx="1606810" cy="46272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811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0EC5-D885-7B4D-B143-4C3CA3DC0635}"/>
              </a:ext>
            </a:extLst>
          </p:cNvPr>
          <p:cNvSpPr>
            <a:spLocks noGrp="1"/>
          </p:cNvSpPr>
          <p:nvPr>
            <p:ph type="title"/>
          </p:nvPr>
        </p:nvSpPr>
        <p:spPr/>
        <p:txBody>
          <a:bodyPr>
            <a:normAutofit/>
          </a:bodyPr>
          <a:lstStyle/>
          <a:p>
            <a:r>
              <a:rPr lang="en-US" sz="3600" dirty="0">
                <a:latin typeface="Avenir Next LT Pro" panose="020B0504020202020204" pitchFamily="34" charset="77"/>
              </a:rPr>
              <a:t>Delay duration variability decreases SI</a:t>
            </a:r>
          </a:p>
        </p:txBody>
      </p:sp>
      <p:pic>
        <p:nvPicPr>
          <p:cNvPr id="6" name="Content Placeholder 5" descr="A screenshot of a video game&#10;&#10;Description automatically generated">
            <a:extLst>
              <a:ext uri="{FF2B5EF4-FFF2-40B4-BE49-F238E27FC236}">
                <a16:creationId xmlns:a16="http://schemas.microsoft.com/office/drawing/2014/main" id="{ABC2E4F7-C203-704F-9941-3DAE268E42AD}"/>
              </a:ext>
            </a:extLst>
          </p:cNvPr>
          <p:cNvPicPr>
            <a:picLocks noGrp="1" noChangeAspect="1"/>
          </p:cNvPicPr>
          <p:nvPr>
            <p:ph idx="1"/>
          </p:nvPr>
        </p:nvPicPr>
        <p:blipFill>
          <a:blip r:embed="rId3"/>
          <a:stretch>
            <a:fillRect/>
          </a:stretch>
        </p:blipFill>
        <p:spPr>
          <a:xfrm>
            <a:off x="342153" y="2252824"/>
            <a:ext cx="11507693" cy="3343611"/>
          </a:xfrm>
        </p:spPr>
      </p:pic>
      <p:sp>
        <p:nvSpPr>
          <p:cNvPr id="4" name="Slide Number Placeholder 3">
            <a:extLst>
              <a:ext uri="{FF2B5EF4-FFF2-40B4-BE49-F238E27FC236}">
                <a16:creationId xmlns:a16="http://schemas.microsoft.com/office/drawing/2014/main" id="{1D3A14B5-11DB-0F4E-809E-6888F0F90202}"/>
              </a:ext>
            </a:extLst>
          </p:cNvPr>
          <p:cNvSpPr>
            <a:spLocks noGrp="1"/>
          </p:cNvSpPr>
          <p:nvPr>
            <p:ph type="sldNum" sz="quarter" idx="12"/>
          </p:nvPr>
        </p:nvSpPr>
        <p:spPr/>
        <p:txBody>
          <a:bodyPr/>
          <a:lstStyle/>
          <a:p>
            <a:fld id="{26678DAC-F119-C545-A674-998F3E739A1E}" type="slidenum">
              <a:rPr lang="en-US" smtClean="0"/>
              <a:t>13</a:t>
            </a:fld>
            <a:endParaRPr lang="en-US"/>
          </a:p>
        </p:txBody>
      </p:sp>
      <p:pic>
        <p:nvPicPr>
          <p:cNvPr id="8" name="Picture 7">
            <a:extLst>
              <a:ext uri="{FF2B5EF4-FFF2-40B4-BE49-F238E27FC236}">
                <a16:creationId xmlns:a16="http://schemas.microsoft.com/office/drawing/2014/main" id="{F2B5B8E0-A7D5-354B-BADE-D15CF2F3EE98}"/>
              </a:ext>
            </a:extLst>
          </p:cNvPr>
          <p:cNvPicPr>
            <a:picLocks noChangeAspect="1"/>
          </p:cNvPicPr>
          <p:nvPr/>
        </p:nvPicPr>
        <p:blipFill>
          <a:blip r:embed="rId4"/>
          <a:stretch>
            <a:fillRect/>
          </a:stretch>
        </p:blipFill>
        <p:spPr>
          <a:xfrm>
            <a:off x="3699569" y="3924629"/>
            <a:ext cx="428418" cy="848092"/>
          </a:xfrm>
          <a:prstGeom prst="rect">
            <a:avLst/>
          </a:prstGeom>
        </p:spPr>
      </p:pic>
    </p:spTree>
    <p:extLst>
      <p:ext uri="{BB962C8B-B14F-4D97-AF65-F5344CB8AC3E}">
        <p14:creationId xmlns:p14="http://schemas.microsoft.com/office/powerpoint/2010/main" val="2431623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2690F-AC08-3C47-852D-B1AFAF70BC37}"/>
              </a:ext>
            </a:extLst>
          </p:cNvPr>
          <p:cNvSpPr>
            <a:spLocks noGrp="1"/>
          </p:cNvSpPr>
          <p:nvPr>
            <p:ph type="title"/>
          </p:nvPr>
        </p:nvSpPr>
        <p:spPr/>
        <p:txBody>
          <a:bodyPr>
            <a:normAutofit/>
          </a:bodyPr>
          <a:lstStyle/>
          <a:p>
            <a:r>
              <a:rPr lang="en-US" sz="3600" dirty="0">
                <a:latin typeface="Avenir Next LT Pro" panose="020B0504020202020204" pitchFamily="34" charset="77"/>
              </a:rPr>
              <a:t>Circuit mechanism that generates sequential versus persistent activity</a:t>
            </a:r>
          </a:p>
        </p:txBody>
      </p:sp>
      <p:pic>
        <p:nvPicPr>
          <p:cNvPr id="5" name="Content Placeholder 4" descr="A screenshot of a cell phone&#10;&#10;Description automatically generated">
            <a:extLst>
              <a:ext uri="{FF2B5EF4-FFF2-40B4-BE49-F238E27FC236}">
                <a16:creationId xmlns:a16="http://schemas.microsoft.com/office/drawing/2014/main" id="{D1AC92A8-9314-5143-996E-EC3660055818}"/>
              </a:ext>
            </a:extLst>
          </p:cNvPr>
          <p:cNvPicPr>
            <a:picLocks noGrp="1" noChangeAspect="1"/>
          </p:cNvPicPr>
          <p:nvPr>
            <p:ph idx="1"/>
          </p:nvPr>
        </p:nvPicPr>
        <p:blipFill>
          <a:blip r:embed="rId3"/>
          <a:stretch>
            <a:fillRect/>
          </a:stretch>
        </p:blipFill>
        <p:spPr>
          <a:xfrm>
            <a:off x="1042610" y="1580807"/>
            <a:ext cx="10106779" cy="5140668"/>
          </a:xfrm>
        </p:spPr>
      </p:pic>
      <p:sp>
        <p:nvSpPr>
          <p:cNvPr id="6" name="Slide Number Placeholder 5">
            <a:extLst>
              <a:ext uri="{FF2B5EF4-FFF2-40B4-BE49-F238E27FC236}">
                <a16:creationId xmlns:a16="http://schemas.microsoft.com/office/drawing/2014/main" id="{C5B48D68-C26F-014F-96D7-6EE5CA492D8E}"/>
              </a:ext>
            </a:extLst>
          </p:cNvPr>
          <p:cNvSpPr>
            <a:spLocks noGrp="1"/>
          </p:cNvSpPr>
          <p:nvPr>
            <p:ph type="sldNum" sz="quarter" idx="12"/>
          </p:nvPr>
        </p:nvSpPr>
        <p:spPr/>
        <p:txBody>
          <a:bodyPr/>
          <a:lstStyle/>
          <a:p>
            <a:fld id="{26678DAC-F119-C545-A674-998F3E739A1E}" type="slidenum">
              <a:rPr lang="en-US" smtClean="0"/>
              <a:t>14</a:t>
            </a:fld>
            <a:endParaRPr lang="en-US"/>
          </a:p>
        </p:txBody>
      </p:sp>
    </p:spTree>
    <p:extLst>
      <p:ext uri="{BB962C8B-B14F-4D97-AF65-F5344CB8AC3E}">
        <p14:creationId xmlns:p14="http://schemas.microsoft.com/office/powerpoint/2010/main" val="3968902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B97-B85D-BE43-99F3-AC1CF2A704B3}"/>
              </a:ext>
            </a:extLst>
          </p:cNvPr>
          <p:cNvSpPr>
            <a:spLocks noGrp="1"/>
          </p:cNvSpPr>
          <p:nvPr>
            <p:ph type="title"/>
          </p:nvPr>
        </p:nvSpPr>
        <p:spPr/>
        <p:txBody>
          <a:bodyPr>
            <a:normAutofit/>
          </a:bodyPr>
          <a:lstStyle/>
          <a:p>
            <a:r>
              <a:rPr lang="en-US" sz="3600" dirty="0">
                <a:latin typeface="Avenir Next LT Pro" panose="020B0504020202020204" pitchFamily="34" charset="77"/>
              </a:rPr>
              <a:t>Concluding Remarks</a:t>
            </a:r>
          </a:p>
        </p:txBody>
      </p:sp>
      <p:sp>
        <p:nvSpPr>
          <p:cNvPr id="3" name="Content Placeholder 2">
            <a:extLst>
              <a:ext uri="{FF2B5EF4-FFF2-40B4-BE49-F238E27FC236}">
                <a16:creationId xmlns:a16="http://schemas.microsoft.com/office/drawing/2014/main" id="{CB71A0C5-FF47-9B40-B958-D11353FFA339}"/>
              </a:ext>
            </a:extLst>
          </p:cNvPr>
          <p:cNvSpPr>
            <a:spLocks noGrp="1"/>
          </p:cNvSpPr>
          <p:nvPr>
            <p:ph idx="1"/>
          </p:nvPr>
        </p:nvSpPr>
        <p:spPr>
          <a:xfrm>
            <a:off x="838200" y="2141537"/>
            <a:ext cx="10515600" cy="4351338"/>
          </a:xfrm>
        </p:spPr>
        <p:txBody>
          <a:bodyPr/>
          <a:lstStyle/>
          <a:p>
            <a:pPr>
              <a:buFont typeface="Wingdings" pitchFamily="2" charset="2"/>
              <a:buChar char="v"/>
            </a:pPr>
            <a:r>
              <a:rPr lang="en-US" dirty="0">
                <a:latin typeface="Avenir Next LT Pro" panose="020B0504020202020204" pitchFamily="34" charset="77"/>
              </a:rPr>
              <a:t>This paper establishes a mechanism for the maintenance of STM and shows that persistent and sequential solutions are ends of a spectrum that emerges from training</a:t>
            </a:r>
          </a:p>
          <a:p>
            <a:pPr>
              <a:buFont typeface="Wingdings" pitchFamily="2" charset="2"/>
              <a:buChar char="v"/>
            </a:pPr>
            <a:r>
              <a:rPr lang="en-US" dirty="0">
                <a:latin typeface="Avenir Next LT Pro" panose="020B0504020202020204" pitchFamily="34" charset="77"/>
              </a:rPr>
              <a:t>Why does the network’s mechanism for maintaining short-term memory rely on non-normal dynamics?</a:t>
            </a:r>
          </a:p>
          <a:p>
            <a:pPr>
              <a:buFont typeface="Wingdings" pitchFamily="2" charset="2"/>
              <a:buChar char="v"/>
            </a:pPr>
            <a:r>
              <a:rPr lang="en-US" dirty="0">
                <a:latin typeface="Avenir Next LT Pro" panose="020B0504020202020204" pitchFamily="34" charset="77"/>
              </a:rPr>
              <a:t>Is the model biologically realistic?</a:t>
            </a:r>
          </a:p>
        </p:txBody>
      </p:sp>
      <p:sp>
        <p:nvSpPr>
          <p:cNvPr id="4" name="Slide Number Placeholder 3">
            <a:extLst>
              <a:ext uri="{FF2B5EF4-FFF2-40B4-BE49-F238E27FC236}">
                <a16:creationId xmlns:a16="http://schemas.microsoft.com/office/drawing/2014/main" id="{508E5DED-0366-EB49-B156-F85F97BC1FF6}"/>
              </a:ext>
            </a:extLst>
          </p:cNvPr>
          <p:cNvSpPr>
            <a:spLocks noGrp="1"/>
          </p:cNvSpPr>
          <p:nvPr>
            <p:ph type="sldNum" sz="quarter" idx="12"/>
          </p:nvPr>
        </p:nvSpPr>
        <p:spPr/>
        <p:txBody>
          <a:bodyPr/>
          <a:lstStyle/>
          <a:p>
            <a:fld id="{26678DAC-F119-C545-A674-998F3E739A1E}" type="slidenum">
              <a:rPr lang="en-US" smtClean="0"/>
              <a:t>15</a:t>
            </a:fld>
            <a:endParaRPr lang="en-US"/>
          </a:p>
        </p:txBody>
      </p:sp>
    </p:spTree>
    <p:extLst>
      <p:ext uri="{BB962C8B-B14F-4D97-AF65-F5344CB8AC3E}">
        <p14:creationId xmlns:p14="http://schemas.microsoft.com/office/powerpoint/2010/main" val="222612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51C4-FEA4-7D45-855E-6C474546D3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E870AF-1D13-9A4B-8DC1-D6FB5D5E374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4F1BE84-F699-214D-9AB5-0308F44501C3}"/>
              </a:ext>
            </a:extLst>
          </p:cNvPr>
          <p:cNvSpPr>
            <a:spLocks noGrp="1"/>
          </p:cNvSpPr>
          <p:nvPr>
            <p:ph type="sldNum" sz="quarter" idx="12"/>
          </p:nvPr>
        </p:nvSpPr>
        <p:spPr/>
        <p:txBody>
          <a:bodyPr/>
          <a:lstStyle/>
          <a:p>
            <a:fld id="{26678DAC-F119-C545-A674-998F3E739A1E}" type="slidenum">
              <a:rPr lang="en-US" smtClean="0"/>
              <a:t>16</a:t>
            </a:fld>
            <a:endParaRPr lang="en-US"/>
          </a:p>
        </p:txBody>
      </p:sp>
    </p:spTree>
    <p:extLst>
      <p:ext uri="{BB962C8B-B14F-4D97-AF65-F5344CB8AC3E}">
        <p14:creationId xmlns:p14="http://schemas.microsoft.com/office/powerpoint/2010/main" val="381822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C397-6714-C047-85A3-4D81955C4895}"/>
              </a:ext>
            </a:extLst>
          </p:cNvPr>
          <p:cNvSpPr>
            <a:spLocks noGrp="1"/>
          </p:cNvSpPr>
          <p:nvPr>
            <p:ph type="title"/>
          </p:nvPr>
        </p:nvSpPr>
        <p:spPr/>
        <p:txBody>
          <a:bodyPr>
            <a:normAutofit/>
          </a:bodyPr>
          <a:lstStyle/>
          <a:p>
            <a:r>
              <a:rPr lang="en-US" sz="3600" dirty="0">
                <a:latin typeface="Avenir Next LT Pro" panose="020B0504020202020204" pitchFamily="34" charset="77"/>
              </a:rPr>
              <a:t>Non-normality of recurrent weight matrix demonstrated by Schur decomposition</a:t>
            </a:r>
          </a:p>
        </p:txBody>
      </p:sp>
      <p:sp>
        <p:nvSpPr>
          <p:cNvPr id="4" name="Slide Number Placeholder 3">
            <a:extLst>
              <a:ext uri="{FF2B5EF4-FFF2-40B4-BE49-F238E27FC236}">
                <a16:creationId xmlns:a16="http://schemas.microsoft.com/office/drawing/2014/main" id="{AED219FD-C55E-6042-B6CF-EC872AE6B78F}"/>
              </a:ext>
            </a:extLst>
          </p:cNvPr>
          <p:cNvSpPr>
            <a:spLocks noGrp="1"/>
          </p:cNvSpPr>
          <p:nvPr>
            <p:ph type="sldNum" sz="quarter" idx="12"/>
          </p:nvPr>
        </p:nvSpPr>
        <p:spPr/>
        <p:txBody>
          <a:bodyPr/>
          <a:lstStyle/>
          <a:p>
            <a:fld id="{26678DAC-F119-C545-A674-998F3E739A1E}" type="slidenum">
              <a:rPr lang="en-US" smtClean="0"/>
              <a:t>17</a:t>
            </a:fld>
            <a:endParaRPr lang="en-US"/>
          </a:p>
        </p:txBody>
      </p:sp>
      <p:pic>
        <p:nvPicPr>
          <p:cNvPr id="12" name="Content Placeholder 11">
            <a:extLst>
              <a:ext uri="{FF2B5EF4-FFF2-40B4-BE49-F238E27FC236}">
                <a16:creationId xmlns:a16="http://schemas.microsoft.com/office/drawing/2014/main" id="{1EA07CAD-9BB5-B641-B0CD-4C771540CF09}"/>
              </a:ext>
            </a:extLst>
          </p:cNvPr>
          <p:cNvPicPr>
            <a:picLocks noGrp="1" noChangeAspect="1"/>
          </p:cNvPicPr>
          <p:nvPr>
            <p:ph idx="1"/>
          </p:nvPr>
        </p:nvPicPr>
        <p:blipFill>
          <a:blip r:embed="rId3"/>
          <a:stretch>
            <a:fillRect/>
          </a:stretch>
        </p:blipFill>
        <p:spPr>
          <a:xfrm>
            <a:off x="3667898" y="1690688"/>
            <a:ext cx="4856203" cy="5018322"/>
          </a:xfrm>
        </p:spPr>
      </p:pic>
    </p:spTree>
    <p:extLst>
      <p:ext uri="{BB962C8B-B14F-4D97-AF65-F5344CB8AC3E}">
        <p14:creationId xmlns:p14="http://schemas.microsoft.com/office/powerpoint/2010/main" val="374873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6CBEC-2ADB-4E4A-BD5B-8A81F20A4913}"/>
              </a:ext>
            </a:extLst>
          </p:cNvPr>
          <p:cNvSpPr>
            <a:spLocks noGrp="1"/>
          </p:cNvSpPr>
          <p:nvPr>
            <p:ph type="title"/>
          </p:nvPr>
        </p:nvSpPr>
        <p:spPr/>
        <p:txBody>
          <a:bodyPr>
            <a:normAutofit/>
          </a:bodyPr>
          <a:lstStyle/>
          <a:p>
            <a:r>
              <a:rPr lang="en-US" sz="4800" dirty="0">
                <a:latin typeface="Avenir Next LT Pro" panose="020B0504020202020204" pitchFamily="34" charset="77"/>
              </a:rPr>
              <a:t>Research Goal and Experimental Setup</a:t>
            </a:r>
          </a:p>
        </p:txBody>
      </p:sp>
      <p:sp>
        <p:nvSpPr>
          <p:cNvPr id="4" name="Slide Number Placeholder 3">
            <a:extLst>
              <a:ext uri="{FF2B5EF4-FFF2-40B4-BE49-F238E27FC236}">
                <a16:creationId xmlns:a16="http://schemas.microsoft.com/office/drawing/2014/main" id="{540ED9B7-05E1-C549-8C65-587D91A43394}"/>
              </a:ext>
            </a:extLst>
          </p:cNvPr>
          <p:cNvSpPr>
            <a:spLocks noGrp="1"/>
          </p:cNvSpPr>
          <p:nvPr>
            <p:ph type="sldNum" sz="quarter" idx="12"/>
          </p:nvPr>
        </p:nvSpPr>
        <p:spPr/>
        <p:txBody>
          <a:bodyPr/>
          <a:lstStyle/>
          <a:p>
            <a:fld id="{26678DAC-F119-C545-A674-998F3E739A1E}" type="slidenum">
              <a:rPr lang="en-US" smtClean="0"/>
              <a:t>2</a:t>
            </a:fld>
            <a:endParaRPr lang="en-US"/>
          </a:p>
        </p:txBody>
      </p:sp>
    </p:spTree>
    <p:extLst>
      <p:ext uri="{BB962C8B-B14F-4D97-AF65-F5344CB8AC3E}">
        <p14:creationId xmlns:p14="http://schemas.microsoft.com/office/powerpoint/2010/main" val="1518162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A53B-E652-414B-9AFB-A75AA9C7C418}"/>
              </a:ext>
            </a:extLst>
          </p:cNvPr>
          <p:cNvSpPr>
            <a:spLocks noGrp="1"/>
          </p:cNvSpPr>
          <p:nvPr>
            <p:ph type="title"/>
          </p:nvPr>
        </p:nvSpPr>
        <p:spPr/>
        <p:txBody>
          <a:bodyPr>
            <a:normAutofit/>
          </a:bodyPr>
          <a:lstStyle/>
          <a:p>
            <a:r>
              <a:rPr lang="en-US" sz="3600" dirty="0">
                <a:latin typeface="Avenir Next LT Pro" panose="020B0504020202020204" pitchFamily="34" charset="77"/>
              </a:rPr>
              <a:t>Research Goal</a:t>
            </a:r>
          </a:p>
        </p:txBody>
      </p:sp>
      <p:sp>
        <p:nvSpPr>
          <p:cNvPr id="3" name="Content Placeholder 2">
            <a:extLst>
              <a:ext uri="{FF2B5EF4-FFF2-40B4-BE49-F238E27FC236}">
                <a16:creationId xmlns:a16="http://schemas.microsoft.com/office/drawing/2014/main" id="{76C8351F-DD51-9D46-9121-6DC92207D2B4}"/>
              </a:ext>
            </a:extLst>
          </p:cNvPr>
          <p:cNvSpPr>
            <a:spLocks noGrp="1"/>
          </p:cNvSpPr>
          <p:nvPr>
            <p:ph idx="1"/>
          </p:nvPr>
        </p:nvSpPr>
        <p:spPr>
          <a:xfrm>
            <a:off x="717862" y="2077850"/>
            <a:ext cx="6279292" cy="4205473"/>
          </a:xfrm>
        </p:spPr>
        <p:txBody>
          <a:bodyPr>
            <a:normAutofit/>
          </a:bodyPr>
          <a:lstStyle/>
          <a:p>
            <a:pPr>
              <a:buFont typeface="Wingdings" pitchFamily="2" charset="2"/>
              <a:buChar char="v"/>
            </a:pPr>
            <a:r>
              <a:rPr lang="en-US" sz="2400" dirty="0">
                <a:latin typeface="Avenir Next LT Pro" panose="020B0504020202020204" pitchFamily="34" charset="77"/>
              </a:rPr>
              <a:t>Persistent and sequential activity models are two prominent models of short-term memory in neural circuits. </a:t>
            </a:r>
          </a:p>
        </p:txBody>
      </p:sp>
      <p:sp>
        <p:nvSpPr>
          <p:cNvPr id="4" name="Slide Number Placeholder 3">
            <a:extLst>
              <a:ext uri="{FF2B5EF4-FFF2-40B4-BE49-F238E27FC236}">
                <a16:creationId xmlns:a16="http://schemas.microsoft.com/office/drawing/2014/main" id="{9DF8C2C0-F861-2849-8E9C-FD84C5624416}"/>
              </a:ext>
            </a:extLst>
          </p:cNvPr>
          <p:cNvSpPr>
            <a:spLocks noGrp="1"/>
          </p:cNvSpPr>
          <p:nvPr>
            <p:ph type="sldNum" sz="quarter" idx="12"/>
          </p:nvPr>
        </p:nvSpPr>
        <p:spPr/>
        <p:txBody>
          <a:bodyPr/>
          <a:lstStyle/>
          <a:p>
            <a:fld id="{26678DAC-F119-C545-A674-998F3E739A1E}" type="slidenum">
              <a:rPr lang="en-US" smtClean="0"/>
              <a:t>3</a:t>
            </a:fld>
            <a:endParaRPr lang="en-US" dirty="0"/>
          </a:p>
        </p:txBody>
      </p:sp>
      <p:pic>
        <p:nvPicPr>
          <p:cNvPr id="11" name="Picture 10" descr="A picture containing light&#10;&#10;Description automatically generated">
            <a:extLst>
              <a:ext uri="{FF2B5EF4-FFF2-40B4-BE49-F238E27FC236}">
                <a16:creationId xmlns:a16="http://schemas.microsoft.com/office/drawing/2014/main" id="{F887F6C1-7092-3646-A884-BBC0093EB887}"/>
              </a:ext>
            </a:extLst>
          </p:cNvPr>
          <p:cNvPicPr>
            <a:picLocks noChangeAspect="1"/>
          </p:cNvPicPr>
          <p:nvPr/>
        </p:nvPicPr>
        <p:blipFill rotWithShape="1">
          <a:blip r:embed="rId3"/>
          <a:srcRect l="2087" t="1433"/>
          <a:stretch/>
        </p:blipFill>
        <p:spPr>
          <a:xfrm>
            <a:off x="9959262" y="2531457"/>
            <a:ext cx="2226427" cy="2133493"/>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05149150-214A-8F4D-ACB2-81B2D9F06375}"/>
              </a:ext>
            </a:extLst>
          </p:cNvPr>
          <p:cNvPicPr>
            <a:picLocks noChangeAspect="1"/>
          </p:cNvPicPr>
          <p:nvPr/>
        </p:nvPicPr>
        <p:blipFill rotWithShape="1">
          <a:blip r:embed="rId4"/>
          <a:srcRect t="1061" r="11115"/>
          <a:stretch/>
        </p:blipFill>
        <p:spPr>
          <a:xfrm>
            <a:off x="7782818" y="2531458"/>
            <a:ext cx="1957253" cy="2133493"/>
          </a:xfrm>
          <a:prstGeom prst="rect">
            <a:avLst/>
          </a:prstGeom>
        </p:spPr>
      </p:pic>
      <p:sp>
        <p:nvSpPr>
          <p:cNvPr id="17" name="TextBox 16">
            <a:extLst>
              <a:ext uri="{FF2B5EF4-FFF2-40B4-BE49-F238E27FC236}">
                <a16:creationId xmlns:a16="http://schemas.microsoft.com/office/drawing/2014/main" id="{1C43D94F-1608-E143-A068-DE3E508159BF}"/>
              </a:ext>
            </a:extLst>
          </p:cNvPr>
          <p:cNvSpPr txBox="1"/>
          <p:nvPr/>
        </p:nvSpPr>
        <p:spPr>
          <a:xfrm rot="16200000">
            <a:off x="7020088" y="3436921"/>
            <a:ext cx="1087221" cy="400110"/>
          </a:xfrm>
          <a:prstGeom prst="rect">
            <a:avLst/>
          </a:prstGeom>
          <a:noFill/>
        </p:spPr>
        <p:txBody>
          <a:bodyPr wrap="none" rtlCol="0">
            <a:spAutoFit/>
          </a:bodyPr>
          <a:lstStyle/>
          <a:p>
            <a:r>
              <a:rPr lang="en-US" sz="2000" b="1" dirty="0"/>
              <a:t>Neurons</a:t>
            </a:r>
            <a:endParaRPr lang="en-US" b="1" dirty="0"/>
          </a:p>
        </p:txBody>
      </p:sp>
      <p:sp>
        <p:nvSpPr>
          <p:cNvPr id="18" name="TextBox 17">
            <a:extLst>
              <a:ext uri="{FF2B5EF4-FFF2-40B4-BE49-F238E27FC236}">
                <a16:creationId xmlns:a16="http://schemas.microsoft.com/office/drawing/2014/main" id="{4FA51EA7-04C4-EB4A-8FFD-955AA2B3E589}"/>
              </a:ext>
            </a:extLst>
          </p:cNvPr>
          <p:cNvSpPr txBox="1"/>
          <p:nvPr/>
        </p:nvSpPr>
        <p:spPr>
          <a:xfrm>
            <a:off x="8196835" y="2162126"/>
            <a:ext cx="1129220" cy="369332"/>
          </a:xfrm>
          <a:prstGeom prst="rect">
            <a:avLst/>
          </a:prstGeom>
          <a:noFill/>
        </p:spPr>
        <p:txBody>
          <a:bodyPr wrap="none" rtlCol="0">
            <a:spAutoFit/>
          </a:bodyPr>
          <a:lstStyle/>
          <a:p>
            <a:r>
              <a:rPr lang="en-US" b="1" dirty="0"/>
              <a:t>Persistent</a:t>
            </a:r>
          </a:p>
        </p:txBody>
      </p:sp>
      <p:sp>
        <p:nvSpPr>
          <p:cNvPr id="19" name="TextBox 18">
            <a:extLst>
              <a:ext uri="{FF2B5EF4-FFF2-40B4-BE49-F238E27FC236}">
                <a16:creationId xmlns:a16="http://schemas.microsoft.com/office/drawing/2014/main" id="{524AC7FB-8E39-9340-98C2-578D60E33BC9}"/>
              </a:ext>
            </a:extLst>
          </p:cNvPr>
          <p:cNvSpPr txBox="1"/>
          <p:nvPr/>
        </p:nvSpPr>
        <p:spPr>
          <a:xfrm>
            <a:off x="10473049" y="2162126"/>
            <a:ext cx="1198854" cy="369332"/>
          </a:xfrm>
          <a:prstGeom prst="rect">
            <a:avLst/>
          </a:prstGeom>
          <a:noFill/>
        </p:spPr>
        <p:txBody>
          <a:bodyPr wrap="none" rtlCol="0">
            <a:spAutoFit/>
          </a:bodyPr>
          <a:lstStyle/>
          <a:p>
            <a:r>
              <a:rPr lang="en-US" b="1" dirty="0"/>
              <a:t>Sequential</a:t>
            </a:r>
          </a:p>
        </p:txBody>
      </p:sp>
    </p:spTree>
    <p:extLst>
      <p:ext uri="{BB962C8B-B14F-4D97-AF65-F5344CB8AC3E}">
        <p14:creationId xmlns:p14="http://schemas.microsoft.com/office/powerpoint/2010/main" val="3996636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A53B-E652-414B-9AFB-A75AA9C7C418}"/>
              </a:ext>
            </a:extLst>
          </p:cNvPr>
          <p:cNvSpPr>
            <a:spLocks noGrp="1"/>
          </p:cNvSpPr>
          <p:nvPr>
            <p:ph type="title"/>
          </p:nvPr>
        </p:nvSpPr>
        <p:spPr/>
        <p:txBody>
          <a:bodyPr>
            <a:normAutofit/>
          </a:bodyPr>
          <a:lstStyle/>
          <a:p>
            <a:r>
              <a:rPr lang="en-US" sz="3600" dirty="0">
                <a:latin typeface="Avenir Next LT Pro" panose="020B0504020202020204" pitchFamily="34" charset="77"/>
              </a:rPr>
              <a:t>Research Goal</a:t>
            </a:r>
          </a:p>
        </p:txBody>
      </p:sp>
      <p:sp>
        <p:nvSpPr>
          <p:cNvPr id="3" name="Content Placeholder 2">
            <a:extLst>
              <a:ext uri="{FF2B5EF4-FFF2-40B4-BE49-F238E27FC236}">
                <a16:creationId xmlns:a16="http://schemas.microsoft.com/office/drawing/2014/main" id="{76C8351F-DD51-9D46-9121-6DC92207D2B4}"/>
              </a:ext>
            </a:extLst>
          </p:cNvPr>
          <p:cNvSpPr>
            <a:spLocks noGrp="1"/>
          </p:cNvSpPr>
          <p:nvPr>
            <p:ph idx="1"/>
          </p:nvPr>
        </p:nvSpPr>
        <p:spPr>
          <a:xfrm>
            <a:off x="717862" y="2077850"/>
            <a:ext cx="6279292" cy="4205473"/>
          </a:xfrm>
        </p:spPr>
        <p:txBody>
          <a:bodyPr>
            <a:normAutofit/>
          </a:bodyPr>
          <a:lstStyle/>
          <a:p>
            <a:pPr>
              <a:buFont typeface="Wingdings" pitchFamily="2" charset="2"/>
              <a:buChar char="v"/>
            </a:pPr>
            <a:r>
              <a:rPr lang="en-US" sz="2400" dirty="0">
                <a:latin typeface="Avenir Next LT Pro" panose="020B0504020202020204" pitchFamily="34" charset="77"/>
              </a:rPr>
              <a:t>Persistent and sequential activity models are two prominent models of short-term memory in neural circuits. </a:t>
            </a:r>
          </a:p>
          <a:p>
            <a:pPr>
              <a:buFont typeface="Wingdings" pitchFamily="2" charset="2"/>
              <a:buChar char="v"/>
            </a:pPr>
            <a:r>
              <a:rPr lang="en-US" sz="2400" i="1" dirty="0">
                <a:latin typeface="Avenir Next LT Pro" panose="020B0504020202020204" pitchFamily="34" charset="77"/>
              </a:rPr>
              <a:t>What is the underlying circuit mechanism that determines whether a persistent or sequential solution will emerge in the network?</a:t>
            </a:r>
          </a:p>
        </p:txBody>
      </p:sp>
      <p:sp>
        <p:nvSpPr>
          <p:cNvPr id="4" name="Slide Number Placeholder 3">
            <a:extLst>
              <a:ext uri="{FF2B5EF4-FFF2-40B4-BE49-F238E27FC236}">
                <a16:creationId xmlns:a16="http://schemas.microsoft.com/office/drawing/2014/main" id="{9DF8C2C0-F861-2849-8E9C-FD84C5624416}"/>
              </a:ext>
            </a:extLst>
          </p:cNvPr>
          <p:cNvSpPr>
            <a:spLocks noGrp="1"/>
          </p:cNvSpPr>
          <p:nvPr>
            <p:ph type="sldNum" sz="quarter" idx="12"/>
          </p:nvPr>
        </p:nvSpPr>
        <p:spPr/>
        <p:txBody>
          <a:bodyPr/>
          <a:lstStyle/>
          <a:p>
            <a:fld id="{26678DAC-F119-C545-A674-998F3E739A1E}" type="slidenum">
              <a:rPr lang="en-US" smtClean="0"/>
              <a:t>4</a:t>
            </a:fld>
            <a:endParaRPr lang="en-US" dirty="0"/>
          </a:p>
        </p:txBody>
      </p:sp>
      <p:pic>
        <p:nvPicPr>
          <p:cNvPr id="11" name="Picture 10" descr="A picture containing light&#10;&#10;Description automatically generated">
            <a:extLst>
              <a:ext uri="{FF2B5EF4-FFF2-40B4-BE49-F238E27FC236}">
                <a16:creationId xmlns:a16="http://schemas.microsoft.com/office/drawing/2014/main" id="{F887F6C1-7092-3646-A884-BBC0093EB887}"/>
              </a:ext>
            </a:extLst>
          </p:cNvPr>
          <p:cNvPicPr>
            <a:picLocks noChangeAspect="1"/>
          </p:cNvPicPr>
          <p:nvPr/>
        </p:nvPicPr>
        <p:blipFill rotWithShape="1">
          <a:blip r:embed="rId3"/>
          <a:srcRect l="2087" t="1433"/>
          <a:stretch/>
        </p:blipFill>
        <p:spPr>
          <a:xfrm>
            <a:off x="9959262" y="2531457"/>
            <a:ext cx="2226427" cy="2133493"/>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05149150-214A-8F4D-ACB2-81B2D9F06375}"/>
              </a:ext>
            </a:extLst>
          </p:cNvPr>
          <p:cNvPicPr>
            <a:picLocks noChangeAspect="1"/>
          </p:cNvPicPr>
          <p:nvPr/>
        </p:nvPicPr>
        <p:blipFill rotWithShape="1">
          <a:blip r:embed="rId4"/>
          <a:srcRect t="1061" r="11115"/>
          <a:stretch/>
        </p:blipFill>
        <p:spPr>
          <a:xfrm>
            <a:off x="7782818" y="2531458"/>
            <a:ext cx="1957253" cy="2133493"/>
          </a:xfrm>
          <a:prstGeom prst="rect">
            <a:avLst/>
          </a:prstGeom>
        </p:spPr>
      </p:pic>
      <p:sp>
        <p:nvSpPr>
          <p:cNvPr id="17" name="TextBox 16">
            <a:extLst>
              <a:ext uri="{FF2B5EF4-FFF2-40B4-BE49-F238E27FC236}">
                <a16:creationId xmlns:a16="http://schemas.microsoft.com/office/drawing/2014/main" id="{1C43D94F-1608-E143-A068-DE3E508159BF}"/>
              </a:ext>
            </a:extLst>
          </p:cNvPr>
          <p:cNvSpPr txBox="1"/>
          <p:nvPr/>
        </p:nvSpPr>
        <p:spPr>
          <a:xfrm rot="16200000">
            <a:off x="7020088" y="3436921"/>
            <a:ext cx="1087221" cy="400110"/>
          </a:xfrm>
          <a:prstGeom prst="rect">
            <a:avLst/>
          </a:prstGeom>
          <a:noFill/>
        </p:spPr>
        <p:txBody>
          <a:bodyPr wrap="none" rtlCol="0">
            <a:spAutoFit/>
          </a:bodyPr>
          <a:lstStyle/>
          <a:p>
            <a:r>
              <a:rPr lang="en-US" sz="2000" b="1" dirty="0"/>
              <a:t>Neurons</a:t>
            </a:r>
            <a:endParaRPr lang="en-US" b="1" dirty="0"/>
          </a:p>
        </p:txBody>
      </p:sp>
      <p:sp>
        <p:nvSpPr>
          <p:cNvPr id="18" name="TextBox 17">
            <a:extLst>
              <a:ext uri="{FF2B5EF4-FFF2-40B4-BE49-F238E27FC236}">
                <a16:creationId xmlns:a16="http://schemas.microsoft.com/office/drawing/2014/main" id="{4FA51EA7-04C4-EB4A-8FFD-955AA2B3E589}"/>
              </a:ext>
            </a:extLst>
          </p:cNvPr>
          <p:cNvSpPr txBox="1"/>
          <p:nvPr/>
        </p:nvSpPr>
        <p:spPr>
          <a:xfrm>
            <a:off x="8196835" y="2162126"/>
            <a:ext cx="1129220" cy="369332"/>
          </a:xfrm>
          <a:prstGeom prst="rect">
            <a:avLst/>
          </a:prstGeom>
          <a:noFill/>
        </p:spPr>
        <p:txBody>
          <a:bodyPr wrap="none" rtlCol="0">
            <a:spAutoFit/>
          </a:bodyPr>
          <a:lstStyle/>
          <a:p>
            <a:r>
              <a:rPr lang="en-US" b="1" dirty="0"/>
              <a:t>Persistent</a:t>
            </a:r>
          </a:p>
        </p:txBody>
      </p:sp>
      <p:sp>
        <p:nvSpPr>
          <p:cNvPr id="19" name="TextBox 18">
            <a:extLst>
              <a:ext uri="{FF2B5EF4-FFF2-40B4-BE49-F238E27FC236}">
                <a16:creationId xmlns:a16="http://schemas.microsoft.com/office/drawing/2014/main" id="{524AC7FB-8E39-9340-98C2-578D60E33BC9}"/>
              </a:ext>
            </a:extLst>
          </p:cNvPr>
          <p:cNvSpPr txBox="1"/>
          <p:nvPr/>
        </p:nvSpPr>
        <p:spPr>
          <a:xfrm>
            <a:off x="10473049" y="2162126"/>
            <a:ext cx="1198854" cy="369332"/>
          </a:xfrm>
          <a:prstGeom prst="rect">
            <a:avLst/>
          </a:prstGeom>
          <a:noFill/>
        </p:spPr>
        <p:txBody>
          <a:bodyPr wrap="none" rtlCol="0">
            <a:spAutoFit/>
          </a:bodyPr>
          <a:lstStyle/>
          <a:p>
            <a:r>
              <a:rPr lang="en-US" b="1" dirty="0"/>
              <a:t>Sequential</a:t>
            </a:r>
          </a:p>
        </p:txBody>
      </p:sp>
    </p:spTree>
    <p:extLst>
      <p:ext uri="{BB962C8B-B14F-4D97-AF65-F5344CB8AC3E}">
        <p14:creationId xmlns:p14="http://schemas.microsoft.com/office/powerpoint/2010/main" val="402037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A53B-E652-414B-9AFB-A75AA9C7C418}"/>
              </a:ext>
            </a:extLst>
          </p:cNvPr>
          <p:cNvSpPr>
            <a:spLocks noGrp="1"/>
          </p:cNvSpPr>
          <p:nvPr>
            <p:ph type="title"/>
          </p:nvPr>
        </p:nvSpPr>
        <p:spPr/>
        <p:txBody>
          <a:bodyPr>
            <a:normAutofit/>
          </a:bodyPr>
          <a:lstStyle/>
          <a:p>
            <a:r>
              <a:rPr lang="en-US" sz="3600" dirty="0">
                <a:latin typeface="Avenir Next LT Pro" panose="020B0504020202020204" pitchFamily="34" charset="77"/>
              </a:rPr>
              <a:t>Research Goal</a:t>
            </a:r>
          </a:p>
        </p:txBody>
      </p:sp>
      <p:sp>
        <p:nvSpPr>
          <p:cNvPr id="3" name="Content Placeholder 2">
            <a:extLst>
              <a:ext uri="{FF2B5EF4-FFF2-40B4-BE49-F238E27FC236}">
                <a16:creationId xmlns:a16="http://schemas.microsoft.com/office/drawing/2014/main" id="{76C8351F-DD51-9D46-9121-6DC92207D2B4}"/>
              </a:ext>
            </a:extLst>
          </p:cNvPr>
          <p:cNvSpPr>
            <a:spLocks noGrp="1"/>
          </p:cNvSpPr>
          <p:nvPr>
            <p:ph idx="1"/>
          </p:nvPr>
        </p:nvSpPr>
        <p:spPr>
          <a:xfrm>
            <a:off x="717862" y="2077850"/>
            <a:ext cx="6279292" cy="4205473"/>
          </a:xfrm>
        </p:spPr>
        <p:txBody>
          <a:bodyPr>
            <a:normAutofit/>
          </a:bodyPr>
          <a:lstStyle/>
          <a:p>
            <a:pPr>
              <a:buFont typeface="Wingdings" pitchFamily="2" charset="2"/>
              <a:buChar char="v"/>
            </a:pPr>
            <a:r>
              <a:rPr lang="en-US" sz="2400" dirty="0">
                <a:latin typeface="Avenir Next LT Pro" panose="020B0504020202020204" pitchFamily="34" charset="77"/>
              </a:rPr>
              <a:t>Persistent and sequential activity models are two prominent models of short-term memory in neural circuits. </a:t>
            </a:r>
          </a:p>
          <a:p>
            <a:pPr>
              <a:buFont typeface="Wingdings" pitchFamily="2" charset="2"/>
              <a:buChar char="v"/>
            </a:pPr>
            <a:r>
              <a:rPr lang="en-US" sz="2400" i="1" dirty="0">
                <a:latin typeface="Avenir Next LT Pro" panose="020B0504020202020204" pitchFamily="34" charset="77"/>
              </a:rPr>
              <a:t>What is the underlying circuit mechanism that determines whether a persistent or sequential solution will emerge in the network? </a:t>
            </a:r>
          </a:p>
          <a:p>
            <a:pPr>
              <a:buFont typeface="Wingdings" pitchFamily="2" charset="2"/>
              <a:buChar char="v"/>
            </a:pPr>
            <a:r>
              <a:rPr lang="en-US" sz="2400" dirty="0">
                <a:latin typeface="Avenir Next LT Pro" panose="020B0504020202020204" pitchFamily="34" charset="77"/>
              </a:rPr>
              <a:t>Authors address this question by training RNNs on several short-term memory tasks under a wide range of circuit and task manipulations.</a:t>
            </a:r>
          </a:p>
        </p:txBody>
      </p:sp>
      <p:sp>
        <p:nvSpPr>
          <p:cNvPr id="4" name="Slide Number Placeholder 3">
            <a:extLst>
              <a:ext uri="{FF2B5EF4-FFF2-40B4-BE49-F238E27FC236}">
                <a16:creationId xmlns:a16="http://schemas.microsoft.com/office/drawing/2014/main" id="{9DF8C2C0-F861-2849-8E9C-FD84C5624416}"/>
              </a:ext>
            </a:extLst>
          </p:cNvPr>
          <p:cNvSpPr>
            <a:spLocks noGrp="1"/>
          </p:cNvSpPr>
          <p:nvPr>
            <p:ph type="sldNum" sz="quarter" idx="12"/>
          </p:nvPr>
        </p:nvSpPr>
        <p:spPr/>
        <p:txBody>
          <a:bodyPr/>
          <a:lstStyle/>
          <a:p>
            <a:fld id="{26678DAC-F119-C545-A674-998F3E739A1E}" type="slidenum">
              <a:rPr lang="en-US" smtClean="0"/>
              <a:t>5</a:t>
            </a:fld>
            <a:endParaRPr lang="en-US" dirty="0"/>
          </a:p>
        </p:txBody>
      </p:sp>
      <p:pic>
        <p:nvPicPr>
          <p:cNvPr id="11" name="Picture 10" descr="A picture containing light&#10;&#10;Description automatically generated">
            <a:extLst>
              <a:ext uri="{FF2B5EF4-FFF2-40B4-BE49-F238E27FC236}">
                <a16:creationId xmlns:a16="http://schemas.microsoft.com/office/drawing/2014/main" id="{F887F6C1-7092-3646-A884-BBC0093EB887}"/>
              </a:ext>
            </a:extLst>
          </p:cNvPr>
          <p:cNvPicPr>
            <a:picLocks noChangeAspect="1"/>
          </p:cNvPicPr>
          <p:nvPr/>
        </p:nvPicPr>
        <p:blipFill rotWithShape="1">
          <a:blip r:embed="rId3"/>
          <a:srcRect l="2087" t="1433"/>
          <a:stretch/>
        </p:blipFill>
        <p:spPr>
          <a:xfrm>
            <a:off x="9959262" y="2531457"/>
            <a:ext cx="2226427" cy="2133493"/>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05149150-214A-8F4D-ACB2-81B2D9F06375}"/>
              </a:ext>
            </a:extLst>
          </p:cNvPr>
          <p:cNvPicPr>
            <a:picLocks noChangeAspect="1"/>
          </p:cNvPicPr>
          <p:nvPr/>
        </p:nvPicPr>
        <p:blipFill rotWithShape="1">
          <a:blip r:embed="rId4"/>
          <a:srcRect t="1061" r="11115"/>
          <a:stretch/>
        </p:blipFill>
        <p:spPr>
          <a:xfrm>
            <a:off x="7782818" y="2531458"/>
            <a:ext cx="1957253" cy="2133493"/>
          </a:xfrm>
          <a:prstGeom prst="rect">
            <a:avLst/>
          </a:prstGeom>
        </p:spPr>
      </p:pic>
      <p:sp>
        <p:nvSpPr>
          <p:cNvPr id="17" name="TextBox 16">
            <a:extLst>
              <a:ext uri="{FF2B5EF4-FFF2-40B4-BE49-F238E27FC236}">
                <a16:creationId xmlns:a16="http://schemas.microsoft.com/office/drawing/2014/main" id="{1C43D94F-1608-E143-A068-DE3E508159BF}"/>
              </a:ext>
            </a:extLst>
          </p:cNvPr>
          <p:cNvSpPr txBox="1"/>
          <p:nvPr/>
        </p:nvSpPr>
        <p:spPr>
          <a:xfrm rot="16200000">
            <a:off x="7020088" y="3436921"/>
            <a:ext cx="1087221" cy="400110"/>
          </a:xfrm>
          <a:prstGeom prst="rect">
            <a:avLst/>
          </a:prstGeom>
          <a:noFill/>
        </p:spPr>
        <p:txBody>
          <a:bodyPr wrap="none" rtlCol="0">
            <a:spAutoFit/>
          </a:bodyPr>
          <a:lstStyle/>
          <a:p>
            <a:r>
              <a:rPr lang="en-US" sz="2000" b="1" dirty="0"/>
              <a:t>Neurons</a:t>
            </a:r>
            <a:endParaRPr lang="en-US" b="1" dirty="0"/>
          </a:p>
        </p:txBody>
      </p:sp>
      <p:sp>
        <p:nvSpPr>
          <p:cNvPr id="18" name="TextBox 17">
            <a:extLst>
              <a:ext uri="{FF2B5EF4-FFF2-40B4-BE49-F238E27FC236}">
                <a16:creationId xmlns:a16="http://schemas.microsoft.com/office/drawing/2014/main" id="{4FA51EA7-04C4-EB4A-8FFD-955AA2B3E589}"/>
              </a:ext>
            </a:extLst>
          </p:cNvPr>
          <p:cNvSpPr txBox="1"/>
          <p:nvPr/>
        </p:nvSpPr>
        <p:spPr>
          <a:xfrm>
            <a:off x="8196835" y="2162126"/>
            <a:ext cx="1129220" cy="369332"/>
          </a:xfrm>
          <a:prstGeom prst="rect">
            <a:avLst/>
          </a:prstGeom>
          <a:noFill/>
        </p:spPr>
        <p:txBody>
          <a:bodyPr wrap="none" rtlCol="0">
            <a:spAutoFit/>
          </a:bodyPr>
          <a:lstStyle/>
          <a:p>
            <a:r>
              <a:rPr lang="en-US" b="1" dirty="0"/>
              <a:t>Persistent</a:t>
            </a:r>
          </a:p>
        </p:txBody>
      </p:sp>
      <p:sp>
        <p:nvSpPr>
          <p:cNvPr id="19" name="TextBox 18">
            <a:extLst>
              <a:ext uri="{FF2B5EF4-FFF2-40B4-BE49-F238E27FC236}">
                <a16:creationId xmlns:a16="http://schemas.microsoft.com/office/drawing/2014/main" id="{524AC7FB-8E39-9340-98C2-578D60E33BC9}"/>
              </a:ext>
            </a:extLst>
          </p:cNvPr>
          <p:cNvSpPr txBox="1"/>
          <p:nvPr/>
        </p:nvSpPr>
        <p:spPr>
          <a:xfrm>
            <a:off x="10473049" y="2162126"/>
            <a:ext cx="1198854" cy="369332"/>
          </a:xfrm>
          <a:prstGeom prst="rect">
            <a:avLst/>
          </a:prstGeom>
          <a:noFill/>
        </p:spPr>
        <p:txBody>
          <a:bodyPr wrap="none" rtlCol="0">
            <a:spAutoFit/>
          </a:bodyPr>
          <a:lstStyle/>
          <a:p>
            <a:r>
              <a:rPr lang="en-US" b="1" dirty="0"/>
              <a:t>Sequential</a:t>
            </a:r>
          </a:p>
        </p:txBody>
      </p:sp>
    </p:spTree>
    <p:extLst>
      <p:ext uri="{BB962C8B-B14F-4D97-AF65-F5344CB8AC3E}">
        <p14:creationId xmlns:p14="http://schemas.microsoft.com/office/powerpoint/2010/main" val="1887717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C173-CAA5-7545-AF69-3EF80FC1683E}"/>
              </a:ext>
            </a:extLst>
          </p:cNvPr>
          <p:cNvSpPr>
            <a:spLocks noGrp="1"/>
          </p:cNvSpPr>
          <p:nvPr>
            <p:ph type="title"/>
          </p:nvPr>
        </p:nvSpPr>
        <p:spPr/>
        <p:txBody>
          <a:bodyPr>
            <a:normAutofit/>
          </a:bodyPr>
          <a:lstStyle/>
          <a:p>
            <a:r>
              <a:rPr lang="en-US" sz="3600" dirty="0">
                <a:latin typeface="Avenir Next LT Pro" panose="020B0504020202020204" pitchFamily="34" charset="77"/>
              </a:rPr>
              <a:t>Networks</a:t>
            </a:r>
          </a:p>
        </p:txBody>
      </p:sp>
      <p:pic>
        <p:nvPicPr>
          <p:cNvPr id="5" name="Content Placeholder 4" descr="A screenshot of a cell phone&#10;&#10;Description automatically generated">
            <a:extLst>
              <a:ext uri="{FF2B5EF4-FFF2-40B4-BE49-F238E27FC236}">
                <a16:creationId xmlns:a16="http://schemas.microsoft.com/office/drawing/2014/main" id="{30705314-BC3C-8E4F-A6AB-769FDE721155}"/>
              </a:ext>
            </a:extLst>
          </p:cNvPr>
          <p:cNvPicPr>
            <a:picLocks noGrp="1" noChangeAspect="1"/>
          </p:cNvPicPr>
          <p:nvPr>
            <p:ph idx="1"/>
          </p:nvPr>
        </p:nvPicPr>
        <p:blipFill rotWithShape="1">
          <a:blip r:embed="rId3"/>
          <a:srcRect r="58102"/>
          <a:stretch/>
        </p:blipFill>
        <p:spPr>
          <a:xfrm>
            <a:off x="6230376" y="1797855"/>
            <a:ext cx="5523815" cy="4293412"/>
          </a:xfrm>
        </p:spPr>
      </p:pic>
      <p:sp>
        <p:nvSpPr>
          <p:cNvPr id="6" name="Slide Number Placeholder 5">
            <a:extLst>
              <a:ext uri="{FF2B5EF4-FFF2-40B4-BE49-F238E27FC236}">
                <a16:creationId xmlns:a16="http://schemas.microsoft.com/office/drawing/2014/main" id="{6E73E338-947A-5D48-9148-763945C72F8B}"/>
              </a:ext>
            </a:extLst>
          </p:cNvPr>
          <p:cNvSpPr>
            <a:spLocks noGrp="1"/>
          </p:cNvSpPr>
          <p:nvPr>
            <p:ph type="sldNum" sz="quarter" idx="12"/>
          </p:nvPr>
        </p:nvSpPr>
        <p:spPr/>
        <p:txBody>
          <a:bodyPr/>
          <a:lstStyle/>
          <a:p>
            <a:fld id="{26678DAC-F119-C545-A674-998F3E739A1E}" type="slidenum">
              <a:rPr lang="en-US" smtClean="0"/>
              <a:t>6</a:t>
            </a:fld>
            <a:endParaRPr lang="en-US"/>
          </a:p>
        </p:txBody>
      </p:sp>
      <p:sp>
        <p:nvSpPr>
          <p:cNvPr id="7" name="TextBox 6">
            <a:extLst>
              <a:ext uri="{FF2B5EF4-FFF2-40B4-BE49-F238E27FC236}">
                <a16:creationId xmlns:a16="http://schemas.microsoft.com/office/drawing/2014/main" id="{A250DDF5-180C-0945-AC88-0A89B89F4D02}"/>
              </a:ext>
            </a:extLst>
          </p:cNvPr>
          <p:cNvSpPr txBox="1"/>
          <p:nvPr/>
        </p:nvSpPr>
        <p:spPr>
          <a:xfrm>
            <a:off x="838200" y="2051735"/>
            <a:ext cx="4868999" cy="3785652"/>
          </a:xfrm>
          <a:prstGeom prst="rect">
            <a:avLst/>
          </a:prstGeom>
          <a:noFill/>
        </p:spPr>
        <p:txBody>
          <a:bodyPr wrap="square" rtlCol="0">
            <a:spAutoFit/>
          </a:bodyPr>
          <a:lstStyle/>
          <a:p>
            <a:pPr marL="285750" indent="-285750">
              <a:buFont typeface="Wingdings" pitchFamily="2" charset="2"/>
              <a:buChar char="v"/>
            </a:pPr>
            <a:r>
              <a:rPr lang="en-US" sz="2400" dirty="0">
                <a:latin typeface="Avenir Next LT Pro" panose="020B0504020202020204" pitchFamily="34" charset="77"/>
              </a:rPr>
              <a:t>Each network is trained to learn a short-term memory task</a:t>
            </a:r>
          </a:p>
          <a:p>
            <a:pPr marL="285750" indent="-285750">
              <a:buFont typeface="Wingdings" pitchFamily="2" charset="2"/>
              <a:buChar char="v"/>
            </a:pPr>
            <a:r>
              <a:rPr lang="en-US" sz="2400" dirty="0">
                <a:latin typeface="Avenir Next LT Pro" panose="020B0504020202020204" pitchFamily="34" charset="77"/>
              </a:rPr>
              <a:t>Tuning functions map a stimulus to the firing rate of input neurons</a:t>
            </a:r>
          </a:p>
          <a:p>
            <a:pPr marL="285750" indent="-285750">
              <a:buFont typeface="Wingdings" pitchFamily="2" charset="2"/>
              <a:buChar char="v"/>
            </a:pPr>
            <a:r>
              <a:rPr lang="en-US" sz="2400" dirty="0">
                <a:latin typeface="Avenir Next LT Pro" panose="020B0504020202020204" pitchFamily="34" charset="77"/>
              </a:rPr>
              <a:t>Poisson input neurons fire independently at each time step of the task</a:t>
            </a:r>
          </a:p>
          <a:p>
            <a:pPr marL="285750" indent="-285750">
              <a:buFont typeface="Wingdings" pitchFamily="2" charset="2"/>
              <a:buChar char="v"/>
            </a:pPr>
            <a:r>
              <a:rPr lang="en-US" sz="2400" dirty="0" err="1">
                <a:latin typeface="Avenir Next LT Pro" panose="020B0504020202020204" pitchFamily="34" charset="77"/>
              </a:rPr>
              <a:t>ReLU</a:t>
            </a:r>
            <a:r>
              <a:rPr lang="en-US" sz="2400" dirty="0">
                <a:latin typeface="Avenir Next LT Pro" panose="020B0504020202020204" pitchFamily="34" charset="77"/>
              </a:rPr>
              <a:t> units clip activity such that the lower bound is zero</a:t>
            </a:r>
          </a:p>
        </p:txBody>
      </p:sp>
    </p:spTree>
    <p:extLst>
      <p:ext uri="{BB962C8B-B14F-4D97-AF65-F5344CB8AC3E}">
        <p14:creationId xmlns:p14="http://schemas.microsoft.com/office/powerpoint/2010/main" val="429061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6E51-3291-4E42-8C0A-707B9009C28B}"/>
              </a:ext>
            </a:extLst>
          </p:cNvPr>
          <p:cNvSpPr>
            <a:spLocks noGrp="1"/>
          </p:cNvSpPr>
          <p:nvPr>
            <p:ph type="title"/>
          </p:nvPr>
        </p:nvSpPr>
        <p:spPr/>
        <p:txBody>
          <a:bodyPr>
            <a:normAutofit/>
          </a:bodyPr>
          <a:lstStyle/>
          <a:p>
            <a:r>
              <a:rPr lang="en-US" sz="3600" dirty="0">
                <a:latin typeface="Avenir Next LT Pro" panose="020B0504020202020204" pitchFamily="34" charset="77"/>
              </a:rPr>
              <a:t>Tasks</a:t>
            </a:r>
          </a:p>
        </p:txBody>
      </p:sp>
      <p:sp>
        <p:nvSpPr>
          <p:cNvPr id="4" name="Slide Number Placeholder 3">
            <a:extLst>
              <a:ext uri="{FF2B5EF4-FFF2-40B4-BE49-F238E27FC236}">
                <a16:creationId xmlns:a16="http://schemas.microsoft.com/office/drawing/2014/main" id="{9FF3345E-A0FD-DD43-9087-49A152A0C6AD}"/>
              </a:ext>
            </a:extLst>
          </p:cNvPr>
          <p:cNvSpPr>
            <a:spLocks noGrp="1"/>
          </p:cNvSpPr>
          <p:nvPr>
            <p:ph type="sldNum" sz="quarter" idx="12"/>
          </p:nvPr>
        </p:nvSpPr>
        <p:spPr/>
        <p:txBody>
          <a:bodyPr/>
          <a:lstStyle/>
          <a:p>
            <a:fld id="{26678DAC-F119-C545-A674-998F3E739A1E}" type="slidenum">
              <a:rPr lang="en-US" smtClean="0"/>
              <a:t>7</a:t>
            </a:fld>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27BAB13D-9AA6-E14B-8AF3-69C00184E126}"/>
              </a:ext>
            </a:extLst>
          </p:cNvPr>
          <p:cNvPicPr>
            <a:picLocks noChangeAspect="1"/>
          </p:cNvPicPr>
          <p:nvPr/>
        </p:nvPicPr>
        <p:blipFill rotWithShape="1">
          <a:blip r:embed="rId3"/>
          <a:srcRect l="41898"/>
          <a:stretch/>
        </p:blipFill>
        <p:spPr>
          <a:xfrm>
            <a:off x="2093268" y="1345978"/>
            <a:ext cx="8005464" cy="4486926"/>
          </a:xfrm>
          <a:prstGeom prst="rect">
            <a:avLst/>
          </a:prstGeom>
        </p:spPr>
      </p:pic>
    </p:spTree>
    <p:extLst>
      <p:ext uri="{BB962C8B-B14F-4D97-AF65-F5344CB8AC3E}">
        <p14:creationId xmlns:p14="http://schemas.microsoft.com/office/powerpoint/2010/main" val="276026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6997-AD27-194E-89E0-48C91AFDB0A9}"/>
              </a:ext>
            </a:extLst>
          </p:cNvPr>
          <p:cNvSpPr>
            <a:spLocks noGrp="1"/>
          </p:cNvSpPr>
          <p:nvPr>
            <p:ph type="title"/>
          </p:nvPr>
        </p:nvSpPr>
        <p:spPr/>
        <p:txBody>
          <a:bodyPr>
            <a:normAutofit/>
          </a:bodyPr>
          <a:lstStyle/>
          <a:p>
            <a:r>
              <a:rPr lang="en-US" sz="3600" dirty="0">
                <a:latin typeface="Avenir Next LT Pro" panose="020B0504020202020204" pitchFamily="34" charset="77"/>
              </a:rPr>
              <a:t>Sequentiality Index</a:t>
            </a:r>
          </a:p>
        </p:txBody>
      </p:sp>
      <p:pic>
        <p:nvPicPr>
          <p:cNvPr id="5" name="Picture 4" descr="A screenshot of a cell phone&#10;&#10;Description automatically generated">
            <a:extLst>
              <a:ext uri="{FF2B5EF4-FFF2-40B4-BE49-F238E27FC236}">
                <a16:creationId xmlns:a16="http://schemas.microsoft.com/office/drawing/2014/main" id="{F04440B5-61F2-314B-8DBF-ED57026A9EC2}"/>
              </a:ext>
            </a:extLst>
          </p:cNvPr>
          <p:cNvPicPr>
            <a:picLocks noChangeAspect="1"/>
          </p:cNvPicPr>
          <p:nvPr/>
        </p:nvPicPr>
        <p:blipFill>
          <a:blip r:embed="rId3"/>
          <a:stretch>
            <a:fillRect/>
          </a:stretch>
        </p:blipFill>
        <p:spPr>
          <a:xfrm>
            <a:off x="419100" y="2501627"/>
            <a:ext cx="11353800" cy="4037285"/>
          </a:xfrm>
          <a:prstGeom prst="rect">
            <a:avLst/>
          </a:prstGeom>
        </p:spPr>
      </p:pic>
      <p:sp>
        <p:nvSpPr>
          <p:cNvPr id="6" name="Slide Number Placeholder 5">
            <a:extLst>
              <a:ext uri="{FF2B5EF4-FFF2-40B4-BE49-F238E27FC236}">
                <a16:creationId xmlns:a16="http://schemas.microsoft.com/office/drawing/2014/main" id="{C3CE4359-5537-804E-BF3A-429594ADD35C}"/>
              </a:ext>
            </a:extLst>
          </p:cNvPr>
          <p:cNvSpPr>
            <a:spLocks noGrp="1"/>
          </p:cNvSpPr>
          <p:nvPr>
            <p:ph type="sldNum" sz="quarter" idx="12"/>
          </p:nvPr>
        </p:nvSpPr>
        <p:spPr/>
        <p:txBody>
          <a:bodyPr/>
          <a:lstStyle/>
          <a:p>
            <a:fld id="{26678DAC-F119-C545-A674-998F3E739A1E}" type="slidenum">
              <a:rPr lang="en-US" smtClean="0"/>
              <a:t>8</a:t>
            </a:fld>
            <a:endParaRPr lang="en-US"/>
          </a:p>
        </p:txBody>
      </p:sp>
      <p:sp>
        <p:nvSpPr>
          <p:cNvPr id="8" name="TextBox 7">
            <a:extLst>
              <a:ext uri="{FF2B5EF4-FFF2-40B4-BE49-F238E27FC236}">
                <a16:creationId xmlns:a16="http://schemas.microsoft.com/office/drawing/2014/main" id="{0EA95DD0-CAA9-AA48-BE2F-55AB55705C1B}"/>
              </a:ext>
            </a:extLst>
          </p:cNvPr>
          <p:cNvSpPr txBox="1"/>
          <p:nvPr/>
        </p:nvSpPr>
        <p:spPr>
          <a:xfrm>
            <a:off x="1851660" y="1516742"/>
            <a:ext cx="8698230" cy="984885"/>
          </a:xfrm>
          <a:prstGeom prst="rect">
            <a:avLst/>
          </a:prstGeom>
          <a:noFill/>
        </p:spPr>
        <p:txBody>
          <a:bodyPr wrap="square" rtlCol="0">
            <a:spAutoFit/>
          </a:bodyPr>
          <a:lstStyle/>
          <a:p>
            <a:r>
              <a:rPr lang="en-US" sz="2000" i="1" dirty="0">
                <a:solidFill>
                  <a:schemeClr val="accent1"/>
                </a:solidFill>
                <a:latin typeface="Avenir Next LT Pro" panose="020B0504020202020204" pitchFamily="34" charset="77"/>
              </a:rPr>
              <a:t>SI = (entropy of peak response time distribution of the recurrent neurons) + (mean log ridge-to-background ratio of the neurons)</a:t>
            </a:r>
          </a:p>
          <a:p>
            <a:endParaRPr lang="en-US" dirty="0"/>
          </a:p>
        </p:txBody>
      </p:sp>
    </p:spTree>
    <p:extLst>
      <p:ext uri="{BB962C8B-B14F-4D97-AF65-F5344CB8AC3E}">
        <p14:creationId xmlns:p14="http://schemas.microsoft.com/office/powerpoint/2010/main" val="154531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FF9EADF-A62E-A64F-9F73-A50907CD7F3A}"/>
              </a:ext>
            </a:extLst>
          </p:cNvPr>
          <p:cNvSpPr>
            <a:spLocks noGrp="1"/>
          </p:cNvSpPr>
          <p:nvPr>
            <p:ph type="sldNum" sz="quarter" idx="12"/>
          </p:nvPr>
        </p:nvSpPr>
        <p:spPr/>
        <p:txBody>
          <a:bodyPr/>
          <a:lstStyle/>
          <a:p>
            <a:fld id="{26678DAC-F119-C545-A674-998F3E739A1E}" type="slidenum">
              <a:rPr lang="en-US" smtClean="0"/>
              <a:t>9</a:t>
            </a:fld>
            <a:endParaRPr lang="en-US"/>
          </a:p>
        </p:txBody>
      </p:sp>
      <p:sp>
        <p:nvSpPr>
          <p:cNvPr id="5" name="TextBox 4">
            <a:extLst>
              <a:ext uri="{FF2B5EF4-FFF2-40B4-BE49-F238E27FC236}">
                <a16:creationId xmlns:a16="http://schemas.microsoft.com/office/drawing/2014/main" id="{302FAB4D-ED56-FE4B-9340-154543B1012F}"/>
              </a:ext>
            </a:extLst>
          </p:cNvPr>
          <p:cNvSpPr txBox="1"/>
          <p:nvPr/>
        </p:nvSpPr>
        <p:spPr>
          <a:xfrm>
            <a:off x="1569307" y="4050091"/>
            <a:ext cx="6746789" cy="1200329"/>
          </a:xfrm>
          <a:prstGeom prst="rect">
            <a:avLst/>
          </a:prstGeom>
          <a:noFill/>
        </p:spPr>
        <p:txBody>
          <a:bodyPr wrap="square" rtlCol="0">
            <a:spAutoFit/>
          </a:bodyPr>
          <a:lstStyle/>
          <a:p>
            <a:pPr marL="285750" indent="-285750">
              <a:buFont typeface="Wingdings" pitchFamily="2" charset="2"/>
              <a:buChar char="v"/>
            </a:pPr>
            <a:r>
              <a:rPr lang="en-US" dirty="0">
                <a:latin typeface="Avenir Next LT Pro" panose="020B0504020202020204" pitchFamily="34" charset="77"/>
              </a:rPr>
              <a:t>Intrinsic circuit properties</a:t>
            </a:r>
          </a:p>
          <a:p>
            <a:pPr marL="285750" indent="-285750">
              <a:buFont typeface="Wingdings" pitchFamily="2" charset="2"/>
              <a:buChar char="v"/>
            </a:pPr>
            <a:r>
              <a:rPr lang="en-US" dirty="0">
                <a:latin typeface="Avenir Next LT Pro" panose="020B0504020202020204" pitchFamily="34" charset="77"/>
              </a:rPr>
              <a:t>Temporal complexity of tasks</a:t>
            </a:r>
          </a:p>
          <a:p>
            <a:pPr marL="285750" indent="-285750">
              <a:buFont typeface="Wingdings" pitchFamily="2" charset="2"/>
              <a:buChar char="v"/>
            </a:pPr>
            <a:r>
              <a:rPr lang="en-US" dirty="0">
                <a:latin typeface="Avenir Next LT Pro" panose="020B0504020202020204" pitchFamily="34" charset="77"/>
              </a:rPr>
              <a:t>Hebbian STSP</a:t>
            </a:r>
          </a:p>
          <a:p>
            <a:pPr marL="285750" indent="-285750">
              <a:buFont typeface="Wingdings" pitchFamily="2" charset="2"/>
              <a:buChar char="v"/>
            </a:pPr>
            <a:r>
              <a:rPr lang="en-US" dirty="0">
                <a:latin typeface="Avenir Next LT Pro" panose="020B0504020202020204" pitchFamily="34" charset="77"/>
              </a:rPr>
              <a:t>Delay duration variability</a:t>
            </a:r>
            <a:endParaRPr lang="en-US" dirty="0"/>
          </a:p>
        </p:txBody>
      </p:sp>
      <p:sp>
        <p:nvSpPr>
          <p:cNvPr id="6" name="TextBox 5">
            <a:extLst>
              <a:ext uri="{FF2B5EF4-FFF2-40B4-BE49-F238E27FC236}">
                <a16:creationId xmlns:a16="http://schemas.microsoft.com/office/drawing/2014/main" id="{550713C4-9FF7-274A-81C9-C16EDBB5F985}"/>
              </a:ext>
            </a:extLst>
          </p:cNvPr>
          <p:cNvSpPr txBox="1"/>
          <p:nvPr/>
        </p:nvSpPr>
        <p:spPr>
          <a:xfrm>
            <a:off x="1206843" y="2362249"/>
            <a:ext cx="9415850" cy="2800767"/>
          </a:xfrm>
          <a:prstGeom prst="rect">
            <a:avLst/>
          </a:prstGeom>
          <a:noFill/>
        </p:spPr>
        <p:txBody>
          <a:bodyPr wrap="square" rtlCol="0">
            <a:spAutoFit/>
          </a:bodyPr>
          <a:lstStyle/>
          <a:p>
            <a:r>
              <a:rPr lang="en-US" sz="4800" dirty="0">
                <a:latin typeface="Avenir Next LT Pro" panose="020B0504020202020204" pitchFamily="34" charset="77"/>
              </a:rPr>
              <a:t>Factors Affecting SI of Network Solutions</a:t>
            </a:r>
            <a:br>
              <a:rPr lang="en-US" sz="4400" dirty="0">
                <a:latin typeface="Avenir Next LT Pro" panose="020B0504020202020204" pitchFamily="34" charset="77"/>
              </a:rPr>
            </a:br>
            <a:r>
              <a:rPr lang="en-US" sz="3200" dirty="0">
                <a:latin typeface="Avenir Next LT Pro" panose="020B0504020202020204" pitchFamily="34" charset="77"/>
              </a:rPr>
              <a:t>	</a:t>
            </a:r>
            <a:br>
              <a:rPr lang="en-US" sz="3200" dirty="0">
                <a:latin typeface="Avenir Next LT Pro" panose="020B0504020202020204" pitchFamily="34" charset="77"/>
              </a:rPr>
            </a:br>
            <a:endParaRPr lang="en-US" sz="4800" dirty="0"/>
          </a:p>
        </p:txBody>
      </p:sp>
    </p:spTree>
    <p:extLst>
      <p:ext uri="{BB962C8B-B14F-4D97-AF65-F5344CB8AC3E}">
        <p14:creationId xmlns:p14="http://schemas.microsoft.com/office/powerpoint/2010/main" val="3820476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8581</TotalTime>
  <Words>2312</Words>
  <Application>Microsoft Macintosh PowerPoint</Application>
  <PresentationFormat>Widescreen</PresentationFormat>
  <Paragraphs>224</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Avenir Next LT Pro</vt:lpstr>
      <vt:lpstr>Avenir Next LT Pro Light</vt:lpstr>
      <vt:lpstr>Calibri</vt:lpstr>
      <vt:lpstr>Calibri Light</vt:lpstr>
      <vt:lpstr>Helvetica</vt:lpstr>
      <vt:lpstr>Wingdings</vt:lpstr>
      <vt:lpstr>Office Theme</vt:lpstr>
      <vt:lpstr>A diverse range of factors affect the nature of neural representations underlying short-term memory</vt:lpstr>
      <vt:lpstr>Research Goal and Experimental Setup</vt:lpstr>
      <vt:lpstr>Research Goal</vt:lpstr>
      <vt:lpstr>Research Goal</vt:lpstr>
      <vt:lpstr>Research Goal</vt:lpstr>
      <vt:lpstr>Networks</vt:lpstr>
      <vt:lpstr>Tasks</vt:lpstr>
      <vt:lpstr>Sequentiality Index</vt:lpstr>
      <vt:lpstr>PowerPoint Presentation</vt:lpstr>
      <vt:lpstr>Intrinsic circuit properties</vt:lpstr>
      <vt:lpstr>Temporal complexity of tasks increases SI</vt:lpstr>
      <vt:lpstr>Symmetric Hebbian STSP decreases SI</vt:lpstr>
      <vt:lpstr>Delay duration variability decreases SI</vt:lpstr>
      <vt:lpstr>Circuit mechanism that generates sequential versus persistent activity</vt:lpstr>
      <vt:lpstr>Concluding Remarks</vt:lpstr>
      <vt:lpstr>PowerPoint Presentation</vt:lpstr>
      <vt:lpstr>Non-normality of recurrent weight matrix demonstrated by Schur decomposition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diverse range of factors affect the nature of neural representations underlying short-term memory</dc:title>
  <dc:creator>Rehan Chinoy</dc:creator>
  <cp:lastModifiedBy>Rehan Chinoy</cp:lastModifiedBy>
  <cp:revision>57</cp:revision>
  <dcterms:created xsi:type="dcterms:W3CDTF">2020-07-29T06:21:28Z</dcterms:created>
  <dcterms:modified xsi:type="dcterms:W3CDTF">2020-08-04T05:30:53Z</dcterms:modified>
</cp:coreProperties>
</file>