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4"/>
  </p:notesMasterIdLst>
  <p:handoutMasterIdLst>
    <p:handoutMasterId r:id="rId15"/>
  </p:handoutMasterIdLst>
  <p:sldIdLst>
    <p:sldId id="256" r:id="rId2"/>
    <p:sldId id="266" r:id="rId3"/>
    <p:sldId id="258" r:id="rId4"/>
    <p:sldId id="272" r:id="rId5"/>
    <p:sldId id="273" r:id="rId6"/>
    <p:sldId id="259" r:id="rId7"/>
    <p:sldId id="264" r:id="rId8"/>
    <p:sldId id="271" r:id="rId9"/>
    <p:sldId id="276" r:id="rId10"/>
    <p:sldId id="265" r:id="rId11"/>
    <p:sldId id="261" r:id="rId12"/>
    <p:sldId id="26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57"/>
    <p:restoredTop sz="69363"/>
  </p:normalViewPr>
  <p:slideViewPr>
    <p:cSldViewPr snapToGrid="0" snapToObjects="1">
      <p:cViewPr varScale="1">
        <p:scale>
          <a:sx n="71" d="100"/>
          <a:sy n="71" d="100"/>
        </p:scale>
        <p:origin x="1552" y="16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80" d="100"/>
          <a:sy n="80" d="100"/>
        </p:scale>
        <p:origin x="3408" y="1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EA4E22A-E4CB-684F-A8AA-0A9D169870F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8DCDCA80-7C12-8349-A744-11D87B84009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41CFAE7-1F4D-DF48-A113-6A3E93877FDB}" type="datetimeFigureOut">
              <a:rPr lang="en-US" smtClean="0"/>
              <a:t>12/24/20</a:t>
            </a:fld>
            <a:endParaRPr lang="en-US"/>
          </a:p>
        </p:txBody>
      </p:sp>
      <p:sp>
        <p:nvSpPr>
          <p:cNvPr id="4" name="Footer Placeholder 3">
            <a:extLst>
              <a:ext uri="{FF2B5EF4-FFF2-40B4-BE49-F238E27FC236}">
                <a16:creationId xmlns:a16="http://schemas.microsoft.com/office/drawing/2014/main" id="{9EC6E09D-4F84-D247-8816-D36EE445E21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5F1F1659-574D-DC44-8BCB-4369E64D08A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C175DF1-E13A-484F-A233-EC06E09CCF66}" type="slidenum">
              <a:rPr lang="en-US" smtClean="0"/>
              <a:t>‹#›</a:t>
            </a:fld>
            <a:endParaRPr lang="en-US"/>
          </a:p>
        </p:txBody>
      </p:sp>
    </p:spTree>
    <p:extLst>
      <p:ext uri="{BB962C8B-B14F-4D97-AF65-F5344CB8AC3E}">
        <p14:creationId xmlns:p14="http://schemas.microsoft.com/office/powerpoint/2010/main" val="91220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90EE4C-08B5-364C-ADE2-9BFA17D18601}" type="datetimeFigureOut">
              <a:rPr lang="en-US" smtClean="0"/>
              <a:t>12/24/20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CD7FFF-D826-D24F-9681-8DADF6114866}" type="slidenum">
              <a:rPr lang="en-US" smtClean="0"/>
              <a:t>‹#›</a:t>
            </a:fld>
            <a:endParaRPr lang="en-US"/>
          </a:p>
        </p:txBody>
      </p:sp>
    </p:spTree>
    <p:extLst>
      <p:ext uri="{BB962C8B-B14F-4D97-AF65-F5344CB8AC3E}">
        <p14:creationId xmlns:p14="http://schemas.microsoft.com/office/powerpoint/2010/main" val="13704544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www.nature.com/articles/s41593-018-0310-2#Fig5"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CD7FFF-D826-D24F-9681-8DADF6114866}" type="slidenum">
              <a:rPr lang="en-US" smtClean="0"/>
              <a:t>1</a:t>
            </a:fld>
            <a:endParaRPr lang="en-US"/>
          </a:p>
        </p:txBody>
      </p:sp>
    </p:spTree>
    <p:extLst>
      <p:ext uri="{BB962C8B-B14F-4D97-AF65-F5344CB8AC3E}">
        <p14:creationId xmlns:p14="http://schemas.microsoft.com/office/powerpoint/2010/main" val="35480690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Returning to the idea of compositionality, or recombining rules from different tasks to generate a different task rule</a:t>
            </a:r>
          </a:p>
          <a:p>
            <a:pPr marL="171450" indent="-171450">
              <a:buFont typeface="Arial" panose="020B0604020202020204" pitchFamily="34" charset="0"/>
              <a:buChar char="•"/>
            </a:pPr>
            <a:r>
              <a:rPr lang="en-US" dirty="0"/>
              <a:t>In a neuronal circuit equipped with a compositional code, a new task might be represented as the algebraic sum of representations of the underlying elementary processes. </a:t>
            </a:r>
          </a:p>
          <a:p>
            <a:pPr marL="228600" indent="-228600">
              <a:buAutoNum type="alphaLcPeriod"/>
            </a:pPr>
            <a:r>
              <a:rPr lang="en-US" dirty="0"/>
              <a:t>During training, a task is always instructed by activation of the corresponding rule input unit (left). After training, the network can potentially perform a task by activation or deactivation of a set of rule input units meant for other tasks (right).</a:t>
            </a:r>
          </a:p>
          <a:p>
            <a:pPr marL="228600" indent="-228600">
              <a:buAutoNum type="alphaLcPeriod"/>
            </a:pPr>
            <a:r>
              <a:rPr lang="en-US" dirty="0"/>
              <a:t>The network can perform the </a:t>
            </a:r>
            <a:r>
              <a:rPr lang="en-US" dirty="0" err="1"/>
              <a:t>Dly</a:t>
            </a:r>
            <a:r>
              <a:rPr lang="en-US" dirty="0"/>
              <a:t> Anti task well if given the </a:t>
            </a:r>
            <a:r>
              <a:rPr lang="en-US" dirty="0" err="1"/>
              <a:t>Dly</a:t>
            </a:r>
            <a:r>
              <a:rPr lang="en-US" dirty="0"/>
              <a:t> Anti rule input or the Anti + (</a:t>
            </a:r>
            <a:r>
              <a:rPr lang="en-US" dirty="0" err="1"/>
              <a:t>Dly</a:t>
            </a:r>
            <a:r>
              <a:rPr lang="en-US" dirty="0"/>
              <a:t> Go − Go) rule input. The network fails to perform the </a:t>
            </a:r>
            <a:r>
              <a:rPr lang="en-US" dirty="0" err="1"/>
              <a:t>Dly</a:t>
            </a:r>
            <a:r>
              <a:rPr lang="en-US" dirty="0"/>
              <a:t> Anti task when provided other combinations of rule inputs. </a:t>
            </a:r>
          </a:p>
          <a:p>
            <a:pPr marL="228600" indent="-228600">
              <a:buAutoNum type="alphaLcPeriod"/>
            </a:pPr>
            <a:r>
              <a:rPr lang="en-US" dirty="0"/>
              <a:t>Same for the Context Dependent Delay DM 1 task. When provided with the </a:t>
            </a:r>
            <a:r>
              <a:rPr lang="en-US" dirty="0" err="1"/>
              <a:t>Ctx</a:t>
            </a:r>
            <a:r>
              <a:rPr lang="en-US" dirty="0"/>
              <a:t> </a:t>
            </a:r>
            <a:r>
              <a:rPr lang="en-US" dirty="0" err="1"/>
              <a:t>Dly</a:t>
            </a:r>
            <a:r>
              <a:rPr lang="en-US" dirty="0"/>
              <a:t> DM 2 + (</a:t>
            </a:r>
            <a:r>
              <a:rPr lang="en-US" dirty="0" err="1"/>
              <a:t>Ctx</a:t>
            </a:r>
            <a:r>
              <a:rPr lang="en-US" dirty="0"/>
              <a:t> DM 1 − </a:t>
            </a:r>
            <a:r>
              <a:rPr lang="en-US" dirty="0" err="1"/>
              <a:t>Ctx</a:t>
            </a:r>
            <a:r>
              <a:rPr lang="en-US" dirty="0"/>
              <a:t> DM 2) rule input, network can perform the CTX </a:t>
            </a:r>
            <a:r>
              <a:rPr lang="en-US" dirty="0" err="1"/>
              <a:t>Dly</a:t>
            </a:r>
            <a:r>
              <a:rPr lang="en-US" dirty="0"/>
              <a:t> DM 1 task well. Circles represent the results of individual networks and bars represent median performances of 40 networks.</a:t>
            </a:r>
          </a:p>
          <a:p>
            <a:pPr marL="228600" indent="-228600">
              <a:buAutoNum type="alphaLcPeriod"/>
            </a:pPr>
            <a:r>
              <a:rPr lang="en-US" dirty="0"/>
              <a:t>Left, network performance during training of the </a:t>
            </a:r>
            <a:r>
              <a:rPr lang="en-US" dirty="0" err="1"/>
              <a:t>Dly</a:t>
            </a:r>
            <a:r>
              <a:rPr lang="en-US" dirty="0"/>
              <a:t> Anti task when the network is pre-trained on Go, </a:t>
            </a:r>
            <a:r>
              <a:rPr lang="en-US" dirty="0" err="1"/>
              <a:t>Dly</a:t>
            </a:r>
            <a:r>
              <a:rPr lang="en-US" dirty="0"/>
              <a:t> Go, and Anti tasks (red), or the </a:t>
            </a:r>
            <a:r>
              <a:rPr lang="en-US" dirty="0" err="1"/>
              <a:t>Ctx</a:t>
            </a:r>
            <a:r>
              <a:rPr lang="en-US" dirty="0"/>
              <a:t> DM 1, </a:t>
            </a:r>
            <a:r>
              <a:rPr lang="en-US" dirty="0" err="1"/>
              <a:t>Ctx</a:t>
            </a:r>
            <a:r>
              <a:rPr lang="en-US" dirty="0"/>
              <a:t> DM 2, and </a:t>
            </a:r>
            <a:r>
              <a:rPr lang="en-US" dirty="0" err="1"/>
              <a:t>Ctx</a:t>
            </a:r>
            <a:r>
              <a:rPr lang="en-US" dirty="0"/>
              <a:t> </a:t>
            </a:r>
            <a:r>
              <a:rPr lang="en-US" dirty="0" err="1"/>
              <a:t>Dly</a:t>
            </a:r>
            <a:r>
              <a:rPr lang="en-US" dirty="0"/>
              <a:t> DM 2 tasks (blue). Right, network performance during training of the </a:t>
            </a:r>
            <a:r>
              <a:rPr lang="en-US" dirty="0" err="1"/>
              <a:t>Ctx</a:t>
            </a:r>
            <a:r>
              <a:rPr lang="en-US" dirty="0"/>
              <a:t> </a:t>
            </a:r>
            <a:r>
              <a:rPr lang="en-US" dirty="0" err="1"/>
              <a:t>Dly</a:t>
            </a:r>
            <a:r>
              <a:rPr lang="en-US" dirty="0"/>
              <a:t> DM 1 task under the same pre-training conditions. Individual networks (light); mean across 40 networks (bold). All connections are adjusted during training.</a:t>
            </a:r>
          </a:p>
          <a:p>
            <a:pPr marL="228600" indent="-228600">
              <a:buAutoNum type="alphaLcPeriod"/>
            </a:pPr>
            <a:r>
              <a:rPr lang="en-US" dirty="0"/>
              <a:t> Similar to d, but only training the rule input connections in the second training phase.</a:t>
            </a:r>
          </a:p>
        </p:txBody>
      </p:sp>
      <p:sp>
        <p:nvSpPr>
          <p:cNvPr id="4" name="Slide Number Placeholder 3"/>
          <p:cNvSpPr>
            <a:spLocks noGrp="1"/>
          </p:cNvSpPr>
          <p:nvPr>
            <p:ph type="sldNum" sz="quarter" idx="5"/>
          </p:nvPr>
        </p:nvSpPr>
        <p:spPr/>
        <p:txBody>
          <a:bodyPr/>
          <a:lstStyle/>
          <a:p>
            <a:fld id="{49CD7FFF-D826-D24F-9681-8DADF6114866}" type="slidenum">
              <a:rPr lang="en-US" smtClean="0"/>
              <a:t>10</a:t>
            </a:fld>
            <a:endParaRPr lang="en-US"/>
          </a:p>
        </p:txBody>
      </p:sp>
    </p:spTree>
    <p:extLst>
      <p:ext uri="{BB962C8B-B14F-4D97-AF65-F5344CB8AC3E}">
        <p14:creationId xmlns:p14="http://schemas.microsoft.com/office/powerpoint/2010/main" val="6925182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In most of the networks presented so far, all tasks were randomly interleaved during training, and the networks adjusted all of the connection weights to perform the 20 tasks optimally. However, adult animals typically learn tasks sequentially. When an adult animal is learning some new tasks, its brain needs to implicitly balance the need of learning with the need of retaining past memories. Sequential learning is a big problem for deep learning models.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Catastrophic forgetting: learning new tasks will happen at the expense of forgetting previous memories. The network learns to perform a task by modifying parameters to minimize the loss function for this task. During sequential training of two tasks, if the network uses traditional learning techniques, training for the second task can easily result in the failure of performing the first task, as the minima of the loss functions of tasks 1 and 2 are far apart.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 Schematics of continual learning compared with traditional learning. Network parameters (such as connection weights) optimal for a new task can be destructive for old tasks. Arrows show changes of an example parameter </a:t>
            </a:r>
            <a:r>
              <a:rPr lang="el-GR" sz="1200" b="0" i="1" kern="1200" dirty="0">
                <a:solidFill>
                  <a:schemeClr val="tx1"/>
                </a:solidFill>
                <a:effectLst/>
                <a:latin typeface="+mn-lt"/>
                <a:ea typeface="+mn-ea"/>
                <a:cs typeface="+mn-cs"/>
              </a:rPr>
              <a:t>θ</a:t>
            </a:r>
            <a:r>
              <a:rPr lang="el-GR" sz="1200" b="0"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when task 2 is trained after task 1 is already learned. </a:t>
            </a:r>
          </a:p>
          <a:p>
            <a:r>
              <a:rPr lang="en-US" sz="1200" b="0" i="0" kern="1200" dirty="0">
                <a:solidFill>
                  <a:schemeClr val="tx1"/>
                </a:solidFill>
                <a:effectLst/>
                <a:latin typeface="+mn-lt"/>
                <a:ea typeface="+mn-ea"/>
                <a:cs typeface="+mn-cs"/>
              </a:rPr>
              <a:t>b. Final performance across all trained tasks with traditional (gray) or continual (red) learning techniques. Lines represent the results of individual networks. Only networks that achieved more than 80% accuracy on </a:t>
            </a:r>
            <a:r>
              <a:rPr lang="en-US" sz="1200" b="0" i="0" kern="1200" dirty="0" err="1">
                <a:solidFill>
                  <a:schemeClr val="tx1"/>
                </a:solidFill>
                <a:effectLst/>
                <a:latin typeface="+mn-lt"/>
                <a:ea typeface="+mn-ea"/>
                <a:cs typeface="+mn-cs"/>
              </a:rPr>
              <a:t>Ctx</a:t>
            </a:r>
            <a:r>
              <a:rPr lang="en-US" sz="1200" b="0" i="0" kern="1200" dirty="0">
                <a:solidFill>
                  <a:schemeClr val="tx1"/>
                </a:solidFill>
                <a:effectLst/>
                <a:latin typeface="+mn-lt"/>
                <a:ea typeface="+mn-ea"/>
                <a:cs typeface="+mn-cs"/>
              </a:rPr>
              <a:t> DM 1 and 2 are shown. </a:t>
            </a:r>
          </a:p>
          <a:p>
            <a:r>
              <a:rPr lang="en-US" sz="1200" b="0" i="0" kern="1200" dirty="0">
                <a:solidFill>
                  <a:schemeClr val="tx1"/>
                </a:solidFill>
                <a:effectLst/>
                <a:latin typeface="+mn-lt"/>
                <a:ea typeface="+mn-ea"/>
                <a:cs typeface="+mn-cs"/>
              </a:rPr>
              <a:t>c. Performance of all tasks during sequential training. Example networks used traditional (gray) or continual (red) learning techniques, respectively. For each task, the black box indicates the period in which this task was trained. DM 1 and 2 tasks were trained in the same block to prevent bias, as were </a:t>
            </a:r>
            <a:r>
              <a:rPr lang="en-US" sz="1200" b="0" i="0" kern="1200" dirty="0" err="1">
                <a:solidFill>
                  <a:schemeClr val="tx1"/>
                </a:solidFill>
                <a:effectLst/>
                <a:latin typeface="+mn-lt"/>
                <a:ea typeface="+mn-ea"/>
                <a:cs typeface="+mn-cs"/>
              </a:rPr>
              <a:t>Ctx</a:t>
            </a:r>
            <a:r>
              <a:rPr lang="en-US" sz="1200" b="0" i="0" kern="1200" dirty="0">
                <a:solidFill>
                  <a:schemeClr val="tx1"/>
                </a:solidFill>
                <a:effectLst/>
                <a:latin typeface="+mn-lt"/>
                <a:ea typeface="+mn-ea"/>
                <a:cs typeface="+mn-cs"/>
              </a:rPr>
              <a:t> DM 1 and 2 tasks. </a:t>
            </a:r>
          </a:p>
          <a:p>
            <a:r>
              <a:rPr lang="en-US" sz="1200" b="0" i="0" kern="1200" dirty="0">
                <a:solidFill>
                  <a:schemeClr val="tx1"/>
                </a:solidFill>
                <a:effectLst/>
                <a:latin typeface="+mn-lt"/>
                <a:ea typeface="+mn-ea"/>
                <a:cs typeface="+mn-cs"/>
              </a:rPr>
              <a:t>d. FTV distribution for CTX DM 1 and 2 for networks with traditional (gray) or continual (red) learning techniques. Solid lines are median over 20 networks. Shaded areas indicate the 95% confidence interval of the median estimated from bootstrapping.</a:t>
            </a:r>
          </a:p>
          <a:p>
            <a:r>
              <a:rPr lang="en-US" sz="1200" b="0" i="0" kern="1200" dirty="0">
                <a:solidFill>
                  <a:schemeClr val="tx1"/>
                </a:solidFill>
                <a:effectLst/>
                <a:latin typeface="+mn-lt"/>
                <a:ea typeface="+mn-ea"/>
                <a:cs typeface="+mn-cs"/>
              </a:rPr>
              <a:t>e. The FTV distribution computed used single-unit data from the PFC of a monkey.</a:t>
            </a:r>
            <a:endParaRPr lang="en-US" dirty="0"/>
          </a:p>
        </p:txBody>
      </p:sp>
      <p:sp>
        <p:nvSpPr>
          <p:cNvPr id="4" name="Slide Number Placeholder 3"/>
          <p:cNvSpPr>
            <a:spLocks noGrp="1"/>
          </p:cNvSpPr>
          <p:nvPr>
            <p:ph type="sldNum" sz="quarter" idx="5"/>
          </p:nvPr>
        </p:nvSpPr>
        <p:spPr/>
        <p:txBody>
          <a:bodyPr/>
          <a:lstStyle/>
          <a:p>
            <a:fld id="{49CD7FFF-D826-D24F-9681-8DADF6114866}" type="slidenum">
              <a:rPr lang="en-US" smtClean="0"/>
              <a:t>11</a:t>
            </a:fld>
            <a:endParaRPr lang="en-US"/>
          </a:p>
        </p:txBody>
      </p:sp>
    </p:spTree>
    <p:extLst>
      <p:ext uri="{BB962C8B-B14F-4D97-AF65-F5344CB8AC3E}">
        <p14:creationId xmlns:p14="http://schemas.microsoft.com/office/powerpoint/2010/main" val="28894115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3. The FTV distribution derived from experimental data mainly consists of a broad, unimodal distribution, consistent with networks sequentially trained using a continual-learning technique. These findings suggest that adult brains do not necessarily develop the ‘optimal’ circuit-level solution for newly learned tasks, even if they have been trained for months on the same tasks. Instead, the brain may balance the need between performing the tasks at hand and retaining past memories.</a:t>
            </a:r>
            <a:endParaRPr lang="en-US" dirty="0"/>
          </a:p>
        </p:txBody>
      </p:sp>
      <p:sp>
        <p:nvSpPr>
          <p:cNvPr id="4" name="Slide Number Placeholder 3"/>
          <p:cNvSpPr>
            <a:spLocks noGrp="1"/>
          </p:cNvSpPr>
          <p:nvPr>
            <p:ph type="sldNum" sz="quarter" idx="5"/>
          </p:nvPr>
        </p:nvSpPr>
        <p:spPr/>
        <p:txBody>
          <a:bodyPr/>
          <a:lstStyle/>
          <a:p>
            <a:fld id="{49CD7FFF-D826-D24F-9681-8DADF6114866}" type="slidenum">
              <a:rPr lang="en-US" smtClean="0"/>
              <a:t>12</a:t>
            </a:fld>
            <a:endParaRPr lang="en-US"/>
          </a:p>
        </p:txBody>
      </p:sp>
    </p:spTree>
    <p:extLst>
      <p:ext uri="{BB962C8B-B14F-4D97-AF65-F5344CB8AC3E}">
        <p14:creationId xmlns:p14="http://schemas.microsoft.com/office/powerpoint/2010/main" val="737528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CD7FFF-D826-D24F-9681-8DADF6114866}" type="slidenum">
              <a:rPr lang="en-US" smtClean="0"/>
              <a:t>2</a:t>
            </a:fld>
            <a:endParaRPr lang="en-US"/>
          </a:p>
        </p:txBody>
      </p:sp>
    </p:spTree>
    <p:extLst>
      <p:ext uri="{BB962C8B-B14F-4D97-AF65-F5344CB8AC3E}">
        <p14:creationId xmlns:p14="http://schemas.microsoft.com/office/powerpoint/2010/main" val="24196471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OVERARCHING question: we want to know the mechanism of flexibly performing multiple cognitive tasks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To do this, the authors trained a single RNN to perform 20 cognitive tasks that require different computations (working memory, decision-making, </a:t>
            </a:r>
            <a:r>
              <a:rPr lang="en-US" dirty="0" err="1"/>
              <a:t>etc</a:t>
            </a:r>
            <a:r>
              <a:rPr lang="en-US" dirty="0"/>
              <a:t>)</a:t>
            </a:r>
          </a:p>
          <a:p>
            <a:pPr marL="171450" indent="-171450">
              <a:buFont typeface="Arial" panose="020B0604020202020204" pitchFamily="34" charset="0"/>
              <a:buChar char="•"/>
            </a:pPr>
            <a:r>
              <a:rPr lang="en-US" dirty="0"/>
              <a:t>After training, do units develop into clusters specialized for different cognitive functions?</a:t>
            </a:r>
          </a:p>
          <a:p>
            <a:pPr marL="171450" indent="-171450">
              <a:buFont typeface="Arial" panose="020B0604020202020204" pitchFamily="34" charset="0"/>
              <a:buChar char="•"/>
            </a:pPr>
            <a:r>
              <a:rPr lang="en-US" dirty="0"/>
              <a:t>If a network exhibits compositionality, it means it can recombine instructions from other tasks to perform a different task</a:t>
            </a:r>
          </a:p>
          <a:p>
            <a:pPr marL="171450" indent="-171450">
              <a:buFont typeface="Arial" panose="020B0604020202020204" pitchFamily="34" charset="0"/>
              <a:buChar char="•"/>
            </a:pPr>
            <a:r>
              <a:rPr lang="en-US" dirty="0"/>
              <a:t>Human studies based on verbal tasks have suggested that the representation of complex cognitive tasks in the lateral prefrontal cortex could be compositional. However, no conclusive studies have been performed for non-verbal tasks in animal models.</a:t>
            </a:r>
          </a:p>
          <a:p>
            <a:pPr marL="171450" indent="-171450">
              <a:buFont typeface="Arial" panose="020B0604020202020204" pitchFamily="34" charset="0"/>
              <a:buChar char="•"/>
            </a:pPr>
            <a:r>
              <a:rPr lang="en-US" dirty="0"/>
              <a:t>So, the authors wanted to see if, after training, compositional task structures emerged from the network.</a:t>
            </a:r>
          </a:p>
          <a:p>
            <a:pPr marL="171450" indent="-171450">
              <a:buFont typeface="Arial" panose="020B0604020202020204" pitchFamily="34" charset="0"/>
              <a:buChar char="•"/>
            </a:pPr>
            <a:r>
              <a:rPr lang="en-US" dirty="0"/>
              <a:t>To reiterate: goal is to elucidate neural mechanisms for flexibly performing multiple cognitive tasks, and we have a few potential models of what kind of structure can emerge after training the network</a:t>
            </a:r>
          </a:p>
        </p:txBody>
      </p:sp>
      <p:sp>
        <p:nvSpPr>
          <p:cNvPr id="4" name="Slide Number Placeholder 3"/>
          <p:cNvSpPr>
            <a:spLocks noGrp="1"/>
          </p:cNvSpPr>
          <p:nvPr>
            <p:ph type="sldNum" sz="quarter" idx="5"/>
          </p:nvPr>
        </p:nvSpPr>
        <p:spPr/>
        <p:txBody>
          <a:bodyPr/>
          <a:lstStyle/>
          <a:p>
            <a:fld id="{49CD7FFF-D826-D24F-9681-8DADF6114866}" type="slidenum">
              <a:rPr lang="en-US" smtClean="0"/>
              <a:t>3</a:t>
            </a:fld>
            <a:endParaRPr lang="en-US"/>
          </a:p>
        </p:txBody>
      </p:sp>
    </p:spTree>
    <p:extLst>
      <p:ext uri="{BB962C8B-B14F-4D97-AF65-F5344CB8AC3E}">
        <p14:creationId xmlns:p14="http://schemas.microsoft.com/office/powerpoint/2010/main" val="41029728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ARCHITECTURE</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Recurrent neural networks, also known as RNNs, are a class of neural networks that accept an input vector </a:t>
            </a:r>
            <a:r>
              <a:rPr lang="en-US" dirty="0"/>
              <a:t>x</a:t>
            </a:r>
            <a:r>
              <a:rPr lang="en-US" sz="1200" b="0" i="0" kern="1200" dirty="0">
                <a:solidFill>
                  <a:schemeClr val="tx1"/>
                </a:solidFill>
                <a:effectLst/>
                <a:latin typeface="+mn-lt"/>
                <a:ea typeface="+mn-ea"/>
                <a:cs typeface="+mn-cs"/>
              </a:rPr>
              <a:t> and give you an output vector </a:t>
            </a:r>
            <a:r>
              <a:rPr lang="en-US" dirty="0"/>
              <a:t>y</a:t>
            </a:r>
            <a:r>
              <a:rPr lang="en-US" sz="1200" b="0" i="0" kern="1200" dirty="0">
                <a:solidFill>
                  <a:schemeClr val="tx1"/>
                </a:solidFill>
                <a:effectLst/>
                <a:latin typeface="+mn-lt"/>
                <a:ea typeface="+mn-ea"/>
                <a:cs typeface="+mn-cs"/>
              </a:rPr>
              <a:t>. However, this output vector’s contents are influenced not only by the input you just fed in, but also on the entire history of inputs you’ve fed in in the past.</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The network has an internal state or hidden state (h) that it gets to update at every time step. The hidden state at time t is influenced by the input vector at time t as well as the hidden state of time t -1.</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Because the network is now factoring in information from previous time steps, RNNs exhibit temporal dynamics, and are good for temporal processing.</a:t>
            </a:r>
            <a:endParaRPr lang="en-US" dirty="0"/>
          </a:p>
        </p:txBody>
      </p:sp>
      <p:sp>
        <p:nvSpPr>
          <p:cNvPr id="4" name="Slide Number Placeholder 3"/>
          <p:cNvSpPr>
            <a:spLocks noGrp="1"/>
          </p:cNvSpPr>
          <p:nvPr>
            <p:ph type="sldNum" sz="quarter" idx="5"/>
          </p:nvPr>
        </p:nvSpPr>
        <p:spPr/>
        <p:txBody>
          <a:bodyPr/>
          <a:lstStyle/>
          <a:p>
            <a:fld id="{49CD7FFF-D826-D24F-9681-8DADF6114866}" type="slidenum">
              <a:rPr lang="en-US" smtClean="0"/>
              <a:t>4</a:t>
            </a:fld>
            <a:endParaRPr lang="en-US"/>
          </a:p>
        </p:txBody>
      </p:sp>
    </p:spTree>
    <p:extLst>
      <p:ext uri="{BB962C8B-B14F-4D97-AF65-F5344CB8AC3E}">
        <p14:creationId xmlns:p14="http://schemas.microsoft.com/office/powerpoint/2010/main" val="4134722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RNN USED IN THE PAPER</a:t>
            </a:r>
          </a:p>
          <a:p>
            <a:pPr marL="228600" indent="-228600">
              <a:buFont typeface="+mj-lt"/>
              <a:buAutoNum type="arabicPeriod"/>
            </a:pPr>
            <a:r>
              <a:rPr lang="en-US" dirty="0"/>
              <a:t>For every task, the network receives noisy inputs of three types: fixation, stimulus, and rule.</a:t>
            </a:r>
          </a:p>
          <a:p>
            <a:pPr marL="228600" indent="-228600">
              <a:buFont typeface="+mj-lt"/>
              <a:buAutoNum type="arabicPeriod"/>
            </a:pPr>
            <a:r>
              <a:rPr lang="en-US" dirty="0"/>
              <a:t>The fixation input indicates whether the network should ‘fixate’ or respond (for example, ‘saccade’). Thus, the decrease in the fixation input provides a ‘go signal’ to the network.</a:t>
            </a:r>
          </a:p>
          <a:p>
            <a:pPr marL="228600" indent="-228600">
              <a:buFont typeface="+mj-lt"/>
              <a:buAutoNum type="arabicPeriod"/>
            </a:pPr>
            <a:r>
              <a:rPr lang="en-US" dirty="0"/>
              <a:t>The stimulus inputs consist of two modalities, each represented by a ring of input units that encodes a one-dimensional circular variable such as motion direction or color on a color wheel.</a:t>
            </a:r>
          </a:p>
          <a:p>
            <a:pPr marL="228600" indent="-228600">
              <a:buFont typeface="+mj-lt"/>
              <a:buAutoNum type="arabicPeriod"/>
            </a:pPr>
            <a:r>
              <a:rPr lang="en-US" dirty="0"/>
              <a:t>A single rule input unit is activated in each trial, instructing the network on which task it is currently supposed to perform.</a:t>
            </a:r>
          </a:p>
          <a:p>
            <a:pPr marL="228600" indent="-228600">
              <a:buFont typeface="+mj-lt"/>
              <a:buAutoNum type="arabicPeriod"/>
            </a:pPr>
            <a:r>
              <a:rPr lang="en-US" dirty="0"/>
              <a:t>The network projects to a fixation output unit and a group of motor units encoding the response direction as a one-dimensional variable on a ring of outputs (for example, saccade direction, reach direction).</a:t>
            </a:r>
          </a:p>
          <a:p>
            <a:pPr marL="228600" indent="-228600">
              <a:buFont typeface="+mj-lt"/>
              <a:buAutoNum type="arabicPeriod"/>
            </a:pPr>
            <a:r>
              <a:rPr lang="en-US" dirty="0"/>
              <a:t> All network units receive private noise. </a:t>
            </a:r>
          </a:p>
        </p:txBody>
      </p:sp>
      <p:sp>
        <p:nvSpPr>
          <p:cNvPr id="4" name="Slide Number Placeholder 3"/>
          <p:cNvSpPr>
            <a:spLocks noGrp="1"/>
          </p:cNvSpPr>
          <p:nvPr>
            <p:ph type="sldNum" sz="quarter" idx="5"/>
          </p:nvPr>
        </p:nvSpPr>
        <p:spPr/>
        <p:txBody>
          <a:bodyPr/>
          <a:lstStyle/>
          <a:p>
            <a:fld id="{49CD7FFF-D826-D24F-9681-8DADF6114866}" type="slidenum">
              <a:rPr lang="en-US" smtClean="0"/>
              <a:t>5</a:t>
            </a:fld>
            <a:endParaRPr lang="en-US"/>
          </a:p>
        </p:txBody>
      </p:sp>
    </p:spTree>
    <p:extLst>
      <p:ext uri="{BB962C8B-B14F-4D97-AF65-F5344CB8AC3E}">
        <p14:creationId xmlns:p14="http://schemas.microsoft.com/office/powerpoint/2010/main" val="1417324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a:t>Two modalities (retinas) and within each modality there is a circular ring (0 to 360 degrees) that the stimulus can take</a:t>
            </a:r>
          </a:p>
          <a:p>
            <a:pPr marL="228600" indent="-228600">
              <a:buFont typeface="+mj-lt"/>
              <a:buAutoNum type="arabicPeriod"/>
            </a:pPr>
            <a:r>
              <a:rPr lang="en-US" dirty="0"/>
              <a:t>Talk about dimensions (each tensor is 3 dimensional)</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a:t>fixation input at the top</a:t>
            </a:r>
          </a:p>
          <a:p>
            <a:pPr marL="228600" indent="-228600">
              <a:buFont typeface="+mj-lt"/>
              <a:buAutoNum type="arabicPeriod"/>
            </a:pPr>
            <a:r>
              <a:rPr lang="en-US" dirty="0"/>
              <a:t>rule input at the bottom</a:t>
            </a:r>
          </a:p>
          <a:p>
            <a:pPr marL="228600" indent="-228600">
              <a:buFont typeface="+mj-lt"/>
              <a:buAutoNum type="arabicPeriod"/>
            </a:pPr>
            <a:r>
              <a:rPr lang="en-US" dirty="0"/>
              <a:t>private noise to each recurrent unit</a:t>
            </a:r>
          </a:p>
          <a:p>
            <a:endParaRPr lang="en-US" dirty="0"/>
          </a:p>
          <a:p>
            <a:r>
              <a:rPr lang="en-US" sz="1200" b="0" i="0" kern="1200" dirty="0">
                <a:solidFill>
                  <a:schemeClr val="tx1"/>
                </a:solidFill>
                <a:effectLst/>
                <a:latin typeface="+mn-lt"/>
                <a:ea typeface="+mn-ea"/>
                <a:cs typeface="+mn-cs"/>
              </a:rPr>
              <a:t>A trial is considered correct if and only if the network correctly maintained a fixation and responded to the correct direction. </a:t>
            </a:r>
          </a:p>
          <a:p>
            <a:r>
              <a:rPr lang="en-US" sz="1200" b="0" i="0" kern="1200" dirty="0">
                <a:solidFill>
                  <a:schemeClr val="tx1"/>
                </a:solidFill>
                <a:effectLst/>
                <a:latin typeface="+mn-lt"/>
                <a:ea typeface="+mn-ea"/>
                <a:cs typeface="+mn-cs"/>
              </a:rPr>
              <a:t>The response direction is considered correct if it is within 36° of the target direction. If the activity of the fixation output falls below 0.5, the network is considered to have broken fixation.</a:t>
            </a:r>
            <a:endParaRPr lang="en-US" dirty="0"/>
          </a:p>
        </p:txBody>
      </p:sp>
      <p:sp>
        <p:nvSpPr>
          <p:cNvPr id="4" name="Slide Number Placeholder 3"/>
          <p:cNvSpPr>
            <a:spLocks noGrp="1"/>
          </p:cNvSpPr>
          <p:nvPr>
            <p:ph type="sldNum" sz="quarter" idx="5"/>
          </p:nvPr>
        </p:nvSpPr>
        <p:spPr/>
        <p:txBody>
          <a:bodyPr/>
          <a:lstStyle/>
          <a:p>
            <a:fld id="{49CD7FFF-D826-D24F-9681-8DADF6114866}" type="slidenum">
              <a:rPr lang="en-US" smtClean="0"/>
              <a:t>6</a:t>
            </a:fld>
            <a:endParaRPr lang="en-US"/>
          </a:p>
        </p:txBody>
      </p:sp>
    </p:spTree>
    <p:extLst>
      <p:ext uri="{BB962C8B-B14F-4D97-AF65-F5344CB8AC3E}">
        <p14:creationId xmlns:p14="http://schemas.microsoft.com/office/powerpoint/2010/main" val="13676227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GOAL: determine whether individual units in the network are selective to different tasks, or whether units tended to be similarly selective to all tasks.</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a:t>Before we get into how selective individual units are to a pair of tasks, we need to define a metric that tells us the degree to which a unit is selective to a particular task.</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a:t>To do this, the scientists defined a task variance metric. To compute the task variance </a:t>
            </a:r>
            <a:r>
              <a:rPr lang="en-US" dirty="0" err="1"/>
              <a:t>TVi</a:t>
            </a:r>
            <a:r>
              <a:rPr lang="en-US" dirty="0"/>
              <a:t>(A) for task A and unit </a:t>
            </a:r>
            <a:r>
              <a:rPr lang="en-US" dirty="0" err="1"/>
              <a:t>i</a:t>
            </a:r>
            <a:r>
              <a:rPr lang="en-US" dirty="0"/>
              <a:t>, they ran the network for many stimulus conditions that span the space of possible stimuli.</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a:t>For example, in the DM family tasks, they ran the network for stimuli with directions ranging from 0 to 360° and with coherences ranging from almost 0 to 0.2.</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a:t>After running the network for many stimulus conditions, they computed the variance across stimulus conditions (trials) at each time point for a specific unit then averaged the variance across all time points to get the final task variance for this unit. </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a:t>The fixation epoch and private noise to the recurrent units is excluded from this analysis.</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a:t>This process was repeated for each unit in the network.</a:t>
            </a:r>
          </a:p>
          <a:p>
            <a:r>
              <a:rPr lang="en-US" dirty="0"/>
              <a:t>Fractional Task Variance (FTV) is a measure based on task variance that quantifies how each unit is selective in one task in comparison to another task</a:t>
            </a:r>
          </a:p>
          <a:p>
            <a:r>
              <a:rPr lang="en-US" dirty="0"/>
              <a:t>FTV ranges between −1 and +1. Having a </a:t>
            </a:r>
            <a:r>
              <a:rPr lang="en-US" dirty="0" err="1"/>
              <a:t>FTVi</a:t>
            </a:r>
            <a:r>
              <a:rPr lang="en-US" dirty="0"/>
              <a:t>(A,B) close to +1 (or −1) means that unit </a:t>
            </a:r>
            <a:r>
              <a:rPr lang="en-US" dirty="0" err="1"/>
              <a:t>i</a:t>
            </a:r>
            <a:r>
              <a:rPr lang="en-US" dirty="0"/>
              <a:t> is primarily selective in task A (or B).</a:t>
            </a:r>
          </a:p>
          <a:p>
            <a:endParaRPr lang="en-US" dirty="0"/>
          </a:p>
        </p:txBody>
      </p:sp>
      <p:sp>
        <p:nvSpPr>
          <p:cNvPr id="4" name="Slide Number Placeholder 3"/>
          <p:cNvSpPr>
            <a:spLocks noGrp="1"/>
          </p:cNvSpPr>
          <p:nvPr>
            <p:ph type="sldNum" sz="quarter" idx="5"/>
          </p:nvPr>
        </p:nvSpPr>
        <p:spPr/>
        <p:txBody>
          <a:bodyPr/>
          <a:lstStyle/>
          <a:p>
            <a:fld id="{49CD7FFF-D826-D24F-9681-8DADF6114866}" type="slidenum">
              <a:rPr lang="en-US" smtClean="0"/>
              <a:t>7</a:t>
            </a:fld>
            <a:endParaRPr lang="en-US"/>
          </a:p>
        </p:txBody>
      </p:sp>
    </p:spTree>
    <p:extLst>
      <p:ext uri="{BB962C8B-B14F-4D97-AF65-F5344CB8AC3E}">
        <p14:creationId xmlns:p14="http://schemas.microsoft.com/office/powerpoint/2010/main" val="22904114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Here the authors looked at two decision making tasks, Context Dependent Decision Making 1 and </a:t>
            </a:r>
            <a:r>
              <a:rPr lang="en-US" sz="1200" b="0" i="0" kern="1200" dirty="0" err="1">
                <a:solidFill>
                  <a:schemeClr val="tx1"/>
                </a:solidFill>
                <a:effectLst/>
                <a:latin typeface="+mn-lt"/>
                <a:ea typeface="+mn-ea"/>
                <a:cs typeface="+mn-cs"/>
              </a:rPr>
              <a:t>Ctx</a:t>
            </a:r>
            <a:r>
              <a:rPr lang="en-US" sz="1200" b="0" i="0" kern="1200" dirty="0">
                <a:solidFill>
                  <a:schemeClr val="tx1"/>
                </a:solidFill>
                <a:effectLst/>
                <a:latin typeface="+mn-lt"/>
                <a:ea typeface="+mn-ea"/>
                <a:cs typeface="+mn-cs"/>
              </a:rPr>
              <a:t> DM 2.</a:t>
            </a:r>
            <a:endParaRPr lang="en-US" dirty="0"/>
          </a:p>
          <a:p>
            <a:r>
              <a:rPr lang="en-US" dirty="0"/>
              <a:t>a. The FTV distribution for the </a:t>
            </a:r>
            <a:r>
              <a:rPr lang="en-US" dirty="0" err="1"/>
              <a:t>Ctx</a:t>
            </a:r>
            <a:r>
              <a:rPr lang="en-US" dirty="0"/>
              <a:t> DM 1 and 2 tasks in an example network. Most units are segregated into three groups on the basis of their FTV values. </a:t>
            </a:r>
            <a:r>
              <a:rPr lang="en-US" sz="1200" b="0" i="0" kern="1200" dirty="0">
                <a:solidFill>
                  <a:schemeClr val="tx1"/>
                </a:solidFill>
                <a:effectLst/>
                <a:latin typeface="+mn-lt"/>
                <a:ea typeface="+mn-ea"/>
                <a:cs typeface="+mn-cs"/>
              </a:rPr>
              <a:t>Group 1 (2) units were primarily engaged in context 1 (2), whereas group 12 (one-two) units were engaged equally in both contexts. </a:t>
            </a:r>
          </a:p>
          <a:p>
            <a:r>
              <a:rPr lang="en-US" sz="1200" b="0" i="0" kern="1200" dirty="0">
                <a:solidFill>
                  <a:schemeClr val="tx1"/>
                </a:solidFill>
                <a:effectLst/>
                <a:latin typeface="+mn-lt"/>
                <a:ea typeface="+mn-ea"/>
                <a:cs typeface="+mn-cs"/>
              </a:rPr>
              <a:t>b. Inactivating or ‘lesioning’ all group 1 (2) units at once resulted in a failure in performing the </a:t>
            </a:r>
            <a:r>
              <a:rPr lang="en-US" sz="1200" b="0" i="0" kern="1200" dirty="0" err="1">
                <a:solidFill>
                  <a:schemeClr val="tx1"/>
                </a:solidFill>
                <a:effectLst/>
                <a:latin typeface="+mn-lt"/>
                <a:ea typeface="+mn-ea"/>
                <a:cs typeface="+mn-cs"/>
              </a:rPr>
              <a:t>Ctx</a:t>
            </a:r>
            <a:r>
              <a:rPr lang="en-US" sz="1200" b="0" i="0" kern="1200" dirty="0">
                <a:solidFill>
                  <a:schemeClr val="tx1"/>
                </a:solidFill>
                <a:effectLst/>
                <a:latin typeface="+mn-lt"/>
                <a:ea typeface="+mn-ea"/>
                <a:cs typeface="+mn-cs"/>
              </a:rPr>
              <a:t> DM 1 (2) tasks, respectively. But lesioning group 12 units impaired performance across all DM tasks. These results suggest that, in this network, groups 1 and 2 are responsible for selective processing of sensory inputs, whereas group 12 is critical for DM.</a:t>
            </a:r>
            <a:endParaRPr lang="en-US" dirty="0"/>
          </a:p>
          <a:p>
            <a:r>
              <a:rPr lang="en-US" dirty="0"/>
              <a:t>c. Average connections from modality 1 input units to recurrent units (c) and from recurrent units to output units (d). Modality 1 input units made strongly tuned projections to group 1 units. Input and output connections are sorted by each unit’s preferred input and output direction, respectively, defined as the direction represented by the strongest weight.</a:t>
            </a:r>
          </a:p>
          <a:p>
            <a:r>
              <a:rPr lang="en-US" sz="1200" b="0" i="0" kern="1200" dirty="0">
                <a:solidFill>
                  <a:schemeClr val="tx1"/>
                </a:solidFill>
                <a:effectLst/>
                <a:latin typeface="+mn-lt"/>
                <a:ea typeface="+mn-ea"/>
                <a:cs typeface="+mn-cs"/>
              </a:rPr>
              <a:t>Summary: Group 1 and group 2 units excited themselves while inhibiting each other. Both projected to group 12 units (Fig. </a:t>
            </a:r>
            <a:r>
              <a:rPr lang="en-US" sz="1200" b="0" i="0" u="none" strike="noStrike" kern="1200" dirty="0">
                <a:solidFill>
                  <a:schemeClr val="tx1"/>
                </a:solidFill>
                <a:effectLst/>
                <a:latin typeface="+mn-lt"/>
                <a:ea typeface="+mn-ea"/>
                <a:cs typeface="+mn-cs"/>
                <a:hlinkClick r:id="rId3"/>
              </a:rPr>
              <a:t>5e</a:t>
            </a:r>
            <a:r>
              <a:rPr lang="en-US" sz="1200" b="0" i="0" kern="1200" dirty="0">
                <a:solidFill>
                  <a:schemeClr val="tx1"/>
                </a:solidFill>
                <a:effectLst/>
                <a:latin typeface="+mn-lt"/>
                <a:ea typeface="+mn-ea"/>
                <a:cs typeface="+mn-cs"/>
              </a:rPr>
              <a:t>). Group 1 units received negative connection weights from the rule input units representing the </a:t>
            </a:r>
            <a:r>
              <a:rPr lang="en-US" sz="1200" b="0" i="0" kern="1200" dirty="0" err="1">
                <a:solidFill>
                  <a:schemeClr val="tx1"/>
                </a:solidFill>
                <a:effectLst/>
                <a:latin typeface="+mn-lt"/>
                <a:ea typeface="+mn-ea"/>
                <a:cs typeface="+mn-cs"/>
              </a:rPr>
              <a:t>Ctx</a:t>
            </a:r>
            <a:r>
              <a:rPr lang="en-US" sz="1200" b="0" i="0" kern="1200" dirty="0">
                <a:solidFill>
                  <a:schemeClr val="tx1"/>
                </a:solidFill>
                <a:effectLst/>
                <a:latin typeface="+mn-lt"/>
                <a:ea typeface="+mn-ea"/>
                <a:cs typeface="+mn-cs"/>
              </a:rPr>
              <a:t> DM 2 task, which explained why group 1 units are silent during context 2. In summary, from training emerged two groups of units that were specialized for selective input processing. Along with the sensory inputs from both modalities, both groups fed into the third group that was specialized for DM.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NOTE: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We lesion a network unit by setting to 0 its projection weights to all recurrent and output units.</a:t>
            </a:r>
          </a:p>
        </p:txBody>
      </p:sp>
      <p:sp>
        <p:nvSpPr>
          <p:cNvPr id="4" name="Slide Number Placeholder 3"/>
          <p:cNvSpPr>
            <a:spLocks noGrp="1"/>
          </p:cNvSpPr>
          <p:nvPr>
            <p:ph type="sldNum" sz="quarter" idx="5"/>
          </p:nvPr>
        </p:nvSpPr>
        <p:spPr/>
        <p:txBody>
          <a:bodyPr/>
          <a:lstStyle/>
          <a:p>
            <a:fld id="{49CD7FFF-D826-D24F-9681-8DADF6114866}" type="slidenum">
              <a:rPr lang="en-US" smtClean="0"/>
              <a:t>8</a:t>
            </a:fld>
            <a:endParaRPr lang="en-US"/>
          </a:p>
        </p:txBody>
      </p:sp>
    </p:spTree>
    <p:extLst>
      <p:ext uri="{BB962C8B-B14F-4D97-AF65-F5344CB8AC3E}">
        <p14:creationId xmlns:p14="http://schemas.microsoft.com/office/powerpoint/2010/main" val="32425275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a</a:t>
            </a:r>
            <a:r>
              <a:rPr lang="en-US" sz="1200" b="0" i="0" kern="1200" dirty="0">
                <a:solidFill>
                  <a:schemeClr val="tx1"/>
                </a:solidFill>
                <a:effectLst/>
                <a:latin typeface="+mn-lt"/>
                <a:ea typeface="+mn-ea"/>
                <a:cs typeface="+mn-cs"/>
              </a:rPr>
              <a:t>. The representation of each task is the population activity of the recurrent network at the end of the stimulus presentation, averaged across different stimulus conditions (black). Gray curves indicate the neural activities in individual task conditions. </a:t>
            </a:r>
          </a:p>
          <a:p>
            <a:r>
              <a:rPr lang="en-US" sz="1200" b="1" i="0" kern="1200" dirty="0">
                <a:solidFill>
                  <a:schemeClr val="tx1"/>
                </a:solidFill>
                <a:effectLst/>
                <a:latin typeface="+mn-lt"/>
                <a:ea typeface="+mn-ea"/>
                <a:cs typeface="+mn-cs"/>
              </a:rPr>
              <a:t>b</a:t>
            </a:r>
            <a:r>
              <a:rPr lang="en-US" sz="1200" b="0" i="0" kern="1200" dirty="0">
                <a:solidFill>
                  <a:schemeClr val="tx1"/>
                </a:solidFill>
                <a:effectLst/>
                <a:latin typeface="+mn-lt"/>
                <a:ea typeface="+mn-ea"/>
                <a:cs typeface="+mn-cs"/>
              </a:rPr>
              <a:t>, Representations of the Go, </a:t>
            </a:r>
            <a:r>
              <a:rPr lang="en-US" sz="1200" b="0" i="0" kern="1200" dirty="0" err="1">
                <a:solidFill>
                  <a:schemeClr val="tx1"/>
                </a:solidFill>
                <a:effectLst/>
                <a:latin typeface="+mn-lt"/>
                <a:ea typeface="+mn-ea"/>
                <a:cs typeface="+mn-cs"/>
              </a:rPr>
              <a:t>Dly</a:t>
            </a:r>
            <a:r>
              <a:rPr lang="en-US" sz="1200" b="0" i="0" kern="1200" dirty="0">
                <a:solidFill>
                  <a:schemeClr val="tx1"/>
                </a:solidFill>
                <a:effectLst/>
                <a:latin typeface="+mn-lt"/>
                <a:ea typeface="+mn-ea"/>
                <a:cs typeface="+mn-cs"/>
              </a:rPr>
              <a:t> Go, Anti, and </a:t>
            </a:r>
            <a:r>
              <a:rPr lang="en-US" sz="1200" b="0" i="0" kern="1200" dirty="0" err="1">
                <a:solidFill>
                  <a:schemeClr val="tx1"/>
                </a:solidFill>
                <a:effectLst/>
                <a:latin typeface="+mn-lt"/>
                <a:ea typeface="+mn-ea"/>
                <a:cs typeface="+mn-cs"/>
              </a:rPr>
              <a:t>Dly</a:t>
            </a:r>
            <a:r>
              <a:rPr lang="en-US" sz="1200" b="0" i="0" kern="1200" dirty="0">
                <a:solidFill>
                  <a:schemeClr val="tx1"/>
                </a:solidFill>
                <a:effectLst/>
                <a:latin typeface="+mn-lt"/>
                <a:ea typeface="+mn-ea"/>
                <a:cs typeface="+mn-cs"/>
              </a:rPr>
              <a:t> Anti tasks in the space spanned by the top two principal components (PCs) for a sample network. For better comparison across networks, the top two PCs are rotated and reflected (</a:t>
            </a:r>
            <a:r>
              <a:rPr lang="en-US" sz="1200" b="0" i="0" kern="1200" dirty="0" err="1">
                <a:solidFill>
                  <a:schemeClr val="tx1"/>
                </a:solidFill>
                <a:effectLst/>
                <a:latin typeface="+mn-lt"/>
                <a:ea typeface="+mn-ea"/>
                <a:cs typeface="+mn-cs"/>
              </a:rPr>
              <a:t>rPCs</a:t>
            </a:r>
            <a:r>
              <a:rPr lang="en-US" sz="1200" b="0" i="0" kern="1200" dirty="0">
                <a:solidFill>
                  <a:schemeClr val="tx1"/>
                </a:solidFill>
                <a:effectLst/>
                <a:latin typeface="+mn-lt"/>
                <a:ea typeface="+mn-ea"/>
                <a:cs typeface="+mn-cs"/>
              </a:rPr>
              <a:t>) to form the two axes.</a:t>
            </a:r>
          </a:p>
          <a:p>
            <a:r>
              <a:rPr lang="en-US" sz="1200" b="1" i="0" kern="1200" dirty="0">
                <a:solidFill>
                  <a:schemeClr val="tx1"/>
                </a:solidFill>
                <a:effectLst/>
                <a:latin typeface="+mn-lt"/>
                <a:ea typeface="+mn-ea"/>
                <a:cs typeface="+mn-cs"/>
              </a:rPr>
              <a:t>c</a:t>
            </a:r>
            <a:r>
              <a:rPr lang="en-US" sz="1200" b="0" i="0" kern="1200" dirty="0">
                <a:solidFill>
                  <a:schemeClr val="tx1"/>
                </a:solidFill>
                <a:effectLst/>
                <a:latin typeface="+mn-lt"/>
                <a:ea typeface="+mn-ea"/>
                <a:cs typeface="+mn-cs"/>
              </a:rPr>
              <a:t>. The analysis described in </a:t>
            </a:r>
            <a:r>
              <a:rPr lang="en-US" sz="1200" b="1" i="0" kern="1200" dirty="0">
                <a:solidFill>
                  <a:schemeClr val="tx1"/>
                </a:solidFill>
                <a:effectLst/>
                <a:latin typeface="+mn-lt"/>
                <a:ea typeface="+mn-ea"/>
                <a:cs typeface="+mn-cs"/>
              </a:rPr>
              <a:t>b</a:t>
            </a:r>
            <a:r>
              <a:rPr lang="en-US" sz="1200" b="0" i="0" kern="1200" dirty="0">
                <a:solidFill>
                  <a:schemeClr val="tx1"/>
                </a:solidFill>
                <a:effectLst/>
                <a:latin typeface="+mn-lt"/>
                <a:ea typeface="+mn-ea"/>
                <a:cs typeface="+mn-cs"/>
              </a:rPr>
              <a:t> was performed for 20 networks, and the results are overlaid.</a:t>
            </a:r>
            <a:endParaRPr lang="en-US" dirty="0"/>
          </a:p>
        </p:txBody>
      </p:sp>
      <p:sp>
        <p:nvSpPr>
          <p:cNvPr id="4" name="Slide Number Placeholder 3"/>
          <p:cNvSpPr>
            <a:spLocks noGrp="1"/>
          </p:cNvSpPr>
          <p:nvPr>
            <p:ph type="sldNum" sz="quarter" idx="5"/>
          </p:nvPr>
        </p:nvSpPr>
        <p:spPr/>
        <p:txBody>
          <a:bodyPr/>
          <a:lstStyle/>
          <a:p>
            <a:fld id="{49CD7FFF-D826-D24F-9681-8DADF6114866}" type="slidenum">
              <a:rPr lang="en-US" smtClean="0"/>
              <a:t>9</a:t>
            </a:fld>
            <a:endParaRPr lang="en-US"/>
          </a:p>
        </p:txBody>
      </p:sp>
    </p:spTree>
    <p:extLst>
      <p:ext uri="{BB962C8B-B14F-4D97-AF65-F5344CB8AC3E}">
        <p14:creationId xmlns:p14="http://schemas.microsoft.com/office/powerpoint/2010/main" val="33075265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ED36AF0-1E52-E841-98C7-DB255CF7594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53854ED7-6577-514E-89F5-5F8249A1838B}"/>
              </a:ext>
            </a:extLst>
          </p:cNvPr>
          <p:cNvSpPr>
            <a:spLocks noGrp="1"/>
          </p:cNvSpPr>
          <p:nvPr>
            <p:ph type="dt" sz="half" idx="10"/>
          </p:nvPr>
        </p:nvSpPr>
        <p:spPr/>
        <p:txBody>
          <a:bodyPr/>
          <a:lstStyle/>
          <a:p>
            <a:fld id="{A948E665-62F8-A54C-8E83-694C610EBBCE}" type="datetime1">
              <a:rPr lang="en-US" smtClean="0"/>
              <a:t>12/24/20</a:t>
            </a:fld>
            <a:endParaRPr lang="en-US"/>
          </a:p>
        </p:txBody>
      </p:sp>
      <p:sp>
        <p:nvSpPr>
          <p:cNvPr id="5" name="Footer Placeholder 4">
            <a:extLst>
              <a:ext uri="{FF2B5EF4-FFF2-40B4-BE49-F238E27FC236}">
                <a16:creationId xmlns:a16="http://schemas.microsoft.com/office/drawing/2014/main" id="{36FF4B13-A460-954C-9C9B-60A27E5BD4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0C754C-88C2-C14D-8202-28C66F3A8488}"/>
              </a:ext>
            </a:extLst>
          </p:cNvPr>
          <p:cNvSpPr>
            <a:spLocks noGrp="1"/>
          </p:cNvSpPr>
          <p:nvPr>
            <p:ph type="sldNum" sz="quarter" idx="12"/>
          </p:nvPr>
        </p:nvSpPr>
        <p:spPr/>
        <p:txBody>
          <a:bodyPr/>
          <a:lstStyle/>
          <a:p>
            <a:fld id="{1814C7D8-7B68-0E41-B6A9-CB26F9F68349}" type="slidenum">
              <a:rPr lang="en-US" smtClean="0"/>
              <a:t>‹#›</a:t>
            </a:fld>
            <a:endParaRPr lang="en-US"/>
          </a:p>
        </p:txBody>
      </p:sp>
      <p:sp>
        <p:nvSpPr>
          <p:cNvPr id="7" name="Title 6">
            <a:extLst>
              <a:ext uri="{FF2B5EF4-FFF2-40B4-BE49-F238E27FC236}">
                <a16:creationId xmlns:a16="http://schemas.microsoft.com/office/drawing/2014/main" id="{6544A2E0-57C5-EA42-82FF-CE292ADC3820}"/>
              </a:ext>
            </a:extLst>
          </p:cNvPr>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1726267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9C80F-1A11-924F-8731-1F8BC09BBF3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B3856D1-7893-FA41-891D-704C1C52D75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C8F244-2463-0041-9A5C-3D370F8616FD}"/>
              </a:ext>
            </a:extLst>
          </p:cNvPr>
          <p:cNvSpPr>
            <a:spLocks noGrp="1"/>
          </p:cNvSpPr>
          <p:nvPr>
            <p:ph type="dt" sz="half" idx="10"/>
          </p:nvPr>
        </p:nvSpPr>
        <p:spPr/>
        <p:txBody>
          <a:bodyPr/>
          <a:lstStyle/>
          <a:p>
            <a:fld id="{34805851-35D1-F640-AD76-D90344F3D3FD}" type="datetime1">
              <a:rPr lang="en-US" smtClean="0"/>
              <a:t>12/24/20</a:t>
            </a:fld>
            <a:endParaRPr lang="en-US"/>
          </a:p>
        </p:txBody>
      </p:sp>
      <p:sp>
        <p:nvSpPr>
          <p:cNvPr id="5" name="Footer Placeholder 4">
            <a:extLst>
              <a:ext uri="{FF2B5EF4-FFF2-40B4-BE49-F238E27FC236}">
                <a16:creationId xmlns:a16="http://schemas.microsoft.com/office/drawing/2014/main" id="{5A0FAF1F-33AA-BC43-8026-DE064309C0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5B73D3-39BF-A048-B2F8-5EE08AD58663}"/>
              </a:ext>
            </a:extLst>
          </p:cNvPr>
          <p:cNvSpPr>
            <a:spLocks noGrp="1"/>
          </p:cNvSpPr>
          <p:nvPr>
            <p:ph type="sldNum" sz="quarter" idx="12"/>
          </p:nvPr>
        </p:nvSpPr>
        <p:spPr/>
        <p:txBody>
          <a:bodyPr/>
          <a:lstStyle/>
          <a:p>
            <a:fld id="{1814C7D8-7B68-0E41-B6A9-CB26F9F68349}" type="slidenum">
              <a:rPr lang="en-US" smtClean="0"/>
              <a:t>‹#›</a:t>
            </a:fld>
            <a:endParaRPr lang="en-US"/>
          </a:p>
        </p:txBody>
      </p:sp>
    </p:spTree>
    <p:extLst>
      <p:ext uri="{BB962C8B-B14F-4D97-AF65-F5344CB8AC3E}">
        <p14:creationId xmlns:p14="http://schemas.microsoft.com/office/powerpoint/2010/main" val="1534610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B6D7AE-1AE7-5C48-A955-1D07ACAF109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B1ACBF1-7743-1E48-A9A8-6BC057C59AD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28F205-B9BE-1844-8E26-3434F893271B}"/>
              </a:ext>
            </a:extLst>
          </p:cNvPr>
          <p:cNvSpPr>
            <a:spLocks noGrp="1"/>
          </p:cNvSpPr>
          <p:nvPr>
            <p:ph type="dt" sz="half" idx="10"/>
          </p:nvPr>
        </p:nvSpPr>
        <p:spPr/>
        <p:txBody>
          <a:bodyPr/>
          <a:lstStyle/>
          <a:p>
            <a:fld id="{EAA6DD81-7209-7F4C-964C-B23CCE925382}" type="datetime1">
              <a:rPr lang="en-US" smtClean="0"/>
              <a:t>12/24/20</a:t>
            </a:fld>
            <a:endParaRPr lang="en-US"/>
          </a:p>
        </p:txBody>
      </p:sp>
      <p:sp>
        <p:nvSpPr>
          <p:cNvPr id="5" name="Footer Placeholder 4">
            <a:extLst>
              <a:ext uri="{FF2B5EF4-FFF2-40B4-BE49-F238E27FC236}">
                <a16:creationId xmlns:a16="http://schemas.microsoft.com/office/drawing/2014/main" id="{5EAF81BF-131C-5C40-9EE8-CF7759F655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32DE46-EC3D-FD43-8FCC-2C50BAB3123C}"/>
              </a:ext>
            </a:extLst>
          </p:cNvPr>
          <p:cNvSpPr>
            <a:spLocks noGrp="1"/>
          </p:cNvSpPr>
          <p:nvPr>
            <p:ph type="sldNum" sz="quarter" idx="12"/>
          </p:nvPr>
        </p:nvSpPr>
        <p:spPr/>
        <p:txBody>
          <a:bodyPr/>
          <a:lstStyle/>
          <a:p>
            <a:fld id="{1814C7D8-7B68-0E41-B6A9-CB26F9F68349}" type="slidenum">
              <a:rPr lang="en-US" smtClean="0"/>
              <a:t>‹#›</a:t>
            </a:fld>
            <a:endParaRPr lang="en-US"/>
          </a:p>
        </p:txBody>
      </p:sp>
    </p:spTree>
    <p:extLst>
      <p:ext uri="{BB962C8B-B14F-4D97-AF65-F5344CB8AC3E}">
        <p14:creationId xmlns:p14="http://schemas.microsoft.com/office/powerpoint/2010/main" val="416676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CC971-BEB8-5640-A0FD-893E032CA1D6}"/>
              </a:ext>
            </a:extLst>
          </p:cNvPr>
          <p:cNvSpPr>
            <a:spLocks noGrp="1"/>
          </p:cNvSpPr>
          <p:nvPr>
            <p:ph type="title"/>
          </p:nvPr>
        </p:nvSpPr>
        <p:spPr>
          <a:xfrm>
            <a:off x="838200" y="365124"/>
            <a:ext cx="10515600" cy="1325880"/>
          </a:xfrm>
        </p:spPr>
        <p:txBody>
          <a:bodyPr>
            <a:normAutofit/>
          </a:bodyPr>
          <a:lstStyle>
            <a:lvl1pPr>
              <a:defRPr sz="2800" b="0" i="0">
                <a:latin typeface="Avenir Next LT Pro" panose="020B0504020202020204" pitchFamily="34" charset="77"/>
              </a:defRPr>
            </a:lvl1pPr>
          </a:lstStyle>
          <a:p>
            <a:r>
              <a:rPr lang="en-US" dirty="0"/>
              <a:t>Click to edit Master title style</a:t>
            </a:r>
          </a:p>
        </p:txBody>
      </p:sp>
      <p:sp>
        <p:nvSpPr>
          <p:cNvPr id="3" name="Content Placeholder 2">
            <a:extLst>
              <a:ext uri="{FF2B5EF4-FFF2-40B4-BE49-F238E27FC236}">
                <a16:creationId xmlns:a16="http://schemas.microsoft.com/office/drawing/2014/main" id="{63BD433B-014B-6B47-B254-E3994E6E8704}"/>
              </a:ext>
            </a:extLst>
          </p:cNvPr>
          <p:cNvSpPr>
            <a:spLocks noGrp="1"/>
          </p:cNvSpPr>
          <p:nvPr>
            <p:ph idx="1"/>
          </p:nvPr>
        </p:nvSpPr>
        <p:spPr/>
        <p:txBody>
          <a:bodyPr>
            <a:normAutofit/>
          </a:bodyPr>
          <a:lstStyle>
            <a:lvl1pPr>
              <a:defRPr sz="2400" b="0" i="0">
                <a:latin typeface="Avenir Next LT Pro Light" panose="020B0504020202020204" pitchFamily="34" charset="77"/>
              </a:defRPr>
            </a:lvl1pPr>
            <a:lvl2pPr>
              <a:defRPr sz="2400" b="0" i="0">
                <a:latin typeface="Avenir Next LT Pro Light" panose="020B0504020202020204" pitchFamily="34" charset="77"/>
              </a:defRPr>
            </a:lvl2pPr>
            <a:lvl3pPr>
              <a:defRPr sz="2400" b="0" i="0">
                <a:latin typeface="Avenir Next LT Pro Light" panose="020B0504020202020204" pitchFamily="34" charset="77"/>
              </a:defRPr>
            </a:lvl3pPr>
            <a:lvl4pPr>
              <a:defRPr sz="2400" b="0" i="0">
                <a:latin typeface="Avenir Next LT Pro Light" panose="020B0504020202020204" pitchFamily="34" charset="77"/>
              </a:defRPr>
            </a:lvl4pPr>
            <a:lvl5pPr>
              <a:defRPr sz="2400" b="0" i="0">
                <a:latin typeface="Avenir Next LT Pro Light" panose="020B0504020202020204" pitchFamily="34" charset="77"/>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4AAF61-4B83-294F-820F-D0F200DBACDD}"/>
              </a:ext>
            </a:extLst>
          </p:cNvPr>
          <p:cNvSpPr>
            <a:spLocks noGrp="1"/>
          </p:cNvSpPr>
          <p:nvPr>
            <p:ph type="dt" sz="half" idx="10"/>
          </p:nvPr>
        </p:nvSpPr>
        <p:spPr/>
        <p:txBody>
          <a:bodyPr/>
          <a:lstStyle/>
          <a:p>
            <a:fld id="{21AAE026-3F46-104C-90D7-149E75E42206}" type="datetime1">
              <a:rPr lang="en-US" smtClean="0"/>
              <a:t>12/24/20</a:t>
            </a:fld>
            <a:endParaRPr lang="en-US"/>
          </a:p>
        </p:txBody>
      </p:sp>
      <p:sp>
        <p:nvSpPr>
          <p:cNvPr id="5" name="Footer Placeholder 4">
            <a:extLst>
              <a:ext uri="{FF2B5EF4-FFF2-40B4-BE49-F238E27FC236}">
                <a16:creationId xmlns:a16="http://schemas.microsoft.com/office/drawing/2014/main" id="{86F4459A-7F0E-134D-98BE-F3CD5C596C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9CD9BC-F50F-EF42-A42F-48DC0AFED746}"/>
              </a:ext>
            </a:extLst>
          </p:cNvPr>
          <p:cNvSpPr>
            <a:spLocks noGrp="1"/>
          </p:cNvSpPr>
          <p:nvPr>
            <p:ph type="sldNum" sz="quarter" idx="12"/>
          </p:nvPr>
        </p:nvSpPr>
        <p:spPr/>
        <p:txBody>
          <a:bodyPr/>
          <a:lstStyle/>
          <a:p>
            <a:fld id="{1814C7D8-7B68-0E41-B6A9-CB26F9F68349}" type="slidenum">
              <a:rPr lang="en-US" smtClean="0"/>
              <a:t>‹#›</a:t>
            </a:fld>
            <a:endParaRPr lang="en-US"/>
          </a:p>
        </p:txBody>
      </p:sp>
    </p:spTree>
    <p:extLst>
      <p:ext uri="{BB962C8B-B14F-4D97-AF65-F5344CB8AC3E}">
        <p14:creationId xmlns:p14="http://schemas.microsoft.com/office/powerpoint/2010/main" val="29062788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FACE0-DF68-DC47-983E-6062630F2B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B9949A7-46EE-0E4A-BF8B-DF96EE8BFE4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1CED28B-C458-CA4F-9F0F-E6FA21CB6416}"/>
              </a:ext>
            </a:extLst>
          </p:cNvPr>
          <p:cNvSpPr>
            <a:spLocks noGrp="1"/>
          </p:cNvSpPr>
          <p:nvPr>
            <p:ph type="dt" sz="half" idx="10"/>
          </p:nvPr>
        </p:nvSpPr>
        <p:spPr/>
        <p:txBody>
          <a:bodyPr/>
          <a:lstStyle/>
          <a:p>
            <a:fld id="{2DE00B74-7209-A14C-83F2-C44EFAA25679}" type="datetime1">
              <a:rPr lang="en-US" smtClean="0"/>
              <a:t>12/24/20</a:t>
            </a:fld>
            <a:endParaRPr lang="en-US"/>
          </a:p>
        </p:txBody>
      </p:sp>
      <p:sp>
        <p:nvSpPr>
          <p:cNvPr id="5" name="Footer Placeholder 4">
            <a:extLst>
              <a:ext uri="{FF2B5EF4-FFF2-40B4-BE49-F238E27FC236}">
                <a16:creationId xmlns:a16="http://schemas.microsoft.com/office/drawing/2014/main" id="{9148769A-A6A3-4F46-8AFC-B0DD84571B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4C4528-48F6-EA46-BF1E-3F1905E9771A}"/>
              </a:ext>
            </a:extLst>
          </p:cNvPr>
          <p:cNvSpPr>
            <a:spLocks noGrp="1"/>
          </p:cNvSpPr>
          <p:nvPr>
            <p:ph type="sldNum" sz="quarter" idx="12"/>
          </p:nvPr>
        </p:nvSpPr>
        <p:spPr/>
        <p:txBody>
          <a:bodyPr/>
          <a:lstStyle/>
          <a:p>
            <a:fld id="{1814C7D8-7B68-0E41-B6A9-CB26F9F68349}" type="slidenum">
              <a:rPr lang="en-US" smtClean="0"/>
              <a:t>‹#›</a:t>
            </a:fld>
            <a:endParaRPr lang="en-US"/>
          </a:p>
        </p:txBody>
      </p:sp>
    </p:spTree>
    <p:extLst>
      <p:ext uri="{BB962C8B-B14F-4D97-AF65-F5344CB8AC3E}">
        <p14:creationId xmlns:p14="http://schemas.microsoft.com/office/powerpoint/2010/main" val="27919374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9860A-C732-CF4B-927E-FE7FA0E7B6D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8F42ACF-72B7-9143-B786-E2D17029CDD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AD5DD13-EB52-4647-A7ED-D80402B1FD5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94D005C-7480-024F-8794-FFFDDAC935B3}"/>
              </a:ext>
            </a:extLst>
          </p:cNvPr>
          <p:cNvSpPr>
            <a:spLocks noGrp="1"/>
          </p:cNvSpPr>
          <p:nvPr>
            <p:ph type="dt" sz="half" idx="10"/>
          </p:nvPr>
        </p:nvSpPr>
        <p:spPr/>
        <p:txBody>
          <a:bodyPr/>
          <a:lstStyle/>
          <a:p>
            <a:fld id="{55CAED33-3A7B-4E45-9743-420AB281091F}" type="datetime1">
              <a:rPr lang="en-US" smtClean="0"/>
              <a:t>12/24/20</a:t>
            </a:fld>
            <a:endParaRPr lang="en-US"/>
          </a:p>
        </p:txBody>
      </p:sp>
      <p:sp>
        <p:nvSpPr>
          <p:cNvPr id="6" name="Footer Placeholder 5">
            <a:extLst>
              <a:ext uri="{FF2B5EF4-FFF2-40B4-BE49-F238E27FC236}">
                <a16:creationId xmlns:a16="http://schemas.microsoft.com/office/drawing/2014/main" id="{494EFE2E-87F2-5649-B2F5-65B6251326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ABC21C-8AF0-7346-826F-6CCF29E2A893}"/>
              </a:ext>
            </a:extLst>
          </p:cNvPr>
          <p:cNvSpPr>
            <a:spLocks noGrp="1"/>
          </p:cNvSpPr>
          <p:nvPr>
            <p:ph type="sldNum" sz="quarter" idx="12"/>
          </p:nvPr>
        </p:nvSpPr>
        <p:spPr/>
        <p:txBody>
          <a:bodyPr/>
          <a:lstStyle/>
          <a:p>
            <a:fld id="{1814C7D8-7B68-0E41-B6A9-CB26F9F68349}" type="slidenum">
              <a:rPr lang="en-US" smtClean="0"/>
              <a:t>‹#›</a:t>
            </a:fld>
            <a:endParaRPr lang="en-US"/>
          </a:p>
        </p:txBody>
      </p:sp>
    </p:spTree>
    <p:extLst>
      <p:ext uri="{BB962C8B-B14F-4D97-AF65-F5344CB8AC3E}">
        <p14:creationId xmlns:p14="http://schemas.microsoft.com/office/powerpoint/2010/main" val="38858427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86E49-2BED-F04A-B517-B4AAD919008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43FF3C6-58CE-274E-B8AC-97B61581137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7482B2B-BD1A-9949-BA7D-B81E8689075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CBB81F0-1C25-3D40-BD52-5359C8BB61B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2D10846-6B97-7A43-8378-3A8F68C9D04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2DC0A7C-0450-B440-9D0D-F2C76E7F43AF}"/>
              </a:ext>
            </a:extLst>
          </p:cNvPr>
          <p:cNvSpPr>
            <a:spLocks noGrp="1"/>
          </p:cNvSpPr>
          <p:nvPr>
            <p:ph type="dt" sz="half" idx="10"/>
          </p:nvPr>
        </p:nvSpPr>
        <p:spPr/>
        <p:txBody>
          <a:bodyPr/>
          <a:lstStyle/>
          <a:p>
            <a:fld id="{302EA9E1-4760-E848-A9D9-6CE9246C6233}" type="datetime1">
              <a:rPr lang="en-US" smtClean="0"/>
              <a:t>12/24/20</a:t>
            </a:fld>
            <a:endParaRPr lang="en-US"/>
          </a:p>
        </p:txBody>
      </p:sp>
      <p:sp>
        <p:nvSpPr>
          <p:cNvPr id="8" name="Footer Placeholder 7">
            <a:extLst>
              <a:ext uri="{FF2B5EF4-FFF2-40B4-BE49-F238E27FC236}">
                <a16:creationId xmlns:a16="http://schemas.microsoft.com/office/drawing/2014/main" id="{569546D5-7ABB-8746-8689-31FFDB66C11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FE20506-4870-7540-93E5-582C959660C3}"/>
              </a:ext>
            </a:extLst>
          </p:cNvPr>
          <p:cNvSpPr>
            <a:spLocks noGrp="1"/>
          </p:cNvSpPr>
          <p:nvPr>
            <p:ph type="sldNum" sz="quarter" idx="12"/>
          </p:nvPr>
        </p:nvSpPr>
        <p:spPr/>
        <p:txBody>
          <a:bodyPr/>
          <a:lstStyle/>
          <a:p>
            <a:fld id="{1814C7D8-7B68-0E41-B6A9-CB26F9F68349}" type="slidenum">
              <a:rPr lang="en-US" smtClean="0"/>
              <a:t>‹#›</a:t>
            </a:fld>
            <a:endParaRPr lang="en-US"/>
          </a:p>
        </p:txBody>
      </p:sp>
    </p:spTree>
    <p:extLst>
      <p:ext uri="{BB962C8B-B14F-4D97-AF65-F5344CB8AC3E}">
        <p14:creationId xmlns:p14="http://schemas.microsoft.com/office/powerpoint/2010/main" val="380756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1D3A7-EAAC-8243-AEAB-4BF5F0665C6B}"/>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5A38F05E-EE6F-A647-BA60-62115EC6EFBE}"/>
              </a:ext>
            </a:extLst>
          </p:cNvPr>
          <p:cNvSpPr>
            <a:spLocks noGrp="1"/>
          </p:cNvSpPr>
          <p:nvPr>
            <p:ph type="dt" sz="half" idx="10"/>
          </p:nvPr>
        </p:nvSpPr>
        <p:spPr/>
        <p:txBody>
          <a:bodyPr/>
          <a:lstStyle/>
          <a:p>
            <a:fld id="{37640764-E015-A94C-9983-160B069DAA5D}" type="datetime1">
              <a:rPr lang="en-US" smtClean="0"/>
              <a:t>12/24/20</a:t>
            </a:fld>
            <a:endParaRPr lang="en-US"/>
          </a:p>
        </p:txBody>
      </p:sp>
      <p:sp>
        <p:nvSpPr>
          <p:cNvPr id="4" name="Footer Placeholder 3">
            <a:extLst>
              <a:ext uri="{FF2B5EF4-FFF2-40B4-BE49-F238E27FC236}">
                <a16:creationId xmlns:a16="http://schemas.microsoft.com/office/drawing/2014/main" id="{0DB08B43-94BF-4240-8184-635932596B8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51C1C43-F784-5344-BE3B-B1D8C0A4E87B}"/>
              </a:ext>
            </a:extLst>
          </p:cNvPr>
          <p:cNvSpPr>
            <a:spLocks noGrp="1"/>
          </p:cNvSpPr>
          <p:nvPr>
            <p:ph type="sldNum" sz="quarter" idx="12"/>
          </p:nvPr>
        </p:nvSpPr>
        <p:spPr/>
        <p:txBody>
          <a:bodyPr/>
          <a:lstStyle/>
          <a:p>
            <a:fld id="{1814C7D8-7B68-0E41-B6A9-CB26F9F68349}" type="slidenum">
              <a:rPr lang="en-US" smtClean="0"/>
              <a:t>‹#›</a:t>
            </a:fld>
            <a:endParaRPr lang="en-US"/>
          </a:p>
        </p:txBody>
      </p:sp>
    </p:spTree>
    <p:extLst>
      <p:ext uri="{BB962C8B-B14F-4D97-AF65-F5344CB8AC3E}">
        <p14:creationId xmlns:p14="http://schemas.microsoft.com/office/powerpoint/2010/main" val="1223250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EC5B190-16EE-6E42-8D03-1D2ED3133BCC}"/>
              </a:ext>
            </a:extLst>
          </p:cNvPr>
          <p:cNvSpPr>
            <a:spLocks noGrp="1"/>
          </p:cNvSpPr>
          <p:nvPr>
            <p:ph type="dt" sz="half" idx="10"/>
          </p:nvPr>
        </p:nvSpPr>
        <p:spPr/>
        <p:txBody>
          <a:bodyPr/>
          <a:lstStyle/>
          <a:p>
            <a:fld id="{EFC09863-765E-C048-9316-9E8544750A46}" type="datetime1">
              <a:rPr lang="en-US" smtClean="0"/>
              <a:t>12/24/20</a:t>
            </a:fld>
            <a:endParaRPr lang="en-US"/>
          </a:p>
        </p:txBody>
      </p:sp>
      <p:sp>
        <p:nvSpPr>
          <p:cNvPr id="3" name="Footer Placeholder 2">
            <a:extLst>
              <a:ext uri="{FF2B5EF4-FFF2-40B4-BE49-F238E27FC236}">
                <a16:creationId xmlns:a16="http://schemas.microsoft.com/office/drawing/2014/main" id="{62BE8DDF-7C44-DC44-A8BC-4AB3191AC9E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F98CDEE-8C74-4149-9FB1-292D44D631B5}"/>
              </a:ext>
            </a:extLst>
          </p:cNvPr>
          <p:cNvSpPr>
            <a:spLocks noGrp="1"/>
          </p:cNvSpPr>
          <p:nvPr>
            <p:ph type="sldNum" sz="quarter" idx="12"/>
          </p:nvPr>
        </p:nvSpPr>
        <p:spPr/>
        <p:txBody>
          <a:bodyPr/>
          <a:lstStyle/>
          <a:p>
            <a:fld id="{1814C7D8-7B68-0E41-B6A9-CB26F9F68349}" type="slidenum">
              <a:rPr lang="en-US" smtClean="0"/>
              <a:t>‹#›</a:t>
            </a:fld>
            <a:endParaRPr lang="en-US"/>
          </a:p>
        </p:txBody>
      </p:sp>
    </p:spTree>
    <p:extLst>
      <p:ext uri="{BB962C8B-B14F-4D97-AF65-F5344CB8AC3E}">
        <p14:creationId xmlns:p14="http://schemas.microsoft.com/office/powerpoint/2010/main" val="1476594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70D20-C918-7844-B17D-4DF689365A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B5B67D1-C4D6-7A43-BB7F-148D73DAE23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8E8D8BF-5BD8-8A43-9ECE-C5EA1BEB87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C3A51E-E226-0443-B601-23019E0BE64B}"/>
              </a:ext>
            </a:extLst>
          </p:cNvPr>
          <p:cNvSpPr>
            <a:spLocks noGrp="1"/>
          </p:cNvSpPr>
          <p:nvPr>
            <p:ph type="dt" sz="half" idx="10"/>
          </p:nvPr>
        </p:nvSpPr>
        <p:spPr/>
        <p:txBody>
          <a:bodyPr/>
          <a:lstStyle/>
          <a:p>
            <a:fld id="{C298BAD3-2FC1-AD4C-83F3-66198318D5D5}" type="datetime1">
              <a:rPr lang="en-US" smtClean="0"/>
              <a:t>12/24/20</a:t>
            </a:fld>
            <a:endParaRPr lang="en-US"/>
          </a:p>
        </p:txBody>
      </p:sp>
      <p:sp>
        <p:nvSpPr>
          <p:cNvPr id="6" name="Footer Placeholder 5">
            <a:extLst>
              <a:ext uri="{FF2B5EF4-FFF2-40B4-BE49-F238E27FC236}">
                <a16:creationId xmlns:a16="http://schemas.microsoft.com/office/drawing/2014/main" id="{CE162036-6737-6142-B3A5-CB0A99229AA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ACAA93E-99B9-9C47-8F1C-B4290A76808C}"/>
              </a:ext>
            </a:extLst>
          </p:cNvPr>
          <p:cNvSpPr>
            <a:spLocks noGrp="1"/>
          </p:cNvSpPr>
          <p:nvPr>
            <p:ph type="sldNum" sz="quarter" idx="12"/>
          </p:nvPr>
        </p:nvSpPr>
        <p:spPr/>
        <p:txBody>
          <a:bodyPr/>
          <a:lstStyle/>
          <a:p>
            <a:fld id="{1814C7D8-7B68-0E41-B6A9-CB26F9F68349}" type="slidenum">
              <a:rPr lang="en-US" smtClean="0"/>
              <a:t>‹#›</a:t>
            </a:fld>
            <a:endParaRPr lang="en-US"/>
          </a:p>
        </p:txBody>
      </p:sp>
    </p:spTree>
    <p:extLst>
      <p:ext uri="{BB962C8B-B14F-4D97-AF65-F5344CB8AC3E}">
        <p14:creationId xmlns:p14="http://schemas.microsoft.com/office/powerpoint/2010/main" val="39163291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7F4E6-A9C4-3545-8D74-2CDA23DE37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7A035C9-2A3B-2A49-BC20-52A7BA542A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AECE368-39A5-FD44-8FED-86F9AEE936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02378B-F123-F249-B98E-4BC85115D68C}"/>
              </a:ext>
            </a:extLst>
          </p:cNvPr>
          <p:cNvSpPr>
            <a:spLocks noGrp="1"/>
          </p:cNvSpPr>
          <p:nvPr>
            <p:ph type="dt" sz="half" idx="10"/>
          </p:nvPr>
        </p:nvSpPr>
        <p:spPr/>
        <p:txBody>
          <a:bodyPr/>
          <a:lstStyle/>
          <a:p>
            <a:fld id="{B3A8E0F0-DEF2-D94D-85F2-93F05BDADE37}" type="datetime1">
              <a:rPr lang="en-US" smtClean="0"/>
              <a:t>12/24/20</a:t>
            </a:fld>
            <a:endParaRPr lang="en-US"/>
          </a:p>
        </p:txBody>
      </p:sp>
      <p:sp>
        <p:nvSpPr>
          <p:cNvPr id="6" name="Footer Placeholder 5">
            <a:extLst>
              <a:ext uri="{FF2B5EF4-FFF2-40B4-BE49-F238E27FC236}">
                <a16:creationId xmlns:a16="http://schemas.microsoft.com/office/drawing/2014/main" id="{384A76D8-0571-B540-BBA8-00EBE10B32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846267-2700-2646-A841-73613554F1D2}"/>
              </a:ext>
            </a:extLst>
          </p:cNvPr>
          <p:cNvSpPr>
            <a:spLocks noGrp="1"/>
          </p:cNvSpPr>
          <p:nvPr>
            <p:ph type="sldNum" sz="quarter" idx="12"/>
          </p:nvPr>
        </p:nvSpPr>
        <p:spPr/>
        <p:txBody>
          <a:bodyPr/>
          <a:lstStyle/>
          <a:p>
            <a:fld id="{1814C7D8-7B68-0E41-B6A9-CB26F9F68349}" type="slidenum">
              <a:rPr lang="en-US" smtClean="0"/>
              <a:t>‹#›</a:t>
            </a:fld>
            <a:endParaRPr lang="en-US"/>
          </a:p>
        </p:txBody>
      </p:sp>
    </p:spTree>
    <p:extLst>
      <p:ext uri="{BB962C8B-B14F-4D97-AF65-F5344CB8AC3E}">
        <p14:creationId xmlns:p14="http://schemas.microsoft.com/office/powerpoint/2010/main" val="38536993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8C1EEC6-48E6-5246-82FE-2663BCEB9D5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DFB9D00C-F875-F746-A47A-F156FC7B7E2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3ECC17-0F7A-D64C-9212-CF7B8DBBCF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679658-2AAE-BC49-87A0-C5A625605AAD}" type="datetime1">
              <a:rPr lang="en-US" smtClean="0"/>
              <a:t>12/24/20</a:t>
            </a:fld>
            <a:endParaRPr lang="en-US"/>
          </a:p>
        </p:txBody>
      </p:sp>
      <p:sp>
        <p:nvSpPr>
          <p:cNvPr id="5" name="Footer Placeholder 4">
            <a:extLst>
              <a:ext uri="{FF2B5EF4-FFF2-40B4-BE49-F238E27FC236}">
                <a16:creationId xmlns:a16="http://schemas.microsoft.com/office/drawing/2014/main" id="{8F21FE26-249D-C74E-A5F4-5662296CCE8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40D2CB1-27A2-5F41-9DE5-3E1CB6AD61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14C7D8-7B68-0E41-B6A9-CB26F9F68349}" type="slidenum">
              <a:rPr lang="en-US" smtClean="0"/>
              <a:t>‹#›</a:t>
            </a:fld>
            <a:endParaRPr lang="en-US"/>
          </a:p>
        </p:txBody>
      </p:sp>
    </p:spTree>
    <p:extLst>
      <p:ext uri="{BB962C8B-B14F-4D97-AF65-F5344CB8AC3E}">
        <p14:creationId xmlns:p14="http://schemas.microsoft.com/office/powerpoint/2010/main" val="23186732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DC609-9DFC-A241-B854-5B40403E1343}"/>
              </a:ext>
            </a:extLst>
          </p:cNvPr>
          <p:cNvSpPr>
            <a:spLocks noGrp="1"/>
          </p:cNvSpPr>
          <p:nvPr>
            <p:ph type="ctrTitle"/>
          </p:nvPr>
        </p:nvSpPr>
        <p:spPr>
          <a:xfrm>
            <a:off x="1219200" y="1152035"/>
            <a:ext cx="9753600" cy="1872676"/>
          </a:xfrm>
        </p:spPr>
        <p:txBody>
          <a:bodyPr>
            <a:normAutofit/>
          </a:bodyPr>
          <a:lstStyle/>
          <a:p>
            <a:pPr algn="ctr"/>
            <a:r>
              <a:rPr lang="en-US" sz="4000" i="1" dirty="0">
                <a:latin typeface="Avenir Next LT Pro" panose="020F0502020204030204" pitchFamily="34" charset="0"/>
                <a:cs typeface="Avenir Next LT Pro" panose="020F0502020204030204" pitchFamily="34" charset="0"/>
              </a:rPr>
              <a:t>Task representations in neural networks trained to perform many cognitive tasks</a:t>
            </a:r>
          </a:p>
        </p:txBody>
      </p:sp>
      <p:sp>
        <p:nvSpPr>
          <p:cNvPr id="3" name="Subtitle 2">
            <a:extLst>
              <a:ext uri="{FF2B5EF4-FFF2-40B4-BE49-F238E27FC236}">
                <a16:creationId xmlns:a16="http://schemas.microsoft.com/office/drawing/2014/main" id="{A54DE811-AFFA-344E-B4DC-19B8BADE9FA4}"/>
              </a:ext>
            </a:extLst>
          </p:cNvPr>
          <p:cNvSpPr>
            <a:spLocks noGrp="1"/>
          </p:cNvSpPr>
          <p:nvPr>
            <p:ph type="subTitle" idx="1"/>
          </p:nvPr>
        </p:nvSpPr>
        <p:spPr>
          <a:xfrm>
            <a:off x="1524000" y="3285564"/>
            <a:ext cx="9144000" cy="1433601"/>
          </a:xfrm>
        </p:spPr>
        <p:txBody>
          <a:bodyPr>
            <a:normAutofit/>
          </a:bodyPr>
          <a:lstStyle/>
          <a:p>
            <a:r>
              <a:rPr lang="en-US" dirty="0">
                <a:solidFill>
                  <a:schemeClr val="accent5">
                    <a:lumMod val="75000"/>
                  </a:schemeClr>
                </a:solidFill>
                <a:latin typeface="Avenir Next LT Pro Light" panose="020B0504020202020204" pitchFamily="34" charset="77"/>
              </a:rPr>
              <a:t>Guangyu Robert Yang, Madhura R. Joglekar, H. Francis Song, William T. Newsome, and Xiao-Jing Wang </a:t>
            </a:r>
          </a:p>
          <a:p>
            <a:r>
              <a:rPr lang="en-US" dirty="0">
                <a:latin typeface="Avenir Next LT Pro Light" panose="020B0504020202020204" pitchFamily="34" charset="77"/>
              </a:rPr>
              <a:t>Published: 14 January 2019</a:t>
            </a:r>
          </a:p>
        </p:txBody>
      </p:sp>
      <p:sp>
        <p:nvSpPr>
          <p:cNvPr id="4" name="TextBox 3">
            <a:extLst>
              <a:ext uri="{FF2B5EF4-FFF2-40B4-BE49-F238E27FC236}">
                <a16:creationId xmlns:a16="http://schemas.microsoft.com/office/drawing/2014/main" id="{7E690484-9D1C-2F4B-B9E1-9FBF8F2DDD8A}"/>
              </a:ext>
            </a:extLst>
          </p:cNvPr>
          <p:cNvSpPr txBox="1"/>
          <p:nvPr/>
        </p:nvSpPr>
        <p:spPr>
          <a:xfrm>
            <a:off x="4705082" y="5266890"/>
            <a:ext cx="2781836" cy="646331"/>
          </a:xfrm>
          <a:prstGeom prst="rect">
            <a:avLst/>
          </a:prstGeom>
          <a:noFill/>
        </p:spPr>
        <p:txBody>
          <a:bodyPr wrap="square" rtlCol="0">
            <a:spAutoFit/>
          </a:bodyPr>
          <a:lstStyle/>
          <a:p>
            <a:pPr algn="ctr"/>
            <a:r>
              <a:rPr lang="en-US" dirty="0">
                <a:solidFill>
                  <a:schemeClr val="tx1">
                    <a:lumMod val="65000"/>
                    <a:lumOff val="35000"/>
                  </a:schemeClr>
                </a:solidFill>
                <a:latin typeface="Avenir Next LT Pro Light" panose="020B0504020202020204" pitchFamily="34" charset="77"/>
              </a:rPr>
              <a:t>Rehan Chinoy</a:t>
            </a:r>
          </a:p>
          <a:p>
            <a:pPr algn="ctr"/>
            <a:r>
              <a:rPr lang="en-US" dirty="0">
                <a:solidFill>
                  <a:schemeClr val="tx1">
                    <a:lumMod val="65000"/>
                    <a:lumOff val="35000"/>
                  </a:schemeClr>
                </a:solidFill>
                <a:latin typeface="Avenir Next LT Pro Light" panose="020B0504020202020204" pitchFamily="34" charset="77"/>
              </a:rPr>
              <a:t>14 February 2020</a:t>
            </a:r>
          </a:p>
        </p:txBody>
      </p:sp>
    </p:spTree>
    <p:extLst>
      <p:ext uri="{BB962C8B-B14F-4D97-AF65-F5344CB8AC3E}">
        <p14:creationId xmlns:p14="http://schemas.microsoft.com/office/powerpoint/2010/main" val="23221270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C5D87-29D4-DE42-9C88-1F3D1E634E4D}"/>
              </a:ext>
            </a:extLst>
          </p:cNvPr>
          <p:cNvSpPr>
            <a:spLocks noGrp="1"/>
          </p:cNvSpPr>
          <p:nvPr>
            <p:ph type="title"/>
          </p:nvPr>
        </p:nvSpPr>
        <p:spPr>
          <a:xfrm>
            <a:off x="838200" y="365125"/>
            <a:ext cx="10515600" cy="895905"/>
          </a:xfrm>
        </p:spPr>
        <p:txBody>
          <a:bodyPr>
            <a:normAutofit/>
          </a:bodyPr>
          <a:lstStyle/>
          <a:p>
            <a:r>
              <a:rPr lang="en-US" sz="2800" dirty="0"/>
              <a:t>Performing tasks with algebraically composite rule inputs</a:t>
            </a:r>
          </a:p>
        </p:txBody>
      </p:sp>
      <p:pic>
        <p:nvPicPr>
          <p:cNvPr id="6" name="Content Placeholder 5" descr="A close up of a map&#10;&#10;Description automatically generated">
            <a:extLst>
              <a:ext uri="{FF2B5EF4-FFF2-40B4-BE49-F238E27FC236}">
                <a16:creationId xmlns:a16="http://schemas.microsoft.com/office/drawing/2014/main" id="{D8E38A9B-ABD9-9543-9FB9-FD1529719F17}"/>
              </a:ext>
            </a:extLst>
          </p:cNvPr>
          <p:cNvPicPr>
            <a:picLocks noGrp="1" noChangeAspect="1"/>
          </p:cNvPicPr>
          <p:nvPr>
            <p:ph idx="1"/>
          </p:nvPr>
        </p:nvPicPr>
        <p:blipFill>
          <a:blip r:embed="rId3"/>
          <a:stretch>
            <a:fillRect/>
          </a:stretch>
        </p:blipFill>
        <p:spPr>
          <a:xfrm>
            <a:off x="1692367" y="1626155"/>
            <a:ext cx="8807266" cy="4730195"/>
          </a:xfrm>
        </p:spPr>
      </p:pic>
      <p:sp>
        <p:nvSpPr>
          <p:cNvPr id="4" name="Slide Number Placeholder 3">
            <a:extLst>
              <a:ext uri="{FF2B5EF4-FFF2-40B4-BE49-F238E27FC236}">
                <a16:creationId xmlns:a16="http://schemas.microsoft.com/office/drawing/2014/main" id="{81A9212C-4CD9-3045-B223-4EE229F84A1C}"/>
              </a:ext>
            </a:extLst>
          </p:cNvPr>
          <p:cNvSpPr>
            <a:spLocks noGrp="1"/>
          </p:cNvSpPr>
          <p:nvPr>
            <p:ph type="sldNum" sz="quarter" idx="12"/>
          </p:nvPr>
        </p:nvSpPr>
        <p:spPr>
          <a:xfrm>
            <a:off x="8610600" y="6356350"/>
            <a:ext cx="2743200" cy="365125"/>
          </a:xfrm>
        </p:spPr>
        <p:txBody>
          <a:bodyPr/>
          <a:lstStyle/>
          <a:p>
            <a:fld id="{1814C7D8-7B68-0E41-B6A9-CB26F9F68349}" type="slidenum">
              <a:rPr lang="en-US" smtClean="0"/>
              <a:t>10</a:t>
            </a:fld>
            <a:endParaRPr lang="en-US"/>
          </a:p>
        </p:txBody>
      </p:sp>
    </p:spTree>
    <p:extLst>
      <p:ext uri="{BB962C8B-B14F-4D97-AF65-F5344CB8AC3E}">
        <p14:creationId xmlns:p14="http://schemas.microsoft.com/office/powerpoint/2010/main" val="31748910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BC484-8F54-EB4A-8885-4E73AC122BF1}"/>
              </a:ext>
            </a:extLst>
          </p:cNvPr>
          <p:cNvSpPr>
            <a:spLocks noGrp="1"/>
          </p:cNvSpPr>
          <p:nvPr>
            <p:ph type="title"/>
          </p:nvPr>
        </p:nvSpPr>
        <p:spPr>
          <a:xfrm>
            <a:off x="838200" y="365126"/>
            <a:ext cx="10515600" cy="907570"/>
          </a:xfrm>
        </p:spPr>
        <p:txBody>
          <a:bodyPr>
            <a:normAutofit/>
          </a:bodyPr>
          <a:lstStyle/>
          <a:p>
            <a:r>
              <a:rPr lang="en-US" sz="2800" dirty="0"/>
              <a:t>Continual learning versus </a:t>
            </a:r>
            <a:r>
              <a:rPr lang="en-US" dirty="0"/>
              <a:t>tr</a:t>
            </a:r>
            <a:r>
              <a:rPr lang="en-US" sz="2800" dirty="0"/>
              <a:t>aditional </a:t>
            </a:r>
            <a:r>
              <a:rPr lang="en-US" dirty="0"/>
              <a:t>l</a:t>
            </a:r>
            <a:r>
              <a:rPr lang="en-US" sz="2800" dirty="0"/>
              <a:t>earning</a:t>
            </a:r>
          </a:p>
        </p:txBody>
      </p:sp>
      <p:pic>
        <p:nvPicPr>
          <p:cNvPr id="6" name="Content Placeholder 5">
            <a:extLst>
              <a:ext uri="{FF2B5EF4-FFF2-40B4-BE49-F238E27FC236}">
                <a16:creationId xmlns:a16="http://schemas.microsoft.com/office/drawing/2014/main" id="{1BB98FBD-E1D7-6248-A2BF-581CC1C08C1F}"/>
              </a:ext>
            </a:extLst>
          </p:cNvPr>
          <p:cNvPicPr>
            <a:picLocks noGrp="1" noChangeAspect="1"/>
          </p:cNvPicPr>
          <p:nvPr>
            <p:ph idx="1"/>
          </p:nvPr>
        </p:nvPicPr>
        <p:blipFill>
          <a:blip r:embed="rId3"/>
          <a:stretch>
            <a:fillRect/>
          </a:stretch>
        </p:blipFill>
        <p:spPr>
          <a:xfrm>
            <a:off x="2428868" y="1350554"/>
            <a:ext cx="7334264" cy="5142320"/>
          </a:xfrm>
        </p:spPr>
      </p:pic>
      <p:sp>
        <p:nvSpPr>
          <p:cNvPr id="4" name="Slide Number Placeholder 3">
            <a:extLst>
              <a:ext uri="{FF2B5EF4-FFF2-40B4-BE49-F238E27FC236}">
                <a16:creationId xmlns:a16="http://schemas.microsoft.com/office/drawing/2014/main" id="{4619047C-1861-F548-8DCC-69F7694D4BE1}"/>
              </a:ext>
            </a:extLst>
          </p:cNvPr>
          <p:cNvSpPr>
            <a:spLocks noGrp="1"/>
          </p:cNvSpPr>
          <p:nvPr>
            <p:ph type="sldNum" sz="quarter" idx="12"/>
          </p:nvPr>
        </p:nvSpPr>
        <p:spPr/>
        <p:txBody>
          <a:bodyPr/>
          <a:lstStyle/>
          <a:p>
            <a:fld id="{1814C7D8-7B68-0E41-B6A9-CB26F9F68349}" type="slidenum">
              <a:rPr lang="en-US" smtClean="0"/>
              <a:t>11</a:t>
            </a:fld>
            <a:endParaRPr lang="en-US"/>
          </a:p>
        </p:txBody>
      </p:sp>
    </p:spTree>
    <p:extLst>
      <p:ext uri="{BB962C8B-B14F-4D97-AF65-F5344CB8AC3E}">
        <p14:creationId xmlns:p14="http://schemas.microsoft.com/office/powerpoint/2010/main" val="12954700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464E5-6972-E749-9298-9E50049BE23C}"/>
              </a:ext>
            </a:extLst>
          </p:cNvPr>
          <p:cNvSpPr>
            <a:spLocks noGrp="1"/>
          </p:cNvSpPr>
          <p:nvPr>
            <p:ph type="title"/>
          </p:nvPr>
        </p:nvSpPr>
        <p:spPr>
          <a:xfrm>
            <a:off x="838200" y="624568"/>
            <a:ext cx="3766457" cy="5412920"/>
          </a:xfrm>
        </p:spPr>
        <p:txBody>
          <a:bodyPr>
            <a:normAutofit/>
          </a:bodyPr>
          <a:lstStyle/>
          <a:p>
            <a:r>
              <a:rPr lang="en-US" dirty="0"/>
              <a:t>Summary of the Results</a:t>
            </a:r>
          </a:p>
        </p:txBody>
      </p:sp>
      <p:sp>
        <p:nvSpPr>
          <p:cNvPr id="8" name="Content Placeholder 2">
            <a:extLst>
              <a:ext uri="{FF2B5EF4-FFF2-40B4-BE49-F238E27FC236}">
                <a16:creationId xmlns:a16="http://schemas.microsoft.com/office/drawing/2014/main" id="{0565CD0C-2A2E-4144-9D2F-C5CE8001C47B}"/>
              </a:ext>
            </a:extLst>
          </p:cNvPr>
          <p:cNvSpPr>
            <a:spLocks noGrp="1"/>
          </p:cNvSpPr>
          <p:nvPr>
            <p:ph idx="1"/>
          </p:nvPr>
        </p:nvSpPr>
        <p:spPr>
          <a:xfrm>
            <a:off x="5029200" y="624568"/>
            <a:ext cx="6324598" cy="5412920"/>
          </a:xfrm>
        </p:spPr>
        <p:txBody>
          <a:bodyPr anchor="ctr">
            <a:normAutofit/>
          </a:bodyPr>
          <a:lstStyle/>
          <a:p>
            <a:pPr>
              <a:lnSpc>
                <a:spcPct val="150000"/>
              </a:lnSpc>
              <a:buFont typeface="Wingdings" pitchFamily="2" charset="2"/>
              <a:buChar char="Ø"/>
            </a:pPr>
            <a:r>
              <a:rPr lang="en-US" dirty="0"/>
              <a:t>Each cluster is specialized for a subset of tasks</a:t>
            </a:r>
          </a:p>
          <a:p>
            <a:pPr>
              <a:lnSpc>
                <a:spcPct val="150000"/>
              </a:lnSpc>
              <a:buFont typeface="Wingdings" pitchFamily="2" charset="2"/>
              <a:buChar char="Ø"/>
            </a:pPr>
            <a:r>
              <a:rPr lang="en-US" dirty="0"/>
              <a:t>Network showed a form of compositionality, but it could not perform all tasks with algebraically composite rule inputs</a:t>
            </a:r>
          </a:p>
          <a:p>
            <a:pPr>
              <a:lnSpc>
                <a:spcPct val="150000"/>
              </a:lnSpc>
              <a:buFont typeface="Wingdings" pitchFamily="2" charset="2"/>
              <a:buChar char="Ø"/>
            </a:pPr>
            <a:r>
              <a:rPr lang="en-US" dirty="0"/>
              <a:t>Network successfully learned many tasks sequentially using a continual learning technique</a:t>
            </a:r>
          </a:p>
        </p:txBody>
      </p:sp>
      <p:sp>
        <p:nvSpPr>
          <p:cNvPr id="4" name="Slide Number Placeholder 3">
            <a:extLst>
              <a:ext uri="{FF2B5EF4-FFF2-40B4-BE49-F238E27FC236}">
                <a16:creationId xmlns:a16="http://schemas.microsoft.com/office/drawing/2014/main" id="{A4BAE8E1-424B-2241-A41A-866C6B25D12A}"/>
              </a:ext>
            </a:extLst>
          </p:cNvPr>
          <p:cNvSpPr>
            <a:spLocks noGrp="1"/>
          </p:cNvSpPr>
          <p:nvPr>
            <p:ph type="sldNum" sz="quarter" idx="12"/>
          </p:nvPr>
        </p:nvSpPr>
        <p:spPr>
          <a:xfrm>
            <a:off x="8610600" y="6356350"/>
            <a:ext cx="2743200" cy="365125"/>
          </a:xfrm>
        </p:spPr>
        <p:txBody>
          <a:bodyPr>
            <a:normAutofit/>
          </a:bodyPr>
          <a:lstStyle/>
          <a:p>
            <a:pPr>
              <a:spcAft>
                <a:spcPts val="600"/>
              </a:spcAft>
            </a:pPr>
            <a:fld id="{1814C7D8-7B68-0E41-B6A9-CB26F9F68349}" type="slidenum">
              <a:rPr lang="en-US"/>
              <a:pPr>
                <a:spcAft>
                  <a:spcPts val="600"/>
                </a:spcAft>
              </a:pPr>
              <a:t>12</a:t>
            </a:fld>
            <a:endParaRPr lang="en-US"/>
          </a:p>
        </p:txBody>
      </p:sp>
    </p:spTree>
    <p:extLst>
      <p:ext uri="{BB962C8B-B14F-4D97-AF65-F5344CB8AC3E}">
        <p14:creationId xmlns:p14="http://schemas.microsoft.com/office/powerpoint/2010/main" val="40484180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6D834-9D0D-8946-A4D4-DAEB8E36A000}"/>
              </a:ext>
            </a:extLst>
          </p:cNvPr>
          <p:cNvSpPr>
            <a:spLocks noGrp="1"/>
          </p:cNvSpPr>
          <p:nvPr>
            <p:ph type="title"/>
          </p:nvPr>
        </p:nvSpPr>
        <p:spPr>
          <a:xfrm>
            <a:off x="838200" y="434588"/>
            <a:ext cx="10515600" cy="798657"/>
          </a:xfrm>
        </p:spPr>
        <p:txBody>
          <a:bodyPr>
            <a:normAutofit/>
          </a:bodyPr>
          <a:lstStyle/>
          <a:p>
            <a:r>
              <a:rPr lang="en-US"/>
              <a:t>Table of Contents</a:t>
            </a:r>
            <a:endParaRPr lang="en-US" dirty="0"/>
          </a:p>
        </p:txBody>
      </p:sp>
      <p:sp>
        <p:nvSpPr>
          <p:cNvPr id="3" name="Content Placeholder 2">
            <a:extLst>
              <a:ext uri="{FF2B5EF4-FFF2-40B4-BE49-F238E27FC236}">
                <a16:creationId xmlns:a16="http://schemas.microsoft.com/office/drawing/2014/main" id="{19747CB5-4CE9-2146-B8E6-525C7ADBD8D2}"/>
              </a:ext>
            </a:extLst>
          </p:cNvPr>
          <p:cNvSpPr>
            <a:spLocks noGrp="1"/>
          </p:cNvSpPr>
          <p:nvPr>
            <p:ph idx="1"/>
          </p:nvPr>
        </p:nvSpPr>
        <p:spPr>
          <a:xfrm>
            <a:off x="838200" y="1452337"/>
            <a:ext cx="10515600" cy="4783946"/>
          </a:xfrm>
        </p:spPr>
        <p:txBody>
          <a:bodyPr>
            <a:noAutofit/>
          </a:bodyPr>
          <a:lstStyle/>
          <a:p>
            <a:pPr marL="0" indent="0">
              <a:lnSpc>
                <a:spcPct val="150000"/>
              </a:lnSpc>
              <a:buNone/>
            </a:pPr>
            <a:r>
              <a:rPr lang="en-US" sz="2000" dirty="0"/>
              <a:t>Research Goals										 3</a:t>
            </a:r>
          </a:p>
          <a:p>
            <a:pPr marL="0" indent="0">
              <a:lnSpc>
                <a:spcPct val="150000"/>
              </a:lnSpc>
              <a:buNone/>
            </a:pPr>
            <a:r>
              <a:rPr lang="en-US" sz="2000" dirty="0"/>
              <a:t>Network architecture and DNMS Task						            4-6</a:t>
            </a:r>
          </a:p>
          <a:p>
            <a:pPr marL="0" indent="0">
              <a:lnSpc>
                <a:spcPct val="150000"/>
              </a:lnSpc>
              <a:buNone/>
            </a:pPr>
            <a:r>
              <a:rPr lang="en-US" sz="2000" dirty="0"/>
              <a:t>FTV as a measure of task selectivity between a pair of tasks				 7</a:t>
            </a:r>
          </a:p>
          <a:p>
            <a:pPr marL="0" indent="0">
              <a:lnSpc>
                <a:spcPct val="150000"/>
              </a:lnSpc>
              <a:buNone/>
            </a:pPr>
            <a:r>
              <a:rPr lang="en-US" sz="2000" dirty="0"/>
              <a:t>Functional clusters encode subsets of tasks			 			 8</a:t>
            </a:r>
          </a:p>
          <a:p>
            <a:pPr marL="0" indent="0">
              <a:lnSpc>
                <a:spcPct val="150000"/>
              </a:lnSpc>
              <a:buNone/>
            </a:pPr>
            <a:r>
              <a:rPr lang="en-US" sz="2000" dirty="0"/>
              <a:t>The emergence of compositionality in network model				          9-10</a:t>
            </a:r>
          </a:p>
          <a:p>
            <a:pPr marL="0" indent="0">
              <a:lnSpc>
                <a:spcPct val="150000"/>
              </a:lnSpc>
              <a:buNone/>
            </a:pPr>
            <a:r>
              <a:rPr lang="en-US" sz="2000" dirty="0"/>
              <a:t>Continual Learning Technique							              11</a:t>
            </a:r>
          </a:p>
          <a:p>
            <a:pPr marL="0" indent="0">
              <a:lnSpc>
                <a:spcPct val="150000"/>
              </a:lnSpc>
              <a:buNone/>
            </a:pPr>
            <a:r>
              <a:rPr lang="en-US" sz="2000" dirty="0"/>
              <a:t>Summary of Results								              12</a:t>
            </a:r>
          </a:p>
        </p:txBody>
      </p:sp>
      <p:sp>
        <p:nvSpPr>
          <p:cNvPr id="4" name="Slide Number Placeholder 3">
            <a:extLst>
              <a:ext uri="{FF2B5EF4-FFF2-40B4-BE49-F238E27FC236}">
                <a16:creationId xmlns:a16="http://schemas.microsoft.com/office/drawing/2014/main" id="{C28AAE38-5FED-7C4C-ABA9-FF7DE94CFB45}"/>
              </a:ext>
            </a:extLst>
          </p:cNvPr>
          <p:cNvSpPr>
            <a:spLocks noGrp="1"/>
          </p:cNvSpPr>
          <p:nvPr>
            <p:ph type="sldNum" sz="quarter" idx="12"/>
          </p:nvPr>
        </p:nvSpPr>
        <p:spPr>
          <a:xfrm>
            <a:off x="8610600" y="6356350"/>
            <a:ext cx="2743200" cy="365125"/>
          </a:xfrm>
        </p:spPr>
        <p:txBody>
          <a:bodyPr/>
          <a:lstStyle/>
          <a:p>
            <a:fld id="{1814C7D8-7B68-0E41-B6A9-CB26F9F68349}" type="slidenum">
              <a:rPr lang="en-US" smtClean="0"/>
              <a:t>2</a:t>
            </a:fld>
            <a:endParaRPr lang="en-US" dirty="0"/>
          </a:p>
        </p:txBody>
      </p:sp>
    </p:spTree>
    <p:extLst>
      <p:ext uri="{BB962C8B-B14F-4D97-AF65-F5344CB8AC3E}">
        <p14:creationId xmlns:p14="http://schemas.microsoft.com/office/powerpoint/2010/main" val="6181864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77D7C-514D-C249-B4A8-CE77423D4D8B}"/>
              </a:ext>
            </a:extLst>
          </p:cNvPr>
          <p:cNvSpPr>
            <a:spLocks noGrp="1"/>
          </p:cNvSpPr>
          <p:nvPr>
            <p:ph type="title"/>
          </p:nvPr>
        </p:nvSpPr>
        <p:spPr>
          <a:xfrm>
            <a:off x="838200" y="462914"/>
            <a:ext cx="10515600" cy="823595"/>
          </a:xfrm>
        </p:spPr>
        <p:txBody>
          <a:bodyPr>
            <a:normAutofit/>
          </a:bodyPr>
          <a:lstStyle/>
          <a:p>
            <a:r>
              <a:rPr lang="en-US" dirty="0"/>
              <a:t>Research Goals</a:t>
            </a:r>
          </a:p>
        </p:txBody>
      </p:sp>
      <p:sp>
        <p:nvSpPr>
          <p:cNvPr id="9" name="Content Placeholder 8">
            <a:extLst>
              <a:ext uri="{FF2B5EF4-FFF2-40B4-BE49-F238E27FC236}">
                <a16:creationId xmlns:a16="http://schemas.microsoft.com/office/drawing/2014/main" id="{350412AD-EC1C-B945-93E5-4A47C90F6C10}"/>
              </a:ext>
            </a:extLst>
          </p:cNvPr>
          <p:cNvSpPr>
            <a:spLocks noGrp="1"/>
          </p:cNvSpPr>
          <p:nvPr>
            <p:ph idx="1"/>
          </p:nvPr>
        </p:nvSpPr>
        <p:spPr>
          <a:xfrm>
            <a:off x="838200" y="2463599"/>
            <a:ext cx="4282440" cy="2746777"/>
          </a:xfrm>
        </p:spPr>
        <p:txBody>
          <a:bodyPr>
            <a:normAutofit/>
          </a:bodyPr>
          <a:lstStyle/>
          <a:p>
            <a:pPr marL="0" indent="0">
              <a:lnSpc>
                <a:spcPct val="100000"/>
              </a:lnSpc>
              <a:buNone/>
            </a:pPr>
            <a:r>
              <a:rPr lang="en-US" dirty="0"/>
              <a:t>Do two related tasks use a shared cluster of neurons?</a:t>
            </a:r>
          </a:p>
          <a:p>
            <a:pPr marL="0" indent="0">
              <a:lnSpc>
                <a:spcPct val="100000"/>
              </a:lnSpc>
              <a:buNone/>
            </a:pPr>
            <a:endParaRPr lang="en-US" dirty="0"/>
          </a:p>
          <a:p>
            <a:pPr marL="0" indent="0">
              <a:lnSpc>
                <a:spcPct val="100000"/>
              </a:lnSpc>
              <a:buNone/>
            </a:pPr>
            <a:r>
              <a:rPr lang="en-US" dirty="0"/>
              <a:t>Can compositional task structures emerge in simple neural networks?</a:t>
            </a:r>
          </a:p>
          <a:p>
            <a:endParaRPr lang="en-US" sz="2000" dirty="0"/>
          </a:p>
          <a:p>
            <a:endParaRPr lang="en-US" sz="2000" dirty="0"/>
          </a:p>
        </p:txBody>
      </p:sp>
      <p:sp>
        <p:nvSpPr>
          <p:cNvPr id="4" name="Slide Number Placeholder 3">
            <a:extLst>
              <a:ext uri="{FF2B5EF4-FFF2-40B4-BE49-F238E27FC236}">
                <a16:creationId xmlns:a16="http://schemas.microsoft.com/office/drawing/2014/main" id="{544404AA-1E1C-964E-8127-765CC7D35B4B}"/>
              </a:ext>
            </a:extLst>
          </p:cNvPr>
          <p:cNvSpPr>
            <a:spLocks noGrp="1"/>
          </p:cNvSpPr>
          <p:nvPr>
            <p:ph type="sldNum" sz="quarter" idx="12"/>
          </p:nvPr>
        </p:nvSpPr>
        <p:spPr>
          <a:xfrm>
            <a:off x="8610600" y="6356350"/>
            <a:ext cx="2743200" cy="365125"/>
          </a:xfrm>
        </p:spPr>
        <p:txBody>
          <a:bodyPr>
            <a:normAutofit/>
          </a:bodyPr>
          <a:lstStyle/>
          <a:p>
            <a:pPr>
              <a:spcAft>
                <a:spcPts val="600"/>
              </a:spcAft>
            </a:pPr>
            <a:fld id="{1814C7D8-7B68-0E41-B6A9-CB26F9F68349}" type="slidenum">
              <a:rPr lang="en-US" smtClean="0"/>
              <a:pPr>
                <a:spcAft>
                  <a:spcPts val="600"/>
                </a:spcAft>
              </a:pPr>
              <a:t>3</a:t>
            </a:fld>
            <a:endParaRPr lang="en-US"/>
          </a:p>
        </p:txBody>
      </p:sp>
      <p:pic>
        <p:nvPicPr>
          <p:cNvPr id="12" name="Picture 11" descr="A close up of a logo&#10;&#10;Description automatically generated">
            <a:extLst>
              <a:ext uri="{FF2B5EF4-FFF2-40B4-BE49-F238E27FC236}">
                <a16:creationId xmlns:a16="http://schemas.microsoft.com/office/drawing/2014/main" id="{6C0ABFDC-02FE-0243-81CB-C359E290E096}"/>
              </a:ext>
            </a:extLst>
          </p:cNvPr>
          <p:cNvPicPr>
            <a:picLocks noChangeAspect="1"/>
          </p:cNvPicPr>
          <p:nvPr/>
        </p:nvPicPr>
        <p:blipFill>
          <a:blip r:embed="rId3"/>
          <a:stretch>
            <a:fillRect/>
          </a:stretch>
        </p:blipFill>
        <p:spPr>
          <a:xfrm>
            <a:off x="5626100" y="1690688"/>
            <a:ext cx="5969000" cy="4292600"/>
          </a:xfrm>
          <a:prstGeom prst="rect">
            <a:avLst/>
          </a:prstGeom>
        </p:spPr>
      </p:pic>
    </p:spTree>
    <p:extLst>
      <p:ext uri="{BB962C8B-B14F-4D97-AF65-F5344CB8AC3E}">
        <p14:creationId xmlns:p14="http://schemas.microsoft.com/office/powerpoint/2010/main" val="9933191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CBDE5-3C3F-A64E-9C69-C7B55B8C30EB}"/>
              </a:ext>
            </a:extLst>
          </p:cNvPr>
          <p:cNvSpPr>
            <a:spLocks noGrp="1"/>
          </p:cNvSpPr>
          <p:nvPr>
            <p:ph type="title"/>
          </p:nvPr>
        </p:nvSpPr>
        <p:spPr>
          <a:xfrm>
            <a:off x="838200" y="383413"/>
            <a:ext cx="10417935" cy="935641"/>
          </a:xfrm>
        </p:spPr>
        <p:txBody>
          <a:bodyPr>
            <a:normAutofit/>
          </a:bodyPr>
          <a:lstStyle/>
          <a:p>
            <a:r>
              <a:rPr lang="en-US" sz="2800" dirty="0"/>
              <a:t>RNN architecture</a:t>
            </a:r>
          </a:p>
        </p:txBody>
      </p:sp>
      <p:sp>
        <p:nvSpPr>
          <p:cNvPr id="4" name="Slide Number Placeholder 3">
            <a:extLst>
              <a:ext uri="{FF2B5EF4-FFF2-40B4-BE49-F238E27FC236}">
                <a16:creationId xmlns:a16="http://schemas.microsoft.com/office/drawing/2014/main" id="{7E2F563D-D744-1C4A-9A6B-7FCC19210E24}"/>
              </a:ext>
            </a:extLst>
          </p:cNvPr>
          <p:cNvSpPr>
            <a:spLocks noGrp="1"/>
          </p:cNvSpPr>
          <p:nvPr>
            <p:ph type="sldNum" sz="quarter" idx="12"/>
          </p:nvPr>
        </p:nvSpPr>
        <p:spPr/>
        <p:txBody>
          <a:bodyPr/>
          <a:lstStyle/>
          <a:p>
            <a:fld id="{1814C7D8-7B68-0E41-B6A9-CB26F9F68349}" type="slidenum">
              <a:rPr lang="en-US" smtClean="0"/>
              <a:t>4</a:t>
            </a:fld>
            <a:endParaRPr lang="en-US"/>
          </a:p>
        </p:txBody>
      </p:sp>
      <p:sp>
        <p:nvSpPr>
          <p:cNvPr id="12" name="TextBox 11">
            <a:extLst>
              <a:ext uri="{FF2B5EF4-FFF2-40B4-BE49-F238E27FC236}">
                <a16:creationId xmlns:a16="http://schemas.microsoft.com/office/drawing/2014/main" id="{43270E76-DE2E-EF45-8DE3-262C7275A264}"/>
              </a:ext>
            </a:extLst>
          </p:cNvPr>
          <p:cNvSpPr txBox="1"/>
          <p:nvPr/>
        </p:nvSpPr>
        <p:spPr>
          <a:xfrm>
            <a:off x="838200" y="5894685"/>
            <a:ext cx="4766734" cy="461665"/>
          </a:xfrm>
          <a:prstGeom prst="rect">
            <a:avLst/>
          </a:prstGeom>
          <a:noFill/>
        </p:spPr>
        <p:txBody>
          <a:bodyPr wrap="square" rtlCol="0">
            <a:spAutoFit/>
          </a:bodyPr>
          <a:lstStyle/>
          <a:p>
            <a:r>
              <a:rPr lang="en-US" sz="800" i="1" dirty="0">
                <a:latin typeface="Avenir Next LT Pro Light" panose="020B0504020202020204" pitchFamily="34" charset="77"/>
              </a:rPr>
              <a:t>Gao, Miao &amp; Shi, Guoyou &amp; Li, Shuang. (2018). Online Prediction of Ship Behavior with Automatic Identification System Sensor Data Using Bidirectional Long Short-Term Memory Recurrent Neural Network. Sensors. </a:t>
            </a:r>
          </a:p>
        </p:txBody>
      </p:sp>
      <p:pic>
        <p:nvPicPr>
          <p:cNvPr id="6" name="Picture 5">
            <a:extLst>
              <a:ext uri="{FF2B5EF4-FFF2-40B4-BE49-F238E27FC236}">
                <a16:creationId xmlns:a16="http://schemas.microsoft.com/office/drawing/2014/main" id="{FD0E92B0-9ACB-C942-B139-0FC2A0E80C62}"/>
              </a:ext>
            </a:extLst>
          </p:cNvPr>
          <p:cNvPicPr>
            <a:picLocks noChangeAspect="1"/>
          </p:cNvPicPr>
          <p:nvPr/>
        </p:nvPicPr>
        <p:blipFill>
          <a:blip r:embed="rId3"/>
          <a:stretch>
            <a:fillRect/>
          </a:stretch>
        </p:blipFill>
        <p:spPr>
          <a:xfrm>
            <a:off x="339139" y="1802974"/>
            <a:ext cx="5763018" cy="3252051"/>
          </a:xfrm>
          <a:prstGeom prst="rect">
            <a:avLst/>
          </a:prstGeom>
        </p:spPr>
      </p:pic>
    </p:spTree>
    <p:extLst>
      <p:ext uri="{BB962C8B-B14F-4D97-AF65-F5344CB8AC3E}">
        <p14:creationId xmlns:p14="http://schemas.microsoft.com/office/powerpoint/2010/main" val="19307126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CBDE5-3C3F-A64E-9C69-C7B55B8C30EB}"/>
              </a:ext>
            </a:extLst>
          </p:cNvPr>
          <p:cNvSpPr>
            <a:spLocks noGrp="1"/>
          </p:cNvSpPr>
          <p:nvPr>
            <p:ph type="title"/>
          </p:nvPr>
        </p:nvSpPr>
        <p:spPr>
          <a:xfrm>
            <a:off x="838200" y="383413"/>
            <a:ext cx="10417935" cy="935641"/>
          </a:xfrm>
        </p:spPr>
        <p:txBody>
          <a:bodyPr>
            <a:normAutofit/>
          </a:bodyPr>
          <a:lstStyle/>
          <a:p>
            <a:r>
              <a:rPr lang="en-US" sz="2800" dirty="0"/>
              <a:t>RNN architecture</a:t>
            </a:r>
          </a:p>
        </p:txBody>
      </p:sp>
      <p:sp>
        <p:nvSpPr>
          <p:cNvPr id="4" name="Slide Number Placeholder 3">
            <a:extLst>
              <a:ext uri="{FF2B5EF4-FFF2-40B4-BE49-F238E27FC236}">
                <a16:creationId xmlns:a16="http://schemas.microsoft.com/office/drawing/2014/main" id="{7E2F563D-D744-1C4A-9A6B-7FCC19210E24}"/>
              </a:ext>
            </a:extLst>
          </p:cNvPr>
          <p:cNvSpPr>
            <a:spLocks noGrp="1"/>
          </p:cNvSpPr>
          <p:nvPr>
            <p:ph type="sldNum" sz="quarter" idx="12"/>
          </p:nvPr>
        </p:nvSpPr>
        <p:spPr/>
        <p:txBody>
          <a:bodyPr/>
          <a:lstStyle/>
          <a:p>
            <a:fld id="{1814C7D8-7B68-0E41-B6A9-CB26F9F68349}" type="slidenum">
              <a:rPr lang="en-US" smtClean="0"/>
              <a:t>5</a:t>
            </a:fld>
            <a:endParaRPr lang="en-US"/>
          </a:p>
        </p:txBody>
      </p:sp>
      <p:pic>
        <p:nvPicPr>
          <p:cNvPr id="5" name="Picture 4">
            <a:extLst>
              <a:ext uri="{FF2B5EF4-FFF2-40B4-BE49-F238E27FC236}">
                <a16:creationId xmlns:a16="http://schemas.microsoft.com/office/drawing/2014/main" id="{3DB98362-3361-3F4E-AF3A-E82557300C74}"/>
              </a:ext>
            </a:extLst>
          </p:cNvPr>
          <p:cNvPicPr>
            <a:picLocks noChangeAspect="1"/>
          </p:cNvPicPr>
          <p:nvPr/>
        </p:nvPicPr>
        <p:blipFill>
          <a:blip r:embed="rId3"/>
          <a:stretch>
            <a:fillRect/>
          </a:stretch>
        </p:blipFill>
        <p:spPr>
          <a:xfrm>
            <a:off x="6278253" y="1725859"/>
            <a:ext cx="5756861" cy="3406281"/>
          </a:xfrm>
          <a:prstGeom prst="rect">
            <a:avLst/>
          </a:prstGeom>
        </p:spPr>
      </p:pic>
      <p:sp>
        <p:nvSpPr>
          <p:cNvPr id="12" name="TextBox 11">
            <a:extLst>
              <a:ext uri="{FF2B5EF4-FFF2-40B4-BE49-F238E27FC236}">
                <a16:creationId xmlns:a16="http://schemas.microsoft.com/office/drawing/2014/main" id="{43270E76-DE2E-EF45-8DE3-262C7275A264}"/>
              </a:ext>
            </a:extLst>
          </p:cNvPr>
          <p:cNvSpPr txBox="1"/>
          <p:nvPr/>
        </p:nvSpPr>
        <p:spPr>
          <a:xfrm>
            <a:off x="838200" y="5894685"/>
            <a:ext cx="4766734" cy="461665"/>
          </a:xfrm>
          <a:prstGeom prst="rect">
            <a:avLst/>
          </a:prstGeom>
          <a:noFill/>
        </p:spPr>
        <p:txBody>
          <a:bodyPr wrap="square" rtlCol="0">
            <a:spAutoFit/>
          </a:bodyPr>
          <a:lstStyle/>
          <a:p>
            <a:r>
              <a:rPr lang="en-US" sz="800" i="1" dirty="0">
                <a:latin typeface="Avenir Next LT Pro Light" panose="020B0504020202020204" pitchFamily="34" charset="77"/>
              </a:rPr>
              <a:t>Gao, Miao &amp; Shi, Guoyou &amp; Li, Shuang. (2018). Online Prediction of Ship Behavior with Automatic Identification System Sensor Data Using Bidirectional Long Short-Term Memory Recurrent Neural Network. Sensors. </a:t>
            </a:r>
          </a:p>
        </p:txBody>
      </p:sp>
      <p:pic>
        <p:nvPicPr>
          <p:cNvPr id="6" name="Picture 5">
            <a:extLst>
              <a:ext uri="{FF2B5EF4-FFF2-40B4-BE49-F238E27FC236}">
                <a16:creationId xmlns:a16="http://schemas.microsoft.com/office/drawing/2014/main" id="{FD0E92B0-9ACB-C942-B139-0FC2A0E80C62}"/>
              </a:ext>
            </a:extLst>
          </p:cNvPr>
          <p:cNvPicPr>
            <a:picLocks noChangeAspect="1"/>
          </p:cNvPicPr>
          <p:nvPr/>
        </p:nvPicPr>
        <p:blipFill>
          <a:blip r:embed="rId4"/>
          <a:stretch>
            <a:fillRect/>
          </a:stretch>
        </p:blipFill>
        <p:spPr>
          <a:xfrm>
            <a:off x="339139" y="1802974"/>
            <a:ext cx="5763018" cy="3252051"/>
          </a:xfrm>
          <a:prstGeom prst="rect">
            <a:avLst/>
          </a:prstGeom>
        </p:spPr>
      </p:pic>
    </p:spTree>
    <p:extLst>
      <p:ext uri="{BB962C8B-B14F-4D97-AF65-F5344CB8AC3E}">
        <p14:creationId xmlns:p14="http://schemas.microsoft.com/office/powerpoint/2010/main" val="18732567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325FE-BBCD-3D47-B628-E427D9176AE3}"/>
              </a:ext>
            </a:extLst>
          </p:cNvPr>
          <p:cNvSpPr>
            <a:spLocks noGrp="1"/>
          </p:cNvSpPr>
          <p:nvPr>
            <p:ph type="title"/>
          </p:nvPr>
        </p:nvSpPr>
        <p:spPr>
          <a:xfrm>
            <a:off x="838200" y="366570"/>
            <a:ext cx="10515600" cy="860339"/>
          </a:xfrm>
        </p:spPr>
        <p:txBody>
          <a:bodyPr>
            <a:normAutofit/>
          </a:bodyPr>
          <a:lstStyle/>
          <a:p>
            <a:r>
              <a:rPr lang="en-US" sz="2800" dirty="0"/>
              <a:t>Delay Non-Match Sample (DNMS) Task</a:t>
            </a:r>
          </a:p>
        </p:txBody>
      </p:sp>
      <p:sp>
        <p:nvSpPr>
          <p:cNvPr id="4" name="Slide Number Placeholder 3">
            <a:extLst>
              <a:ext uri="{FF2B5EF4-FFF2-40B4-BE49-F238E27FC236}">
                <a16:creationId xmlns:a16="http://schemas.microsoft.com/office/drawing/2014/main" id="{8A757D54-CBF8-844F-BAF8-3B9DFE5CE081}"/>
              </a:ext>
            </a:extLst>
          </p:cNvPr>
          <p:cNvSpPr>
            <a:spLocks noGrp="1"/>
          </p:cNvSpPr>
          <p:nvPr>
            <p:ph type="sldNum" sz="quarter" idx="12"/>
          </p:nvPr>
        </p:nvSpPr>
        <p:spPr/>
        <p:txBody>
          <a:bodyPr/>
          <a:lstStyle/>
          <a:p>
            <a:fld id="{1814C7D8-7B68-0E41-B6A9-CB26F9F68349}" type="slidenum">
              <a:rPr lang="en-US" smtClean="0"/>
              <a:t>6</a:t>
            </a:fld>
            <a:endParaRPr lang="en-US"/>
          </a:p>
        </p:txBody>
      </p:sp>
      <p:pic>
        <p:nvPicPr>
          <p:cNvPr id="10" name="Picture 9" descr="A screenshot of a cell phone&#10;&#10;Description automatically generated">
            <a:extLst>
              <a:ext uri="{FF2B5EF4-FFF2-40B4-BE49-F238E27FC236}">
                <a16:creationId xmlns:a16="http://schemas.microsoft.com/office/drawing/2014/main" id="{6209BF2A-F4FE-1348-92A7-62A0D45BE487}"/>
              </a:ext>
            </a:extLst>
          </p:cNvPr>
          <p:cNvPicPr>
            <a:picLocks noChangeAspect="1"/>
          </p:cNvPicPr>
          <p:nvPr/>
        </p:nvPicPr>
        <p:blipFill>
          <a:blip r:embed="rId3"/>
          <a:stretch>
            <a:fillRect/>
          </a:stretch>
        </p:blipFill>
        <p:spPr>
          <a:xfrm>
            <a:off x="8132642" y="1740768"/>
            <a:ext cx="4045427" cy="3340739"/>
          </a:xfrm>
          <a:prstGeom prst="rect">
            <a:avLst/>
          </a:prstGeom>
        </p:spPr>
      </p:pic>
      <p:pic>
        <p:nvPicPr>
          <p:cNvPr id="13" name="Picture 12" descr="A screenshot of a computer&#10;&#10;Description automatically generated">
            <a:extLst>
              <a:ext uri="{FF2B5EF4-FFF2-40B4-BE49-F238E27FC236}">
                <a16:creationId xmlns:a16="http://schemas.microsoft.com/office/drawing/2014/main" id="{5297982A-06F9-7146-8FD3-D3F7B6909FBC}"/>
              </a:ext>
            </a:extLst>
          </p:cNvPr>
          <p:cNvPicPr>
            <a:picLocks noChangeAspect="1"/>
          </p:cNvPicPr>
          <p:nvPr/>
        </p:nvPicPr>
        <p:blipFill>
          <a:blip r:embed="rId4"/>
          <a:stretch>
            <a:fillRect/>
          </a:stretch>
        </p:blipFill>
        <p:spPr>
          <a:xfrm>
            <a:off x="4073286" y="1758728"/>
            <a:ext cx="4045426" cy="3305199"/>
          </a:xfrm>
          <a:prstGeom prst="rect">
            <a:avLst/>
          </a:prstGeom>
        </p:spPr>
      </p:pic>
      <p:pic>
        <p:nvPicPr>
          <p:cNvPr id="17" name="Picture 16" descr="A screenshot of a cell phone&#10;&#10;Description automatically generated">
            <a:extLst>
              <a:ext uri="{FF2B5EF4-FFF2-40B4-BE49-F238E27FC236}">
                <a16:creationId xmlns:a16="http://schemas.microsoft.com/office/drawing/2014/main" id="{217027C2-35CB-B844-9FEE-E0042BF8A754}"/>
              </a:ext>
            </a:extLst>
          </p:cNvPr>
          <p:cNvPicPr>
            <a:picLocks noChangeAspect="1"/>
          </p:cNvPicPr>
          <p:nvPr/>
        </p:nvPicPr>
        <p:blipFill>
          <a:blip r:embed="rId5"/>
          <a:stretch>
            <a:fillRect/>
          </a:stretch>
        </p:blipFill>
        <p:spPr>
          <a:xfrm>
            <a:off x="13930" y="1740768"/>
            <a:ext cx="4045426" cy="3340739"/>
          </a:xfrm>
          <a:prstGeom prst="rect">
            <a:avLst/>
          </a:prstGeom>
        </p:spPr>
      </p:pic>
    </p:spTree>
    <p:extLst>
      <p:ext uri="{BB962C8B-B14F-4D97-AF65-F5344CB8AC3E}">
        <p14:creationId xmlns:p14="http://schemas.microsoft.com/office/powerpoint/2010/main" val="24055056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F2939-D56D-5A4E-9A72-671E5879BB27}"/>
              </a:ext>
            </a:extLst>
          </p:cNvPr>
          <p:cNvSpPr>
            <a:spLocks noGrp="1"/>
          </p:cNvSpPr>
          <p:nvPr>
            <p:ph type="title"/>
          </p:nvPr>
        </p:nvSpPr>
        <p:spPr>
          <a:xfrm>
            <a:off x="838200" y="365124"/>
            <a:ext cx="10515600" cy="1026631"/>
          </a:xfrm>
        </p:spPr>
        <p:txBody>
          <a:bodyPr>
            <a:normAutofit/>
          </a:bodyPr>
          <a:lstStyle/>
          <a:p>
            <a:r>
              <a:rPr lang="en-US" sz="2800" dirty="0"/>
              <a:t>Relationships between neural representations of pairs of tasks</a:t>
            </a:r>
          </a:p>
        </p:txBody>
      </p:sp>
      <p:pic>
        <p:nvPicPr>
          <p:cNvPr id="6" name="Content Placeholder 5">
            <a:extLst>
              <a:ext uri="{FF2B5EF4-FFF2-40B4-BE49-F238E27FC236}">
                <a16:creationId xmlns:a16="http://schemas.microsoft.com/office/drawing/2014/main" id="{BD826B31-EA45-6549-9F6F-06ED06D45645}"/>
              </a:ext>
            </a:extLst>
          </p:cNvPr>
          <p:cNvPicPr>
            <a:picLocks noGrp="1" noChangeAspect="1"/>
          </p:cNvPicPr>
          <p:nvPr>
            <p:ph idx="1"/>
          </p:nvPr>
        </p:nvPicPr>
        <p:blipFill>
          <a:blip r:embed="rId3"/>
          <a:stretch>
            <a:fillRect/>
          </a:stretch>
        </p:blipFill>
        <p:spPr>
          <a:xfrm>
            <a:off x="1426461" y="2297639"/>
            <a:ext cx="9339077" cy="4180036"/>
          </a:xfrm>
        </p:spPr>
      </p:pic>
      <p:sp>
        <p:nvSpPr>
          <p:cNvPr id="4" name="Slide Number Placeholder 3">
            <a:extLst>
              <a:ext uri="{FF2B5EF4-FFF2-40B4-BE49-F238E27FC236}">
                <a16:creationId xmlns:a16="http://schemas.microsoft.com/office/drawing/2014/main" id="{627F1F20-6D24-EE4C-9095-DCEF148AC4C0}"/>
              </a:ext>
            </a:extLst>
          </p:cNvPr>
          <p:cNvSpPr>
            <a:spLocks noGrp="1"/>
          </p:cNvSpPr>
          <p:nvPr>
            <p:ph type="sldNum" sz="quarter" idx="12"/>
          </p:nvPr>
        </p:nvSpPr>
        <p:spPr/>
        <p:txBody>
          <a:bodyPr/>
          <a:lstStyle/>
          <a:p>
            <a:fld id="{1814C7D8-7B68-0E41-B6A9-CB26F9F68349}" type="slidenum">
              <a:rPr lang="en-US" smtClean="0"/>
              <a:t>7</a:t>
            </a:fld>
            <a:endParaRPr lang="en-US"/>
          </a:p>
        </p:txBody>
      </p:sp>
      <p:pic>
        <p:nvPicPr>
          <p:cNvPr id="8" name="Picture 7" descr="A close up of a logo&#10;&#10;Description automatically generated">
            <a:extLst>
              <a:ext uri="{FF2B5EF4-FFF2-40B4-BE49-F238E27FC236}">
                <a16:creationId xmlns:a16="http://schemas.microsoft.com/office/drawing/2014/main" id="{C3D4C950-F120-5B48-8CE9-FAE153BB9878}"/>
              </a:ext>
            </a:extLst>
          </p:cNvPr>
          <p:cNvPicPr>
            <a:picLocks noChangeAspect="1"/>
          </p:cNvPicPr>
          <p:nvPr/>
        </p:nvPicPr>
        <p:blipFill>
          <a:blip r:embed="rId4"/>
          <a:stretch>
            <a:fillRect/>
          </a:stretch>
        </p:blipFill>
        <p:spPr>
          <a:xfrm>
            <a:off x="3871718" y="1391755"/>
            <a:ext cx="4448564" cy="949693"/>
          </a:xfrm>
          <a:prstGeom prst="rect">
            <a:avLst/>
          </a:prstGeom>
        </p:spPr>
      </p:pic>
    </p:spTree>
    <p:extLst>
      <p:ext uri="{BB962C8B-B14F-4D97-AF65-F5344CB8AC3E}">
        <p14:creationId xmlns:p14="http://schemas.microsoft.com/office/powerpoint/2010/main" val="31592995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37451-3E4F-1540-8B11-4E07A33F678A}"/>
              </a:ext>
            </a:extLst>
          </p:cNvPr>
          <p:cNvSpPr>
            <a:spLocks noGrp="1"/>
          </p:cNvSpPr>
          <p:nvPr>
            <p:ph type="title"/>
          </p:nvPr>
        </p:nvSpPr>
        <p:spPr>
          <a:xfrm>
            <a:off x="838200" y="343891"/>
            <a:ext cx="10515600" cy="881405"/>
          </a:xfrm>
        </p:spPr>
        <p:txBody>
          <a:bodyPr>
            <a:normAutofit/>
          </a:bodyPr>
          <a:lstStyle/>
          <a:p>
            <a:r>
              <a:rPr lang="en-US" dirty="0"/>
              <a:t>Functional clusters encode subsets of tasks</a:t>
            </a:r>
          </a:p>
        </p:txBody>
      </p:sp>
      <p:sp>
        <p:nvSpPr>
          <p:cNvPr id="4" name="Slide Number Placeholder 3">
            <a:extLst>
              <a:ext uri="{FF2B5EF4-FFF2-40B4-BE49-F238E27FC236}">
                <a16:creationId xmlns:a16="http://schemas.microsoft.com/office/drawing/2014/main" id="{F90267BF-9B26-314B-8CBA-039B21B3F1F4}"/>
              </a:ext>
            </a:extLst>
          </p:cNvPr>
          <p:cNvSpPr>
            <a:spLocks noGrp="1"/>
          </p:cNvSpPr>
          <p:nvPr>
            <p:ph type="sldNum" sz="quarter" idx="12"/>
          </p:nvPr>
        </p:nvSpPr>
        <p:spPr/>
        <p:txBody>
          <a:bodyPr/>
          <a:lstStyle/>
          <a:p>
            <a:fld id="{1814C7D8-7B68-0E41-B6A9-CB26F9F68349}" type="slidenum">
              <a:rPr lang="en-US" smtClean="0"/>
              <a:t>8</a:t>
            </a:fld>
            <a:endParaRPr lang="en-US"/>
          </a:p>
        </p:txBody>
      </p:sp>
      <p:pic>
        <p:nvPicPr>
          <p:cNvPr id="8" name="Picture 7" descr="A screenshot of a cell phone&#10;&#10;Description automatically generated">
            <a:extLst>
              <a:ext uri="{FF2B5EF4-FFF2-40B4-BE49-F238E27FC236}">
                <a16:creationId xmlns:a16="http://schemas.microsoft.com/office/drawing/2014/main" id="{6D2A6973-1221-4048-B1F6-046E0B74DD69}"/>
              </a:ext>
            </a:extLst>
          </p:cNvPr>
          <p:cNvPicPr>
            <a:picLocks noChangeAspect="1"/>
          </p:cNvPicPr>
          <p:nvPr/>
        </p:nvPicPr>
        <p:blipFill>
          <a:blip r:embed="rId3"/>
          <a:stretch>
            <a:fillRect/>
          </a:stretch>
        </p:blipFill>
        <p:spPr>
          <a:xfrm>
            <a:off x="1188600" y="1277832"/>
            <a:ext cx="4407528" cy="2681985"/>
          </a:xfrm>
          <a:prstGeom prst="rect">
            <a:avLst/>
          </a:prstGeom>
        </p:spPr>
      </p:pic>
      <p:pic>
        <p:nvPicPr>
          <p:cNvPr id="10" name="Picture 9" descr="A screenshot of a cell phone&#10;&#10;Description automatically generated">
            <a:extLst>
              <a:ext uri="{FF2B5EF4-FFF2-40B4-BE49-F238E27FC236}">
                <a16:creationId xmlns:a16="http://schemas.microsoft.com/office/drawing/2014/main" id="{96B3FBF5-DFB6-2348-87D9-6FA7188A3987}"/>
              </a:ext>
            </a:extLst>
          </p:cNvPr>
          <p:cNvPicPr>
            <a:picLocks noChangeAspect="1"/>
          </p:cNvPicPr>
          <p:nvPr/>
        </p:nvPicPr>
        <p:blipFill>
          <a:blip r:embed="rId4"/>
          <a:stretch>
            <a:fillRect/>
          </a:stretch>
        </p:blipFill>
        <p:spPr>
          <a:xfrm>
            <a:off x="6203867" y="1462680"/>
            <a:ext cx="4604342" cy="2389194"/>
          </a:xfrm>
          <a:prstGeom prst="rect">
            <a:avLst/>
          </a:prstGeom>
        </p:spPr>
      </p:pic>
      <p:pic>
        <p:nvPicPr>
          <p:cNvPr id="5" name="Picture 4" descr="A picture containing drawing&#10;&#10;Description automatically generated">
            <a:extLst>
              <a:ext uri="{FF2B5EF4-FFF2-40B4-BE49-F238E27FC236}">
                <a16:creationId xmlns:a16="http://schemas.microsoft.com/office/drawing/2014/main" id="{E11AB5B1-31D8-AF4F-B207-8C60F1AAD0D5}"/>
              </a:ext>
            </a:extLst>
          </p:cNvPr>
          <p:cNvPicPr>
            <a:picLocks noChangeAspect="1"/>
          </p:cNvPicPr>
          <p:nvPr/>
        </p:nvPicPr>
        <p:blipFill>
          <a:blip r:embed="rId5"/>
          <a:stretch>
            <a:fillRect/>
          </a:stretch>
        </p:blipFill>
        <p:spPr>
          <a:xfrm>
            <a:off x="1850354" y="4101391"/>
            <a:ext cx="3409474" cy="2427397"/>
          </a:xfrm>
          <a:prstGeom prst="rect">
            <a:avLst/>
          </a:prstGeom>
        </p:spPr>
      </p:pic>
      <p:pic>
        <p:nvPicPr>
          <p:cNvPr id="9" name="Picture 8" descr="A close up of a logo&#10;&#10;Description automatically generated">
            <a:extLst>
              <a:ext uri="{FF2B5EF4-FFF2-40B4-BE49-F238E27FC236}">
                <a16:creationId xmlns:a16="http://schemas.microsoft.com/office/drawing/2014/main" id="{0F217457-6E1A-AA47-836D-2A1031C7E3F8}"/>
              </a:ext>
            </a:extLst>
          </p:cNvPr>
          <p:cNvPicPr>
            <a:picLocks noChangeAspect="1"/>
          </p:cNvPicPr>
          <p:nvPr/>
        </p:nvPicPr>
        <p:blipFill>
          <a:blip r:embed="rId6"/>
          <a:stretch>
            <a:fillRect/>
          </a:stretch>
        </p:blipFill>
        <p:spPr>
          <a:xfrm>
            <a:off x="7139023" y="4083103"/>
            <a:ext cx="2760274" cy="2449654"/>
          </a:xfrm>
          <a:prstGeom prst="rect">
            <a:avLst/>
          </a:prstGeom>
        </p:spPr>
      </p:pic>
    </p:spTree>
    <p:extLst>
      <p:ext uri="{BB962C8B-B14F-4D97-AF65-F5344CB8AC3E}">
        <p14:creationId xmlns:p14="http://schemas.microsoft.com/office/powerpoint/2010/main" val="32880821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193F6-9348-7441-AAEE-1AFCA7551286}"/>
              </a:ext>
            </a:extLst>
          </p:cNvPr>
          <p:cNvSpPr>
            <a:spLocks noGrp="1"/>
          </p:cNvSpPr>
          <p:nvPr>
            <p:ph type="title"/>
          </p:nvPr>
        </p:nvSpPr>
        <p:spPr/>
        <p:txBody>
          <a:bodyPr/>
          <a:lstStyle/>
          <a:p>
            <a:r>
              <a:rPr lang="en-US" dirty="0"/>
              <a:t>Compositional representation of tasks in state-space</a:t>
            </a:r>
          </a:p>
        </p:txBody>
      </p:sp>
      <p:sp>
        <p:nvSpPr>
          <p:cNvPr id="4" name="Slide Number Placeholder 3">
            <a:extLst>
              <a:ext uri="{FF2B5EF4-FFF2-40B4-BE49-F238E27FC236}">
                <a16:creationId xmlns:a16="http://schemas.microsoft.com/office/drawing/2014/main" id="{6459B24F-17CA-5144-807B-466A2FCD6F55}"/>
              </a:ext>
            </a:extLst>
          </p:cNvPr>
          <p:cNvSpPr>
            <a:spLocks noGrp="1"/>
          </p:cNvSpPr>
          <p:nvPr>
            <p:ph type="sldNum" sz="quarter" idx="12"/>
          </p:nvPr>
        </p:nvSpPr>
        <p:spPr/>
        <p:txBody>
          <a:bodyPr/>
          <a:lstStyle/>
          <a:p>
            <a:fld id="{1814C7D8-7B68-0E41-B6A9-CB26F9F68349}" type="slidenum">
              <a:rPr lang="en-US" smtClean="0"/>
              <a:t>9</a:t>
            </a:fld>
            <a:endParaRPr lang="en-US"/>
          </a:p>
        </p:txBody>
      </p:sp>
      <p:pic>
        <p:nvPicPr>
          <p:cNvPr id="6" name="Picture 5" descr="A close up of a clock&#10;&#10;Description automatically generated">
            <a:extLst>
              <a:ext uri="{FF2B5EF4-FFF2-40B4-BE49-F238E27FC236}">
                <a16:creationId xmlns:a16="http://schemas.microsoft.com/office/drawing/2014/main" id="{02DCBD5D-7A62-7C4A-88E6-556722FC0E32}"/>
              </a:ext>
            </a:extLst>
          </p:cNvPr>
          <p:cNvPicPr>
            <a:picLocks noChangeAspect="1"/>
          </p:cNvPicPr>
          <p:nvPr/>
        </p:nvPicPr>
        <p:blipFill>
          <a:blip r:embed="rId3"/>
          <a:stretch>
            <a:fillRect/>
          </a:stretch>
        </p:blipFill>
        <p:spPr>
          <a:xfrm>
            <a:off x="2838637" y="1487416"/>
            <a:ext cx="6089191" cy="2494762"/>
          </a:xfrm>
          <a:prstGeom prst="rect">
            <a:avLst/>
          </a:prstGeom>
        </p:spPr>
      </p:pic>
      <p:pic>
        <p:nvPicPr>
          <p:cNvPr id="8" name="Picture 7" descr="A close up of a map&#10;&#10;Description automatically generated">
            <a:extLst>
              <a:ext uri="{FF2B5EF4-FFF2-40B4-BE49-F238E27FC236}">
                <a16:creationId xmlns:a16="http://schemas.microsoft.com/office/drawing/2014/main" id="{9E6C4345-EAD6-B745-95E7-25957AF61F07}"/>
              </a:ext>
            </a:extLst>
          </p:cNvPr>
          <p:cNvPicPr>
            <a:picLocks noChangeAspect="1"/>
          </p:cNvPicPr>
          <p:nvPr/>
        </p:nvPicPr>
        <p:blipFill>
          <a:blip r:embed="rId4"/>
          <a:stretch>
            <a:fillRect/>
          </a:stretch>
        </p:blipFill>
        <p:spPr>
          <a:xfrm>
            <a:off x="3046935" y="3982178"/>
            <a:ext cx="5672593" cy="2607181"/>
          </a:xfrm>
          <a:prstGeom prst="rect">
            <a:avLst/>
          </a:prstGeom>
        </p:spPr>
      </p:pic>
    </p:spTree>
    <p:extLst>
      <p:ext uri="{BB962C8B-B14F-4D97-AF65-F5344CB8AC3E}">
        <p14:creationId xmlns:p14="http://schemas.microsoft.com/office/powerpoint/2010/main" val="32422732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965</TotalTime>
  <Words>2446</Words>
  <Application>Microsoft Macintosh PowerPoint</Application>
  <PresentationFormat>Widescreen</PresentationFormat>
  <Paragraphs>120</Paragraphs>
  <Slides>12</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Avenir Next LT Pro</vt:lpstr>
      <vt:lpstr>Avenir Next LT Pro Light</vt:lpstr>
      <vt:lpstr>Calibri</vt:lpstr>
      <vt:lpstr>Calibri Light</vt:lpstr>
      <vt:lpstr>Wingdings</vt:lpstr>
      <vt:lpstr>Office Theme</vt:lpstr>
      <vt:lpstr>Task representations in neural networks trained to perform many cognitive tasks</vt:lpstr>
      <vt:lpstr>Table of Contents</vt:lpstr>
      <vt:lpstr>Research Goals</vt:lpstr>
      <vt:lpstr>RNN architecture</vt:lpstr>
      <vt:lpstr>RNN architecture</vt:lpstr>
      <vt:lpstr>Delay Non-Match Sample (DNMS) Task</vt:lpstr>
      <vt:lpstr>Relationships between neural representations of pairs of tasks</vt:lpstr>
      <vt:lpstr>Functional clusters encode subsets of tasks</vt:lpstr>
      <vt:lpstr>Compositional representation of tasks in state-space</vt:lpstr>
      <vt:lpstr>Performing tasks with algebraically composite rule inputs</vt:lpstr>
      <vt:lpstr>Continual learning versus traditional learning</vt:lpstr>
      <vt:lpstr>Summary of the 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Task representations in neural networks trained to perform many cognitive tasks</dc:title>
  <dc:creator>Rehan Chinoy</dc:creator>
  <cp:lastModifiedBy>Rehan Chinoy</cp:lastModifiedBy>
  <cp:revision>10</cp:revision>
  <dcterms:created xsi:type="dcterms:W3CDTF">2020-02-14T03:47:26Z</dcterms:created>
  <dcterms:modified xsi:type="dcterms:W3CDTF">2020-12-25T00:29:30Z</dcterms:modified>
</cp:coreProperties>
</file>