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4" r:id="rId4"/>
  </p:sldMasterIdLst>
  <p:notesMasterIdLst>
    <p:notesMasterId r:id="rId28"/>
  </p:notesMasterIdLst>
  <p:sldIdLst>
    <p:sldId id="286" r:id="rId5"/>
    <p:sldId id="256" r:id="rId6"/>
    <p:sldId id="257" r:id="rId7"/>
    <p:sldId id="258" r:id="rId8"/>
    <p:sldId id="284" r:id="rId9"/>
    <p:sldId id="285" r:id="rId10"/>
    <p:sldId id="288" r:id="rId11"/>
    <p:sldId id="289" r:id="rId12"/>
    <p:sldId id="29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300" r:id="rId22"/>
    <p:sldId id="301" r:id="rId23"/>
    <p:sldId id="302" r:id="rId24"/>
    <p:sldId id="303" r:id="rId25"/>
    <p:sldId id="304" r:id="rId26"/>
    <p:sldId id="30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AADC"/>
    <a:srgbClr val="E9EB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C75E6DD-2E32-442D-8584-1BF9DA4A2BDF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A2791C0-071D-4DDF-A78F-D3649E0FAE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694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5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913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85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6827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158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26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6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9220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99451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103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48BA695-8285-4A1C-A736-A189C6B1D1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6349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046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782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148158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93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67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77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8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93C48B5-20FB-4DD7-8286-E36D3AC2BF5B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298A70F-844E-438D-BDA7-3531C578F744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9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53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2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59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3AE4C16-4FB5-4B70-BB9A-AE79DB6ECFFA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98C6B57-52A0-41EF-9DE6-C8D9698A020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48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650" r:id="rId19"/>
    <p:sldLayoutId id="2147483663" r:id="rId20"/>
    <p:sldLayoutId id="2147483660" r:id="rId21"/>
    <p:sldLayoutId id="2147483662" r:id="rId22"/>
    <p:sldLayoutId id="2147483661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197" y="1808251"/>
            <a:ext cx="11226469" cy="27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935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Non-Functional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386" y="1500027"/>
            <a:ext cx="11382083" cy="462337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1"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2CA8F9-30B6-47A7-8BBC-0AA1748A7B7B}"/>
              </a:ext>
            </a:extLst>
          </p:cNvPr>
          <p:cNvSpPr/>
          <p:nvPr/>
        </p:nvSpPr>
        <p:spPr>
          <a:xfrm>
            <a:off x="604433" y="1629354"/>
            <a:ext cx="9730413" cy="300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Non-Functional requirement defines a function and its components.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Performance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We are trying to achieve best performance for our game, but this project involves too much graphics, so it would affect efficiency.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Availability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Users can access the system anytime, anywhere.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User friendly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  <a:tabLst>
                <a:tab pos="4124325" algn="l"/>
              </a:tabLst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Interface of our game will be easy to use so that a beginner can also play it.</a:t>
            </a:r>
            <a:endParaRPr lang="en-US" sz="1600" dirty="0">
              <a:effectLst/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14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3B490-96EA-4D72-9B86-81C21E8C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 descr="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02" y="1811884"/>
            <a:ext cx="5524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518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8BDF5-D575-4C88-9B91-14434584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Use Case Diagrams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800521-B3FD-4D95-A400-6ABAB1A01E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4672" y="1765094"/>
            <a:ext cx="3272341" cy="202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41CA93-0344-49FA-BF91-7C7F4E2BBBC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87428" y="3785191"/>
            <a:ext cx="3272341" cy="17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738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F42E2-17D9-4070-9877-1653FA9B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8853576C-5D28-4341-B4A2-E1FBA03A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420284"/>
            <a:ext cx="570627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279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4DBB7-8C03-4AA5-9487-D5B574D2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9796EA-E184-47D8-9A65-A111B28A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9" y="1309511"/>
            <a:ext cx="4397342" cy="54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991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8C1B8-A5AC-4A39-B118-35765FFB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AA9DA5C-3D8F-4B93-A7AB-AC811DB42F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207" y="2620633"/>
            <a:ext cx="3711649" cy="163931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AD549EE7-0EFC-448A-B5EC-1ED49902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85" y="1829918"/>
            <a:ext cx="612543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005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F0FDE-5646-40DC-8C9A-22FA2D8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2A9EC8-44EA-4C53-AC23-E1DDED81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64" y="1611856"/>
            <a:ext cx="691611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148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CEA67-A5E7-4750-B7F6-00C19CBD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E5CBB3-2A81-4C5C-BCCA-02A6CFF0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1"/>
            <a:ext cx="9177520" cy="4572752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dirty="0"/>
              <a:t>Photon Unity Networking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/>
              <a:t>Photon Unity Network (PUN) is a Unity software package for multiplayer games. Flexible matching allows your players to enter the room and play together smoothly.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/>
              <a:t>PlayFab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/>
              <a:t>PlayFab is a backend (database) service for real-time (multiplayer) games, with hosted game services, real-time analysis and takes care of players data. While reducing costs, increase revenue and increase player engagement. </a:t>
            </a:r>
          </a:p>
        </p:txBody>
      </p:sp>
    </p:spTree>
    <p:extLst>
      <p:ext uri="{BB962C8B-B14F-4D97-AF65-F5344CB8AC3E}">
        <p14:creationId xmlns:p14="http://schemas.microsoft.com/office/powerpoint/2010/main" xmlns="" val="121699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BF2D9E1-405A-44A2-93BC-415BA58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9765037-AD2A-4278-B3FA-97CE3B24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Login/Register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C9CA604-3B8F-45A9-907B-9F46E429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1044025"/>
              </p:ext>
            </p:extLst>
          </p:nvPr>
        </p:nvGraphicFramePr>
        <p:xfrm>
          <a:off x="604433" y="2794647"/>
          <a:ext cx="4465675" cy="315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976">
                  <a:extLst>
                    <a:ext uri="{9D8B030D-6E8A-4147-A177-3AD203B41FA5}">
                      <a16:colId xmlns:a16="http://schemas.microsoft.com/office/drawing/2014/main" xmlns="" val="469570581"/>
                    </a:ext>
                  </a:extLst>
                </a:gridCol>
                <a:gridCol w="2911699">
                  <a:extLst>
                    <a:ext uri="{9D8B030D-6E8A-4147-A177-3AD203B41FA5}">
                      <a16:colId xmlns:a16="http://schemas.microsoft.com/office/drawing/2014/main" xmlns="" val="3283097902"/>
                    </a:ext>
                  </a:extLst>
                </a:gridCol>
              </a:tblGrid>
              <a:tr h="11290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Username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User will enter a unique username.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0260799"/>
                  </a:ext>
                </a:extLst>
              </a:tr>
              <a:tr h="9293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User should enter a valid Email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3793282"/>
                  </a:ext>
                </a:extLst>
              </a:tr>
              <a:tr h="1059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User needs to enter a password. Password should be 6 Characters long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964474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2CA697-DE18-4032-9FE9-D2D0EB14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28" y="2982072"/>
            <a:ext cx="5111494" cy="27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53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BF2D9E1-405A-44A2-93BC-415BA58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9765037-AD2A-4278-B3FA-97CE3B24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Main Menu/Lobby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730A885-5679-4BE1-BE84-CA79D8EA7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0683938"/>
              </p:ext>
            </p:extLst>
          </p:nvPr>
        </p:nvGraphicFramePr>
        <p:xfrm>
          <a:off x="604433" y="2702352"/>
          <a:ext cx="4626786" cy="2559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342">
                  <a:extLst>
                    <a:ext uri="{9D8B030D-6E8A-4147-A177-3AD203B41FA5}">
                      <a16:colId xmlns:a16="http://schemas.microsoft.com/office/drawing/2014/main" xmlns="" val="3104089315"/>
                    </a:ext>
                  </a:extLst>
                </a:gridCol>
                <a:gridCol w="3113444">
                  <a:extLst>
                    <a:ext uri="{9D8B030D-6E8A-4147-A177-3AD203B41FA5}">
                      <a16:colId xmlns:a16="http://schemas.microsoft.com/office/drawing/2014/main" xmlns="" val="1525386828"/>
                    </a:ext>
                  </a:extLst>
                </a:gridCol>
              </a:tblGrid>
              <a:tr h="333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8002291"/>
                  </a:ext>
                </a:extLst>
              </a:tr>
              <a:tr h="251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94182637"/>
                  </a:ext>
                </a:extLst>
              </a:tr>
              <a:tr h="288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7411464"/>
                  </a:ext>
                </a:extLst>
              </a:tr>
              <a:tr h="51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Create room or check for available room and start the match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70155865"/>
                  </a:ext>
                </a:extLst>
              </a:tr>
              <a:tr h="286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Cancel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Cancel matchmaking and player leaves room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94935116"/>
                  </a:ext>
                </a:extLst>
              </a:tr>
              <a:tr h="451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Connected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Display connection status. Whether the player is connected to sever or not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2739939"/>
                  </a:ext>
                </a:extLst>
              </a:tr>
              <a:tr h="330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390491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28E6F33D-FE2E-4BCE-8C45-E9A2AE5D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70" y="2600751"/>
            <a:ext cx="5675738" cy="25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605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875" y="614309"/>
            <a:ext cx="9144000" cy="1399425"/>
          </a:xfrm>
        </p:spPr>
        <p:txBody>
          <a:bodyPr/>
          <a:lstStyle/>
          <a:p>
            <a:pPr algn="ctr"/>
            <a:r>
              <a:rPr lang="en-US" sz="4400" b="1" dirty="0"/>
              <a:t>BATTLE OF CRIMINALS</a:t>
            </a:r>
            <a:r>
              <a:rPr lang="en-US" sz="4400" dirty="0"/>
              <a:t/>
            </a:r>
            <a:br>
              <a:rPr lang="en-US" sz="44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951" y="2291137"/>
            <a:ext cx="9787847" cy="4058291"/>
          </a:xfrm>
        </p:spPr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Supervisor: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Mr. Rehan Tariq</a:t>
            </a: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Group Member: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Muhammad Zeeshan(SP17-BCS-028)</a:t>
            </a: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Ali Raza (SP17-BCS-003)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Program: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BS-Computer Science</a:t>
            </a:r>
          </a:p>
        </p:txBody>
      </p:sp>
    </p:spTree>
    <p:extLst>
      <p:ext uri="{BB962C8B-B14F-4D97-AF65-F5344CB8AC3E}">
        <p14:creationId xmlns:p14="http://schemas.microsoft.com/office/powerpoint/2010/main" xmlns="" val="29975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BF2D9E1-405A-44A2-93BC-415BA58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9765037-AD2A-4278-B3FA-97CE3B24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Game UI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4F6667E-D881-48D9-BBEA-C5728A00D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9131203"/>
              </p:ext>
            </p:extLst>
          </p:nvPr>
        </p:nvGraphicFramePr>
        <p:xfrm>
          <a:off x="604433" y="2614268"/>
          <a:ext cx="4679948" cy="3139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729">
                  <a:extLst>
                    <a:ext uri="{9D8B030D-6E8A-4147-A177-3AD203B41FA5}">
                      <a16:colId xmlns:a16="http://schemas.microsoft.com/office/drawing/2014/main" xmlns="" val="1026257919"/>
                    </a:ext>
                  </a:extLst>
                </a:gridCol>
                <a:gridCol w="3149219">
                  <a:extLst>
                    <a:ext uri="{9D8B030D-6E8A-4147-A177-3AD203B41FA5}">
                      <a16:colId xmlns:a16="http://schemas.microsoft.com/office/drawing/2014/main" xmlns="" val="216617975"/>
                    </a:ext>
                  </a:extLst>
                </a:gridCol>
              </a:tblGrid>
              <a:tr h="320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4389550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Mask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Displays map camera view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6998195"/>
                  </a:ext>
                </a:extLst>
              </a:tr>
              <a:tr h="35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Displays 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63937625"/>
                  </a:ext>
                </a:extLst>
              </a:tr>
              <a:tr h="2548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2724866"/>
                  </a:ext>
                </a:extLst>
              </a:tr>
              <a:tr h="516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Ammo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Displays current ammo in magazine, as well as remaining total ammo.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75177358"/>
                  </a:ext>
                </a:extLst>
              </a:tr>
              <a:tr h="484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Items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Displays total number of grenades, smoke, and medkits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7736165"/>
                  </a:ext>
                </a:extLst>
              </a:tr>
              <a:tr h="451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Weapons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Display the current weapon picked by player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2019373"/>
                  </a:ext>
                </a:extLst>
              </a:tr>
              <a:tr h="451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Health Bar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Displays player current health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1786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055E03-2FBC-4F9D-B19A-0B5868F5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60" y="2901718"/>
            <a:ext cx="4989994" cy="2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815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BF2D9E1-405A-44A2-93BC-415BA58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9765037-AD2A-4278-B3FA-97CE3B24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Unit Testing</a:t>
            </a:r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C168804-36DA-4EB0-95F6-7D2F08412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8685274"/>
              </p:ext>
            </p:extLst>
          </p:nvPr>
        </p:nvGraphicFramePr>
        <p:xfrm>
          <a:off x="604433" y="2083981"/>
          <a:ext cx="10655446" cy="415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4568">
                  <a:extLst>
                    <a:ext uri="{9D8B030D-6E8A-4147-A177-3AD203B41FA5}">
                      <a16:colId xmlns:a16="http://schemas.microsoft.com/office/drawing/2014/main" xmlns="" val="2330373378"/>
                    </a:ext>
                  </a:extLst>
                </a:gridCol>
                <a:gridCol w="3177841">
                  <a:extLst>
                    <a:ext uri="{9D8B030D-6E8A-4147-A177-3AD203B41FA5}">
                      <a16:colId xmlns:a16="http://schemas.microsoft.com/office/drawing/2014/main" xmlns="" val="4072536107"/>
                    </a:ext>
                  </a:extLst>
                </a:gridCol>
                <a:gridCol w="2870307">
                  <a:extLst>
                    <a:ext uri="{9D8B030D-6E8A-4147-A177-3AD203B41FA5}">
                      <a16:colId xmlns:a16="http://schemas.microsoft.com/office/drawing/2014/main" xmlns="" val="2232105089"/>
                    </a:ext>
                  </a:extLst>
                </a:gridCol>
                <a:gridCol w="2152730">
                  <a:extLst>
                    <a:ext uri="{9D8B030D-6E8A-4147-A177-3AD203B41FA5}">
                      <a16:colId xmlns:a16="http://schemas.microsoft.com/office/drawing/2014/main" xmlns="" val="886966245"/>
                    </a:ext>
                  </a:extLst>
                </a:gridCol>
              </a:tblGrid>
              <a:tr h="25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Phase to test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Test Description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Expected Results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Actual Results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493151"/>
                  </a:ext>
                </a:extLst>
              </a:tr>
              <a:tr h="878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</a:rPr>
                        <a:t>Server Connection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dirty="0">
                          <a:effectLst/>
                        </a:rPr>
                        <a:t>Player needs to have Internet connection to connect to photon server, otherwise he will be unable to play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User will connect to photon server and create room, and other players will join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xmlns="" val="2038801328"/>
                  </a:ext>
                </a:extLst>
              </a:tr>
              <a:tr h="1071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Room Creation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Start button should be used for creating and joining rooms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When player click Start button, game will check for available room, if room is available then player will join that room otherwise new room will be created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xmlns="" val="371178320"/>
                  </a:ext>
                </a:extLst>
              </a:tr>
              <a:tr h="800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Ammo Update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Ammo text should update when ammo is picked up by player as well as when player shoot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When player pick ammo then total ammo will be updated, and when he shoots or reload, current will be updated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xmlns="" val="19559322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effectLst/>
                        </a:rPr>
                        <a:t>Health Bar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Health of player should be decrease when opponent fires at our player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Health will decrease according to the damage value of opponent value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GB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xmlns="" val="1958622964"/>
                  </a:ext>
                </a:extLst>
              </a:tr>
              <a:tr h="620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47679" marR="47679" marT="0" marB="0"/>
                </a:tc>
                <a:extLst>
                  <a:ext uri="{0D108BD9-81ED-4DB2-BD59-A6C34878D82A}">
                    <a16:rowId xmlns:a16="http://schemas.microsoft.com/office/drawing/2014/main" xmlns="" val="386718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91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BF2D9E1-405A-44A2-93BC-415BA581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9765037-AD2A-4278-B3FA-97CE3B24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Functional Testing</a:t>
            </a:r>
          </a:p>
          <a:p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1A4BFA7-DD86-41FF-82B5-EB3FC304C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7986257"/>
              </p:ext>
            </p:extLst>
          </p:nvPr>
        </p:nvGraphicFramePr>
        <p:xfrm>
          <a:off x="829340" y="2137145"/>
          <a:ext cx="10568761" cy="2905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599">
                  <a:extLst>
                    <a:ext uri="{9D8B030D-6E8A-4147-A177-3AD203B41FA5}">
                      <a16:colId xmlns:a16="http://schemas.microsoft.com/office/drawing/2014/main" xmlns="" val="880655519"/>
                    </a:ext>
                  </a:extLst>
                </a:gridCol>
                <a:gridCol w="3151988">
                  <a:extLst>
                    <a:ext uri="{9D8B030D-6E8A-4147-A177-3AD203B41FA5}">
                      <a16:colId xmlns:a16="http://schemas.microsoft.com/office/drawing/2014/main" xmlns="" val="1788584643"/>
                    </a:ext>
                  </a:extLst>
                </a:gridCol>
                <a:gridCol w="2846957">
                  <a:extLst>
                    <a:ext uri="{9D8B030D-6E8A-4147-A177-3AD203B41FA5}">
                      <a16:colId xmlns:a16="http://schemas.microsoft.com/office/drawing/2014/main" xmlns="" val="1047458848"/>
                    </a:ext>
                  </a:extLst>
                </a:gridCol>
                <a:gridCol w="2135217">
                  <a:extLst>
                    <a:ext uri="{9D8B030D-6E8A-4147-A177-3AD203B41FA5}">
                      <a16:colId xmlns:a16="http://schemas.microsoft.com/office/drawing/2014/main" xmlns="" val="1914012105"/>
                    </a:ext>
                  </a:extLst>
                </a:gridCol>
              </a:tblGrid>
              <a:tr h="398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Phase to test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Test Description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Expected Results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Actual Results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3357332"/>
                  </a:ext>
                </a:extLst>
              </a:tr>
              <a:tr h="1196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PUN (Photon Unity Networking)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Check internet connection and player connecting to server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Send request to photon Server, check App-ID and connects player to photon 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48567284"/>
                  </a:ext>
                </a:extLst>
              </a:tr>
              <a:tr h="1310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PlayFab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Connects user by checking App ID and check data provided by user to Login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Send request to PlayFab Server to check user’s provided credentials and successfully sign in player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828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329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82DFEFC-3C56-4269-987C-8C721BF5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CA4AE45-4321-4E0E-9BB3-04C64F58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9103093" cy="373333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We have found out few limitations in Unity Engine, during development of this project so we have decided to remake this Project in Unreal Engine in future.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We will improve player and Bot animation.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AI Bots are working fine but sometimes, they get stuck. So Artificial Intelligence of Bots will be improved in future.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We will add Simple Chat and Voice chat system into the game.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New maps will be added.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New Weapons will be added.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89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xmlns="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4434" y="1428107"/>
            <a:ext cx="10983132" cy="490077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Battle Royale Game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Limited Individual players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Individuals will fight against each others, no duo, squad concept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standing player gameplay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1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434" y="1623315"/>
            <a:ext cx="10983132" cy="45536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Old concept of games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Repetitive Ideas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maps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player/offline games</a:t>
            </a:r>
          </a:p>
        </p:txBody>
      </p:sp>
    </p:spTree>
    <p:extLst>
      <p:ext uri="{BB962C8B-B14F-4D97-AF65-F5344CB8AC3E}">
        <p14:creationId xmlns:p14="http://schemas.microsoft.com/office/powerpoint/2010/main" xmlns="" val="2251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1448655"/>
            <a:ext cx="10983132" cy="478775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players start with no Equipment, and they will have to find weapons, ammo, equipment to survive.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equipment that will be used for combat, survival or transport is randomly scattered around the map, often at landmarks or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within buildings.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 need to search for these items while avoid being killed by other players.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Players will fight against each other as well as the players will fight AI bots and bores also.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3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and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434" y="1448656"/>
            <a:ext cx="10983132" cy="481858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Following are our objectives and goals behind this project, which are enlisted below. 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complete functionality of shooting games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In-depth knowledge of multiplayers, and how they get into rooms and game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database working behind the game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Modelling and designing of the game environment.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58216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434" y="1417833"/>
            <a:ext cx="10983132" cy="491104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Entertainment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Skills Showcasing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Learned a lot about the multiplayer games.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Networking knowledge 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Promoting students towards game industry</a:t>
            </a:r>
          </a:p>
        </p:txBody>
      </p:sp>
    </p:spTree>
    <p:extLst>
      <p:ext uri="{BB962C8B-B14F-4D97-AF65-F5344CB8AC3E}">
        <p14:creationId xmlns:p14="http://schemas.microsoft.com/office/powerpoint/2010/main" xmlns="" val="59550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0353946"/>
              </p:ext>
            </p:extLst>
          </p:nvPr>
        </p:nvGraphicFramePr>
        <p:xfrm>
          <a:off x="604431" y="1530851"/>
          <a:ext cx="10983134" cy="47877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91567">
                  <a:extLst>
                    <a:ext uri="{9D8B030D-6E8A-4147-A177-3AD203B41FA5}">
                      <a16:colId xmlns:a16="http://schemas.microsoft.com/office/drawing/2014/main" xmlns="" val="3471857817"/>
                    </a:ext>
                  </a:extLst>
                </a:gridCol>
                <a:gridCol w="5491567">
                  <a:extLst>
                    <a:ext uri="{9D8B030D-6E8A-4147-A177-3AD203B41FA5}">
                      <a16:colId xmlns:a16="http://schemas.microsoft.com/office/drawing/2014/main" xmlns="" val="529764539"/>
                    </a:ext>
                  </a:extLst>
                </a:gridCol>
              </a:tblGrid>
              <a:tr h="683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2293534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Interface</a:t>
                      </a:r>
                      <a:r>
                        <a:rPr lang="en-US" baseline="0" dirty="0"/>
                        <a:t> &amp; Development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Unity</a:t>
                      </a:r>
                      <a:r>
                        <a:rPr lang="en-US" baseline="0" dirty="0"/>
                        <a:t> 3D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7375790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 Modeling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3040755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Mixamo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809360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PlayFab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2392805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Programming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0240319"/>
                  </a:ext>
                </a:extLst>
              </a:tr>
              <a:tr h="683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Photon Unity Networking (PUN)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597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463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EEF0D-E638-4EAC-90B4-4672C7B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98C34C2-BAB3-4412-911B-FF352F44BA28}"/>
              </a:ext>
            </a:extLst>
          </p:cNvPr>
          <p:cNvSpPr/>
          <p:nvPr/>
        </p:nvSpPr>
        <p:spPr>
          <a:xfrm>
            <a:off x="955308" y="1562985"/>
            <a:ext cx="9283845" cy="3739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Requirements are important part of software development. Before starting a project, requirements are gathered, to formulate and manage the designing phase.</a:t>
            </a:r>
            <a:endParaRPr lang="en-US" sz="1600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Server Making</a:t>
            </a:r>
            <a:endParaRPr lang="en-US" sz="1600" b="1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Making a server is essential part of project. For that purpose, photon unity networking has been used for server/room creation.</a:t>
            </a:r>
            <a:r>
              <a:rPr lang="en-US" sz="1600" dirty="0">
                <a:latin typeface="+mj-lt"/>
                <a:ea typeface="Batang" panose="0203060000010101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GB" sz="1600" b="1" dirty="0">
                <a:latin typeface="+mj-lt"/>
                <a:ea typeface="Batang" panose="02030600000101010101" pitchFamily="18" charset="-127"/>
              </a:rPr>
              <a:t>AI Bots</a:t>
            </a:r>
            <a:endParaRPr lang="en-US" sz="1600" b="1" dirty="0">
              <a:latin typeface="+mj-lt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+mj-lt"/>
                <a:ea typeface="Batang" panose="02030600000101010101" pitchFamily="18" charset="-127"/>
              </a:rPr>
              <a:t>When there will be insufficient players to join the server, AI Bots will be instantiated to full up the space.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effectLst/>
                <a:latin typeface="+mj-lt"/>
                <a:ea typeface="Batang" panose="02030600000101010101" pitchFamily="18" charset="-127"/>
              </a:rPr>
              <a:t>Player Movement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effectLst/>
                <a:latin typeface="+mj-lt"/>
                <a:ea typeface="Batang" panose="02030600000101010101" pitchFamily="18" charset="-127"/>
              </a:rPr>
              <a:t>Complete player movement, jump run in all aspects.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effectLst/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614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923</Words>
  <Application>Microsoft Office PowerPoint</Application>
  <PresentationFormat>Custom</PresentationFormat>
  <Paragraphs>164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Slide 1</vt:lpstr>
      <vt:lpstr>BATTLE OF CRIMINALS </vt:lpstr>
      <vt:lpstr>Introduction</vt:lpstr>
      <vt:lpstr>Problem Statement</vt:lpstr>
      <vt:lpstr>Methodology</vt:lpstr>
      <vt:lpstr>Goals and Objectives</vt:lpstr>
      <vt:lpstr>Benefits</vt:lpstr>
      <vt:lpstr>Tools &amp; Techniques</vt:lpstr>
      <vt:lpstr>Functional Requirements</vt:lpstr>
      <vt:lpstr>Non-Functional Requirements</vt:lpstr>
      <vt:lpstr>Use Case Diagram</vt:lpstr>
      <vt:lpstr>Detailed Use Case Diagrams</vt:lpstr>
      <vt:lpstr>Class Diagram</vt:lpstr>
      <vt:lpstr>Data Flow Diagram</vt:lpstr>
      <vt:lpstr>Data Representation</vt:lpstr>
      <vt:lpstr>Sequence Diagram</vt:lpstr>
      <vt:lpstr>External APIs</vt:lpstr>
      <vt:lpstr>User Interface</vt:lpstr>
      <vt:lpstr>User Interface</vt:lpstr>
      <vt:lpstr>User Interface</vt:lpstr>
      <vt:lpstr>Manual Testing</vt:lpstr>
      <vt:lpstr>Manual Testing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2019-09-15T07:02:34Z</dcterms:created>
  <dcterms:modified xsi:type="dcterms:W3CDTF">2020-12-07T09:36:06Z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