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sldIdLst>
    <p:sldId id="306" r:id="rId5"/>
    <p:sldId id="294" r:id="rId6"/>
    <p:sldId id="295" r:id="rId7"/>
    <p:sldId id="314" r:id="rId8"/>
    <p:sldId id="315" r:id="rId9"/>
    <p:sldId id="316" r:id="rId10"/>
    <p:sldId id="318"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84967" autoAdjust="0"/>
  </p:normalViewPr>
  <p:slideViewPr>
    <p:cSldViewPr snapToGrid="0">
      <p:cViewPr varScale="1">
        <p:scale>
          <a:sx n="104" d="100"/>
          <a:sy n="104" d="100"/>
        </p:scale>
        <p:origin x="138" y="25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8/5/2023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Guided Capstone</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Rehan Khan</a:t>
            </a:r>
          </a:p>
          <a:p>
            <a:r>
              <a:rPr lang="en-US" dirty="0"/>
              <a:t>Springboard Data Science</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Problem Identification</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2</a:t>
            </a:fld>
            <a:endParaRPr lang="en-US" b="1" cap="all" spc="100" dirty="0">
              <a:solidFill>
                <a:schemeClr val="accent2"/>
              </a:solidFill>
            </a:endParaRPr>
          </a:p>
        </p:txBody>
      </p:sp>
      <p:pic>
        <p:nvPicPr>
          <p:cNvPr id="6" name="Picture 5">
            <a:extLst>
              <a:ext uri="{FF2B5EF4-FFF2-40B4-BE49-F238E27FC236}">
                <a16:creationId xmlns:a16="http://schemas.microsoft.com/office/drawing/2014/main" id="{C08CA68C-F2C1-649D-5E12-0283629CA723}"/>
              </a:ext>
            </a:extLst>
          </p:cNvPr>
          <p:cNvPicPr>
            <a:picLocks noChangeAspect="1"/>
          </p:cNvPicPr>
          <p:nvPr/>
        </p:nvPicPr>
        <p:blipFill>
          <a:blip r:embed="rId2"/>
          <a:stretch>
            <a:fillRect/>
          </a:stretch>
        </p:blipFill>
        <p:spPr>
          <a:xfrm>
            <a:off x="1611991" y="1246585"/>
            <a:ext cx="8549925" cy="5335875"/>
          </a:xfrm>
          <a:prstGeom prst="rect">
            <a:avLst/>
          </a:prstGeom>
        </p:spPr>
      </p:pic>
    </p:spTree>
    <p:extLst>
      <p:ext uri="{BB962C8B-B14F-4D97-AF65-F5344CB8AC3E}">
        <p14:creationId xmlns:p14="http://schemas.microsoft.com/office/powerpoint/2010/main" val="78391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Recommendations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3</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2855FB7B-18A0-0131-E1C5-AE6E661868C1}"/>
              </a:ext>
            </a:extLst>
          </p:cNvPr>
          <p:cNvSpPr>
            <a:spLocks noGrp="1"/>
          </p:cNvSpPr>
          <p:nvPr>
            <p:ph idx="1"/>
          </p:nvPr>
        </p:nvSpPr>
        <p:spPr/>
        <p:txBody>
          <a:bodyPr/>
          <a:lstStyle/>
          <a:p>
            <a:r>
              <a:rPr lang="en-US" dirty="0"/>
              <a:t>Increase the suggested ticket price to </a:t>
            </a:r>
            <a:r>
              <a:rPr lang="en-US" b="1" dirty="0"/>
              <a:t>$91.36</a:t>
            </a:r>
          </a:p>
          <a:p>
            <a:r>
              <a:rPr lang="en-US" dirty="0"/>
              <a:t>The model suggest closing 5 of the least used runs which is the most runs you can close without further loss to ticket price. </a:t>
            </a:r>
          </a:p>
        </p:txBody>
      </p:sp>
    </p:spTree>
    <p:extLst>
      <p:ext uri="{BB962C8B-B14F-4D97-AF65-F5344CB8AC3E}">
        <p14:creationId xmlns:p14="http://schemas.microsoft.com/office/powerpoint/2010/main" val="27782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dirty="0"/>
              <a:t>Modeling Results</a:t>
            </a:r>
            <a:endParaRPr lang="en-US" sz="5400" dirty="0"/>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4</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2855FB7B-18A0-0131-E1C5-AE6E661868C1}"/>
              </a:ext>
            </a:extLst>
          </p:cNvPr>
          <p:cNvSpPr>
            <a:spLocks noGrp="1"/>
          </p:cNvSpPr>
          <p:nvPr>
            <p:ph idx="1"/>
          </p:nvPr>
        </p:nvSpPr>
        <p:spPr/>
        <p:txBody>
          <a:bodyPr/>
          <a:lstStyle/>
          <a:p>
            <a:pPr marL="0" indent="0">
              <a:buNone/>
            </a:pPr>
            <a:r>
              <a:rPr lang="en-US" sz="2400" dirty="0"/>
              <a:t>We used the following models to get our result:</a:t>
            </a:r>
          </a:p>
          <a:p>
            <a:pPr marL="514350" indent="-514350">
              <a:buFont typeface="+mj-lt"/>
              <a:buAutoNum type="arabicPeriod"/>
            </a:pPr>
            <a:r>
              <a:rPr lang="en-US" sz="2400" u="sng" dirty="0"/>
              <a:t>Linear Regression Model</a:t>
            </a:r>
          </a:p>
          <a:p>
            <a:pPr lvl="1"/>
            <a:r>
              <a:rPr lang="en-US" sz="2000" dirty="0"/>
              <a:t>A linear approach for modelling the relationship between dependent variable and response of one or multiple independent variable</a:t>
            </a:r>
          </a:p>
          <a:p>
            <a:pPr marL="514350" indent="-514350">
              <a:buFont typeface="+mj-lt"/>
              <a:buAutoNum type="arabicPeriod"/>
            </a:pPr>
            <a:r>
              <a:rPr lang="en-US" sz="2400" u="sng" dirty="0"/>
              <a:t>Random Forest Regression Model</a:t>
            </a:r>
          </a:p>
          <a:p>
            <a:pPr lvl="1"/>
            <a:r>
              <a:rPr lang="en-US" sz="2000" dirty="0"/>
              <a:t>Supervised learning algorithm that helps create a structure a multitude of decision trees.</a:t>
            </a:r>
          </a:p>
          <a:p>
            <a:pPr marL="0" indent="0">
              <a:buNone/>
            </a:pPr>
            <a:r>
              <a:rPr lang="en-US" dirty="0"/>
              <a:t>	</a:t>
            </a:r>
          </a:p>
        </p:txBody>
      </p:sp>
    </p:spTree>
    <p:extLst>
      <p:ext uri="{BB962C8B-B14F-4D97-AF65-F5344CB8AC3E}">
        <p14:creationId xmlns:p14="http://schemas.microsoft.com/office/powerpoint/2010/main" val="112149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chor="ctr">
            <a:normAutofit/>
          </a:bodyPr>
          <a:lstStyle/>
          <a:p>
            <a:r>
              <a:rPr lang="en-US" dirty="0"/>
              <a:t>Random Forest Results</a:t>
            </a:r>
          </a:p>
        </p:txBody>
      </p:sp>
      <p:sp>
        <p:nvSpPr>
          <p:cNvPr id="12" name="Content Placeholder 2">
            <a:extLst>
              <a:ext uri="{FF2B5EF4-FFF2-40B4-BE49-F238E27FC236}">
                <a16:creationId xmlns:a16="http://schemas.microsoft.com/office/drawing/2014/main" id="{4B812ED8-5766-00CA-054E-D329C2121441}"/>
              </a:ext>
            </a:extLst>
          </p:cNvPr>
          <p:cNvSpPr>
            <a:spLocks noGrp="1"/>
          </p:cNvSpPr>
          <p:nvPr>
            <p:ph sz="half" idx="1"/>
          </p:nvPr>
        </p:nvSpPr>
        <p:spPr>
          <a:xfrm>
            <a:off x="1444752" y="1825625"/>
            <a:ext cx="4553712" cy="4351338"/>
          </a:xfrm>
        </p:spPr>
        <p:txBody>
          <a:bodyPr>
            <a:normAutofit/>
          </a:bodyPr>
          <a:lstStyle/>
          <a:p>
            <a:r>
              <a:rPr lang="en-US" dirty="0"/>
              <a:t>Reveals that most important features in pricing include:</a:t>
            </a:r>
          </a:p>
          <a:p>
            <a:pPr lvl="1"/>
            <a:r>
              <a:rPr lang="en-US" sz="2400"/>
              <a:t>Runs</a:t>
            </a:r>
          </a:p>
          <a:p>
            <a:pPr lvl="1"/>
            <a:r>
              <a:rPr lang="en-US" sz="2400"/>
              <a:t>Fast Quads</a:t>
            </a:r>
          </a:p>
          <a:p>
            <a:pPr lvl="1"/>
            <a:r>
              <a:rPr lang="en-US" sz="2400"/>
              <a:t>Vertical Drop</a:t>
            </a:r>
          </a:p>
          <a:p>
            <a:pPr lvl="1"/>
            <a:r>
              <a:rPr lang="en-US" sz="2400"/>
              <a:t>Snow Making</a:t>
            </a:r>
          </a:p>
          <a:p>
            <a:pPr lvl="1"/>
            <a:r>
              <a:rPr lang="en-US" sz="2400"/>
              <a:t>Total Chairs</a:t>
            </a:r>
          </a:p>
          <a:p>
            <a:pPr lvl="1"/>
            <a:r>
              <a:rPr lang="en-US" sz="2400"/>
              <a:t>Skiable Terrain</a:t>
            </a:r>
          </a:p>
        </p:txBody>
      </p:sp>
      <p:pic>
        <p:nvPicPr>
          <p:cNvPr id="6" name="Picture 5" descr="A graph with text on it&#10;&#10;Description automatically generated">
            <a:extLst>
              <a:ext uri="{FF2B5EF4-FFF2-40B4-BE49-F238E27FC236}">
                <a16:creationId xmlns:a16="http://schemas.microsoft.com/office/drawing/2014/main" id="{8E520145-963A-B38F-62DD-B7DC3BD8D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848" y="2162733"/>
            <a:ext cx="4553712" cy="3677121"/>
          </a:xfrm>
          <a:prstGeom prst="rect">
            <a:avLst/>
          </a:prstGeom>
          <a:noFill/>
        </p:spPr>
      </p:pic>
      <p:sp>
        <p:nvSpPr>
          <p:cNvPr id="7" name="Slide Number Placeholder 5" hidden="1">
            <a:extLst>
              <a:ext uri="{FF2B5EF4-FFF2-40B4-BE49-F238E27FC236}">
                <a16:creationId xmlns:a16="http://schemas.microsoft.com/office/drawing/2014/main" id="{4ECDE54D-4BD2-4764-A36A-8487DB61E7A6}"/>
              </a:ext>
            </a:extLst>
          </p:cNvPr>
          <p:cNvSpPr>
            <a:spLocks noGrp="1"/>
          </p:cNvSpPr>
          <p:nvPr>
            <p:ph type="sldNum" sz="quarter" idx="4294967295"/>
          </p:nvPr>
        </p:nvSpPr>
        <p:spPr>
          <a:xfrm>
            <a:off x="8610600" y="6356350"/>
            <a:ext cx="2743200" cy="365125"/>
          </a:xfrm>
        </p:spPr>
        <p:txBody>
          <a:bodyPr/>
          <a:lstStyle/>
          <a:p>
            <a:pPr>
              <a:spcAft>
                <a:spcPts val="600"/>
              </a:spcAft>
            </a:pPr>
            <a:fld id="{D8DA9DAA-006C-4F4B-980E-E3DF019B24E2}" type="slidenum">
              <a:rPr lang="en-US" b="1" cap="all" spc="100" smtClean="0">
                <a:solidFill>
                  <a:schemeClr val="accent2"/>
                </a:solidFill>
              </a:rPr>
              <a:pPr>
                <a:spcAft>
                  <a:spcPts val="600"/>
                </a:spcAft>
              </a:pPr>
              <a:t>5</a:t>
            </a:fld>
            <a:endParaRPr lang="en-US" b="1" cap="all" spc="100">
              <a:solidFill>
                <a:schemeClr val="accent2"/>
              </a:solidFill>
            </a:endParaRPr>
          </a:p>
        </p:txBody>
      </p:sp>
    </p:spTree>
    <p:extLst>
      <p:ext uri="{BB962C8B-B14F-4D97-AF65-F5344CB8AC3E}">
        <p14:creationId xmlns:p14="http://schemas.microsoft.com/office/powerpoint/2010/main" val="368127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chor="ctr">
            <a:normAutofit/>
          </a:bodyPr>
          <a:lstStyle/>
          <a:p>
            <a:r>
              <a:rPr lang="en-US" dirty="0"/>
              <a:t>Big Mountain Market Comparison</a:t>
            </a:r>
          </a:p>
        </p:txBody>
      </p:sp>
      <p:sp>
        <p:nvSpPr>
          <p:cNvPr id="7" name="Slide Number Placeholder 5" hidden="1">
            <a:extLst>
              <a:ext uri="{FF2B5EF4-FFF2-40B4-BE49-F238E27FC236}">
                <a16:creationId xmlns:a16="http://schemas.microsoft.com/office/drawing/2014/main" id="{4ECDE54D-4BD2-4764-A36A-8487DB61E7A6}"/>
              </a:ext>
            </a:extLst>
          </p:cNvPr>
          <p:cNvSpPr>
            <a:spLocks noGrp="1"/>
          </p:cNvSpPr>
          <p:nvPr>
            <p:ph type="sldNum" sz="quarter" idx="4294967295"/>
          </p:nvPr>
        </p:nvSpPr>
        <p:spPr>
          <a:xfrm>
            <a:off x="8610600" y="6356350"/>
            <a:ext cx="2743200" cy="365125"/>
          </a:xfrm>
        </p:spPr>
        <p:txBody>
          <a:bodyPr/>
          <a:lstStyle/>
          <a:p>
            <a:pPr>
              <a:spcAft>
                <a:spcPts val="600"/>
              </a:spcAft>
            </a:pPr>
            <a:fld id="{D8DA9DAA-006C-4F4B-980E-E3DF019B24E2}" type="slidenum">
              <a:rPr lang="en-US" b="1" cap="all" spc="100" smtClean="0">
                <a:solidFill>
                  <a:schemeClr val="accent2"/>
                </a:solidFill>
              </a:rPr>
              <a:pPr>
                <a:spcAft>
                  <a:spcPts val="600"/>
                </a:spcAft>
              </a:pPr>
              <a:t>6</a:t>
            </a:fld>
            <a:endParaRPr lang="en-US" b="1" cap="all" spc="100">
              <a:solidFill>
                <a:schemeClr val="accent2"/>
              </a:solidFill>
            </a:endParaRPr>
          </a:p>
        </p:txBody>
      </p:sp>
      <p:pic>
        <p:nvPicPr>
          <p:cNvPr id="5" name="Picture 4" descr="A graph of a drop of data&#10;&#10;Description automatically generated with medium confidence">
            <a:extLst>
              <a:ext uri="{FF2B5EF4-FFF2-40B4-BE49-F238E27FC236}">
                <a16:creationId xmlns:a16="http://schemas.microsoft.com/office/drawing/2014/main" id="{754FEE44-4CAE-D47C-BBF4-20DA624A3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071" y="1376745"/>
            <a:ext cx="4757908" cy="2539261"/>
          </a:xfrm>
          <a:prstGeom prst="rect">
            <a:avLst/>
          </a:prstGeom>
        </p:spPr>
      </p:pic>
      <p:pic>
        <p:nvPicPr>
          <p:cNvPr id="8" name="Picture 7" descr="A graph of a graph&#10;&#10;Description automatically generated with medium confidence">
            <a:extLst>
              <a:ext uri="{FF2B5EF4-FFF2-40B4-BE49-F238E27FC236}">
                <a16:creationId xmlns:a16="http://schemas.microsoft.com/office/drawing/2014/main" id="{5C4845AF-923C-E69E-9C36-87A6F549F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308" y="3916008"/>
            <a:ext cx="4693763" cy="2576867"/>
          </a:xfrm>
          <a:prstGeom prst="rect">
            <a:avLst/>
          </a:prstGeom>
        </p:spPr>
      </p:pic>
      <p:pic>
        <p:nvPicPr>
          <p:cNvPr id="9" name="Picture 8" descr="A graph with numbers and a black background&#10;&#10;Description automatically generated">
            <a:extLst>
              <a:ext uri="{FF2B5EF4-FFF2-40B4-BE49-F238E27FC236}">
                <a16:creationId xmlns:a16="http://schemas.microsoft.com/office/drawing/2014/main" id="{199DFB43-6DF8-F55E-83A4-932B4D4D6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070" y="3916006"/>
            <a:ext cx="4757908" cy="2576867"/>
          </a:xfrm>
          <a:prstGeom prst="rect">
            <a:avLst/>
          </a:prstGeom>
        </p:spPr>
      </p:pic>
      <p:pic>
        <p:nvPicPr>
          <p:cNvPr id="10" name="Picture 9" descr="A graph with numbers and lines&#10;&#10;Description automatically generated with medium confidence">
            <a:extLst>
              <a:ext uri="{FF2B5EF4-FFF2-40B4-BE49-F238E27FC236}">
                <a16:creationId xmlns:a16="http://schemas.microsoft.com/office/drawing/2014/main" id="{831FB7F0-1A06-13DE-CF20-ECA3D836C9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6309" y="1376746"/>
            <a:ext cx="4693763" cy="2539263"/>
          </a:xfrm>
          <a:prstGeom prst="rect">
            <a:avLst/>
          </a:prstGeom>
        </p:spPr>
      </p:pic>
      <p:sp>
        <p:nvSpPr>
          <p:cNvPr id="11" name="TextBox 10">
            <a:extLst>
              <a:ext uri="{FF2B5EF4-FFF2-40B4-BE49-F238E27FC236}">
                <a16:creationId xmlns:a16="http://schemas.microsoft.com/office/drawing/2014/main" id="{38774449-1144-A5B1-AFE7-2EC884D21948}"/>
              </a:ext>
            </a:extLst>
          </p:cNvPr>
          <p:cNvSpPr txBox="1"/>
          <p:nvPr/>
        </p:nvSpPr>
        <p:spPr>
          <a:xfrm>
            <a:off x="718128" y="2448162"/>
            <a:ext cx="1711036" cy="954107"/>
          </a:xfrm>
          <a:prstGeom prst="rect">
            <a:avLst/>
          </a:prstGeom>
          <a:noFill/>
        </p:spPr>
        <p:txBody>
          <a:bodyPr wrap="square" rtlCol="0">
            <a:spAutoFit/>
          </a:bodyPr>
          <a:lstStyle/>
          <a:p>
            <a:r>
              <a:rPr lang="en-US" sz="1400" dirty="0"/>
              <a:t>- Red dashed line shows Big Mountain versus other resorts. </a:t>
            </a:r>
          </a:p>
        </p:txBody>
      </p:sp>
    </p:spTree>
    <p:extLst>
      <p:ext uri="{BB962C8B-B14F-4D97-AF65-F5344CB8AC3E}">
        <p14:creationId xmlns:p14="http://schemas.microsoft.com/office/powerpoint/2010/main" val="215458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576072" y="365125"/>
            <a:ext cx="10771632" cy="1325563"/>
          </a:xfrm>
        </p:spPr>
        <p:txBody>
          <a:bodyPr anchor="ctr">
            <a:normAutofit/>
          </a:bodyPr>
          <a:lstStyle/>
          <a:p>
            <a:r>
              <a:rPr lang="en-US" dirty="0"/>
              <a:t>Conclusion</a:t>
            </a:r>
          </a:p>
        </p:txBody>
      </p:sp>
      <p:sp>
        <p:nvSpPr>
          <p:cNvPr id="17" name="Content Placeholder 2">
            <a:extLst>
              <a:ext uri="{FF2B5EF4-FFF2-40B4-BE49-F238E27FC236}">
                <a16:creationId xmlns:a16="http://schemas.microsoft.com/office/drawing/2014/main" id="{F6FF3680-DEF1-536B-FF20-CA630FBB5B31}"/>
              </a:ext>
            </a:extLst>
          </p:cNvPr>
          <p:cNvSpPr>
            <a:spLocks noGrp="1"/>
          </p:cNvSpPr>
          <p:nvPr>
            <p:ph idx="1"/>
          </p:nvPr>
        </p:nvSpPr>
        <p:spPr>
          <a:xfrm>
            <a:off x="576072" y="1825625"/>
            <a:ext cx="10771632" cy="4351338"/>
          </a:xfrm>
        </p:spPr>
        <p:txBody>
          <a:bodyPr/>
          <a:lstStyle/>
          <a:p>
            <a:r>
              <a:rPr lang="en-US" dirty="0"/>
              <a:t>We suggest Big Mountain close the least used runs while increasing their ticket price based on the model’s prediction. </a:t>
            </a:r>
          </a:p>
          <a:p>
            <a:r>
              <a:rPr lang="en-US" dirty="0"/>
              <a:t>The final suggested ticket price is </a:t>
            </a:r>
            <a:r>
              <a:rPr lang="en-US" b="1" dirty="0"/>
              <a:t>$91.36. </a:t>
            </a:r>
            <a:r>
              <a:rPr lang="en-US" dirty="0"/>
              <a:t>This is on the high end for ski resorts in Montana but is justified based on factors such as Vertical Drop, Number of Runs and Number of FastQuads which are all large determinants of ticket prices where Big Mountain outperforms the other resorts in the same market. </a:t>
            </a:r>
          </a:p>
        </p:txBody>
      </p:sp>
      <p:sp>
        <p:nvSpPr>
          <p:cNvPr id="19" name="Date Placeholder 3">
            <a:extLst>
              <a:ext uri="{FF2B5EF4-FFF2-40B4-BE49-F238E27FC236}">
                <a16:creationId xmlns:a16="http://schemas.microsoft.com/office/drawing/2014/main" id="{1BE569C8-EABF-0F60-8AB9-C0F88894A04E}"/>
              </a:ext>
            </a:extLst>
          </p:cNvPr>
          <p:cNvSpPr>
            <a:spLocks noGrp="1"/>
          </p:cNvSpPr>
          <p:nvPr>
            <p:ph type="dt" sz="half" idx="10"/>
          </p:nvPr>
        </p:nvSpPr>
        <p:spPr>
          <a:xfrm>
            <a:off x="658368" y="6356350"/>
            <a:ext cx="2743200" cy="365125"/>
          </a:xfrm>
        </p:spPr>
        <p:txBody>
          <a:bodyPr/>
          <a:lstStyle/>
          <a:p>
            <a:pPr>
              <a:spcAft>
                <a:spcPts val="600"/>
              </a:spcAft>
            </a:pPr>
            <a:r>
              <a:rPr lang="en-US"/>
              <a:t>9/3/20XX</a:t>
            </a:r>
          </a:p>
        </p:txBody>
      </p:sp>
      <p:sp>
        <p:nvSpPr>
          <p:cNvPr id="16" name="Footer Placeholder 4">
            <a:extLst>
              <a:ext uri="{FF2B5EF4-FFF2-40B4-BE49-F238E27FC236}">
                <a16:creationId xmlns:a16="http://schemas.microsoft.com/office/drawing/2014/main" id="{82F5569B-A512-722A-8B6C-4A74EE22C066}"/>
              </a:ext>
            </a:extLst>
          </p:cNvPr>
          <p:cNvSpPr>
            <a:spLocks noGrp="1"/>
          </p:cNvSpPr>
          <p:nvPr>
            <p:ph type="ftr" sz="quarter" idx="11"/>
          </p:nvPr>
        </p:nvSpPr>
        <p:spPr>
          <a:xfrm>
            <a:off x="8503920" y="841248"/>
            <a:ext cx="3630168" cy="365125"/>
          </a:xfrm>
        </p:spPr>
        <p:txBody>
          <a:bodyPr/>
          <a:lstStyle/>
          <a:p>
            <a:pPr>
              <a:spcAft>
                <a:spcPts val="600"/>
              </a:spcAft>
            </a:pPr>
            <a:r>
              <a:rPr lang="en-US"/>
              <a:t>Presentation Title</a:t>
            </a:r>
          </a:p>
        </p:txBody>
      </p:sp>
      <p:sp>
        <p:nvSpPr>
          <p:cNvPr id="18" name="Slide Number Placeholder 5">
            <a:extLst>
              <a:ext uri="{FF2B5EF4-FFF2-40B4-BE49-F238E27FC236}">
                <a16:creationId xmlns:a16="http://schemas.microsoft.com/office/drawing/2014/main" id="{A12BC91B-0D80-C6A2-77F9-C4BE3FAEB82C}"/>
              </a:ext>
            </a:extLst>
          </p:cNvPr>
          <p:cNvSpPr>
            <a:spLocks noGrp="1"/>
          </p:cNvSpPr>
          <p:nvPr>
            <p:ph type="sldNum" sz="quarter" idx="12"/>
          </p:nvPr>
        </p:nvSpPr>
        <p:spPr>
          <a:xfrm>
            <a:off x="8610600" y="6356350"/>
            <a:ext cx="2743200" cy="365125"/>
          </a:xfrm>
        </p:spPr>
        <p:txBody>
          <a:bodyPr/>
          <a:lstStyle/>
          <a:p>
            <a:pPr>
              <a:spcAft>
                <a:spcPts val="600"/>
              </a:spcAft>
            </a:pPr>
            <a:fld id="{D8DA9DAA-006C-4F4B-980E-E3DF019B24E2}" type="slidenum">
              <a:rPr lang="en-US" smtClean="0"/>
              <a:pPr>
                <a:spcAft>
                  <a:spcPts val="600"/>
                </a:spcAft>
              </a:pPr>
              <a:t>7</a:t>
            </a:fld>
            <a:endParaRPr lang="en-US"/>
          </a:p>
        </p:txBody>
      </p:sp>
      <p:sp>
        <p:nvSpPr>
          <p:cNvPr id="7" name="Slide Number Placeholder 5" hidden="1">
            <a:extLst>
              <a:ext uri="{FF2B5EF4-FFF2-40B4-BE49-F238E27FC236}">
                <a16:creationId xmlns:a16="http://schemas.microsoft.com/office/drawing/2014/main" id="{4ECDE54D-4BD2-4764-A36A-8487DB61E7A6}"/>
              </a:ext>
            </a:extLst>
          </p:cNvPr>
          <p:cNvSpPr>
            <a:spLocks noGrp="1"/>
          </p:cNvSpPr>
          <p:nvPr>
            <p:ph type="sldNum" sz="quarter" idx="4294967295"/>
          </p:nvPr>
        </p:nvSpPr>
        <p:spPr>
          <a:xfrm>
            <a:off x="8610600" y="6356350"/>
            <a:ext cx="2743200" cy="365125"/>
          </a:xfrm>
        </p:spPr>
        <p:txBody>
          <a:bodyPr/>
          <a:lstStyle/>
          <a:p>
            <a:pPr>
              <a:spcAft>
                <a:spcPts val="600"/>
              </a:spcAft>
            </a:pPr>
            <a:fld id="{D8DA9DAA-006C-4F4B-980E-E3DF019B24E2}" type="slidenum">
              <a:rPr lang="en-US" b="1" cap="all" spc="100" smtClean="0">
                <a:solidFill>
                  <a:schemeClr val="accent2"/>
                </a:solidFill>
              </a:rPr>
              <a:pPr>
                <a:spcAft>
                  <a:spcPts val="600"/>
                </a:spcAft>
              </a:pPr>
              <a:t>7</a:t>
            </a:fld>
            <a:endParaRPr lang="en-US" b="1" cap="all" spc="100">
              <a:solidFill>
                <a:schemeClr val="accent2"/>
              </a:solidFill>
            </a:endParaRPr>
          </a:p>
        </p:txBody>
      </p:sp>
    </p:spTree>
    <p:extLst>
      <p:ext uri="{BB962C8B-B14F-4D97-AF65-F5344CB8AC3E}">
        <p14:creationId xmlns:p14="http://schemas.microsoft.com/office/powerpoint/2010/main" val="119441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8</a:t>
            </a:fld>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endParaRPr lang="en-US" dirty="0"/>
          </a:p>
          <a:p>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Custom">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D909BD3F-B240-4348-8BE3-67FDD68BA7A7}"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D4A67D12-FAB5-406C-9279-3EAA5A20A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{B45B192B-803C-45CF-8F64-0D5435F7C5A6}tf89338750_win32</Template>
  <TotalTime>89</TotalTime>
  <Words>225</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Univers</vt:lpstr>
      <vt:lpstr>Custom</vt:lpstr>
      <vt:lpstr>Guided Capstone</vt:lpstr>
      <vt:lpstr>Problem Identification</vt:lpstr>
      <vt:lpstr>Recommendations</vt:lpstr>
      <vt:lpstr>Modeling Results</vt:lpstr>
      <vt:lpstr>Random Forest Results</vt:lpstr>
      <vt:lpstr>Big Mountain Market Comparison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Guided Capstone</dc:title>
  <dc:creator>Rehan Khan</dc:creator>
  <cp:lastModifiedBy>Rehan Khan</cp:lastModifiedBy>
  <cp:revision>1</cp:revision>
  <dcterms:created xsi:type="dcterms:W3CDTF">2023-08-05T14:33:44Z</dcterms:created>
  <dcterms:modified xsi:type="dcterms:W3CDTF">2023-08-05T16:02:53Z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