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7559675" cy="106918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MeZ60PAvSNEa42brVDhf7cvP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FA1782-1F54-4C74-BD8E-610A82F78D76}">
  <a:tblStyle styleId="{1AFA1782-1F54-4C74-BD8E-610A82F78D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a169a71fa_6_0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2a169a71fa_6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b3ba9c728_1_45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2b3ba9c728_1_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af05623cf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32af05623cf_0_0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bcfd36c77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bcfd36c77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2c6ab82ea0_1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2c6ab82ea0_1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b3ba9c728_1_0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2b3ba9c728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weiß-blau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ein Inhalt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520" y="330120"/>
            <a:ext cx="1467720" cy="54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160" y="349920"/>
            <a:ext cx="1763640" cy="5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0"/>
          <p:cNvSpPr/>
          <p:nvPr/>
        </p:nvSpPr>
        <p:spPr>
          <a:xfrm>
            <a:off x="0" y="1204920"/>
            <a:ext cx="12191760" cy="5652720"/>
          </a:xfrm>
          <a:prstGeom prst="rect">
            <a:avLst/>
          </a:prstGeom>
          <a:gradFill>
            <a:gsLst>
              <a:gs pos="0">
                <a:srgbClr val="0069B4"/>
              </a:gs>
              <a:gs pos="14000">
                <a:srgbClr val="0069B4"/>
              </a:gs>
              <a:gs pos="100000">
                <a:srgbClr val="00305D"/>
              </a:gs>
            </a:gsLst>
            <a:lin ang="15000000" scaled="0"/>
          </a:gra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882720" y="2852280"/>
            <a:ext cx="2213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882720" y="3835800"/>
            <a:ext cx="388116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2" type="body"/>
          </p:nvPr>
        </p:nvSpPr>
        <p:spPr>
          <a:xfrm>
            <a:off x="882720" y="3138120"/>
            <a:ext cx="324612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3" type="body"/>
          </p:nvPr>
        </p:nvSpPr>
        <p:spPr>
          <a:xfrm>
            <a:off x="882720" y="4375440"/>
            <a:ext cx="46940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4" type="body"/>
          </p:nvPr>
        </p:nvSpPr>
        <p:spPr>
          <a:xfrm>
            <a:off x="882720" y="5312520"/>
            <a:ext cx="52437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/>
          <p:nvPr/>
        </p:nvSpPr>
        <p:spPr>
          <a:xfrm>
            <a:off x="2477880" y="6389280"/>
            <a:ext cx="7580160" cy="213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NNMHA semester project presentation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725840" y="6099840"/>
            <a:ext cx="12106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Slide </a:t>
            </a:r>
            <a:fld id="{00000000-1234-1234-1234-123412341234}" type="slidenum">
              <a:rPr b="1" i="0" lang="en-US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874800" y="1484280"/>
            <a:ext cx="10580400" cy="434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idx="4294967295" type="body"/>
          </p:nvPr>
        </p:nvSpPr>
        <p:spPr>
          <a:xfrm>
            <a:off x="882720" y="2499120"/>
            <a:ext cx="3123720" cy="2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Semester project presentation</a:t>
            </a:r>
            <a:endParaRPr b="1" i="0" sz="16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1"/>
          <p:cNvSpPr txBox="1"/>
          <p:nvPr>
            <p:ph idx="4294967295" type="title"/>
          </p:nvPr>
        </p:nvSpPr>
        <p:spPr>
          <a:xfrm>
            <a:off x="1095209" y="3855150"/>
            <a:ext cx="8363588" cy="10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“Multi-Label Image Classification on the </a:t>
            </a:r>
            <a:br>
              <a:rPr b="1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COCO Dataset”</a:t>
            </a:r>
            <a:br>
              <a:rPr b="1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1"/>
          <p:cNvSpPr txBox="1"/>
          <p:nvPr>
            <p:ph idx="4294967295" type="subTitle"/>
          </p:nvPr>
        </p:nvSpPr>
        <p:spPr>
          <a:xfrm>
            <a:off x="882720" y="5028120"/>
            <a:ext cx="9232920" cy="73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Group:  W   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Students: Felipe Zuleta – Mariana Muñoz – Karen Vargas – Rehan Karthik</a:t>
            </a:r>
            <a:b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Day of presentation:  4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February 2025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 txBox="1"/>
          <p:nvPr>
            <p:ph idx="4294967295" type="body"/>
          </p:nvPr>
        </p:nvSpPr>
        <p:spPr>
          <a:xfrm>
            <a:off x="882720" y="3138120"/>
            <a:ext cx="6269400" cy="2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Lecture „Neural Networks and Memristive Hardware Accelerators</a:t>
            </a:r>
            <a:r>
              <a:rPr lang="en-US" sz="1600">
                <a:solidFill>
                  <a:schemeClr val="lt1"/>
                </a:solidFill>
              </a:rPr>
              <a:t>”</a:t>
            </a:r>
            <a:r>
              <a:rPr b="0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6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874800" y="480872"/>
            <a:ext cx="10580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Parameters and FLOPs (Task 7)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8" name="Google Shape;138;p9"/>
          <p:cNvGraphicFramePr/>
          <p:nvPr/>
        </p:nvGraphicFramePr>
        <p:xfrm>
          <a:off x="1868650" y="1937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{1AFA1782-1F54-4C74-BD8E-610A82F78D76}</a:tableStyleId>
              </a:tblPr>
              <a:tblGrid>
                <a:gridCol w="2113675"/>
                <a:gridCol w="2113675"/>
                <a:gridCol w="2113675"/>
                <a:gridCol w="21136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MLP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CNN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ResNet50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Params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77.38M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4.54M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23.77M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fwd MACs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1.24G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2.27G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65.4G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fwd FLOPs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2.48G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4.6G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131.32G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a169a71fa_6_0"/>
          <p:cNvSpPr txBox="1"/>
          <p:nvPr/>
        </p:nvSpPr>
        <p:spPr>
          <a:xfrm>
            <a:off x="874900" y="4585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2a169a71fa_6_0"/>
          <p:cNvSpPr txBox="1"/>
          <p:nvPr/>
        </p:nvSpPr>
        <p:spPr>
          <a:xfrm>
            <a:off x="1344750" y="1278350"/>
            <a:ext cx="95025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798" lvl="2" marL="53774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Open Sans"/>
              <a:buChar char="■"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The class imbalance causes </a:t>
            </a:r>
            <a:r>
              <a:rPr lang="en-US" sz="2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the MLP</a:t>
            </a:r>
            <a:r>
              <a:rPr b="0" i="0" lang="en-US" sz="2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to detect a person </a:t>
            </a:r>
            <a:r>
              <a:rPr lang="en-US" sz="2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en-US" sz="2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 any input image, bu</a:t>
            </a:r>
            <a:r>
              <a:rPr lang="en-US" sz="2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 the CNN and ResNet50 models solve that issue</a:t>
            </a:r>
            <a:r>
              <a:rPr b="0" i="0" lang="en-US" sz="2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i="0" sz="21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32a169a71fa_6_0"/>
          <p:cNvSpPr txBox="1"/>
          <p:nvPr/>
        </p:nvSpPr>
        <p:spPr>
          <a:xfrm>
            <a:off x="1344750" y="2289815"/>
            <a:ext cx="9502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798" lvl="0" marL="53774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Open Sans"/>
              <a:buChar char="■"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The ResNet50 model performs better on average represented classes.</a:t>
            </a:r>
            <a:endParaRPr/>
          </a:p>
        </p:txBody>
      </p:sp>
      <p:sp>
        <p:nvSpPr>
          <p:cNvPr id="146" name="Google Shape;146;g32a169a71fa_6_0"/>
          <p:cNvSpPr txBox="1"/>
          <p:nvPr/>
        </p:nvSpPr>
        <p:spPr>
          <a:xfrm>
            <a:off x="1344750" y="3198128"/>
            <a:ext cx="95025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798" lvl="2" marL="53774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Open Sans"/>
              <a:buChar char="■"/>
            </a:pPr>
            <a:r>
              <a:rPr b="0" i="0" lang="en-US" sz="2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Despite the MLP having the most parameters </a:t>
            </a:r>
            <a:r>
              <a:rPr lang="en-US" sz="2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of </a:t>
            </a:r>
            <a:r>
              <a:rPr b="0" i="0" lang="en-US" sz="2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all three models, it performed the worst.</a:t>
            </a:r>
            <a:endParaRPr b="0" i="0" sz="21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b3ba9c728_1_45"/>
          <p:cNvSpPr txBox="1"/>
          <p:nvPr/>
        </p:nvSpPr>
        <p:spPr>
          <a:xfrm>
            <a:off x="2292571" y="2451824"/>
            <a:ext cx="7606858" cy="1954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en-US" sz="115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Appendix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af05623cf_0_0"/>
          <p:cNvSpPr txBox="1"/>
          <p:nvPr>
            <p:ph idx="4294967295" type="title"/>
          </p:nvPr>
        </p:nvSpPr>
        <p:spPr>
          <a:xfrm>
            <a:off x="867175" y="183760"/>
            <a:ext cx="10580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lang="en-US" sz="2400">
                <a:solidFill>
                  <a:schemeClr val="accent1"/>
                </a:solidFill>
              </a:rPr>
              <a:t>Effect of Data Imbalance on Label Classification</a:t>
            </a:r>
            <a:b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g32af05623cf_0_0"/>
          <p:cNvSpPr txBox="1"/>
          <p:nvPr/>
        </p:nvSpPr>
        <p:spPr>
          <a:xfrm>
            <a:off x="329088" y="3364475"/>
            <a:ext cx="52035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Strong Detection for "Person" label due to large number of occurrences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Precision Collapse for “Clock” reveals severe false positives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32af05623cf_0_0"/>
          <p:cNvPicPr preferRelativeResize="0"/>
          <p:nvPr/>
        </p:nvPicPr>
        <p:blipFill rotWithShape="1">
          <a:blip r:embed="rId3">
            <a:alphaModFix/>
          </a:blip>
          <a:srcRect b="0" l="0" r="33475" t="0"/>
          <a:stretch/>
        </p:blipFill>
        <p:spPr>
          <a:xfrm>
            <a:off x="5855675" y="1002325"/>
            <a:ext cx="5723801" cy="52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2af05623cf_0_0"/>
          <p:cNvPicPr preferRelativeResize="0"/>
          <p:nvPr/>
        </p:nvPicPr>
        <p:blipFill rotWithShape="1">
          <a:blip r:embed="rId4">
            <a:alphaModFix/>
          </a:blip>
          <a:srcRect b="0" l="0" r="20337" t="0"/>
          <a:stretch/>
        </p:blipFill>
        <p:spPr>
          <a:xfrm>
            <a:off x="6528300" y="564150"/>
            <a:ext cx="5585975" cy="215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g32af05623cf_0_0"/>
          <p:cNvGraphicFramePr/>
          <p:nvPr/>
        </p:nvGraphicFramePr>
        <p:xfrm>
          <a:off x="137863" y="86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{1AFA1782-1F54-4C74-BD8E-610A82F78D76}</a:tableStyleId>
              </a:tblPr>
              <a:tblGrid>
                <a:gridCol w="932050"/>
                <a:gridCol w="1219975"/>
                <a:gridCol w="944200"/>
                <a:gridCol w="970575"/>
                <a:gridCol w="709400"/>
                <a:gridCol w="809775"/>
              </a:tblGrid>
              <a:tr h="89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Category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Occurrences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Precision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Recall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 Score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Person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262,465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0.93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0.97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0.94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0.95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Clock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6,334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0.96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32bcfd36c77_0_4"/>
          <p:cNvGraphicFramePr/>
          <p:nvPr/>
        </p:nvGraphicFramePr>
        <p:xfrm>
          <a:off x="1937650" y="1918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{1AFA1782-1F54-4C74-BD8E-610A82F78D76}</a:tableStyleId>
              </a:tblPr>
              <a:tblGrid>
                <a:gridCol w="2113675"/>
                <a:gridCol w="2113675"/>
                <a:gridCol w="2113675"/>
                <a:gridCol w="21136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MLP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CNN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ResNet50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Params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77.38M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4.54M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23.77M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fwd MACs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1.24G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2.27G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65.4G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fwd FLOPs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2.48G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4.6G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131.32G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fwd + bwd MACs  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3.71G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6.81G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196.19G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fwd + bwd FLOPs</a:t>
                      </a:r>
                      <a:endParaRPr b="1" sz="17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7.43G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13.81G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393.95G</a:t>
                      </a:r>
                      <a:endParaRPr sz="20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2c6ab82ea0_1_3"/>
          <p:cNvSpPr txBox="1"/>
          <p:nvPr/>
        </p:nvSpPr>
        <p:spPr>
          <a:xfrm>
            <a:off x="926250" y="3562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r>
              <a:rPr b="1" lang="en-US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36" name="Google Shape;36;g32c6ab82ea0_1_3"/>
          <p:cNvSpPr txBox="1"/>
          <p:nvPr/>
        </p:nvSpPr>
        <p:spPr>
          <a:xfrm>
            <a:off x="5237025" y="1858950"/>
            <a:ext cx="6430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Tasks</a:t>
            </a:r>
            <a:br>
              <a:rPr b="1" lang="en-US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1. Dataset Exploration</a:t>
            </a:r>
            <a:endParaRPr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2. Data Processing $ Augmentation</a:t>
            </a:r>
            <a:endParaRPr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3. Building a Basic Neural Network  </a:t>
            </a:r>
            <a:endParaRPr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4. Creating a Simple CNN </a:t>
            </a:r>
            <a:endParaRPr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5. Model Evaluation &amp; Metrics </a:t>
            </a:r>
            <a:endParaRPr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6. Transfer Learning with pretrained Models  </a:t>
            </a:r>
            <a:endParaRPr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7.  Understanding Parameters &amp; FLOPs </a:t>
            </a:r>
            <a:endParaRPr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" name="Google Shape;37;g32c6ab82ea0_1_3"/>
          <p:cNvGrpSpPr/>
          <p:nvPr/>
        </p:nvGrpSpPr>
        <p:grpSpPr>
          <a:xfrm>
            <a:off x="1104400" y="1484850"/>
            <a:ext cx="3418125" cy="4164250"/>
            <a:chOff x="7748650" y="1377950"/>
            <a:chExt cx="3418125" cy="4164250"/>
          </a:xfrm>
        </p:grpSpPr>
        <p:pic>
          <p:nvPicPr>
            <p:cNvPr id="38" name="Google Shape;38;g32c6ab82ea0_1_3"/>
            <p:cNvPicPr preferRelativeResize="0"/>
            <p:nvPr/>
          </p:nvPicPr>
          <p:blipFill rotWithShape="1">
            <a:blip r:embed="rId3">
              <a:alphaModFix/>
            </a:blip>
            <a:srcRect b="0" l="71245" r="0" t="7663"/>
            <a:stretch/>
          </p:blipFill>
          <p:spPr>
            <a:xfrm>
              <a:off x="7748650" y="1377950"/>
              <a:ext cx="3418125" cy="378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g32c6ab82ea0_1_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87000" y="5258375"/>
              <a:ext cx="2341425" cy="283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600" y="1436500"/>
            <a:ext cx="8021277" cy="37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 txBox="1"/>
          <p:nvPr>
            <p:ph idx="4294967295"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Dataset Exploration and Understanding</a:t>
            </a:r>
            <a:r>
              <a:rPr b="1" lang="en-US" sz="2400">
                <a:solidFill>
                  <a:schemeClr val="accent1"/>
                </a:solidFill>
              </a:rPr>
              <a:t> (Task 1)</a:t>
            </a:r>
            <a:b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COCO-Train-2017 dataset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874800" y="1240550"/>
            <a:ext cx="32793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COCO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Dataset structure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118287 images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Annotations JSON: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info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licenses 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images</a:t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  - file_name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   - id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annotations</a:t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- segmentation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   - image_id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   - bbox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   - category_id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   - id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categories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Labels </a:t>
            </a: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80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&#10;&#10;Descripción generada automáticamente con confianza media" id="51" name="Google Shape;51;p3"/>
          <p:cNvPicPr preferRelativeResize="0"/>
          <p:nvPr/>
        </p:nvPicPr>
        <p:blipFill rotWithShape="1">
          <a:blip r:embed="rId3">
            <a:alphaModFix/>
          </a:blip>
          <a:srcRect b="15824" l="0" r="48000" t="12210"/>
          <a:stretch/>
        </p:blipFill>
        <p:spPr>
          <a:xfrm>
            <a:off x="1357200" y="3011576"/>
            <a:ext cx="4430250" cy="29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>
            <p:ph idx="4294967295"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Data Preprocessing and Augmentation (Task 2) 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6330284" y="876233"/>
            <a:ext cx="62064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Dataset Split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Training: 80%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Validation: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Test: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874800" y="921675"/>
            <a:ext cx="5540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Preprocessing steps: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Resizing (224x224)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Normalizing: mean[0.485, 0.456, 0.406]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					std [0.229, 0.224, 0.225]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Augmentation techniques (flipping and cropping)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3"/>
          <p:cNvPicPr preferRelativeResize="0"/>
          <p:nvPr/>
        </p:nvPicPr>
        <p:blipFill rotWithShape="1">
          <a:blip r:embed="rId4">
            <a:alphaModFix/>
          </a:blip>
          <a:srcRect b="0" l="52069" r="0" t="0"/>
          <a:stretch/>
        </p:blipFill>
        <p:spPr>
          <a:xfrm>
            <a:off x="6415501" y="2244425"/>
            <a:ext cx="3774799" cy="38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/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Build a basic Neural Network (Task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MLP (Multi-Layer Perceptron model)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874800" y="1477475"/>
            <a:ext cx="40773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1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Architecture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7" lvl="2" marL="537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Input size (224x224x3)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7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Hidden layers (512) with </a:t>
            </a: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ReLu Activation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7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Output layer (80) with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Sigmoid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Activation</a:t>
            </a:r>
            <a:endParaRPr b="1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285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Training process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7" lvl="2" marL="537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Epochs (15)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7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Batch size (16)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47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Loss function (BCE)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47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Learning rate (0.01)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47" lvl="2" marL="537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ultilayer Perceptron - an overview | ScienceDirect Topics" id="62" name="Google Shape;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6906" y="1362159"/>
            <a:ext cx="5768294" cy="41336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líneas&#10;&#10;Descripción generada automáticamente" id="63" name="Google Shape;6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4934" y="1362159"/>
            <a:ext cx="6495020" cy="415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idx="4294967295" type="title"/>
          </p:nvPr>
        </p:nvSpPr>
        <p:spPr>
          <a:xfrm>
            <a:off x="914350" y="306385"/>
            <a:ext cx="10580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Build a simple CNN (</a:t>
            </a:r>
            <a:r>
              <a:rPr b="1" lang="en-US" sz="2400">
                <a:solidFill>
                  <a:schemeClr val="accent1"/>
                </a:solidFill>
              </a:rPr>
              <a:t>Task 4)</a:t>
            </a:r>
            <a:b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Convolutional Neural Network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914350" y="1371950"/>
            <a:ext cx="4215900" cy="3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1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Architecture details</a:t>
            </a:r>
            <a:endParaRPr b="1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47" lvl="2" marL="537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Input size (224x224x3)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2" marL="53774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3 convolutional layers 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(16, 32, 64 filters) with ReLu</a:t>
            </a: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ctivation 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49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2x2 Max pooling after each convolutional layer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Output layers (80) with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Sigmoid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Activation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Training process overview</a:t>
            </a:r>
            <a:endParaRPr b="1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47" lvl="2" marL="537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Epochs </a:t>
            </a: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Batch size </a:t>
            </a: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16)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49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Loss function </a:t>
            </a: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BCE)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47" lvl="2" marL="537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Learning rate </a:t>
            </a: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0.01)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47" lvl="2" marL="5377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250" y="1300688"/>
            <a:ext cx="6364500" cy="42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idx="4294967295"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Transfer Learning with </a:t>
            </a:r>
            <a:r>
              <a:rPr b="1" lang="en-US" sz="2400">
                <a:solidFill>
                  <a:schemeClr val="accent1"/>
                </a:solidFill>
              </a:rPr>
              <a:t>Pretrained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Models  </a:t>
            </a:r>
            <a:endParaRPr b="1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(Task 6)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874800" y="1387075"/>
            <a:ext cx="4894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1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ResNet50 model (Pretrained)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Weights: IMAGENET_V1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49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Normalizing: mean[0.485, 0.456, 0.406]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		  		  std [0.229, 0.224, 0.225]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48" lvl="2" marL="53774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pen Sans"/>
              <a:buChar char="▪"/>
            </a:pP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Modified Fully Connected (FC) Layer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48" lvl="2" marL="53774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pen Sans"/>
              <a:buChar char="▪"/>
            </a:pP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Activations (Sigmoid)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48" lvl="2" marL="53774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pen Sans"/>
              <a:buChar char="▪"/>
            </a:pPr>
            <a:r>
              <a:rPr lang="en-US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Output layer (80)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825850" y="2498040"/>
            <a:ext cx="4894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874800" y="4079997"/>
            <a:ext cx="52896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ResNet50 model (not Pretrained)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2" marL="53774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Weights: NONE</a:t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0050" y="1387075"/>
            <a:ext cx="5875502" cy="370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>
            <a:off x="811833" y="952959"/>
            <a:ext cx="1212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1" marL="357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MLP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4999" lvl="2" marL="25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6741445" y="958168"/>
            <a:ext cx="1212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1" marL="357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4999" lvl="2" marL="25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3668042" y="3705925"/>
            <a:ext cx="327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1" marL="357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Pretrained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sNet 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4999" lvl="2" marL="25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729575" y="395612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Confusion Matrix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7"/>
          <p:cNvGrpSpPr/>
          <p:nvPr/>
        </p:nvGrpSpPr>
        <p:grpSpPr>
          <a:xfrm>
            <a:off x="693793" y="1408498"/>
            <a:ext cx="3850014" cy="2238895"/>
            <a:chOff x="587075" y="1946315"/>
            <a:chExt cx="3283644" cy="1899010"/>
          </a:xfrm>
        </p:grpSpPr>
        <p:pic>
          <p:nvPicPr>
            <p:cNvPr id="89" name="Google Shape;8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7075" y="1976000"/>
              <a:ext cx="1545813" cy="1564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24906" y="1946315"/>
              <a:ext cx="1545813" cy="1564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7"/>
            <p:cNvSpPr txBox="1"/>
            <p:nvPr/>
          </p:nvSpPr>
          <p:spPr>
            <a:xfrm>
              <a:off x="587075" y="3469725"/>
              <a:ext cx="11280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Person</a:t>
              </a:r>
              <a:endPara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7"/>
            <p:cNvSpPr txBox="1"/>
            <p:nvPr/>
          </p:nvSpPr>
          <p:spPr>
            <a:xfrm>
              <a:off x="2386494" y="3440040"/>
              <a:ext cx="11280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Chair</a:t>
              </a:r>
              <a:endPara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7"/>
            <p:cNvSpPr txBox="1"/>
            <p:nvPr/>
          </p:nvSpPr>
          <p:spPr>
            <a:xfrm>
              <a:off x="1030225" y="248880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1600225" y="248880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" name="Google Shape;95;p7"/>
            <p:cNvSpPr txBox="1"/>
            <p:nvPr/>
          </p:nvSpPr>
          <p:spPr>
            <a:xfrm>
              <a:off x="1010750" y="310255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7"/>
            <p:cNvSpPr txBox="1"/>
            <p:nvPr/>
          </p:nvSpPr>
          <p:spPr>
            <a:xfrm>
              <a:off x="1580738" y="310255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7"/>
            <p:cNvSpPr txBox="1"/>
            <p:nvPr/>
          </p:nvSpPr>
          <p:spPr>
            <a:xfrm>
              <a:off x="2730719" y="245911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7"/>
            <p:cNvSpPr txBox="1"/>
            <p:nvPr/>
          </p:nvSpPr>
          <p:spPr>
            <a:xfrm>
              <a:off x="3300719" y="245911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7"/>
            <p:cNvSpPr txBox="1"/>
            <p:nvPr/>
          </p:nvSpPr>
          <p:spPr>
            <a:xfrm>
              <a:off x="2711244" y="307286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7"/>
            <p:cNvSpPr txBox="1"/>
            <p:nvPr/>
          </p:nvSpPr>
          <p:spPr>
            <a:xfrm>
              <a:off x="3281232" y="307286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" name="Google Shape;101;p7"/>
          <p:cNvGrpSpPr/>
          <p:nvPr/>
        </p:nvGrpSpPr>
        <p:grpSpPr>
          <a:xfrm>
            <a:off x="4238954" y="4144724"/>
            <a:ext cx="3714791" cy="2117450"/>
            <a:chOff x="8187450" y="4185210"/>
            <a:chExt cx="3201300" cy="1869325"/>
          </a:xfrm>
        </p:grpSpPr>
        <p:pic>
          <p:nvPicPr>
            <p:cNvPr id="102" name="Google Shape;10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87450" y="4185210"/>
              <a:ext cx="1545813" cy="1564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42937" y="4185210"/>
              <a:ext cx="1545813" cy="1564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7"/>
            <p:cNvSpPr txBox="1"/>
            <p:nvPr/>
          </p:nvSpPr>
          <p:spPr>
            <a:xfrm>
              <a:off x="8187450" y="5678935"/>
              <a:ext cx="11280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Person</a:t>
              </a:r>
              <a:endPara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7"/>
            <p:cNvSpPr txBox="1"/>
            <p:nvPr/>
          </p:nvSpPr>
          <p:spPr>
            <a:xfrm>
              <a:off x="9904525" y="5678935"/>
              <a:ext cx="11280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Chair</a:t>
              </a:r>
              <a:endPara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7"/>
            <p:cNvSpPr txBox="1"/>
            <p:nvPr/>
          </p:nvSpPr>
          <p:spPr>
            <a:xfrm>
              <a:off x="8609775" y="467393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87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7"/>
            <p:cNvSpPr txBox="1"/>
            <p:nvPr/>
          </p:nvSpPr>
          <p:spPr>
            <a:xfrm>
              <a:off x="9179775" y="467393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</a:t>
              </a: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13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7"/>
            <p:cNvSpPr txBox="1"/>
            <p:nvPr/>
          </p:nvSpPr>
          <p:spPr>
            <a:xfrm>
              <a:off x="8590300" y="528768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.06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Google Shape;109;p7"/>
            <p:cNvSpPr txBox="1"/>
            <p:nvPr/>
          </p:nvSpPr>
          <p:spPr>
            <a:xfrm>
              <a:off x="9160288" y="528768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</a:t>
              </a: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94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7"/>
            <p:cNvSpPr txBox="1"/>
            <p:nvPr/>
          </p:nvSpPr>
          <p:spPr>
            <a:xfrm>
              <a:off x="10248750" y="467393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</a:t>
              </a: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38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7"/>
            <p:cNvSpPr txBox="1"/>
            <p:nvPr/>
          </p:nvSpPr>
          <p:spPr>
            <a:xfrm>
              <a:off x="10818750" y="467393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</a:t>
              </a: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62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7"/>
            <p:cNvSpPr txBox="1"/>
            <p:nvPr/>
          </p:nvSpPr>
          <p:spPr>
            <a:xfrm>
              <a:off x="10229275" y="528768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</a:t>
              </a: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7"/>
            <p:cNvSpPr txBox="1"/>
            <p:nvPr/>
          </p:nvSpPr>
          <p:spPr>
            <a:xfrm>
              <a:off x="10799263" y="5287685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</a:t>
              </a: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98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" name="Google Shape;114;p7"/>
          <p:cNvGrpSpPr/>
          <p:nvPr/>
        </p:nvGrpSpPr>
        <p:grpSpPr>
          <a:xfrm>
            <a:off x="6706347" y="1408498"/>
            <a:ext cx="3727958" cy="2238895"/>
            <a:chOff x="4397075" y="1976000"/>
            <a:chExt cx="3277500" cy="1869325"/>
          </a:xfrm>
        </p:grpSpPr>
        <p:pic>
          <p:nvPicPr>
            <p:cNvPr id="115" name="Google Shape;11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52562" y="1976000"/>
              <a:ext cx="1545813" cy="1564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7"/>
            <p:cNvSpPr txBox="1"/>
            <p:nvPr/>
          </p:nvSpPr>
          <p:spPr>
            <a:xfrm>
              <a:off x="7104575" y="248880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17" name="Google Shape;11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97075" y="1976000"/>
              <a:ext cx="1545813" cy="1564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7"/>
            <p:cNvSpPr txBox="1"/>
            <p:nvPr/>
          </p:nvSpPr>
          <p:spPr>
            <a:xfrm>
              <a:off x="4397075" y="3469725"/>
              <a:ext cx="11280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Person</a:t>
              </a:r>
              <a:endPara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7"/>
            <p:cNvSpPr txBox="1"/>
            <p:nvPr/>
          </p:nvSpPr>
          <p:spPr>
            <a:xfrm>
              <a:off x="6114150" y="3469725"/>
              <a:ext cx="11280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Chair</a:t>
              </a:r>
              <a:endPara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7"/>
            <p:cNvSpPr txBox="1"/>
            <p:nvPr/>
          </p:nvSpPr>
          <p:spPr>
            <a:xfrm>
              <a:off x="4781975" y="248880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</a:t>
              </a: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89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7"/>
            <p:cNvSpPr txBox="1"/>
            <p:nvPr/>
          </p:nvSpPr>
          <p:spPr>
            <a:xfrm>
              <a:off x="5351975" y="248880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</a:t>
              </a: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7"/>
            <p:cNvSpPr txBox="1"/>
            <p:nvPr/>
          </p:nvSpPr>
          <p:spPr>
            <a:xfrm>
              <a:off x="4762500" y="310255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</a:t>
              </a: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18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7"/>
            <p:cNvSpPr txBox="1"/>
            <p:nvPr/>
          </p:nvSpPr>
          <p:spPr>
            <a:xfrm>
              <a:off x="5332488" y="310255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</a:t>
              </a:r>
              <a:r>
                <a:rPr lang="en-US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82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7"/>
            <p:cNvSpPr txBox="1"/>
            <p:nvPr/>
          </p:nvSpPr>
          <p:spPr>
            <a:xfrm>
              <a:off x="6458375" y="248880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7"/>
            <p:cNvSpPr txBox="1"/>
            <p:nvPr/>
          </p:nvSpPr>
          <p:spPr>
            <a:xfrm>
              <a:off x="6438900" y="310255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7"/>
            <p:cNvSpPr txBox="1"/>
            <p:nvPr/>
          </p:nvSpPr>
          <p:spPr>
            <a:xfrm>
              <a:off x="7085088" y="3102550"/>
              <a:ext cx="5700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1.0</a:t>
              </a:r>
              <a:endPara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g32b3ba9c728_1_0"/>
          <p:cNvGraphicFramePr/>
          <p:nvPr/>
        </p:nvGraphicFramePr>
        <p:xfrm>
          <a:off x="3222675" y="2074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{1AFA1782-1F54-4C74-BD8E-610A82F78D76}</a:tableStyleId>
              </a:tblPr>
              <a:tblGrid>
                <a:gridCol w="1305125"/>
                <a:gridCol w="858175"/>
                <a:gridCol w="976150"/>
                <a:gridCol w="997000"/>
                <a:gridCol w="726675"/>
                <a:gridCol w="883525"/>
              </a:tblGrid>
              <a:tr h="34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Label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Precision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Recall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 Score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CNN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Person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8612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8594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8930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8759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Chair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0.9849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0.9594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0.9616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0.9605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MLP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Person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0.5485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0.5485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1.0000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0.7084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Chair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0.8921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0.0000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0.0000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0.0000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ResNet50</a:t>
                      </a:r>
                      <a:endParaRPr b="1"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Person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9017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9472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0.8675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9056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Chair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9277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7220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3800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-US" sz="13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4979</a:t>
                      </a:r>
                      <a:endParaRPr sz="13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g32b3ba9c728_1_0"/>
          <p:cNvSpPr txBox="1"/>
          <p:nvPr>
            <p:ph idx="4294967295" type="title"/>
          </p:nvPr>
        </p:nvSpPr>
        <p:spPr>
          <a:xfrm>
            <a:off x="740275" y="479675"/>
            <a:ext cx="100455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lang="en-US" sz="2400">
                <a:solidFill>
                  <a:schemeClr val="accent1"/>
                </a:solidFill>
              </a:rPr>
              <a:t>Model Evaluation and Metrics (Task 5)</a:t>
            </a:r>
            <a:br>
              <a:rPr lang="en-US" sz="2400"/>
            </a:br>
            <a:r>
              <a:rPr lang="en-US" sz="2000">
                <a:solidFill>
                  <a:schemeClr val="accent1"/>
                </a:solidFill>
              </a:rPr>
              <a:t>Comparative performance for all three models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2022-05-04T09:57:14Z</dcterms:created>
  <dc:creator>Flämig,Anne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r8>6.0</vt:r8>
  </property>
</Properties>
</file>