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4"/>
  </p:notesMasterIdLst>
  <p:handoutMasterIdLst>
    <p:handoutMasterId r:id="rId5"/>
  </p:handoutMasterIdLst>
  <p:sldIdLst>
    <p:sldId id="256" r:id="rId2"/>
    <p:sldId id="274" r:id="rId3"/>
  </p:sldIdLst>
  <p:sldSz cx="12192000" cy="6858000"/>
  <p:notesSz cx="6858000" cy="9144000"/>
  <p:embeddedFontLst>
    <p:embeddedFont>
      <p:font typeface="Open Sans" pitchFamily="2" charset="0"/>
      <p:regular r:id="rId6"/>
      <p:bold r:id="rId7"/>
      <p:italic r:id="rId8"/>
      <p:boldItalic r:id="rId9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256"/>
          </p14:sldIdLst>
        </p14:section>
        <p14:section name="Elements of Corporate Design" id="{9B15DDF1-0A1C-4450-A2F2-FA4F67CF33BE}">
          <p14:sldIdLst/>
        </p14:section>
        <p14:section name="Accessibility" id="{E2B0AA9C-B969-41B1-8D1C-CD958EECCFCE}">
          <p14:sldIdLst/>
        </p14:section>
        <p14:section name="Notes on working with the presentation template" id="{C35964E0-8CA8-4D55-BC6C-ED89AB26EFC1}">
          <p14:sldIdLst>
            <p14:sldId id="274"/>
          </p14:sldIdLst>
        </p14:section>
        <p14:section name="Placing secondary logos" id="{D6084297-AA0D-46A3-A755-4530E61D1AFD}">
          <p14:sldIdLst/>
        </p14:section>
        <p14:section name="Title with visual or photo" id="{F5E9657D-0C2D-426B-AD48-34C0FBC92651}">
          <p14:sldIdLst/>
        </p14:section>
        <p14:section name="Save template file" id="{660D1769-CD84-4294-963C-1189C9516F27}">
          <p14:sldIdLst/>
        </p14:section>
        <p14:section name="More sample pages with TU Dresden content" id="{AD708181-2670-4EDC-AA8D-5A3C3905AC8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719"/>
    <a:srgbClr val="DE2526"/>
    <a:srgbClr val="951B81"/>
    <a:srgbClr val="59358C"/>
    <a:srgbClr val="FFFFFF"/>
    <a:srgbClr val="0069B4"/>
    <a:srgbClr val="F2F2F2"/>
    <a:srgbClr val="000000"/>
    <a:srgbClr val="13A983"/>
    <a:srgbClr val="009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 baseline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pic>
        <p:nvPicPr>
          <p:cNvPr id="21" name="Grafik 2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0" name="Grafik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927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pic>
        <p:nvPicPr>
          <p:cNvPr id="16" name="Grafik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This is a heading</a:t>
            </a:r>
            <a:br>
              <a:rPr lang="en-US" noProof="0" dirty="0"/>
            </a:br>
            <a:r>
              <a:rPr lang="en-US" noProof="0" dirty="0"/>
              <a:t>with 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text level (16 </a:t>
            </a:r>
            <a:r>
              <a:rPr lang="en-US" noProof="0" dirty="0" err="1"/>
              <a:t>pt</a:t>
            </a:r>
            <a:r>
              <a:rPr lang="en-US" noProof="0" dirty="0"/>
              <a:t> up to level 4)</a:t>
            </a:r>
          </a:p>
          <a:p>
            <a:pPr lvl="1"/>
            <a:r>
              <a:rPr lang="en-US" noProof="0" dirty="0"/>
              <a:t>Second text level for enumerations</a:t>
            </a:r>
          </a:p>
          <a:p>
            <a:pPr lvl="2"/>
            <a:r>
              <a:rPr lang="en-US" noProof="0" dirty="0"/>
              <a:t>Third text level if there is a lot of text (14pt)</a:t>
            </a:r>
          </a:p>
          <a:p>
            <a:pPr lvl="3"/>
            <a:r>
              <a:rPr lang="en-US" noProof="0" dirty="0"/>
              <a:t>Fourth text level for enumerations if there is a lot of text</a:t>
            </a:r>
          </a:p>
          <a:p>
            <a:pPr lvl="4"/>
            <a:r>
              <a:rPr lang="en-US" noProof="0" dirty="0"/>
              <a:t>Fifth text level (14 </a:t>
            </a:r>
            <a:r>
              <a:rPr lang="en-US" noProof="0" dirty="0" err="1"/>
              <a:t>pt</a:t>
            </a:r>
            <a:r>
              <a:rPr lang="en-US" noProof="0" dirty="0"/>
              <a:t> for all subsequent levels)</a:t>
            </a:r>
          </a:p>
          <a:p>
            <a:pPr lvl="5"/>
            <a:r>
              <a:rPr lang="en-US" noProof="0" dirty="0"/>
              <a:t>Sixth text level for enumerations if there is a lot of text</a:t>
            </a:r>
          </a:p>
          <a:p>
            <a:pPr lvl="6"/>
            <a:r>
              <a:rPr lang="en-US" noProof="0" dirty="0"/>
              <a:t>Seventh text level for enumerations if there is a lot of text</a:t>
            </a:r>
          </a:p>
          <a:p>
            <a:pPr lvl="7"/>
            <a:r>
              <a:rPr lang="en-US" noProof="0" dirty="0"/>
              <a:t>Eighth text level for enumerations if there is a lot of text</a:t>
            </a:r>
          </a:p>
          <a:p>
            <a:pPr lvl="8"/>
            <a:r>
              <a:rPr lang="en-US" noProof="0" dirty="0"/>
              <a:t>Ninth text level for enumerations if there is a lot of text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2"/>
                </a:solidFill>
              </a:rPr>
              <a:t>Title of the presentation</a:t>
            </a:r>
          </a:p>
          <a:p>
            <a:pPr algn="l"/>
            <a:r>
              <a:rPr lang="en-US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Organizational unit of TU Dresden / </a:t>
            </a:r>
            <a:r>
              <a:rPr lang="en-US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 Name, First Name of the speaker</a:t>
            </a:r>
            <a:endParaRPr lang="en-US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r>
              <a:rPr lang="en-US" sz="800" kern="1200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Location or occasion of the presentation // May</a:t>
            </a:r>
            <a:r>
              <a:rPr lang="en-US" sz="800" kern="1200" baseline="0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</a:t>
            </a:r>
            <a:r>
              <a:rPr lang="en-US" sz="800" kern="1200" noProof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2022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7" y="6334048"/>
            <a:ext cx="1116184" cy="324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598" y="6315776"/>
            <a:ext cx="97047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 baseline="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Directorate 7 – Strategy and Communication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templates</a:t>
            </a:r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>
          <a:xfrm>
            <a:off x="882772" y="5028236"/>
            <a:ext cx="8042971" cy="246221"/>
          </a:xfrm>
        </p:spPr>
        <p:txBody>
          <a:bodyPr/>
          <a:lstStyle/>
          <a:p>
            <a:r>
              <a:rPr lang="en-US" dirty="0"/>
              <a:t>Corporate design rules - Guidelines for using the template and ensuring accessibility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882808" y="3138045"/>
            <a:ext cx="1671035" cy="246221"/>
          </a:xfrm>
        </p:spPr>
        <p:txBody>
          <a:bodyPr/>
          <a:lstStyle/>
          <a:p>
            <a:r>
              <a:rPr lang="en-US" dirty="0"/>
              <a:t>Corporate Design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9567940" cy="492443"/>
          </a:xfrm>
        </p:spPr>
        <p:txBody>
          <a:bodyPr/>
          <a:lstStyle/>
          <a:p>
            <a:r>
              <a:rPr lang="en-US" dirty="0"/>
              <a:t>in TU Dresden Corporate Design // as of May 2022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47988" y="127428"/>
            <a:ext cx="10580687" cy="684213"/>
          </a:xfrm>
        </p:spPr>
        <p:txBody>
          <a:bodyPr>
            <a:normAutofit fontScale="90000"/>
          </a:bodyPr>
          <a:lstStyle/>
          <a:p>
            <a:r>
              <a:rPr lang="en-US" dirty="0"/>
              <a:t>CNN Model Results</a:t>
            </a:r>
            <a:br>
              <a:rPr lang="en-US" dirty="0"/>
            </a:b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/>
          </p:nvPr>
        </p:nvSpPr>
        <p:spPr>
          <a:xfrm>
            <a:off x="495976" y="3826822"/>
            <a:ext cx="5002392" cy="46541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B045F-000B-9D82-E297-04CE5B956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 t="10640" r="8784" b="8111"/>
          <a:stretch/>
        </p:blipFill>
        <p:spPr>
          <a:xfrm>
            <a:off x="6169935" y="688181"/>
            <a:ext cx="5774077" cy="465419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496F592-5BD2-66A3-567D-0A22B4168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88" y="970917"/>
            <a:ext cx="5985867" cy="738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Architecture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600" dirty="0">
                <a:solidFill>
                  <a:schemeClr val="accent1"/>
                </a:solidFill>
              </a:rPr>
              <a:t>Three convolutional layers (16, 32, 64 filters), each followed by 2x2 max-pooling with a fully connected layer for 80 output labels with sigmoid activation.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600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solidFill>
                <a:schemeClr val="accent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Training Results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Training loss decreases steadily, saturating at 8 epochs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1600" dirty="0">
              <a:solidFill>
                <a:schemeClr val="accent1"/>
              </a:solidFill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600" dirty="0">
                <a:solidFill>
                  <a:schemeClr val="accent1"/>
                </a:solidFill>
                <a:latin typeface="+mj-lt"/>
              </a:rPr>
              <a:t>Validation loss rises after epoch 3, indicating overfitting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Key Takeaways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Accuracy: 0.7396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Precision: 0.8781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Recall: 0.9881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F1 Score: 0.8830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966740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.04_TUD_PPT_16zu9_Vorlage_ENG.potx" id="{4A8999F3-52A7-4DD7-B42B-A2AC677FDF0C}" vid="{69B7EF8F-342A-47BA-91BB-6D6B0D94D85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101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Wingdings</vt:lpstr>
      <vt:lpstr>Open Sans</vt:lpstr>
      <vt:lpstr>Symbol</vt:lpstr>
      <vt:lpstr>Arial</vt:lpstr>
      <vt:lpstr>Calibri</vt:lpstr>
      <vt:lpstr>TUD_2018_16zu9</vt:lpstr>
      <vt:lpstr>Presentation templates</vt:lpstr>
      <vt:lpstr>CNN Model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templates</dc:title>
  <dc:subject>Präsentationsvorlage</dc:subject>
  <dc:creator>Flämig,Anne</dc:creator>
  <cp:lastModifiedBy>Rehan Karthik</cp:lastModifiedBy>
  <cp:revision>17</cp:revision>
  <dcterms:created xsi:type="dcterms:W3CDTF">2022-05-04T09:57:14Z</dcterms:created>
  <dcterms:modified xsi:type="dcterms:W3CDTF">2025-01-28T14:00:34Z</dcterms:modified>
</cp:coreProperties>
</file>