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5" r:id="rId1"/>
  </p:sldMasterIdLst>
  <p:notesMasterIdLst>
    <p:notesMasterId r:id="rId23"/>
  </p:notesMasterIdLst>
  <p:sldIdLst>
    <p:sldId id="256" r:id="rId2"/>
    <p:sldId id="275" r:id="rId3"/>
    <p:sldId id="276" r:id="rId4"/>
    <p:sldId id="277" r:id="rId5"/>
    <p:sldId id="278" r:id="rId6"/>
    <p:sldId id="257" r:id="rId7"/>
    <p:sldId id="258" r:id="rId8"/>
    <p:sldId id="259" r:id="rId9"/>
    <p:sldId id="260" r:id="rId10"/>
    <p:sldId id="269" r:id="rId11"/>
    <p:sldId id="270" r:id="rId12"/>
    <p:sldId id="271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74" r:id="rId21"/>
    <p:sldId id="272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mbria" panose="02040503050406030204" pitchFamily="18" charset="0"/>
      <p:regular r:id="rId28"/>
      <p:bold r:id="rId29"/>
      <p:italic r:id="rId30"/>
      <p:boldItalic r:id="rId31"/>
    </p:embeddedFont>
    <p:embeddedFont>
      <p:font typeface="Rockwell" panose="02060603020205020403" pitchFamily="18" charset="0"/>
      <p:regular r:id="rId32"/>
      <p:bold r:id="rId33"/>
      <p:italic r:id="rId34"/>
      <p:boldItalic r:id="rId35"/>
    </p:embeddedFont>
    <p:embeddedFont>
      <p:font typeface="Rockwell Condensed" panose="02060603050405020104" pitchFamily="18" charset="0"/>
      <p:regular r:id="rId36"/>
      <p:bold r:id="rId37"/>
    </p:embeddedFont>
    <p:embeddedFont>
      <p:font typeface="Rockwell Extra Bold" panose="02060903040505020403" pitchFamily="18" charset="0"/>
      <p:bold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114" y="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23648C-C207-40A7-987F-44A205D6ED3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59DC522-4DFB-41BA-ACE5-E9272572CC8F}">
      <dgm:prSet/>
      <dgm:spPr/>
      <dgm:t>
        <a:bodyPr/>
        <a:lstStyle/>
        <a:p>
          <a:r>
            <a:rPr lang="en-US"/>
            <a:t>Power BI is a business intelligence tool</a:t>
          </a:r>
        </a:p>
      </dgm:t>
    </dgm:pt>
    <dgm:pt modelId="{87D5655F-AA4C-46E1-9864-E86774739755}" type="parTrans" cxnId="{70643F19-90A8-4F03-B5C9-F23AB271FD44}">
      <dgm:prSet/>
      <dgm:spPr/>
      <dgm:t>
        <a:bodyPr/>
        <a:lstStyle/>
        <a:p>
          <a:endParaRPr lang="en-US"/>
        </a:p>
      </dgm:t>
    </dgm:pt>
    <dgm:pt modelId="{8EAD1AC2-5552-4FF3-BDF0-E8E14EDAADF6}" type="sibTrans" cxnId="{70643F19-90A8-4F03-B5C9-F23AB271FD44}">
      <dgm:prSet/>
      <dgm:spPr/>
      <dgm:t>
        <a:bodyPr/>
        <a:lstStyle/>
        <a:p>
          <a:endParaRPr lang="en-US"/>
        </a:p>
      </dgm:t>
    </dgm:pt>
    <dgm:pt modelId="{90DFB0DC-5F66-4F69-B424-6FBDB0E4BB79}">
      <dgm:prSet/>
      <dgm:spPr/>
      <dgm:t>
        <a:bodyPr/>
        <a:lstStyle/>
        <a:p>
          <a:r>
            <a:rPr lang="en-US"/>
            <a:t>It is used for data visualization, data analysis </a:t>
          </a:r>
        </a:p>
      </dgm:t>
    </dgm:pt>
    <dgm:pt modelId="{D9C85A0F-10A8-4DDA-9EAA-0BAF0FA76B48}" type="parTrans" cxnId="{2B8376E1-D935-4F33-AAB4-6D696D477BF9}">
      <dgm:prSet/>
      <dgm:spPr/>
      <dgm:t>
        <a:bodyPr/>
        <a:lstStyle/>
        <a:p>
          <a:endParaRPr lang="en-US"/>
        </a:p>
      </dgm:t>
    </dgm:pt>
    <dgm:pt modelId="{F385BB30-B57B-4BA4-BAF5-4ACA2714B380}" type="sibTrans" cxnId="{2B8376E1-D935-4F33-AAB4-6D696D477BF9}">
      <dgm:prSet/>
      <dgm:spPr/>
      <dgm:t>
        <a:bodyPr/>
        <a:lstStyle/>
        <a:p>
          <a:endParaRPr lang="en-US"/>
        </a:p>
      </dgm:t>
    </dgm:pt>
    <dgm:pt modelId="{6C008B45-9A13-45DD-B94C-84FC52A6256B}">
      <dgm:prSet/>
      <dgm:spPr/>
      <dgm:t>
        <a:bodyPr/>
        <a:lstStyle/>
        <a:p>
          <a:r>
            <a:rPr lang="en-US"/>
            <a:t>Create Interactive Dashboards and BI reports.</a:t>
          </a:r>
        </a:p>
      </dgm:t>
    </dgm:pt>
    <dgm:pt modelId="{39464893-FAF1-43E1-9FAE-D4373C56986E}" type="parTrans" cxnId="{9DCA05E9-2EDE-4BEE-AD66-EBCCCA12B656}">
      <dgm:prSet/>
      <dgm:spPr/>
      <dgm:t>
        <a:bodyPr/>
        <a:lstStyle/>
        <a:p>
          <a:endParaRPr lang="en-US"/>
        </a:p>
      </dgm:t>
    </dgm:pt>
    <dgm:pt modelId="{23E7E61F-B796-497F-B9BF-9551A790CCDD}" type="sibTrans" cxnId="{9DCA05E9-2EDE-4BEE-AD66-EBCCCA12B656}">
      <dgm:prSet/>
      <dgm:spPr/>
      <dgm:t>
        <a:bodyPr/>
        <a:lstStyle/>
        <a:p>
          <a:endParaRPr lang="en-US"/>
        </a:p>
      </dgm:t>
    </dgm:pt>
    <dgm:pt modelId="{9DB06929-EE5C-417A-8885-6DBC3F2CD8A6}" type="pres">
      <dgm:prSet presAssocID="{5523648C-C207-40A7-987F-44A205D6ED3D}" presName="root" presStyleCnt="0">
        <dgm:presLayoutVars>
          <dgm:dir/>
          <dgm:resizeHandles val="exact"/>
        </dgm:presLayoutVars>
      </dgm:prSet>
      <dgm:spPr/>
    </dgm:pt>
    <dgm:pt modelId="{DD930C6F-69A5-4DC7-A950-71F95488EBDD}" type="pres">
      <dgm:prSet presAssocID="{559DC522-4DFB-41BA-ACE5-E9272572CC8F}" presName="compNode" presStyleCnt="0"/>
      <dgm:spPr/>
    </dgm:pt>
    <dgm:pt modelId="{790D2446-D0F6-4D31-86C6-4F4F81217549}" type="pres">
      <dgm:prSet presAssocID="{559DC522-4DFB-41BA-ACE5-E9272572CC8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978AD95-1377-4593-ABC4-2D832C22E279}" type="pres">
      <dgm:prSet presAssocID="{559DC522-4DFB-41BA-ACE5-E9272572CC8F}" presName="spaceRect" presStyleCnt="0"/>
      <dgm:spPr/>
    </dgm:pt>
    <dgm:pt modelId="{25F57BC5-82AF-4148-BC49-8DE8DF61F468}" type="pres">
      <dgm:prSet presAssocID="{559DC522-4DFB-41BA-ACE5-E9272572CC8F}" presName="textRect" presStyleLbl="revTx" presStyleIdx="0" presStyleCnt="3">
        <dgm:presLayoutVars>
          <dgm:chMax val="1"/>
          <dgm:chPref val="1"/>
        </dgm:presLayoutVars>
      </dgm:prSet>
      <dgm:spPr/>
    </dgm:pt>
    <dgm:pt modelId="{1347DFA7-CB73-4344-BDED-2760E3D097FD}" type="pres">
      <dgm:prSet presAssocID="{8EAD1AC2-5552-4FF3-BDF0-E8E14EDAADF6}" presName="sibTrans" presStyleCnt="0"/>
      <dgm:spPr/>
    </dgm:pt>
    <dgm:pt modelId="{41C392EA-18E1-47A5-AD13-9B405B6DE4D5}" type="pres">
      <dgm:prSet presAssocID="{90DFB0DC-5F66-4F69-B424-6FBDB0E4BB79}" presName="compNode" presStyleCnt="0"/>
      <dgm:spPr/>
    </dgm:pt>
    <dgm:pt modelId="{E3DC5AF4-12AB-40C5-B480-E57908C98F3A}" type="pres">
      <dgm:prSet presAssocID="{90DFB0DC-5F66-4F69-B424-6FBDB0E4BB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3C3AAFF-3BAD-4E83-9739-21BF0E3DEF3D}" type="pres">
      <dgm:prSet presAssocID="{90DFB0DC-5F66-4F69-B424-6FBDB0E4BB79}" presName="spaceRect" presStyleCnt="0"/>
      <dgm:spPr/>
    </dgm:pt>
    <dgm:pt modelId="{46030BAE-24F8-4C51-84E5-CC2C4AAB17D9}" type="pres">
      <dgm:prSet presAssocID="{90DFB0DC-5F66-4F69-B424-6FBDB0E4BB79}" presName="textRect" presStyleLbl="revTx" presStyleIdx="1" presStyleCnt="3">
        <dgm:presLayoutVars>
          <dgm:chMax val="1"/>
          <dgm:chPref val="1"/>
        </dgm:presLayoutVars>
      </dgm:prSet>
      <dgm:spPr/>
    </dgm:pt>
    <dgm:pt modelId="{A6CB5EE0-15D6-4757-8CA4-61DD467184C3}" type="pres">
      <dgm:prSet presAssocID="{F385BB30-B57B-4BA4-BAF5-4ACA2714B380}" presName="sibTrans" presStyleCnt="0"/>
      <dgm:spPr/>
    </dgm:pt>
    <dgm:pt modelId="{131DCC87-C6FA-4D71-9D5E-D802DAA9A7E9}" type="pres">
      <dgm:prSet presAssocID="{6C008B45-9A13-45DD-B94C-84FC52A6256B}" presName="compNode" presStyleCnt="0"/>
      <dgm:spPr/>
    </dgm:pt>
    <dgm:pt modelId="{ED3F339E-E762-4F1D-A066-7B9EF699A586}" type="pres">
      <dgm:prSet presAssocID="{6C008B45-9A13-45DD-B94C-84FC52A625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7C2DA42-95AA-441A-8EA6-1191E341D4E8}" type="pres">
      <dgm:prSet presAssocID="{6C008B45-9A13-45DD-B94C-84FC52A6256B}" presName="spaceRect" presStyleCnt="0"/>
      <dgm:spPr/>
    </dgm:pt>
    <dgm:pt modelId="{5548C4E7-38FB-4AE0-A1A7-C61942C6E61F}" type="pres">
      <dgm:prSet presAssocID="{6C008B45-9A13-45DD-B94C-84FC52A62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6680314-C439-4AA9-8E11-B54649C7EA8E}" type="presOf" srcId="{90DFB0DC-5F66-4F69-B424-6FBDB0E4BB79}" destId="{46030BAE-24F8-4C51-84E5-CC2C4AAB17D9}" srcOrd="0" destOrd="0" presId="urn:microsoft.com/office/officeart/2018/2/layout/IconLabelList"/>
    <dgm:cxn modelId="{70643F19-90A8-4F03-B5C9-F23AB271FD44}" srcId="{5523648C-C207-40A7-987F-44A205D6ED3D}" destId="{559DC522-4DFB-41BA-ACE5-E9272572CC8F}" srcOrd="0" destOrd="0" parTransId="{87D5655F-AA4C-46E1-9864-E86774739755}" sibTransId="{8EAD1AC2-5552-4FF3-BDF0-E8E14EDAADF6}"/>
    <dgm:cxn modelId="{B7C2072E-6DC5-4CD6-8398-6D52F0E2A971}" type="presOf" srcId="{6C008B45-9A13-45DD-B94C-84FC52A6256B}" destId="{5548C4E7-38FB-4AE0-A1A7-C61942C6E61F}" srcOrd="0" destOrd="0" presId="urn:microsoft.com/office/officeart/2018/2/layout/IconLabelList"/>
    <dgm:cxn modelId="{C6658455-77A4-4769-94D3-22F559FD6B2B}" type="presOf" srcId="{559DC522-4DFB-41BA-ACE5-E9272572CC8F}" destId="{25F57BC5-82AF-4148-BC49-8DE8DF61F468}" srcOrd="0" destOrd="0" presId="urn:microsoft.com/office/officeart/2018/2/layout/IconLabelList"/>
    <dgm:cxn modelId="{2B8376E1-D935-4F33-AAB4-6D696D477BF9}" srcId="{5523648C-C207-40A7-987F-44A205D6ED3D}" destId="{90DFB0DC-5F66-4F69-B424-6FBDB0E4BB79}" srcOrd="1" destOrd="0" parTransId="{D9C85A0F-10A8-4DDA-9EAA-0BAF0FA76B48}" sibTransId="{F385BB30-B57B-4BA4-BAF5-4ACA2714B380}"/>
    <dgm:cxn modelId="{9DCA05E9-2EDE-4BEE-AD66-EBCCCA12B656}" srcId="{5523648C-C207-40A7-987F-44A205D6ED3D}" destId="{6C008B45-9A13-45DD-B94C-84FC52A6256B}" srcOrd="2" destOrd="0" parTransId="{39464893-FAF1-43E1-9FAE-D4373C56986E}" sibTransId="{23E7E61F-B796-497F-B9BF-9551A790CCDD}"/>
    <dgm:cxn modelId="{70040CED-0963-402D-9DEC-4ABFF793BB5D}" type="presOf" srcId="{5523648C-C207-40A7-987F-44A205D6ED3D}" destId="{9DB06929-EE5C-417A-8885-6DBC3F2CD8A6}" srcOrd="0" destOrd="0" presId="urn:microsoft.com/office/officeart/2018/2/layout/IconLabelList"/>
    <dgm:cxn modelId="{C8DF592B-089F-4551-9D63-4744D01F14BB}" type="presParOf" srcId="{9DB06929-EE5C-417A-8885-6DBC3F2CD8A6}" destId="{DD930C6F-69A5-4DC7-A950-71F95488EBDD}" srcOrd="0" destOrd="0" presId="urn:microsoft.com/office/officeart/2018/2/layout/IconLabelList"/>
    <dgm:cxn modelId="{41BE3D8C-CE3C-4D4C-B703-7F1D0DBDD5A1}" type="presParOf" srcId="{DD930C6F-69A5-4DC7-A950-71F95488EBDD}" destId="{790D2446-D0F6-4D31-86C6-4F4F81217549}" srcOrd="0" destOrd="0" presId="urn:microsoft.com/office/officeart/2018/2/layout/IconLabelList"/>
    <dgm:cxn modelId="{C1FC32A6-7D1E-4292-A0BD-259578B8A581}" type="presParOf" srcId="{DD930C6F-69A5-4DC7-A950-71F95488EBDD}" destId="{E978AD95-1377-4593-ABC4-2D832C22E279}" srcOrd="1" destOrd="0" presId="urn:microsoft.com/office/officeart/2018/2/layout/IconLabelList"/>
    <dgm:cxn modelId="{A3EFF321-880B-4B45-9643-4A47322E2069}" type="presParOf" srcId="{DD930C6F-69A5-4DC7-A950-71F95488EBDD}" destId="{25F57BC5-82AF-4148-BC49-8DE8DF61F468}" srcOrd="2" destOrd="0" presId="urn:microsoft.com/office/officeart/2018/2/layout/IconLabelList"/>
    <dgm:cxn modelId="{EC4F3C2E-83DE-44FB-A063-A91AD42188B0}" type="presParOf" srcId="{9DB06929-EE5C-417A-8885-6DBC3F2CD8A6}" destId="{1347DFA7-CB73-4344-BDED-2760E3D097FD}" srcOrd="1" destOrd="0" presId="urn:microsoft.com/office/officeart/2018/2/layout/IconLabelList"/>
    <dgm:cxn modelId="{0CB08455-6FBB-4424-AFB5-D24C7415C12F}" type="presParOf" srcId="{9DB06929-EE5C-417A-8885-6DBC3F2CD8A6}" destId="{41C392EA-18E1-47A5-AD13-9B405B6DE4D5}" srcOrd="2" destOrd="0" presId="urn:microsoft.com/office/officeart/2018/2/layout/IconLabelList"/>
    <dgm:cxn modelId="{150A796A-D585-48FF-BB4B-C6103652CC0E}" type="presParOf" srcId="{41C392EA-18E1-47A5-AD13-9B405B6DE4D5}" destId="{E3DC5AF4-12AB-40C5-B480-E57908C98F3A}" srcOrd="0" destOrd="0" presId="urn:microsoft.com/office/officeart/2018/2/layout/IconLabelList"/>
    <dgm:cxn modelId="{3229D713-E867-44F6-B76B-916D2A9E3555}" type="presParOf" srcId="{41C392EA-18E1-47A5-AD13-9B405B6DE4D5}" destId="{B3C3AAFF-3BAD-4E83-9739-21BF0E3DEF3D}" srcOrd="1" destOrd="0" presId="urn:microsoft.com/office/officeart/2018/2/layout/IconLabelList"/>
    <dgm:cxn modelId="{51B46902-75E2-408C-855B-D6DB72ECEBF8}" type="presParOf" srcId="{41C392EA-18E1-47A5-AD13-9B405B6DE4D5}" destId="{46030BAE-24F8-4C51-84E5-CC2C4AAB17D9}" srcOrd="2" destOrd="0" presId="urn:microsoft.com/office/officeart/2018/2/layout/IconLabelList"/>
    <dgm:cxn modelId="{18D9612F-BEC0-4FD1-B3CF-82F97763D33E}" type="presParOf" srcId="{9DB06929-EE5C-417A-8885-6DBC3F2CD8A6}" destId="{A6CB5EE0-15D6-4757-8CA4-61DD467184C3}" srcOrd="3" destOrd="0" presId="urn:microsoft.com/office/officeart/2018/2/layout/IconLabelList"/>
    <dgm:cxn modelId="{8332CDA8-0E66-4877-9D3F-A4CB26C86CB7}" type="presParOf" srcId="{9DB06929-EE5C-417A-8885-6DBC3F2CD8A6}" destId="{131DCC87-C6FA-4D71-9D5E-D802DAA9A7E9}" srcOrd="4" destOrd="0" presId="urn:microsoft.com/office/officeart/2018/2/layout/IconLabelList"/>
    <dgm:cxn modelId="{2C73C5C2-C018-4534-83C9-4A590DC7B995}" type="presParOf" srcId="{131DCC87-C6FA-4D71-9D5E-D802DAA9A7E9}" destId="{ED3F339E-E762-4F1D-A066-7B9EF699A586}" srcOrd="0" destOrd="0" presId="urn:microsoft.com/office/officeart/2018/2/layout/IconLabelList"/>
    <dgm:cxn modelId="{B863E7F6-4B6C-498D-B0D9-1F20F5B06C76}" type="presParOf" srcId="{131DCC87-C6FA-4D71-9D5E-D802DAA9A7E9}" destId="{17C2DA42-95AA-441A-8EA6-1191E341D4E8}" srcOrd="1" destOrd="0" presId="urn:microsoft.com/office/officeart/2018/2/layout/IconLabelList"/>
    <dgm:cxn modelId="{2DAEAB6F-EEA7-46B2-8628-CC563AC0E63E}" type="presParOf" srcId="{131DCC87-C6FA-4D71-9D5E-D802DAA9A7E9}" destId="{5548C4E7-38FB-4AE0-A1A7-C61942C6E61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D2446-D0F6-4D31-86C6-4F4F81217549}">
      <dsp:nvSpPr>
        <dsp:cNvPr id="0" name=""/>
        <dsp:cNvSpPr/>
      </dsp:nvSpPr>
      <dsp:spPr>
        <a:xfrm>
          <a:off x="749317" y="361630"/>
          <a:ext cx="971544" cy="971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57BC5-82AF-4148-BC49-8DE8DF61F468}">
      <dsp:nvSpPr>
        <dsp:cNvPr id="0" name=""/>
        <dsp:cNvSpPr/>
      </dsp:nvSpPr>
      <dsp:spPr>
        <a:xfrm>
          <a:off x="155595" y="1631753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Power BI is a business intelligence tool</a:t>
          </a:r>
        </a:p>
      </dsp:txBody>
      <dsp:txXfrm>
        <a:off x="155595" y="1631753"/>
        <a:ext cx="2158987" cy="720000"/>
      </dsp:txXfrm>
    </dsp:sp>
    <dsp:sp modelId="{E3DC5AF4-12AB-40C5-B480-E57908C98F3A}">
      <dsp:nvSpPr>
        <dsp:cNvPr id="0" name=""/>
        <dsp:cNvSpPr/>
      </dsp:nvSpPr>
      <dsp:spPr>
        <a:xfrm>
          <a:off x="3286127" y="361630"/>
          <a:ext cx="971544" cy="9715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30BAE-24F8-4C51-84E5-CC2C4AAB17D9}">
      <dsp:nvSpPr>
        <dsp:cNvPr id="0" name=""/>
        <dsp:cNvSpPr/>
      </dsp:nvSpPr>
      <dsp:spPr>
        <a:xfrm>
          <a:off x="2692406" y="1631753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is used for data visualization, data analysis </a:t>
          </a:r>
        </a:p>
      </dsp:txBody>
      <dsp:txXfrm>
        <a:off x="2692406" y="1631753"/>
        <a:ext cx="2158987" cy="720000"/>
      </dsp:txXfrm>
    </dsp:sp>
    <dsp:sp modelId="{ED3F339E-E762-4F1D-A066-7B9EF699A586}">
      <dsp:nvSpPr>
        <dsp:cNvPr id="0" name=""/>
        <dsp:cNvSpPr/>
      </dsp:nvSpPr>
      <dsp:spPr>
        <a:xfrm>
          <a:off x="5822938" y="361630"/>
          <a:ext cx="971544" cy="9715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8C4E7-38FB-4AE0-A1A7-C61942C6E61F}">
      <dsp:nvSpPr>
        <dsp:cNvPr id="0" name=""/>
        <dsp:cNvSpPr/>
      </dsp:nvSpPr>
      <dsp:spPr>
        <a:xfrm>
          <a:off x="5229216" y="1631753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 Interactive Dashboards and BI reports.</a:t>
          </a:r>
        </a:p>
      </dsp:txBody>
      <dsp:txXfrm>
        <a:off x="5229216" y="1631753"/>
        <a:ext cx="215898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dcabd182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dcabd182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dcabd1822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dcabd1822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31cace5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31cace5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dd30b63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dd30b63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067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28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dcabd182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dcabd182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dcabd1822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dcabd1822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dcabd1822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dcabd1822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dcabd1822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dcabd1822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dcabd1822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dcabd1822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dcabd1822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dcabd1822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dcabd182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dcabd182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84700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27029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77522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854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2361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49832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11424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3247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63049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981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92057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40000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518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12.jpe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1.xml"/><Relationship Id="rId4" Type="http://schemas.microsoft.com/office/2007/relationships/hdphoto" Target="../media/hdphoto1.wdp"/><Relationship Id="rId9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1">
            <a:extLst>
              <a:ext uri="{FF2B5EF4-FFF2-40B4-BE49-F238E27FC236}">
                <a16:creationId xmlns:a16="http://schemas.microsoft.com/office/drawing/2014/main" id="{9A3CA49A-71DD-4E8D-8D00-0D000AB38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73">
            <a:extLst>
              <a:ext uri="{FF2B5EF4-FFF2-40B4-BE49-F238E27FC236}">
                <a16:creationId xmlns:a16="http://schemas.microsoft.com/office/drawing/2014/main" id="{36E8537E-57AF-43EA-8734-3C66AD724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78992" cy="5143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9" name="Rectangle 75">
            <a:extLst>
              <a:ext uri="{FF2B5EF4-FFF2-40B4-BE49-F238E27FC236}">
                <a16:creationId xmlns:a16="http://schemas.microsoft.com/office/drawing/2014/main" id="{1DA8C18B-9C8E-47E6-BAEF-86331BC0A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8992" y="0"/>
            <a:ext cx="241173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3973322" y="482600"/>
            <a:ext cx="4703818" cy="4178299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Power BI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275735" y="482600"/>
            <a:ext cx="2033995" cy="4178299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rgbClr val="FFFFFF"/>
                </a:solidFill>
              </a:rPr>
              <a:t>Big Data Analytics and Techniques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48089"/>
            <a:ext cx="7667244" cy="60512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51464"/>
            <a:ext cx="7667244" cy="1039405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1528991"/>
            <a:ext cx="7667244" cy="60512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7F5D08C-DFDA-E515-FAEB-58A0B8F18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393" y="196005"/>
            <a:ext cx="7543800" cy="1207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5400" b="1" dirty="0">
                <a:effectLst/>
              </a:rPr>
              <a:t>Parts</a:t>
            </a:r>
            <a:r>
              <a:rPr lang="en-US" sz="5400" b="1" spc="-15" dirty="0">
                <a:effectLst/>
              </a:rPr>
              <a:t> </a:t>
            </a:r>
            <a:r>
              <a:rPr lang="en-US" sz="5400" b="1" dirty="0">
                <a:effectLst/>
              </a:rPr>
              <a:t>of</a:t>
            </a:r>
            <a:r>
              <a:rPr lang="en-US" sz="5400" b="1" spc="-15" dirty="0">
                <a:effectLst/>
              </a:rPr>
              <a:t> </a:t>
            </a:r>
            <a:r>
              <a:rPr lang="en-US" sz="5400" b="1" dirty="0">
                <a:effectLst/>
              </a:rPr>
              <a:t>Power</a:t>
            </a:r>
            <a:r>
              <a:rPr lang="en-US" sz="5400" b="1" spc="-15" dirty="0">
                <a:effectLst/>
              </a:rPr>
              <a:t> </a:t>
            </a:r>
            <a:r>
              <a:rPr lang="en-US" sz="5400" b="1" dirty="0">
                <a:effectLst/>
              </a:rPr>
              <a:t>BI</a:t>
            </a:r>
            <a:endParaRPr lang="en-US" sz="5400" dirty="0"/>
          </a:p>
        </p:txBody>
      </p:sp>
      <p:sp>
        <p:nvSpPr>
          <p:cNvPr id="11" name="Google Shape;90;p16">
            <a:extLst>
              <a:ext uri="{FF2B5EF4-FFF2-40B4-BE49-F238E27FC236}">
                <a16:creationId xmlns:a16="http://schemas.microsoft.com/office/drawing/2014/main" id="{7D0553CC-29BF-5CA2-0B95-94A15145113D}"/>
              </a:ext>
            </a:extLst>
          </p:cNvPr>
          <p:cNvSpPr/>
          <p:nvPr/>
        </p:nvSpPr>
        <p:spPr>
          <a:xfrm>
            <a:off x="738378" y="1505414"/>
            <a:ext cx="7543800" cy="2888840"/>
          </a:xfrm>
          <a:prstGeom prst="roundRect">
            <a:avLst>
              <a:gd name="adj" fmla="val 16667"/>
            </a:avLst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84455" marR="0" indent="-18288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effectLst/>
              </a:rPr>
              <a:t>There</a:t>
            </a:r>
            <a:r>
              <a:rPr lang="en-US" spc="-15" dirty="0">
                <a:effectLst/>
              </a:rPr>
              <a:t> </a:t>
            </a:r>
            <a:r>
              <a:rPr lang="en-US" dirty="0">
                <a:effectLst/>
              </a:rPr>
              <a:t>are</a:t>
            </a:r>
            <a:r>
              <a:rPr lang="en-US" spc="-10" dirty="0">
                <a:effectLst/>
              </a:rPr>
              <a:t> </a:t>
            </a:r>
            <a:r>
              <a:rPr lang="en-US" dirty="0">
                <a:effectLst/>
              </a:rPr>
              <a:t>3</a:t>
            </a:r>
            <a:r>
              <a:rPr lang="en-US" spc="-5" dirty="0">
                <a:effectLst/>
              </a:rPr>
              <a:t> </a:t>
            </a:r>
            <a:r>
              <a:rPr lang="en-US" dirty="0">
                <a:effectLst/>
              </a:rPr>
              <a:t>Parts</a:t>
            </a:r>
            <a:r>
              <a:rPr lang="en-US" spc="-10" dirty="0">
                <a:effectLst/>
              </a:rPr>
              <a:t> </a:t>
            </a:r>
            <a:r>
              <a:rPr lang="en-US" dirty="0">
                <a:effectLst/>
              </a:rPr>
              <a:t>of Power</a:t>
            </a:r>
            <a:r>
              <a:rPr lang="en-US" spc="-10" dirty="0">
                <a:effectLst/>
              </a:rPr>
              <a:t> </a:t>
            </a:r>
            <a:r>
              <a:rPr lang="en-US" dirty="0">
                <a:effectLst/>
              </a:rPr>
              <a:t>BI.</a:t>
            </a:r>
          </a:p>
          <a:p>
            <a:pPr marL="342900" marR="0" lvl="0" indent="-182880" defTabSz="914400">
              <a:lnSpc>
                <a:spcPct val="90000"/>
              </a:lnSpc>
              <a:spcBef>
                <a:spcPts val="5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542290" algn="l"/>
              </a:tabLst>
            </a:pPr>
            <a:r>
              <a:rPr lang="en-US" dirty="0">
                <a:effectLst/>
              </a:rPr>
              <a:t>Power BI</a:t>
            </a:r>
            <a:r>
              <a:rPr lang="en-US" spc="-15" dirty="0">
                <a:effectLst/>
              </a:rPr>
              <a:t> </a:t>
            </a:r>
            <a:r>
              <a:rPr lang="en-US" dirty="0">
                <a:effectLst/>
              </a:rPr>
              <a:t>Desktop</a:t>
            </a:r>
          </a:p>
          <a:p>
            <a:pPr marL="342900" marR="0" lvl="0" indent="-18288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542290" algn="l"/>
              </a:tabLst>
            </a:pPr>
            <a:r>
              <a:rPr lang="en-US" dirty="0">
                <a:effectLst/>
              </a:rPr>
              <a:t>Power BI</a:t>
            </a:r>
            <a:r>
              <a:rPr lang="en-US" spc="-15" dirty="0">
                <a:effectLst/>
              </a:rPr>
              <a:t> </a:t>
            </a:r>
            <a:r>
              <a:rPr lang="en-US" dirty="0">
                <a:effectLst/>
              </a:rPr>
              <a:t>Service</a:t>
            </a:r>
          </a:p>
          <a:p>
            <a:pPr marL="342900" marR="0" lvl="0" indent="-18288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542290" algn="l"/>
              </a:tabLst>
            </a:pPr>
            <a:r>
              <a:rPr lang="en-US" dirty="0">
                <a:effectLst/>
              </a:rPr>
              <a:t>Power</a:t>
            </a:r>
            <a:r>
              <a:rPr lang="en-US" spc="5" dirty="0">
                <a:effectLst/>
              </a:rPr>
              <a:t> </a:t>
            </a:r>
            <a:r>
              <a:rPr lang="en-US" dirty="0">
                <a:effectLst/>
              </a:rPr>
              <a:t>BI</a:t>
            </a:r>
            <a:r>
              <a:rPr lang="en-US" spc="-5" dirty="0">
                <a:effectLst/>
              </a:rPr>
              <a:t> </a:t>
            </a:r>
            <a:r>
              <a:rPr lang="en-US" dirty="0">
                <a:effectLst/>
              </a:rPr>
              <a:t>Mobile</a:t>
            </a:r>
          </a:p>
          <a:p>
            <a:pPr marL="0" lvl="0" indent="-18288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4672260"/>
            <a:ext cx="342900" cy="3429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4694155"/>
            <a:ext cx="299110" cy="299111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Google Shape;90;p16">
            <a:extLst>
              <a:ext uri="{FF2B5EF4-FFF2-40B4-BE49-F238E27FC236}">
                <a16:creationId xmlns:a16="http://schemas.microsoft.com/office/drawing/2014/main" id="{A8C4C0EA-D5D6-3F03-D747-0E633484A7E8}"/>
              </a:ext>
            </a:extLst>
          </p:cNvPr>
          <p:cNvSpPr/>
          <p:nvPr/>
        </p:nvSpPr>
        <p:spPr>
          <a:xfrm>
            <a:off x="457721" y="2734768"/>
            <a:ext cx="8572500" cy="2212727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4455" marR="199390">
              <a:spcBef>
                <a:spcPts val="5"/>
              </a:spcBef>
              <a:spcAft>
                <a:spcPts val="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 BI Desktop: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a Windows desktop application (Report Authoring Tool) which Lets you build queries,</a:t>
            </a:r>
            <a:r>
              <a:rPr lang="en-US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models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reports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visualize data.</a:t>
            </a:r>
          </a:p>
          <a:p>
            <a:pPr marL="84455" marR="27051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 BI Service: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 BI Service is cloud based Software as Service Application which allows us to create</a:t>
            </a:r>
            <a:r>
              <a:rPr lang="en-US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dashboards,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Setup schedule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refreshes, Share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reports securely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organization.</a:t>
            </a:r>
          </a:p>
          <a:p>
            <a:pPr marL="84455" marR="16129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 BI Mobile: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an application (App) on mobile devices which allows you to interact with the reports and</a:t>
            </a:r>
            <a:r>
              <a:rPr lang="en-US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dashboard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84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FE55-E26A-C919-7302-DEEA215F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24709"/>
            <a:ext cx="8520600" cy="707400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</a:t>
            </a:r>
            <a:r>
              <a:rPr lang="en-US" sz="27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</a:t>
            </a:r>
            <a:r>
              <a:rPr lang="en-US" sz="27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Desktop</a:t>
            </a:r>
            <a:r>
              <a:rPr lang="en-US" sz="27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</a:t>
            </a:r>
            <a:r>
              <a:rPr lang="en-US" sz="27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:</a:t>
            </a:r>
            <a:r>
              <a:rPr lang="en-US" sz="2700" b="1" spc="-5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7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Report</a:t>
            </a:r>
            <a:r>
              <a:rPr lang="en-US" sz="27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US" sz="27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five</a:t>
            </a:r>
            <a:r>
              <a:rPr lang="en-US" sz="27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</a:t>
            </a:r>
            <a:r>
              <a:rPr lang="en-US" sz="27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areas: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24A2E-4027-C0EF-7CA5-E1CB158DF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87729"/>
            <a:ext cx="8520600" cy="3660207"/>
          </a:xfrm>
        </p:spPr>
        <p:txBody>
          <a:bodyPr>
            <a:noAutofit/>
          </a:bodyPr>
          <a:lstStyle/>
          <a:p>
            <a:pPr marL="342900" marR="0" lvl="0" indent="-342900" rtl="0">
              <a:spcBef>
                <a:spcPts val="1265"/>
              </a:spcBef>
              <a:spcAft>
                <a:spcPts val="0"/>
              </a:spcAft>
              <a:buSzPts val="1100"/>
              <a:buFont typeface="Times New Roman" panose="02020603050405020304" pitchFamily="18" charset="0"/>
              <a:buAutoNum type="arabicPeriod"/>
              <a:tabLst>
                <a:tab pos="54229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Ribbon:</a:t>
            </a:r>
            <a:r>
              <a:rPr lang="en-US" sz="16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Ribbon</a:t>
            </a:r>
            <a:r>
              <a:rPr lang="en-US" sz="16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displays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common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tasks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associated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reports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visualizations;</a:t>
            </a:r>
          </a:p>
          <a:p>
            <a:pPr marL="342900" marR="0" lvl="0" indent="-342900">
              <a:spcBef>
                <a:spcPts val="605"/>
              </a:spcBef>
              <a:spcAft>
                <a:spcPts val="0"/>
              </a:spcAft>
              <a:buSzPts val="1100"/>
              <a:buFont typeface="Times New Roman" panose="02020603050405020304" pitchFamily="18" charset="0"/>
              <a:buAutoNum type="arabicPeriod"/>
              <a:tabLst>
                <a:tab pos="54229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Pages:</a:t>
            </a:r>
            <a:r>
              <a:rPr lang="en-US" sz="16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Pages</a:t>
            </a:r>
            <a:r>
              <a:rPr lang="en-US" sz="16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area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along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bottom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allows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to select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 a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report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page;</a:t>
            </a:r>
          </a:p>
          <a:p>
            <a:pPr marL="342900" marR="220345" lvl="0" indent="-342900">
              <a:lnSpc>
                <a:spcPct val="101000"/>
              </a:lnSpc>
              <a:spcBef>
                <a:spcPts val="585"/>
              </a:spcBef>
              <a:spcAft>
                <a:spcPts val="0"/>
              </a:spcAft>
              <a:buSzPts val="1100"/>
              <a:buFont typeface="Times New Roman" panose="02020603050405020304" pitchFamily="18" charset="0"/>
              <a:buAutoNum type="arabicPeriod"/>
              <a:tabLst>
                <a:tab pos="54229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Visualizations: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Visualizations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pane allows you to change visualizations, customize colors or axes,</a:t>
            </a:r>
            <a:r>
              <a:rPr lang="en-US" sz="16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apply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filters, drag fields,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more;</a:t>
            </a:r>
          </a:p>
          <a:p>
            <a:pPr marL="342900" marR="139700" lvl="0" indent="-342900">
              <a:spcBef>
                <a:spcPts val="550"/>
              </a:spcBef>
              <a:spcAft>
                <a:spcPts val="0"/>
              </a:spcAft>
              <a:buSzPts val="1100"/>
              <a:buFont typeface="Times New Roman" panose="02020603050405020304" pitchFamily="18" charset="0"/>
              <a:buAutoNum type="arabicPeriod"/>
              <a:tabLst>
                <a:tab pos="54229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Fields:</a:t>
            </a:r>
            <a:r>
              <a:rPr lang="en-US" sz="16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Fields</a:t>
            </a:r>
            <a:r>
              <a:rPr lang="en-US" sz="16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pane,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allows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drag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drop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query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elements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filters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onto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Report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view,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6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drag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the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Filters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area of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Visualizations</a:t>
            </a:r>
            <a:r>
              <a:rPr lang="en-US" sz="16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pane;</a:t>
            </a:r>
          </a:p>
          <a:p>
            <a:pPr marL="342900" marR="0" lvl="0" indent="-342900">
              <a:spcBef>
                <a:spcPts val="615"/>
              </a:spcBef>
              <a:spcAft>
                <a:spcPts val="0"/>
              </a:spcAft>
              <a:buSzPts val="1100"/>
              <a:buFont typeface="Times New Roman" panose="02020603050405020304" pitchFamily="18" charset="0"/>
              <a:buAutoNum type="arabicPeriod"/>
              <a:tabLst>
                <a:tab pos="54229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Views</a:t>
            </a:r>
            <a:r>
              <a:rPr lang="en-US" sz="16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Pane: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three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types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views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views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pane</a:t>
            </a:r>
          </a:p>
          <a:p>
            <a:pPr marL="742950" marR="0" lvl="1" indent="-285750">
              <a:spcBef>
                <a:spcPts val="595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"/>
              <a:tabLst>
                <a:tab pos="54229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Reports</a:t>
            </a:r>
            <a:r>
              <a:rPr lang="en-US" sz="1600" b="1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View </a:t>
            </a:r>
            <a:r>
              <a:rPr lang="en-US" sz="16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–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allows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you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create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any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number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of report pages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with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visualizations.</a:t>
            </a:r>
          </a:p>
          <a:p>
            <a:pPr marL="742950" marR="0" lvl="1" indent="-285750">
              <a:spcBef>
                <a:spcPts val="605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"/>
              <a:tabLst>
                <a:tab pos="54229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Data</a:t>
            </a:r>
            <a:r>
              <a:rPr lang="en-US" sz="1600" b="1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View</a:t>
            </a:r>
            <a:r>
              <a:rPr lang="en-US" sz="1600" b="1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–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allows you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inspect,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explore,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understand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data in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your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Power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BI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Desktop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model.</a:t>
            </a:r>
          </a:p>
          <a:p>
            <a:pPr marL="742950" marR="278130" lvl="1" indent="-285750">
              <a:spcBef>
                <a:spcPts val="585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"/>
              <a:tabLst>
                <a:tab pos="54229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Relationship or Model view </a:t>
            </a:r>
            <a:r>
              <a:rPr lang="en-US" sz="16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– allows you to show all of the tables, columns, and relationships in your</a:t>
            </a:r>
            <a:r>
              <a:rPr lang="en-US" sz="1600" spc="-26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model.</a:t>
            </a:r>
          </a:p>
          <a:p>
            <a:pPr marL="11430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256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.jpeg">
            <a:extLst>
              <a:ext uri="{FF2B5EF4-FFF2-40B4-BE49-F238E27FC236}">
                <a16:creationId xmlns:a16="http://schemas.microsoft.com/office/drawing/2014/main" id="{44B38A6D-9B38-9EE1-9797-4ACD7C2FC6C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3331" y="230403"/>
            <a:ext cx="8770711" cy="465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26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311700" y="107150"/>
            <a:ext cx="8722500" cy="760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/>
              <a:t>Power BI Components</a:t>
            </a:r>
            <a:endParaRPr sz="3700" b="1"/>
          </a:p>
        </p:txBody>
      </p:sp>
      <p:sp>
        <p:nvSpPr>
          <p:cNvPr id="102" name="Google Shape;102;p18"/>
          <p:cNvSpPr/>
          <p:nvPr/>
        </p:nvSpPr>
        <p:spPr>
          <a:xfrm>
            <a:off x="3396850" y="2678838"/>
            <a:ext cx="964500" cy="66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50" y="1534700"/>
            <a:ext cx="3094450" cy="26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4EB6671-E43A-8DE4-EBDF-D3D1AB0ED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64543"/>
            <a:ext cx="4082902" cy="32085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00" y="827500"/>
            <a:ext cx="3490925" cy="28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3771900" y="2035913"/>
            <a:ext cx="964500" cy="66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325" y="827500"/>
            <a:ext cx="4145751" cy="32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440525"/>
            <a:ext cx="3233750" cy="37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3477175" y="2035947"/>
            <a:ext cx="699000" cy="53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075" y="450050"/>
            <a:ext cx="4712476" cy="424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" y="581000"/>
            <a:ext cx="2959149" cy="27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3123575" y="1618022"/>
            <a:ext cx="699000" cy="53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4025" y="626075"/>
            <a:ext cx="5149976" cy="376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850" y="741750"/>
            <a:ext cx="397312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146250" y="107150"/>
            <a:ext cx="8722500" cy="760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/>
              <a:t>Basic Charts </a:t>
            </a:r>
            <a:endParaRPr sz="3700" b="1"/>
          </a:p>
        </p:txBody>
      </p:sp>
      <p:sp>
        <p:nvSpPr>
          <p:cNvPr id="136" name="Google Shape;136;p23"/>
          <p:cNvSpPr/>
          <p:nvPr/>
        </p:nvSpPr>
        <p:spPr>
          <a:xfrm>
            <a:off x="428625" y="1328650"/>
            <a:ext cx="3203400" cy="782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Column Chart</a:t>
            </a:r>
            <a:endParaRPr sz="2500" b="1"/>
          </a:p>
        </p:txBody>
      </p:sp>
      <p:sp>
        <p:nvSpPr>
          <p:cNvPr id="137" name="Google Shape;137;p23"/>
          <p:cNvSpPr/>
          <p:nvPr/>
        </p:nvSpPr>
        <p:spPr>
          <a:xfrm>
            <a:off x="428625" y="2587088"/>
            <a:ext cx="3203400" cy="8799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Stacked Column Chart</a:t>
            </a:r>
            <a:endParaRPr sz="2500" b="1"/>
          </a:p>
        </p:txBody>
      </p:sp>
      <p:sp>
        <p:nvSpPr>
          <p:cNvPr id="138" name="Google Shape;138;p23"/>
          <p:cNvSpPr/>
          <p:nvPr/>
        </p:nvSpPr>
        <p:spPr>
          <a:xfrm>
            <a:off x="428625" y="3943050"/>
            <a:ext cx="3203400" cy="7824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Pie Chart</a:t>
            </a:r>
            <a:endParaRPr sz="2500" b="1"/>
          </a:p>
        </p:txBody>
      </p:sp>
      <p:sp>
        <p:nvSpPr>
          <p:cNvPr id="139" name="Google Shape;139;p23"/>
          <p:cNvSpPr/>
          <p:nvPr/>
        </p:nvSpPr>
        <p:spPr>
          <a:xfrm>
            <a:off x="4286300" y="1340775"/>
            <a:ext cx="3203400" cy="782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Donut Chart</a:t>
            </a:r>
            <a:endParaRPr sz="2500" b="1"/>
          </a:p>
        </p:txBody>
      </p:sp>
      <p:sp>
        <p:nvSpPr>
          <p:cNvPr id="140" name="Google Shape;140;p23"/>
          <p:cNvSpPr/>
          <p:nvPr/>
        </p:nvSpPr>
        <p:spPr>
          <a:xfrm>
            <a:off x="4286300" y="2596000"/>
            <a:ext cx="3203400" cy="8799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Funnel Chart</a:t>
            </a:r>
            <a:endParaRPr sz="2500" b="1"/>
          </a:p>
        </p:txBody>
      </p:sp>
      <p:sp>
        <p:nvSpPr>
          <p:cNvPr id="141" name="Google Shape;141;p23"/>
          <p:cNvSpPr/>
          <p:nvPr/>
        </p:nvSpPr>
        <p:spPr>
          <a:xfrm>
            <a:off x="4286300" y="3948725"/>
            <a:ext cx="3203400" cy="7824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Ribbon Chart</a:t>
            </a:r>
            <a:endParaRPr sz="25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/>
          <p:nvPr/>
        </p:nvSpPr>
        <p:spPr>
          <a:xfrm>
            <a:off x="306750" y="743600"/>
            <a:ext cx="2228400" cy="782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Create Map</a:t>
            </a:r>
            <a:endParaRPr sz="2500" b="1"/>
          </a:p>
        </p:txBody>
      </p:sp>
      <p:sp>
        <p:nvSpPr>
          <p:cNvPr id="147" name="Google Shape;147;p24"/>
          <p:cNvSpPr/>
          <p:nvPr/>
        </p:nvSpPr>
        <p:spPr>
          <a:xfrm>
            <a:off x="306650" y="2218425"/>
            <a:ext cx="2301600" cy="7824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Create table</a:t>
            </a:r>
            <a:endParaRPr sz="2500" b="1"/>
          </a:p>
        </p:txBody>
      </p:sp>
      <p:sp>
        <p:nvSpPr>
          <p:cNvPr id="148" name="Google Shape;148;p24"/>
          <p:cNvSpPr/>
          <p:nvPr/>
        </p:nvSpPr>
        <p:spPr>
          <a:xfrm>
            <a:off x="306650" y="3693250"/>
            <a:ext cx="2301600" cy="782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 Line chart</a:t>
            </a:r>
            <a:endParaRPr sz="2500" b="1"/>
          </a:p>
        </p:txBody>
      </p:sp>
      <p:sp>
        <p:nvSpPr>
          <p:cNvPr id="149" name="Google Shape;149;p24"/>
          <p:cNvSpPr/>
          <p:nvPr/>
        </p:nvSpPr>
        <p:spPr>
          <a:xfrm>
            <a:off x="3242125" y="743600"/>
            <a:ext cx="2352300" cy="782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Area Chart</a:t>
            </a:r>
            <a:endParaRPr sz="2500" b="1"/>
          </a:p>
        </p:txBody>
      </p:sp>
      <p:sp>
        <p:nvSpPr>
          <p:cNvPr id="150" name="Google Shape;150;p24"/>
          <p:cNvSpPr/>
          <p:nvPr/>
        </p:nvSpPr>
        <p:spPr>
          <a:xfrm>
            <a:off x="3242125" y="2218425"/>
            <a:ext cx="2352300" cy="7824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Tree Map</a:t>
            </a:r>
            <a:endParaRPr sz="2500" b="1"/>
          </a:p>
        </p:txBody>
      </p:sp>
      <p:sp>
        <p:nvSpPr>
          <p:cNvPr id="151" name="Google Shape;151;p24"/>
          <p:cNvSpPr/>
          <p:nvPr/>
        </p:nvSpPr>
        <p:spPr>
          <a:xfrm>
            <a:off x="3242125" y="3693250"/>
            <a:ext cx="2352300" cy="782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Gauge Chart</a:t>
            </a:r>
            <a:endParaRPr sz="2500" b="1"/>
          </a:p>
        </p:txBody>
      </p:sp>
      <p:sp>
        <p:nvSpPr>
          <p:cNvPr id="152" name="Google Shape;152;p24"/>
          <p:cNvSpPr/>
          <p:nvPr/>
        </p:nvSpPr>
        <p:spPr>
          <a:xfrm>
            <a:off x="6136900" y="743600"/>
            <a:ext cx="2352300" cy="782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Insert image</a:t>
            </a:r>
            <a:endParaRPr sz="2500" b="1"/>
          </a:p>
        </p:txBody>
      </p:sp>
      <p:sp>
        <p:nvSpPr>
          <p:cNvPr id="153" name="Google Shape;153;p24"/>
          <p:cNvSpPr/>
          <p:nvPr/>
        </p:nvSpPr>
        <p:spPr>
          <a:xfrm>
            <a:off x="6228300" y="2218425"/>
            <a:ext cx="2352300" cy="7824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Cards</a:t>
            </a:r>
            <a:endParaRPr sz="2500" b="1"/>
          </a:p>
        </p:txBody>
      </p:sp>
      <p:sp>
        <p:nvSpPr>
          <p:cNvPr id="154" name="Google Shape;154;p24"/>
          <p:cNvSpPr/>
          <p:nvPr/>
        </p:nvSpPr>
        <p:spPr>
          <a:xfrm>
            <a:off x="6228300" y="3693250"/>
            <a:ext cx="2352300" cy="782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Slicers</a:t>
            </a:r>
            <a:endParaRPr sz="25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3486126" cy="51435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098DD-9A58-FBB3-49FD-97C46EF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482599"/>
            <a:ext cx="2764734" cy="4146551"/>
          </a:xfrm>
        </p:spPr>
        <p:txBody>
          <a:bodyPr>
            <a:normAutofit/>
          </a:bodyPr>
          <a:lstStyle/>
          <a:p>
            <a:pPr algn="r"/>
            <a:r>
              <a:rPr lang="en-US" sz="3600">
                <a:solidFill>
                  <a:srgbClr val="FFFFFF"/>
                </a:solidFill>
              </a:rPr>
              <a:t>What is power bi?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98433-198E-D56A-CFDB-A421FC364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335" y="449826"/>
            <a:ext cx="4555850" cy="4179324"/>
          </a:xfrm>
        </p:spPr>
        <p:txBody>
          <a:bodyPr anchor="ctr">
            <a:normAutofit/>
          </a:bodyPr>
          <a:lstStyle/>
          <a:p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BI is a business intelligence (BI) platform that provides nontechnical business users with tools for aggregating, analyzing, visualizing, and sharing data. It is a cloud-based platform, but it also includes a desktop application called Power BI Desktop.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4672260"/>
            <a:ext cx="342900" cy="3429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4694155"/>
            <a:ext cx="299110" cy="299111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350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1">
            <a:extLst>
              <a:ext uri="{FF2B5EF4-FFF2-40B4-BE49-F238E27FC236}">
                <a16:creationId xmlns:a16="http://schemas.microsoft.com/office/drawing/2014/main" id="{9A3CA49A-71DD-4E8D-8D00-0D000AB38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73">
            <a:extLst>
              <a:ext uri="{FF2B5EF4-FFF2-40B4-BE49-F238E27FC236}">
                <a16:creationId xmlns:a16="http://schemas.microsoft.com/office/drawing/2014/main" id="{36E8537E-57AF-43EA-8734-3C66AD724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78992" cy="5143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9" name="Rectangle 75">
            <a:extLst>
              <a:ext uri="{FF2B5EF4-FFF2-40B4-BE49-F238E27FC236}">
                <a16:creationId xmlns:a16="http://schemas.microsoft.com/office/drawing/2014/main" id="{1DA8C18B-9C8E-47E6-BAEF-86331BC0A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8992" y="0"/>
            <a:ext cx="241173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3973322" y="482600"/>
            <a:ext cx="4703818" cy="4178299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Power BI</a:t>
            </a:r>
            <a:br>
              <a:rPr lang="en-US" sz="6000" dirty="0"/>
            </a:br>
            <a:r>
              <a:rPr lang="en-US" sz="6000" dirty="0"/>
              <a:t>PROJECT ON DATA Analysis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275735" y="482600"/>
            <a:ext cx="2033995" cy="4178299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Big Data Analytics and Techniques</a:t>
            </a:r>
          </a:p>
        </p:txBody>
      </p:sp>
    </p:spTree>
    <p:extLst>
      <p:ext uri="{BB962C8B-B14F-4D97-AF65-F5344CB8AC3E}">
        <p14:creationId xmlns:p14="http://schemas.microsoft.com/office/powerpoint/2010/main" val="3748119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Microsoft Power BI">
                <a:extLst>
                  <a:ext uri="{FF2B5EF4-FFF2-40B4-BE49-F238E27FC236}">
                    <a16:creationId xmlns:a16="http://schemas.microsoft.com/office/drawing/2014/main" id="{E8D7F0DD-A327-ED04-A2EA-22FDBCC8F4E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190500" y="-285750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Add-in 5" title="Microsoft Power BI">
                <a:extLst>
                  <a:ext uri="{FF2B5EF4-FFF2-40B4-BE49-F238E27FC236}">
                    <a16:creationId xmlns:a16="http://schemas.microsoft.com/office/drawing/2014/main" id="{E8D7F0DD-A327-ED04-A2EA-22FDBCC8F4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90500" y="-285750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038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3486126" cy="51435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098DD-9A58-FBB3-49FD-97C46EF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482599"/>
            <a:ext cx="2764734" cy="4146551"/>
          </a:xfrm>
        </p:spPr>
        <p:txBody>
          <a:bodyPr>
            <a:normAutofit/>
          </a:bodyPr>
          <a:lstStyle/>
          <a:p>
            <a:pPr algn="r"/>
            <a:r>
              <a:rPr lang="en-U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b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98433-198E-D56A-CFDB-A421FC364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335" y="449826"/>
            <a:ext cx="4555850" cy="4179324"/>
          </a:xfrm>
        </p:spPr>
        <p:txBody>
          <a:bodyPr anchor="ctr">
            <a:normAutofit fontScale="85000" lnSpcReduction="1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BI includes a wide range of features for data analysis and visualization, including: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connectors: Power BI can connect to a wide variety of data sources, including Excel, CSV files, SQL databases, and cloud-based data warehouses.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modeling: Power BI allows users to create data models that can be used to analyze and visualize data from multiple sources.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Visualizations: Power BI includes a wide range of visualization tools, including charts, graphs, maps, and dashboards.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Sharing: Power BI reports can be shared with others via the web, email, or mobile devices.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4672260"/>
            <a:ext cx="342900" cy="3429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4694155"/>
            <a:ext cx="299110" cy="299111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56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3486126" cy="51435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098DD-9A58-FBB3-49FD-97C46EF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482599"/>
            <a:ext cx="2764734" cy="4146551"/>
          </a:xfrm>
        </p:spPr>
        <p:txBody>
          <a:bodyPr>
            <a:normAutofit/>
          </a:bodyPr>
          <a:lstStyle/>
          <a:p>
            <a:pPr algn="r"/>
            <a:r>
              <a:rPr lang="en-U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Benefits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98433-198E-D56A-CFDB-A421FC364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335" y="449826"/>
            <a:ext cx="4555850" cy="4179324"/>
          </a:xfrm>
        </p:spPr>
        <p:txBody>
          <a:bodyPr anchor="ctr">
            <a:normAutofit lnSpcReduction="1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BI offers several benefits for businesses, including: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data visibility: Power BI makes it easy to see and understand data from multiple sources.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Improved decision-making: Power BI can help businesses make better decisions by providing insights into their data.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productivity: Power BI can help businesses save time and resources by automating data analysis and visualization tasks.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4672260"/>
            <a:ext cx="342900" cy="3429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4694155"/>
            <a:ext cx="299110" cy="299111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72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3486126" cy="51435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098DD-9A58-FBB3-49FD-97C46EF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482599"/>
            <a:ext cx="2764734" cy="4146551"/>
          </a:xfrm>
        </p:spPr>
        <p:txBody>
          <a:bodyPr>
            <a:normAutofit/>
          </a:bodyPr>
          <a:lstStyle/>
          <a:p>
            <a:pPr algn="r"/>
            <a:r>
              <a:rPr lang="en-US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b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98433-198E-D56A-CFDB-A421FC364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335" y="449826"/>
            <a:ext cx="4555850" cy="4179324"/>
          </a:xfrm>
        </p:spPr>
        <p:txBody>
          <a:bodyPr anchor="ctr"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Connecting Database (SQL, Excel, Text, Web)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Analyzing Tables &amp; Relations – column and rows relations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 – Power Query Editor: - DAX (Language) - inside the power Bi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Developing Model – Inter relation diagram model.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Dashboard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4672260"/>
            <a:ext cx="342900" cy="3429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4694155"/>
            <a:ext cx="299110" cy="299111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87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3" name="Google Shape;73;p14"/>
          <p:cNvSpPr/>
          <p:nvPr/>
        </p:nvSpPr>
        <p:spPr>
          <a:xfrm>
            <a:off x="800100" y="3383923"/>
            <a:ext cx="4617592" cy="120700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cap="all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Business Intelligence</a:t>
            </a: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816102" y="536960"/>
            <a:ext cx="7527798" cy="2484174"/>
          </a:xfrm>
          <a:prstGeom prst="rect">
            <a:avLst/>
          </a:prstGeom>
          <a:noFill/>
        </p:spPr>
      </p:pic>
      <p:sp>
        <p:nvSpPr>
          <p:cNvPr id="72" name="Google Shape;72;p14"/>
          <p:cNvSpPr/>
          <p:nvPr/>
        </p:nvSpPr>
        <p:spPr>
          <a:xfrm>
            <a:off x="5650991" y="3383922"/>
            <a:ext cx="2777491" cy="1207008"/>
          </a:xfrm>
          <a:prstGeom prst="roundRect">
            <a:avLst>
              <a:gd name="adj" fmla="val 16667"/>
            </a:avLst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18288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100"/>
              <a:t>Business Intelligence is a set of processes in which data is stored by using different technologies for data analysis or future decision-making.</a:t>
            </a:r>
          </a:p>
          <a:p>
            <a:pPr marL="0" lvl="0" indent="-18288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100"/>
          </a:p>
          <a:p>
            <a:pPr marL="0" lvl="0" indent="-18288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1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AC6F186-990E-4A9E-9C75-88580953E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3323411"/>
            <a:ext cx="7543800" cy="60512"/>
          </a:xfrm>
          <a:prstGeom prst="rect">
            <a:avLst/>
          </a:prstGeom>
          <a:blipFill dpi="0" rotWithShape="1">
            <a:blip r:embed="rId7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9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878094"/>
            <a:ext cx="7667244" cy="60512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5" name="Rectangle 9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986179"/>
            <a:ext cx="7667244" cy="1558752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9" name="Google Shape;79;p15"/>
          <p:cNvSpPr/>
          <p:nvPr/>
        </p:nvSpPr>
        <p:spPr>
          <a:xfrm>
            <a:off x="964092" y="3121523"/>
            <a:ext cx="3407762" cy="13253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cap="all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Tool for Business Intelligence</a:t>
            </a:r>
          </a:p>
        </p:txBody>
      </p:sp>
      <p:sp>
        <p:nvSpPr>
          <p:cNvPr id="106" name="Rectangle 9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596502"/>
            <a:ext cx="7667244" cy="60512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7" name="Oval 10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4672260"/>
            <a:ext cx="342900" cy="342900"/>
          </a:xfrm>
          <a:prstGeom prst="ellipse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4694155"/>
            <a:ext cx="299110" cy="299111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23776" y="1301918"/>
            <a:ext cx="1282350" cy="12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54048" y="1455800"/>
            <a:ext cx="1567317" cy="1218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69300" y="1136982"/>
            <a:ext cx="1340046" cy="12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23776" y="424924"/>
            <a:ext cx="2371389" cy="672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648836" y="378917"/>
            <a:ext cx="2371386" cy="661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94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104" name="Oval 95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6" name="Oval 96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08" name="Rectangle 9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3.jpeg">
            <a:extLst>
              <a:ext uri="{FF2B5EF4-FFF2-40B4-BE49-F238E27FC236}">
                <a16:creationId xmlns:a16="http://schemas.microsoft.com/office/drawing/2014/main" id="{2C974974-E58E-6CCB-6BE3-2A14944185F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8412" y="378917"/>
            <a:ext cx="7587173" cy="2295120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878094"/>
            <a:ext cx="7667244" cy="60512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986179"/>
            <a:ext cx="7667244" cy="1558752"/>
          </a:xfrm>
          <a:prstGeom prst="rect">
            <a:avLst/>
          </a:prstGeom>
          <a:blipFill dpi="0" rotWithShape="1">
            <a:blip r:embed="rId6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9" name="Google Shape;89;p16"/>
          <p:cNvSpPr/>
          <p:nvPr/>
        </p:nvSpPr>
        <p:spPr>
          <a:xfrm>
            <a:off x="964092" y="3121523"/>
            <a:ext cx="3407762" cy="13253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PowerBI</a:t>
            </a:r>
          </a:p>
        </p:txBody>
      </p:sp>
      <p:sp>
        <p:nvSpPr>
          <p:cNvPr id="90" name="Google Shape;90;p16"/>
          <p:cNvSpPr/>
          <p:nvPr/>
        </p:nvSpPr>
        <p:spPr>
          <a:xfrm>
            <a:off x="4663440" y="3127807"/>
            <a:ext cx="3524415" cy="1325356"/>
          </a:xfrm>
          <a:prstGeom prst="roundRect">
            <a:avLst>
              <a:gd name="adj" fmla="val 16667"/>
            </a:avLst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18288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>
                <a:effectLst/>
              </a:rPr>
              <a:t>Power BI is a suite of business analytics tools which connects to different data sources to analyze data and share</a:t>
            </a:r>
            <a:r>
              <a:rPr lang="en-US" sz="1400" spc="-265">
                <a:effectLst/>
              </a:rPr>
              <a:t> </a:t>
            </a:r>
            <a:r>
              <a:rPr lang="en-US" sz="1400">
                <a:effectLst/>
              </a:rPr>
              <a:t>insights</a:t>
            </a:r>
            <a:r>
              <a:rPr lang="en-US" sz="1400" spc="-5">
                <a:effectLst/>
              </a:rPr>
              <a:t> </a:t>
            </a:r>
            <a:r>
              <a:rPr lang="en-US" sz="1400">
                <a:effectLst/>
              </a:rPr>
              <a:t>throughout</a:t>
            </a:r>
            <a:r>
              <a:rPr lang="en-US" sz="1400" spc="-10">
                <a:effectLst/>
              </a:rPr>
              <a:t> </a:t>
            </a:r>
            <a:r>
              <a:rPr lang="en-US" sz="1400">
                <a:effectLst/>
              </a:rPr>
              <a:t>your</a:t>
            </a:r>
            <a:r>
              <a:rPr lang="en-US" sz="1400" spc="5">
                <a:effectLst/>
              </a:rPr>
              <a:t> </a:t>
            </a:r>
            <a:r>
              <a:rPr lang="en-US" sz="1400">
                <a:effectLst/>
              </a:rPr>
              <a:t>organization.</a:t>
            </a:r>
            <a:endParaRPr lang="en-US" sz="140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596502"/>
            <a:ext cx="7667244" cy="60512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4672260"/>
            <a:ext cx="342900" cy="342900"/>
          </a:xfrm>
          <a:prstGeom prst="ellipse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4694155"/>
            <a:ext cx="299110" cy="299111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85E0883-9001-4D4E-9C91-E8D165DA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4AEEF45-F5C8-4322-9C98-33BB7A5A2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85E4386-A445-455A-91C4-16DE5DA9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" name="Google Shape;96;p17"/>
          <p:cNvSpPr/>
          <p:nvPr/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Power BI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1509969"/>
            <a:ext cx="7543800" cy="6051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8" name="Google Shape;95;p17">
            <a:extLst>
              <a:ext uri="{FF2B5EF4-FFF2-40B4-BE49-F238E27FC236}">
                <a16:creationId xmlns:a16="http://schemas.microsoft.com/office/drawing/2014/main" id="{82D80D87-93D6-9FD7-9C9F-3C761D3BC8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0241093"/>
              </p:ext>
            </p:extLst>
          </p:nvPr>
        </p:nvGraphicFramePr>
        <p:xfrm>
          <a:off x="802481" y="1789042"/>
          <a:ext cx="7543800" cy="2713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webextensions/webextension1.xml><?xml version="1.0" encoding="utf-8"?>
<we:webextension xmlns:we="http://schemas.microsoft.com/office/webextensions/webextension/2010/11" id="{365BD34F-5794-45DC-B2F4-3FE074E76CD9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0325AC13-9FAB-4361-8905-17F03DEF2EE3&quot;"/>
    <we:property name="reportUrl" value="&quot;/groups/me/reports/c38fc812-61b0-48cf-af9e-23b36377a187?ctid=a26e9a9c-5b10-4fea-8ab0-4aadf76bf729&amp;pbi_source=linkShare&amp;fromEntryPoint=share&quot;"/>
    <we:property name="reportName" value="&quot;Global Superstore&quot;"/>
    <we:property name="reportState" value="&quot;CONNECTED&quot;"/>
    <we:property name="embedUrl" value="&quot;/reportEmbed?reportId=c38fc812-61b0-48cf-af9e-23b36377a187&amp;config=eyJjbHVzdGVyVXJsIjoiaHR0cHM6Ly9XQUJJLVdFU1QtRVVST1BFLXJlZGlyZWN0LmFuYWx5c2lzLndpbmRvd3MubmV0IiwiZW1iZWRGZWF0dXJlcyI6eyJtb2Rlcm5FbWJlZCI6dHJ1ZSwidXNhZ2VNZXRyaWNzVk5leHQiOnRydWV9fQ%3D%3D&amp;disableSensitivityBanner=true&quot;"/>
    <we:property name="pageDisplayName" value="&quot;Page 1&quot;"/>
    <we:property name="datasetId" value="&quot;3977a990-5942-42d9-b627-fdc9c1814a60&quot;"/>
    <we:property name="backgroundColor" value="&quot;#FFFFFF&quot;"/>
    <we:property name="bookmark" value="&quot;H4sIAAAAAAAAA+1ZW2/bNhT+KwFf+mIMoq1r3hq3BQZsbRoXGYYhD0fkkaNGFjWK6uoF+e89pOQkVpw5TVJHzfJGHZLn+p2LpHMm87oqYPkeFsj22YFSZwvQZ3ucjVi5TuM8TEQWJIgoE5GGHoCgU6oyuSprtn/ODOg5muO8bqCwDIn4F/NlyH0vi6UIg4RngQi5ZCcjBkVxCHN7JoOixhGrUNeqhCL/F1sWtGV0gxcjhl+rQmmwgmYGDFphX+g4PZOC/JcJ6QHC5F9whsK01COslDar5xGr25VTdH3PMnMCp6o0kJfE2NKyNBpzCWkKSRR6Mk4izh09L0x3JF2+/VppspJsX1bWWa/lFygFSuaU1ljXnYTX87nGOawEvl3bnKqiWWygz1SjBR5h5rZKk5slyfigpZV/QY451Irc5qgzKLAlvmvKzjDPPp6qf6YayWvSEk6IUuflvOicfGX9p9YCAdpqr9LP5B5rJV1QVuLB0hn6Jtcrv41HPX2fykiyikiRFDGmIokxyRLBx0L6/oAD9rGB9sAzj9ntdrZhS8Q4BBFzHsiAxxGfRCIacNjeYEF1Ri/3JCz7UOTPLXZbjG0DuLHCbwvglBw0VzoX5JJ+DB9D8z8RNLtHOOoiF6jXAsIWSH3NLuZIzcFeIjuqVlaO9ZWt66vjVYeiuL3TauGudY1WkYS+BSPW6kBajtgfp6jR3aCuJPNViH/tuaXujtzBYe2Dk73ZVyT1GIrGtW1i+ltuWmPPWzIdfDX2+OSVPXrSBt9dkmBgg0sWSjqnoYv8Zn4HUOfCMmw51VissH6DXW0ILGbmYjdz57Ywd2NFx9oa3A4IZPbna5PApcGPijrrmRFLEx5CKDIPQo86UxylAylsR2gaXd5QviXvXbPsWXSl+1nbYoZnOKZJd+KNEy/GcJLSchAhfNAMONpZFT7Cub11D/AsoOpjZ2MCdxYsHy2FL1Vuk1gIFGHkyziN/DimESWD7W8Bn1T1nrS/Wyuom/Tvhnos6+fAbLVB64+rxYOayqpuPrxl0FI2wuw5ybTVaZDlWEhmRX3YWaL/p5JZbjbl9siGiO2HLsStg8Y2LYbYnddd7XSHtMDbOVwCqut9PyKxe0rdXmGerhjeFv3v72NFU1MeozwAPT0FbQbQ1L7PZAua3VTPPlhdgnGOIWScxh/hYRRkforpSw29dw3lLzX0pYa+1ND/Vw1NZBZ40ThNJkmaoUAfk3hrDf3R4/0M5wsszUDB+1hfxKschw3ZW7+K7wqxVzhoweoFQZIhBOEk89KI0yJ+Br9Odvfa/DvoM9yUVluxKlXZmBe03s27LVjB95H7k7GfpYEI0oCLDO46ne54KODXMPj85+MpjQxqgfon/8jAvZ9hQu45eyAjcl+rIY4ZjzcjO2WGXbyffjq+AVQHv4vNP+xUY+oKBB5CiRv+KRFSoJQou/Xd/iRdXHwDLr1RuDYjAAA=&quot;"/>
    <we:property name="initialStateBookmark" value="&quot;H4sIAAAAAAAAA+1aW2/bNhT+K4Fe+mIMoq1r3hI3BYYul8ZFh2EohiPyyFEjixpFZXWD/PcdUnKbKHbtZK7jen4jD+lz+c5Vkm8dkVVlDtMzmKBz6BxLeT0BdX3AnJ5TtLTz87enR5dv/zo7Oj0hsix1JovKObx1NKgx6g9ZVUNuOBDxz489B/L8AsZml0JeYc8pUVWygDz7gs1lOtKqxrueg5/LXCowLEcaNBq2N3Sd9iSb/TIgicB1doMj5LqhXmIplZ7te07VrKxKD88MMytwKAsNWUGMDS1Nwj4TkCQQh4ErojhkzNKzXLdXkunJ51KRPWTltDQ4HIkbKDgKxyqtsKpaCUfjscIxzASePDgcyryezKGPZK04XmJqjwqd6SnJOFfCyL8jYC6UJNgsdQQ5NsQ3ddEa5prtlfxnqJBQE4bwkShVVozzFuRv1r9vLOCgjPYy+UTwGCvpB9JIPJ5aQ19naoZbv9fR96WMJKuIFAoeYcLjCOM05qzPhedtscPe1dBc2HGfLbazcVvM+wHwiDFf+CwK2SDk4Ra77TXmVGfU9EDAtBuKbNd8t8TYxoGeCJjnppHggR+z1OcBE0sdOCSAxlJlnCDp+nAdmv+BoJxnuKPKM47qgUOcCVIHMwsBGqwRZSMow+ZcCnuM1sZb57eM7G54f4C8NmxfHUOV8VekkUHNdKN85tVH7CpNsOiR1XJk7y1hbhtoy9qY3LRCAuPTvZ5nL1dW3BrxJXlET2IWQMBTFwKXanAUJluSwpeoa1U8Ur4hH9yzbCfq7/OsbWKGpdhPAnfg9mM3wmCQ0HIrXPifpp3exurNJY7Nr54RPBMou7EzN4FbC6ZrS+GvKjdJzDnyIPRElIReFFEzTmH5vPtelmekfXPHlpnZWE6B/kbJib3cPjhUdfJ3Td3E6ebAaHZA63ezxfc4ScOiY13PaQB1TX2d1c1VoWo2lnMHJVqKmusDK5mOWg3SDHPhGFHnG0v07yqZZnpebveMi5zDwLq4Aahv0mJVIH+/QoUtjoXIZtr/2tH1CY1lVait7pDkuJjD14Bqe9+PSOyOUosrzMsVw0Xef3ofy+uK8hjFMajhFSi9BU3taSaboNlM9ewGq00wxjCAlNH4w10M/dRLMNnX0GfXULavofsauq+h/68aGovUd8N+Eg/iJEWOHsbR0hr6o8f7EY4nWOgtDd51vfstM9zukF34/ndTEfstDppgdX0/ThH8YJC6SchoEe3AR4LNPTafgrrGeWm1NFaFLGq9j9bV0G2CFTwPmTfoe2nicz/xGU9h1el0w0MBuxeDuz8fD2lkkBNUP/lLBub+DBNyB+wtGZG7Wm3jmLG+Gdkqs93F++Wn40eBasPvbv6nKVnrqgSOF1DgnG9KFClQCBTtetGXJPN/C8fKIH9lbVKscL9V7l+t6ElsKiIAAA==&quot;"/>
    <we:property name="isFiltersActionButtonVisible" value="true"/>
    <we:property name="reportEmbeddedTime" value="&quot;2023-08-01T19:05:02.518Z&quot;"/>
    <we:property name="creatorTenantId" value="&quot;a26e9a9c-5b10-4fea-8ab0-4aadf76bf729&quot;"/>
    <we:property name="creatorUserId" value="&quot;1003200283D0BBB2&quot;"/>
    <we:property name="creatorSessionId" value="&quot;71eb4242-ab49-4254-b607-4f70d47bed5c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702</Words>
  <Application>Microsoft Office PowerPoint</Application>
  <PresentationFormat>On-screen Show (16:9)</PresentationFormat>
  <Paragraphs>66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Times New Roman</vt:lpstr>
      <vt:lpstr>Cambria</vt:lpstr>
      <vt:lpstr>Rockwell</vt:lpstr>
      <vt:lpstr>Calibri</vt:lpstr>
      <vt:lpstr>Wingdings</vt:lpstr>
      <vt:lpstr>Symbol</vt:lpstr>
      <vt:lpstr>Arial</vt:lpstr>
      <vt:lpstr>Rockwell Condensed</vt:lpstr>
      <vt:lpstr>Rockwell Extra Bold</vt:lpstr>
      <vt:lpstr>Wood Type</vt:lpstr>
      <vt:lpstr>Power BI</vt:lpstr>
      <vt:lpstr>What is power bi?</vt:lpstr>
      <vt:lpstr>Features </vt:lpstr>
      <vt:lpstr>Benefits  </vt:lpstr>
      <vt:lpstr>DATABASE   </vt:lpstr>
      <vt:lpstr>PowerPoint Presentation</vt:lpstr>
      <vt:lpstr>PowerPoint Presentation</vt:lpstr>
      <vt:lpstr>PowerPoint Presentation</vt:lpstr>
      <vt:lpstr>PowerPoint Presentation</vt:lpstr>
      <vt:lpstr>Parts of Power BI</vt:lpstr>
      <vt:lpstr>Power BI Desktop Interface: The Report has five main areas: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 BI PROJECT ON DATA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cp:lastModifiedBy>rehan memon</cp:lastModifiedBy>
  <cp:revision>3</cp:revision>
  <dcterms:modified xsi:type="dcterms:W3CDTF">2023-08-01T19:14:23Z</dcterms:modified>
</cp:coreProperties>
</file>