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8" r:id="rId4"/>
  </p:sldMasterIdLst>
  <p:notesMasterIdLst>
    <p:notesMasterId r:id="rId30"/>
  </p:notesMasterIdLst>
  <p:handoutMasterIdLst>
    <p:handoutMasterId r:id="rId31"/>
  </p:handoutMasterIdLst>
  <p:sldIdLst>
    <p:sldId id="390" r:id="rId5"/>
    <p:sldId id="404" r:id="rId6"/>
    <p:sldId id="406" r:id="rId7"/>
    <p:sldId id="450" r:id="rId8"/>
    <p:sldId id="451" r:id="rId9"/>
    <p:sldId id="452" r:id="rId10"/>
    <p:sldId id="453" r:id="rId11"/>
    <p:sldId id="454" r:id="rId12"/>
    <p:sldId id="455" r:id="rId13"/>
    <p:sldId id="408" r:id="rId14"/>
    <p:sldId id="409" r:id="rId15"/>
    <p:sldId id="410" r:id="rId16"/>
    <p:sldId id="456" r:id="rId17"/>
    <p:sldId id="457" r:id="rId18"/>
    <p:sldId id="411" r:id="rId19"/>
    <p:sldId id="458" r:id="rId20"/>
    <p:sldId id="459" r:id="rId21"/>
    <p:sldId id="412" r:id="rId22"/>
    <p:sldId id="460" r:id="rId23"/>
    <p:sldId id="461" r:id="rId24"/>
    <p:sldId id="413" r:id="rId25"/>
    <p:sldId id="414" r:id="rId26"/>
    <p:sldId id="415" r:id="rId27"/>
    <p:sldId id="434" r:id="rId28"/>
    <p:sldId id="449" r:id="rId29"/>
  </p:sldIdLst>
  <p:sldSz cx="9144000" cy="6858000" type="screen4x3"/>
  <p:notesSz cx="6792913" cy="9925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F9300"/>
    <a:srgbClr val="00528B"/>
    <a:srgbClr val="004C36"/>
    <a:srgbClr val="9AA71D"/>
    <a:srgbClr val="3BA1E3"/>
    <a:srgbClr val="695C4B"/>
    <a:srgbClr val="65357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61" autoAdjust="0"/>
  </p:normalViewPr>
  <p:slideViewPr>
    <p:cSldViewPr snapToGrid="0">
      <p:cViewPr varScale="1">
        <p:scale>
          <a:sx n="87" d="100"/>
          <a:sy n="87" d="100"/>
        </p:scale>
        <p:origin x="-57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-630" y="-90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3379" cy="496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675">
              <a:defRPr sz="130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448" y="1"/>
            <a:ext cx="2943379" cy="496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6362"/>
            <a:ext cx="2943379" cy="496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675">
              <a:defRPr sz="130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448" y="9426362"/>
            <a:ext cx="2943379" cy="496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fld id="{44D43B1F-E4A0-401B-9055-328E3821CA4B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4003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3379" cy="496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675">
              <a:defRPr sz="130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535" y="1"/>
            <a:ext cx="2943378" cy="496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157" y="4715501"/>
            <a:ext cx="4980600" cy="4464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683"/>
            <a:ext cx="2943379" cy="496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675">
              <a:defRPr sz="130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535" y="9428683"/>
            <a:ext cx="2943378" cy="496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fld id="{6B586BC2-DD9A-43E7-BF9F-07FFD3B9DF33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990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Dull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9304E-E85A-4094-99BD-E689E4EE4601}" type="slidenum">
              <a:rPr lang="en-CA" smtClean="0"/>
              <a:pPr/>
              <a:t>7</a:t>
            </a:fld>
            <a:endParaRPr lang="en-CA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8"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8"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8">
              <a:defRPr/>
            </a:pPr>
            <a:r>
              <a:rPr lang="en-US" dirty="0" smtClean="0"/>
              <a:t>Name and Customer Id are repeated.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Student Table the candidate key will be </a:t>
            </a:r>
            <a:r>
              <a:rPr lang="en-US" b="1" dirty="0" smtClean="0"/>
              <a:t>Student</a:t>
            </a:r>
            <a:r>
              <a:rPr lang="en-US" dirty="0" smtClean="0"/>
              <a:t> column.</a:t>
            </a:r>
          </a:p>
          <a:p>
            <a:r>
              <a:rPr lang="en-US" dirty="0" smtClean="0"/>
              <a:t>In Subject Table the candidate key will be {</a:t>
            </a:r>
            <a:r>
              <a:rPr lang="en-US" b="1" dirty="0" smtClean="0"/>
              <a:t>Student</a:t>
            </a:r>
            <a:r>
              <a:rPr lang="en-US" dirty="0" smtClean="0"/>
              <a:t>, </a:t>
            </a:r>
            <a:r>
              <a:rPr lang="en-US" b="1" dirty="0" smtClean="0"/>
              <a:t>Subject</a:t>
            </a:r>
            <a:r>
              <a:rPr lang="en-US" dirty="0" smtClean="0"/>
              <a:t>} column.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9304E-E85A-4094-99BD-E689E4EE4601}" type="slidenum">
              <a:rPr lang="en-CA" smtClean="0"/>
              <a:pPr/>
              <a:t>17</a:t>
            </a:fld>
            <a:endParaRPr lang="en-CA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8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lue9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800600"/>
            <a:ext cx="8229600" cy="552450"/>
          </a:xfr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53050"/>
            <a:ext cx="8229600" cy="609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rgbClr val="DFD8C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8A9E1-51F4-E54A-8519-F708C36CDB1D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MONO-MAIN-LOGO.png"/>
          <p:cNvPicPr>
            <a:picLocks noChangeAspect="1"/>
          </p:cNvPicPr>
          <p:nvPr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687656" y="1147497"/>
            <a:ext cx="4775940" cy="2637103"/>
          </a:xfrm>
          <a:prstGeom prst="rect">
            <a:avLst/>
          </a:prstGeom>
        </p:spPr>
      </p:pic>
      <p:grpSp>
        <p:nvGrpSpPr>
          <p:cNvPr id="11" name="Group 67"/>
          <p:cNvGrpSpPr>
            <a:grpSpLocks/>
          </p:cNvGrpSpPr>
          <p:nvPr userDrawn="1"/>
        </p:nvGrpSpPr>
        <p:grpSpPr bwMode="auto">
          <a:xfrm>
            <a:off x="0" y="2565400"/>
            <a:ext cx="8515350" cy="3816350"/>
            <a:chOff x="0" y="768"/>
            <a:chExt cx="5528" cy="3312"/>
          </a:xfrm>
        </p:grpSpPr>
        <p:sp>
          <p:nvSpPr>
            <p:cNvPr id="12" name="Rectangle 68"/>
            <p:cNvSpPr>
              <a:spLocks noChangeArrowheads="1"/>
            </p:cNvSpPr>
            <p:nvPr/>
          </p:nvSpPr>
          <p:spPr bwMode="auto">
            <a:xfrm>
              <a:off x="0" y="768"/>
              <a:ext cx="5528" cy="2833"/>
            </a:xfrm>
            <a:prstGeom prst="rect">
              <a:avLst/>
            </a:prstGeom>
            <a:solidFill>
              <a:srgbClr val="E1E1E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13" name="AutoShape 69"/>
            <p:cNvSpPr>
              <a:spLocks noChangeArrowheads="1"/>
            </p:cNvSpPr>
            <p:nvPr/>
          </p:nvSpPr>
          <p:spPr bwMode="auto">
            <a:xfrm>
              <a:off x="1976" y="2832"/>
              <a:ext cx="3552" cy="1248"/>
            </a:xfrm>
            <a:prstGeom prst="roundRect">
              <a:avLst>
                <a:gd name="adj" fmla="val 16667"/>
              </a:avLst>
            </a:prstGeom>
            <a:solidFill>
              <a:srgbClr val="E1E1E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14" name="Rectangle 70"/>
            <p:cNvSpPr>
              <a:spLocks noChangeArrowheads="1"/>
            </p:cNvSpPr>
            <p:nvPr/>
          </p:nvSpPr>
          <p:spPr bwMode="auto">
            <a:xfrm>
              <a:off x="0" y="1584"/>
              <a:ext cx="2456" cy="2496"/>
            </a:xfrm>
            <a:prstGeom prst="rect">
              <a:avLst/>
            </a:prstGeom>
            <a:solidFill>
              <a:srgbClr val="E1E1E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A9E1-51F4-E54A-8519-F708C36CDB1D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A9E1-51F4-E54A-8519-F708C36CDB1D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A9E1-51F4-E54A-8519-F708C36CDB1D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lue9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52400" y="838200"/>
            <a:ext cx="9144000" cy="6400800"/>
          </a:xfrm>
          <a:prstGeom prst="roundRect">
            <a:avLst>
              <a:gd name="adj" fmla="val 221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382000" cy="1020762"/>
          </a:xfrm>
        </p:spPr>
        <p:txBody>
          <a:bodyPr/>
          <a:lstStyle>
            <a:lvl1pPr>
              <a:defRPr>
                <a:solidFill>
                  <a:srgbClr val="7A150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382000" cy="4221163"/>
          </a:xfrm>
        </p:spPr>
        <p:txBody>
          <a:bodyPr/>
          <a:lstStyle>
            <a:lvl1pPr>
              <a:defRPr>
                <a:solidFill>
                  <a:srgbClr val="7A1508"/>
                </a:solidFill>
              </a:defRPr>
            </a:lvl1pPr>
            <a:lvl2pPr>
              <a:defRPr>
                <a:solidFill>
                  <a:srgbClr val="7A1508"/>
                </a:solidFill>
              </a:defRPr>
            </a:lvl2pPr>
            <a:lvl3pPr>
              <a:defRPr>
                <a:solidFill>
                  <a:srgbClr val="7A1508"/>
                </a:solidFill>
              </a:defRPr>
            </a:lvl3pPr>
            <a:lvl4pPr>
              <a:defRPr>
                <a:solidFill>
                  <a:srgbClr val="7A1508"/>
                </a:solidFill>
              </a:defRPr>
            </a:lvl4pPr>
            <a:lvl5pPr>
              <a:defRPr>
                <a:solidFill>
                  <a:srgbClr val="7A1508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8A9E1-51F4-E54A-8519-F708C36CDB1D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logo-long.png"/>
          <p:cNvPicPr>
            <a:picLocks noChangeAspect="1"/>
          </p:cNvPicPr>
          <p:nvPr/>
        </p:nvPicPr>
        <p:blipFill>
          <a:blip r:embed="rId3">
            <a:alphaModFix/>
            <a:lum bright="100000" contrast="-70000"/>
          </a:blip>
          <a:stretch>
            <a:fillRect/>
          </a:stretch>
        </p:blipFill>
        <p:spPr>
          <a:xfrm>
            <a:off x="6134100" y="152400"/>
            <a:ext cx="2552700" cy="50963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ue9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52400" y="838200"/>
            <a:ext cx="9144000" cy="6400800"/>
          </a:xfrm>
          <a:prstGeom prst="roundRect">
            <a:avLst>
              <a:gd name="adj" fmla="val 2210"/>
            </a:avLst>
          </a:prstGeom>
          <a:solidFill>
            <a:srgbClr val="00A5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A5C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382000" cy="1020762"/>
          </a:xfrm>
        </p:spPr>
        <p:txBody>
          <a:bodyPr/>
          <a:lstStyle>
            <a:lvl1pPr>
              <a:defRPr>
                <a:solidFill>
                  <a:srgbClr val="EDE6D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382000" cy="4221163"/>
          </a:xfrm>
        </p:spPr>
        <p:txBody>
          <a:bodyPr/>
          <a:lstStyle>
            <a:lvl1pPr>
              <a:buClr>
                <a:srgbClr val="7A1508"/>
              </a:buClr>
              <a:defRPr>
                <a:solidFill>
                  <a:srgbClr val="EDE6DA"/>
                </a:solidFill>
              </a:defRPr>
            </a:lvl1pPr>
            <a:lvl2pPr>
              <a:buClr>
                <a:srgbClr val="7A1508"/>
              </a:buClr>
              <a:defRPr>
                <a:solidFill>
                  <a:srgbClr val="EDE6DA"/>
                </a:solidFill>
              </a:defRPr>
            </a:lvl2pPr>
            <a:lvl3pPr>
              <a:buClr>
                <a:srgbClr val="7A1508"/>
              </a:buClr>
              <a:defRPr>
                <a:solidFill>
                  <a:srgbClr val="EDE6DA"/>
                </a:solidFill>
              </a:defRPr>
            </a:lvl3pPr>
            <a:lvl4pPr>
              <a:buClr>
                <a:srgbClr val="7A1508"/>
              </a:buClr>
              <a:defRPr>
                <a:solidFill>
                  <a:srgbClr val="EDE6DA"/>
                </a:solidFill>
              </a:defRPr>
            </a:lvl4pPr>
            <a:lvl5pPr>
              <a:buClr>
                <a:srgbClr val="7A1508"/>
              </a:buClr>
              <a:defRPr>
                <a:solidFill>
                  <a:srgbClr val="EDE6DA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8A9E1-51F4-E54A-8519-F708C36CDB1D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logo-long.png"/>
          <p:cNvPicPr>
            <a:picLocks noChangeAspect="1"/>
          </p:cNvPicPr>
          <p:nvPr/>
        </p:nvPicPr>
        <p:blipFill>
          <a:blip r:embed="rId3">
            <a:alphaModFix/>
            <a:lum bright="100000" contrast="-70000"/>
          </a:blip>
          <a:stretch>
            <a:fillRect/>
          </a:stretch>
        </p:blipFill>
        <p:spPr>
          <a:xfrm>
            <a:off x="6134100" y="152400"/>
            <a:ext cx="2552700" cy="50963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ue9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1"/>
            <a:ext cx="8037513" cy="698500"/>
          </a:xfrm>
        </p:spPr>
        <p:txBody>
          <a:bodyPr anchor="t">
            <a:normAutofit/>
          </a:bodyPr>
          <a:lstStyle>
            <a:lvl1pPr algn="l"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5105401"/>
            <a:ext cx="8037513" cy="609599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DFD8C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   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8A9E1-51F4-E54A-8519-F708C36CDB1D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MONO-MAIN-LOGO.png"/>
          <p:cNvPicPr>
            <a:picLocks noChangeAspect="1"/>
          </p:cNvPicPr>
          <p:nvPr/>
        </p:nvPicPr>
        <p:blipFill>
          <a:blip r:embed="rId3">
            <a:lum bright="100000" contrast="8000"/>
          </a:blip>
          <a:stretch>
            <a:fillRect/>
          </a:stretch>
        </p:blipFill>
        <p:spPr>
          <a:xfrm>
            <a:off x="6015946" y="231412"/>
            <a:ext cx="2708954" cy="14957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A9E1-51F4-E54A-8519-F708C36CDB1D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A9E1-51F4-E54A-8519-F708C36CDB1D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A9E1-51F4-E54A-8519-F708C36CDB1D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A9E1-51F4-E54A-8519-F708C36CDB1D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A9E1-51F4-E54A-8519-F708C36CDB1D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8A9E1-51F4-E54A-8519-F708C36CDB1D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85"/>
          <p:cNvGrpSpPr>
            <a:grpSpLocks/>
          </p:cNvGrpSpPr>
          <p:nvPr userDrawn="1"/>
        </p:nvGrpSpPr>
        <p:grpSpPr bwMode="auto">
          <a:xfrm>
            <a:off x="0" y="1362075"/>
            <a:ext cx="8964613" cy="5235575"/>
            <a:chOff x="0" y="768"/>
            <a:chExt cx="5528" cy="3312"/>
          </a:xfrm>
        </p:grpSpPr>
        <p:sp>
          <p:nvSpPr>
            <p:cNvPr id="8" name="Rectangle 86"/>
            <p:cNvSpPr>
              <a:spLocks noChangeArrowheads="1"/>
            </p:cNvSpPr>
            <p:nvPr/>
          </p:nvSpPr>
          <p:spPr bwMode="auto">
            <a:xfrm>
              <a:off x="0" y="768"/>
              <a:ext cx="5528" cy="2832"/>
            </a:xfrm>
            <a:prstGeom prst="rect">
              <a:avLst/>
            </a:prstGeom>
            <a:solidFill>
              <a:srgbClr val="E1E1E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9" name="AutoShape 87"/>
            <p:cNvSpPr>
              <a:spLocks noChangeArrowheads="1"/>
            </p:cNvSpPr>
            <p:nvPr/>
          </p:nvSpPr>
          <p:spPr bwMode="auto">
            <a:xfrm>
              <a:off x="1976" y="2832"/>
              <a:ext cx="3552" cy="1248"/>
            </a:xfrm>
            <a:prstGeom prst="roundRect">
              <a:avLst>
                <a:gd name="adj" fmla="val 16667"/>
              </a:avLst>
            </a:prstGeom>
            <a:solidFill>
              <a:srgbClr val="E1E1E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10" name="Rectangle 88"/>
            <p:cNvSpPr>
              <a:spLocks noChangeArrowheads="1"/>
            </p:cNvSpPr>
            <p:nvPr/>
          </p:nvSpPr>
          <p:spPr bwMode="auto">
            <a:xfrm>
              <a:off x="0" y="1584"/>
              <a:ext cx="2456" cy="2496"/>
            </a:xfrm>
            <a:prstGeom prst="rect">
              <a:avLst/>
            </a:prstGeom>
            <a:solidFill>
              <a:srgbClr val="E1E1E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</p:grpSp>
      <p:sp>
        <p:nvSpPr>
          <p:cNvPr id="11" name="Rectangle 80"/>
          <p:cNvSpPr>
            <a:spLocks noGrp="1" noChangeArrowheads="1"/>
          </p:cNvSpPr>
          <p:nvPr userDrawn="1"/>
        </p:nvSpPr>
        <p:spPr bwMode="auto">
          <a:xfrm>
            <a:off x="6705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/>
            <a:fld id="{77EB3314-73C9-4272-8419-422DD4023434}" type="slidenum">
              <a:rPr lang="en-AU" sz="1000"/>
              <a:pPr algn="r" eaLnBrk="0" hangingPunct="0"/>
              <a:t>‹#›</a:t>
            </a:fld>
            <a:endParaRPr lang="en-AU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rgbClr val="7A1508"/>
          </a:solidFill>
          <a:latin typeface="+mj-lt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E2D24"/>
        </a:buClr>
        <a:buSzPct val="100000"/>
        <a:buFont typeface="Arial"/>
        <a:buChar char="•"/>
        <a:defRPr sz="3200" kern="1200">
          <a:solidFill>
            <a:srgbClr val="747575"/>
          </a:solidFill>
          <a:latin typeface="+mn-lt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E2D24"/>
        </a:buClr>
        <a:buSzPct val="100000"/>
        <a:buFont typeface="Arial"/>
        <a:buChar char="•"/>
        <a:defRPr sz="2800" kern="1200">
          <a:solidFill>
            <a:srgbClr val="747575"/>
          </a:solidFill>
          <a:latin typeface="+mn-lt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E2D24"/>
        </a:buClr>
        <a:buSzPct val="100000"/>
        <a:buFont typeface="Arial"/>
        <a:buChar char="•"/>
        <a:defRPr sz="2400" kern="1200">
          <a:solidFill>
            <a:srgbClr val="747575"/>
          </a:solidFill>
          <a:latin typeface="+mn-lt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EE2D24"/>
        </a:buClr>
        <a:buSzPct val="100000"/>
        <a:buFont typeface="Arial"/>
        <a:buChar char="•"/>
        <a:defRPr sz="2000" kern="1200">
          <a:solidFill>
            <a:srgbClr val="747575"/>
          </a:solidFill>
          <a:latin typeface="+mn-lt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EE2D24"/>
        </a:buClr>
        <a:buSzPct val="100000"/>
        <a:buFont typeface="Arial"/>
        <a:buChar char="•"/>
        <a:defRPr sz="2000" kern="1200">
          <a:solidFill>
            <a:srgbClr val="747575"/>
          </a:solidFill>
          <a:latin typeface="+mn-lt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Database Systems 1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b="1" dirty="0" smtClean="0">
                <a:ea typeface="ＭＳ Ｐゴシック" pitchFamily="-110" charset="-128"/>
              </a:rPr>
              <a:t>Lesson 4: </a:t>
            </a:r>
            <a:r>
              <a:rPr lang="en-US" sz="2800" b="1" dirty="0" err="1" smtClean="0">
                <a:ea typeface="ＭＳ Ｐゴシック" pitchFamily="-110" charset="-128"/>
              </a:rPr>
              <a:t>Normalisation</a:t>
            </a:r>
            <a:endParaRPr lang="en-NZ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Steps involved in normalisation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>
                <a:solidFill>
                  <a:schemeClr val="tx1"/>
                </a:solidFill>
              </a:rPr>
              <a:t>In normalisation you start with an                   </a:t>
            </a:r>
            <a:r>
              <a:rPr lang="en-NZ" b="1" dirty="0" smtClean="0">
                <a:solidFill>
                  <a:schemeClr val="tx1"/>
                </a:solidFill>
              </a:rPr>
              <a:t>Un-normalised</a:t>
            </a:r>
            <a:r>
              <a:rPr lang="en-NZ" dirty="0" smtClean="0">
                <a:solidFill>
                  <a:schemeClr val="tx1"/>
                </a:solidFill>
              </a:rPr>
              <a:t> </a:t>
            </a:r>
            <a:r>
              <a:rPr lang="en-NZ" b="1" dirty="0" smtClean="0">
                <a:solidFill>
                  <a:schemeClr val="tx1"/>
                </a:solidFill>
              </a:rPr>
              <a:t>(UNF) </a:t>
            </a:r>
            <a:r>
              <a:rPr lang="en-NZ" dirty="0" smtClean="0">
                <a:solidFill>
                  <a:schemeClr val="tx1"/>
                </a:solidFill>
              </a:rPr>
              <a:t>file structure. </a:t>
            </a:r>
          </a:p>
          <a:p>
            <a:r>
              <a:rPr lang="en-NZ" dirty="0" smtClean="0">
                <a:solidFill>
                  <a:schemeClr val="tx1"/>
                </a:solidFill>
              </a:rPr>
              <a:t>The first step is to turn this into </a:t>
            </a:r>
            <a:r>
              <a:rPr lang="en-NZ" b="1" dirty="0" smtClean="0">
                <a:solidFill>
                  <a:schemeClr val="tx1"/>
                </a:solidFill>
              </a:rPr>
              <a:t>First Normal Form (1NF)</a:t>
            </a:r>
          </a:p>
          <a:p>
            <a:r>
              <a:rPr lang="en-NZ" dirty="0" smtClean="0">
                <a:solidFill>
                  <a:schemeClr val="tx1"/>
                </a:solidFill>
              </a:rPr>
              <a:t>Once you have 1NF, next you should turn it into </a:t>
            </a:r>
            <a:r>
              <a:rPr lang="en-NZ" b="1" dirty="0" smtClean="0">
                <a:solidFill>
                  <a:schemeClr val="tx1"/>
                </a:solidFill>
              </a:rPr>
              <a:t>Second Normal Form (2NF)</a:t>
            </a:r>
          </a:p>
          <a:p>
            <a:r>
              <a:rPr lang="en-NZ" dirty="0" smtClean="0">
                <a:solidFill>
                  <a:schemeClr val="tx1"/>
                </a:solidFill>
              </a:rPr>
              <a:t>Finally, after 2NF, you turn it into </a:t>
            </a:r>
            <a:r>
              <a:rPr lang="en-NZ" b="1" dirty="0" smtClean="0">
                <a:solidFill>
                  <a:schemeClr val="tx1"/>
                </a:solidFill>
              </a:rPr>
              <a:t>Third Normal Form (3NF) </a:t>
            </a:r>
            <a:endParaRPr lang="en-NZ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Un-normalised form (UNF)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NZ" dirty="0" smtClean="0">
                <a:solidFill>
                  <a:schemeClr val="tx1"/>
                </a:solidFill>
              </a:rPr>
              <a:t>Create an entity and give it a name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</a:rPr>
              <a:t>List </a:t>
            </a:r>
            <a:r>
              <a:rPr lang="en-NZ" b="1" dirty="0" smtClean="0">
                <a:solidFill>
                  <a:schemeClr val="tx1"/>
                </a:solidFill>
              </a:rPr>
              <a:t>all </a:t>
            </a:r>
            <a:r>
              <a:rPr lang="en-NZ" dirty="0" smtClean="0">
                <a:solidFill>
                  <a:schemeClr val="tx1"/>
                </a:solidFill>
              </a:rPr>
              <a:t>the attributes that are required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</a:rPr>
              <a:t>Identify a primary key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</a:rPr>
              <a:t>Identify the repeating data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</a:rPr>
              <a:t>You have </a:t>
            </a:r>
            <a:r>
              <a:rPr lang="en-NZ" b="1" dirty="0" smtClean="0">
                <a:solidFill>
                  <a:schemeClr val="tx1"/>
                </a:solidFill>
              </a:rPr>
              <a:t>one</a:t>
            </a:r>
            <a:r>
              <a:rPr lang="en-NZ" dirty="0" smtClean="0">
                <a:solidFill>
                  <a:schemeClr val="tx1"/>
                </a:solidFill>
              </a:rPr>
              <a:t> entity.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UNF to 1NF (1</a:t>
            </a:r>
            <a:r>
              <a:rPr lang="en-NZ" baseline="30000" dirty="0" smtClean="0"/>
              <a:t>st</a:t>
            </a:r>
            <a:r>
              <a:rPr lang="en-NZ" dirty="0" smtClean="0"/>
              <a:t> normal form)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>
                <a:solidFill>
                  <a:schemeClr val="tx1"/>
                </a:solidFill>
              </a:rPr>
              <a:t>UNF to 1NF (1</a:t>
            </a:r>
            <a:r>
              <a:rPr lang="en-NZ" baseline="30000" dirty="0" smtClean="0">
                <a:solidFill>
                  <a:schemeClr val="tx1"/>
                </a:solidFill>
              </a:rPr>
              <a:t>st</a:t>
            </a:r>
            <a:r>
              <a:rPr lang="en-NZ" dirty="0" smtClean="0">
                <a:solidFill>
                  <a:schemeClr val="tx1"/>
                </a:solidFill>
              </a:rPr>
              <a:t> normal form)</a:t>
            </a:r>
          </a:p>
          <a:p>
            <a:r>
              <a:rPr lang="en-NZ" dirty="0" smtClean="0">
                <a:solidFill>
                  <a:schemeClr val="tx1"/>
                </a:solidFill>
              </a:rPr>
              <a:t>1NF = No multi-valued (repeating) attributes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</a:rPr>
              <a:t>Remove the repeating group to a new entity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</a:rPr>
              <a:t>Give the new entity a name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</a:rPr>
              <a:t>Identify a primary key for this table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</a:rPr>
              <a:t>Take the key from the 1</a:t>
            </a:r>
            <a:r>
              <a:rPr lang="en-NZ" baseline="30000" dirty="0" smtClean="0">
                <a:solidFill>
                  <a:schemeClr val="tx1"/>
                </a:solidFill>
              </a:rPr>
              <a:t>st</a:t>
            </a:r>
            <a:r>
              <a:rPr lang="en-NZ" dirty="0" smtClean="0">
                <a:solidFill>
                  <a:schemeClr val="tx1"/>
                </a:solidFill>
              </a:rPr>
              <a:t> table with you to link the two entities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</a:rPr>
              <a:t>Label the foreign key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</a:rPr>
              <a:t>You now have a composite key and </a:t>
            </a:r>
            <a:r>
              <a:rPr lang="en-NZ" b="1" dirty="0" smtClean="0">
                <a:solidFill>
                  <a:schemeClr val="tx1"/>
                </a:solidFill>
              </a:rPr>
              <a:t>two </a:t>
            </a:r>
            <a:r>
              <a:rPr lang="en-NZ" dirty="0" smtClean="0">
                <a:solidFill>
                  <a:schemeClr val="tx1"/>
                </a:solidFill>
              </a:rPr>
              <a:t>entities.</a:t>
            </a:r>
          </a:p>
          <a:p>
            <a:pPr lvl="1"/>
            <a:endParaRPr lang="en-NZ" dirty="0" smtClean="0">
              <a:solidFill>
                <a:schemeClr val="tx1"/>
              </a:solidFill>
            </a:endParaRPr>
          </a:p>
          <a:p>
            <a:pPr lvl="1"/>
            <a:endParaRPr lang="en-NZ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First Normal Form (1NF)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for a table to be in the first normal form (1NF), none of the columns in the table should have multiple values in the same row of data.</a:t>
            </a:r>
          </a:p>
          <a:p>
            <a:r>
              <a:rPr lang="en-US" dirty="0" smtClean="0"/>
              <a:t>The following table is not in 1NF because the </a:t>
            </a:r>
            <a:r>
              <a:rPr lang="en-US" b="1" dirty="0" smtClean="0"/>
              <a:t>Subject </a:t>
            </a:r>
            <a:r>
              <a:rPr lang="en-US" dirty="0" smtClean="0"/>
              <a:t>column is storing multiple values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95112" y="5107806"/>
          <a:ext cx="4876800" cy="148399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140283"/>
                <a:gridCol w="1571914"/>
                <a:gridCol w="2164603"/>
              </a:tblGrid>
              <a:tr h="19050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u="none" strike="noStrike" kern="1200" dirty="0"/>
                        <a:t>Student</a:t>
                      </a:r>
                      <a:endParaRPr lang="en-US" sz="1800" b="1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u="none" strike="noStrike" kern="1200" dirty="0"/>
                        <a:t>Age</a:t>
                      </a:r>
                      <a:endParaRPr lang="en-US" sz="1800" b="1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u="none" strike="noStrike" kern="1200" dirty="0"/>
                        <a:t>Subject</a:t>
                      </a:r>
                      <a:endParaRPr lang="en-US" sz="1800" b="1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43815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/>
                        <a:t>Adam</a:t>
                      </a:r>
                      <a:endParaRPr lang="en-US" sz="1800" b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/>
                        <a:t>15</a:t>
                      </a:r>
                      <a:endParaRPr lang="en-US" sz="1800" b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/>
                        <a:t>Biology, Maths</a:t>
                      </a:r>
                      <a:endParaRPr lang="en-US" sz="1800" b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/>
                        <a:t>Alex</a:t>
                      </a:r>
                      <a:endParaRPr lang="en-US" sz="1800" b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/>
                        <a:t>14</a:t>
                      </a:r>
                      <a:endParaRPr lang="en-US" sz="1800" b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 err="1"/>
                        <a:t>Maths</a:t>
                      </a:r>
                      <a:endParaRPr lang="en-US" sz="1800" b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/>
                        <a:t>Stuart</a:t>
                      </a:r>
                      <a:endParaRPr lang="en-US" sz="1800" b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/>
                        <a:t>17</a:t>
                      </a:r>
                      <a:endParaRPr lang="en-US" sz="1800" b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 err="1"/>
                        <a:t>Maths</a:t>
                      </a:r>
                      <a:endParaRPr lang="en-US" sz="1800" b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4906963"/>
          </a:xfrm>
        </p:spPr>
        <p:txBody>
          <a:bodyPr/>
          <a:lstStyle/>
          <a:p>
            <a:r>
              <a:rPr lang="en-US" dirty="0" smtClean="0"/>
              <a:t>In First Normal Form, any row must not have a column in which more than one value is saved, like separated with commas. Rather than that, we must separate such data into multiple rows.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3657600"/>
          <a:ext cx="6096000" cy="18288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Subject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/>
                        <a:t>Adam</a:t>
                      </a:r>
                      <a:endParaRPr lang="en-US" sz="1800" b="1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/>
                        <a:t>15</a:t>
                      </a:r>
                      <a:endParaRPr lang="en-US" sz="1800" b="1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/>
                        <a:t>Biology</a:t>
                      </a:r>
                      <a:endParaRPr lang="en-US" sz="1800" b="1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/>
                        <a:t>Adam</a:t>
                      </a:r>
                      <a:endParaRPr lang="en-US" sz="1800" b="1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/>
                        <a:t>15</a:t>
                      </a:r>
                      <a:endParaRPr lang="en-US" sz="1800" b="1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/>
                        <a:t>Maths</a:t>
                      </a:r>
                      <a:endParaRPr lang="en-US" sz="1800" b="1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/>
                        <a:t>Alex</a:t>
                      </a:r>
                      <a:endParaRPr lang="en-US" sz="1800" b="1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/>
                        <a:t>14</a:t>
                      </a:r>
                      <a:endParaRPr lang="en-US" sz="1800" b="1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 err="1"/>
                        <a:t>Maths</a:t>
                      </a:r>
                      <a:endParaRPr lang="en-US" sz="1800" b="1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/>
                        <a:t>Stuart</a:t>
                      </a:r>
                      <a:endParaRPr lang="en-US" sz="1800" b="1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/>
                        <a:t>17</a:t>
                      </a:r>
                      <a:endParaRPr lang="en-US" sz="1800" b="1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 err="1"/>
                        <a:t>Maths</a:t>
                      </a:r>
                      <a:endParaRPr lang="en-US" sz="1800" b="1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1NF to 2NF (2</a:t>
            </a:r>
            <a:r>
              <a:rPr lang="en-NZ" baseline="30000" dirty="0" smtClean="0"/>
              <a:t>nd</a:t>
            </a:r>
            <a:r>
              <a:rPr lang="en-NZ" dirty="0" smtClean="0"/>
              <a:t> normal form)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382000" cy="4648200"/>
          </a:xfrm>
        </p:spPr>
        <p:txBody>
          <a:bodyPr>
            <a:normAutofit fontScale="92500"/>
          </a:bodyPr>
          <a:lstStyle/>
          <a:p>
            <a:r>
              <a:rPr lang="en-NZ" dirty="0" smtClean="0">
                <a:solidFill>
                  <a:schemeClr val="tx1"/>
                </a:solidFill>
              </a:rPr>
              <a:t>2NF = No partial key dependencies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</a:rPr>
              <a:t>First, identify your composite key (a key that has more than one attribute)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</a:rPr>
              <a:t>Then, look for attributes which rely on only </a:t>
            </a:r>
            <a:r>
              <a:rPr lang="en-NZ" u="sng" dirty="0" smtClean="0">
                <a:solidFill>
                  <a:schemeClr val="tx1"/>
                </a:solidFill>
              </a:rPr>
              <a:t>one</a:t>
            </a:r>
            <a:r>
              <a:rPr lang="en-NZ" dirty="0" smtClean="0">
                <a:solidFill>
                  <a:schemeClr val="tx1"/>
                </a:solidFill>
              </a:rPr>
              <a:t> of the keys to exist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</a:rPr>
              <a:t>Remove these attributes and place in a new entity along with a copy of key they rely (are dependant) on.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</a:rPr>
              <a:t>Since the new key is a primary key in a new entity, make it a foreign key in the original entity.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</a:rPr>
              <a:t>You now have </a:t>
            </a:r>
            <a:r>
              <a:rPr lang="en-NZ" b="1" dirty="0" smtClean="0">
                <a:solidFill>
                  <a:schemeClr val="tx1"/>
                </a:solidFill>
              </a:rPr>
              <a:t>three </a:t>
            </a:r>
            <a:r>
              <a:rPr lang="en-NZ" dirty="0" smtClean="0">
                <a:solidFill>
                  <a:schemeClr val="tx1"/>
                </a:solidFill>
              </a:rPr>
              <a:t>entities.</a:t>
            </a:r>
          </a:p>
          <a:p>
            <a:pPr lvl="1"/>
            <a:endParaRPr lang="en-NZ" dirty="0" smtClean="0">
              <a:solidFill>
                <a:schemeClr val="tx1"/>
              </a:solidFill>
            </a:endParaRPr>
          </a:p>
          <a:p>
            <a:pPr lvl="1"/>
            <a:endParaRPr lang="en-NZ" dirty="0" smtClean="0">
              <a:solidFill>
                <a:schemeClr val="tx1"/>
              </a:solidFill>
            </a:endParaRPr>
          </a:p>
          <a:p>
            <a:pPr lvl="1"/>
            <a:endParaRPr lang="en-NZ" dirty="0" smtClean="0">
              <a:solidFill>
                <a:schemeClr val="tx1"/>
              </a:solidFill>
            </a:endParaRPr>
          </a:p>
          <a:p>
            <a:pPr lvl="1"/>
            <a:endParaRPr lang="en-NZ" dirty="0" smtClean="0">
              <a:solidFill>
                <a:schemeClr val="tx1"/>
              </a:solidFill>
            </a:endParaRPr>
          </a:p>
          <a:p>
            <a:pPr lvl="1"/>
            <a:endParaRPr lang="en-NZ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Normal Form (2NF)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table to be in second normal form (2NF), it must first meet the requirements for 1NF. </a:t>
            </a:r>
          </a:p>
          <a:p>
            <a:r>
              <a:rPr lang="en-US" dirty="0" smtClean="0"/>
              <a:t>2NF also requires that all non-key columns are functionally dependent on the entire primary key.</a:t>
            </a:r>
          </a:p>
          <a:p>
            <a:r>
              <a:rPr lang="en-US" dirty="0" smtClean="0"/>
              <a:t>The following table violates the 2NF because the non-key columns are functionally dependent on only part of the primary key.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19200" y="2179320"/>
          <a:ext cx="6096000" cy="14630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u="none" strike="noStrike" kern="1200" dirty="0"/>
                        <a:t>Student</a:t>
                      </a:r>
                      <a:endParaRPr lang="en-US" sz="1800" b="1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u="none" strike="noStrike" kern="1200" dirty="0" err="1"/>
                        <a:t>Age</a:t>
                      </a:r>
                      <a:endParaRPr lang="en-US" sz="1800" b="1" u="none" strike="noStrike" kern="1200" dirty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u="none" strike="noStrike" kern="1200" dirty="0"/>
                        <a:t>Adam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u="none" strike="noStrike" kern="1200" dirty="0" err="1"/>
                        <a:t>15</a:t>
                      </a:r>
                      <a:endParaRPr lang="en-US" sz="1800" u="none" strike="noStrike" kern="1200" dirty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u="none" strike="noStrike" kern="1200" dirty="0"/>
                        <a:t>Alex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u="none" strike="noStrike" kern="1200" dirty="0" err="1"/>
                        <a:t>14</a:t>
                      </a:r>
                      <a:endParaRPr lang="en-US" sz="1800" u="none" strike="noStrike" kern="1200" dirty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u="none" strike="noStrike" kern="1200" dirty="0"/>
                        <a:t>Stuart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u="none" strike="noStrike" kern="1200" dirty="0"/>
                        <a:t>17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4343400"/>
          <a:ext cx="6096000" cy="18288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048000"/>
                <a:gridCol w="3048000"/>
              </a:tblGrid>
              <a:tr h="3200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u="none" strike="noStrike" kern="1200" dirty="0"/>
                        <a:t>Student</a:t>
                      </a:r>
                      <a:endParaRPr lang="en-US" sz="1800" b="1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u="none" strike="noStrike" kern="1200" dirty="0"/>
                        <a:t>Subject</a:t>
                      </a:r>
                      <a:endParaRPr lang="en-US" sz="1800" b="1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u="none" strike="noStrike" kern="1200" dirty="0"/>
                        <a:t>Adam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u="none" strike="noStrike" kern="1200" dirty="0"/>
                        <a:t>Biology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u="none" strike="noStrike" kern="1200" dirty="0"/>
                        <a:t>Adam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u="none" strike="noStrike" kern="1200" dirty="0" err="1"/>
                        <a:t>Maths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u="none" strike="noStrike" kern="1200" dirty="0"/>
                        <a:t>Alex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u="none" strike="noStrike" kern="1200" dirty="0" err="1"/>
                        <a:t>Maths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u="none" strike="noStrike" kern="1200" dirty="0"/>
                        <a:t>Stuart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u="none" strike="noStrike" kern="1200" dirty="0" err="1"/>
                        <a:t>Maths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219200" y="1809988"/>
            <a:ext cx="4157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New Student Table following 2NF will be 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19200" y="3962400"/>
            <a:ext cx="459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New Subject Table introduced for 2NF will be 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886658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Because the candidate key is {</a:t>
            </a:r>
            <a:r>
              <a:rPr lang="en-US" b="1" dirty="0" smtClean="0"/>
              <a:t>Student</a:t>
            </a:r>
            <a:r>
              <a:rPr lang="en-US" dirty="0" smtClean="0"/>
              <a:t>, </a:t>
            </a:r>
            <a:r>
              <a:rPr lang="en-US" b="1" dirty="0" smtClean="0"/>
              <a:t>Subject</a:t>
            </a:r>
            <a:r>
              <a:rPr lang="en-US" dirty="0" smtClean="0"/>
              <a:t>}, </a:t>
            </a:r>
            <a:r>
              <a:rPr lang="en-US" b="1" dirty="0" smtClean="0"/>
              <a:t>Age</a:t>
            </a:r>
            <a:r>
              <a:rPr lang="en-US" dirty="0" smtClean="0"/>
              <a:t> of Student only depends on Student column, which is incorrect as per Second Normal Form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2NF to 3NF (3</a:t>
            </a:r>
            <a:r>
              <a:rPr lang="en-NZ" baseline="30000" dirty="0" smtClean="0"/>
              <a:t>rd</a:t>
            </a:r>
            <a:r>
              <a:rPr lang="en-NZ" dirty="0" smtClean="0"/>
              <a:t> normal form)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382000" cy="4648200"/>
          </a:xfrm>
        </p:spPr>
        <p:txBody>
          <a:bodyPr>
            <a:normAutofit/>
          </a:bodyPr>
          <a:lstStyle/>
          <a:p>
            <a:r>
              <a:rPr lang="en-NZ" dirty="0" smtClean="0">
                <a:solidFill>
                  <a:schemeClr val="tx1"/>
                </a:solidFill>
              </a:rPr>
              <a:t>3NF = No non-key dependencies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</a:rPr>
              <a:t>Examine at all the entities produced so far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</a:rPr>
              <a:t>Are there any non-key attributes which rely on any other non-key attributes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</a:rPr>
              <a:t>If there are any, remove these to an new entity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</a:rPr>
              <a:t>Give the new entity a primary key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</a:rPr>
              <a:t>Link the old and new entity with a foreign key</a:t>
            </a:r>
          </a:p>
          <a:p>
            <a:pPr lvl="1"/>
            <a:r>
              <a:rPr lang="en-NZ" dirty="0" smtClean="0">
                <a:solidFill>
                  <a:schemeClr val="tx1"/>
                </a:solidFill>
              </a:rPr>
              <a:t>You now have </a:t>
            </a:r>
            <a:r>
              <a:rPr lang="en-NZ" b="1" dirty="0" smtClean="0">
                <a:solidFill>
                  <a:schemeClr val="tx1"/>
                </a:solidFill>
              </a:rPr>
              <a:t>four</a:t>
            </a:r>
            <a:r>
              <a:rPr lang="en-NZ" dirty="0" smtClean="0">
                <a:solidFill>
                  <a:schemeClr val="tx1"/>
                </a:solidFill>
              </a:rPr>
              <a:t> entities.</a:t>
            </a:r>
          </a:p>
          <a:p>
            <a:pPr lvl="1"/>
            <a:endParaRPr lang="en-NZ" dirty="0" smtClean="0">
              <a:solidFill>
                <a:schemeClr val="tx1"/>
              </a:solidFill>
            </a:endParaRPr>
          </a:p>
          <a:p>
            <a:pPr lvl="1"/>
            <a:endParaRPr lang="en-NZ" dirty="0" smtClean="0">
              <a:solidFill>
                <a:schemeClr val="tx1"/>
              </a:solidFill>
            </a:endParaRPr>
          </a:p>
          <a:p>
            <a:pPr lvl="1"/>
            <a:endParaRPr lang="en-NZ" dirty="0" smtClean="0">
              <a:solidFill>
                <a:schemeClr val="tx1"/>
              </a:solidFill>
            </a:endParaRPr>
          </a:p>
          <a:p>
            <a:pPr lvl="1"/>
            <a:endParaRPr lang="en-NZ" dirty="0" smtClean="0">
              <a:solidFill>
                <a:schemeClr val="tx1"/>
              </a:solidFill>
            </a:endParaRPr>
          </a:p>
          <a:p>
            <a:pPr lvl="1"/>
            <a:endParaRPr lang="en-NZ" dirty="0" smtClean="0">
              <a:solidFill>
                <a:schemeClr val="tx1"/>
              </a:solidFill>
            </a:endParaRPr>
          </a:p>
          <a:p>
            <a:pPr lvl="1"/>
            <a:endParaRPr lang="en-NZ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Third Normal Form (3NF)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31745"/>
            <a:ext cx="8382000" cy="4221163"/>
          </a:xfrm>
        </p:spPr>
        <p:txBody>
          <a:bodyPr/>
          <a:lstStyle/>
          <a:p>
            <a:r>
              <a:rPr lang="en-US" dirty="0" smtClean="0"/>
              <a:t>For a table to be in third normal form (3NF), it must first meet the requirements for 2NF. </a:t>
            </a:r>
          </a:p>
          <a:p>
            <a:r>
              <a:rPr lang="en-US" dirty="0" smtClean="0"/>
              <a:t>3NF also requires that that there is no functional dependency between non-key attributes.</a:t>
            </a:r>
          </a:p>
          <a:p>
            <a:r>
              <a:rPr lang="en-US" dirty="0" smtClean="0"/>
              <a:t>The following table violates the 3NF because the non-key columns are functionally dependent on only part of the primary key.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9514" y="5936018"/>
            <a:ext cx="2291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Student_Detail</a:t>
            </a:r>
            <a:r>
              <a:rPr lang="en-US" b="1" dirty="0" smtClean="0"/>
              <a:t> Table 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322834"/>
              </p:ext>
            </p:extLst>
          </p:nvPr>
        </p:nvGraphicFramePr>
        <p:xfrm>
          <a:off x="762000" y="6305350"/>
          <a:ext cx="7276697" cy="64649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472664"/>
                <a:gridCol w="1819175"/>
                <a:gridCol w="779646"/>
                <a:gridCol w="1197201"/>
                <a:gridCol w="621973"/>
                <a:gridCol w="779646"/>
                <a:gridCol w="606392"/>
              </a:tblGrid>
              <a:tr h="646496">
                <a:tc>
                  <a:txBody>
                    <a:bodyPr/>
                    <a:lstStyle/>
                    <a:p>
                      <a:r>
                        <a:rPr lang="en-US" b="1" dirty="0" err="1"/>
                        <a:t>Student_id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Student_name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Street_No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Zip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94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Grp="1" noChangeArrowheads="1"/>
          </p:cNvSpPr>
          <p:nvPr>
            <p:ph idx="1"/>
          </p:nvPr>
        </p:nvSpPr>
        <p:spPr bwMode="auto">
          <a:xfrm>
            <a:off x="304800" y="1135782"/>
            <a:ext cx="8382000" cy="4451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marL="455613" indent="-455613" algn="l" eaLnBrk="1" hangingPunct="1">
              <a:lnSpc>
                <a:spcPct val="80000"/>
              </a:lnSpc>
              <a:spcBef>
                <a:spcPts val="400"/>
              </a:spcBef>
              <a:buNone/>
              <a:tabLst>
                <a:tab pos="457200" algn="l"/>
                <a:tab pos="1271588" algn="l"/>
                <a:tab pos="2185988" algn="l"/>
                <a:tab pos="3100388" algn="l"/>
                <a:tab pos="4014788" algn="l"/>
                <a:tab pos="4929188" algn="l"/>
                <a:tab pos="5843588" algn="l"/>
                <a:tab pos="6757988" algn="l"/>
                <a:tab pos="7672388" algn="l"/>
                <a:tab pos="8586788" algn="l"/>
                <a:tab pos="9501188" algn="l"/>
                <a:tab pos="10415588" algn="l"/>
              </a:tabLst>
            </a:pPr>
            <a:r>
              <a:rPr lang="en-US" sz="3600" b="1" dirty="0">
                <a:latin typeface="+mj-lt"/>
                <a:ea typeface="ＭＳ Ｐゴシック" pitchFamily="34" charset="-128"/>
              </a:rPr>
              <a:t>Learning Objectives</a:t>
            </a:r>
            <a:r>
              <a:rPr lang="en-US" sz="3600" b="1" dirty="0" smtClean="0">
                <a:latin typeface="+mj-lt"/>
                <a:ea typeface="ＭＳ Ｐゴシック" pitchFamily="34" charset="-128"/>
              </a:rPr>
              <a:t>:</a:t>
            </a:r>
          </a:p>
          <a:p>
            <a:pPr marL="455613" indent="-282575" algn="l" eaLnBrk="1" hangingPunct="1">
              <a:lnSpc>
                <a:spcPct val="80000"/>
              </a:lnSpc>
              <a:spcBef>
                <a:spcPts val="400"/>
              </a:spcBef>
              <a:buNone/>
              <a:tabLst>
                <a:tab pos="457200" algn="l"/>
                <a:tab pos="1271588" algn="l"/>
                <a:tab pos="2185988" algn="l"/>
                <a:tab pos="3100388" algn="l"/>
                <a:tab pos="4014788" algn="l"/>
                <a:tab pos="4929188" algn="l"/>
                <a:tab pos="5843588" algn="l"/>
                <a:tab pos="6757988" algn="l"/>
                <a:tab pos="7672388" algn="l"/>
                <a:tab pos="8586788" algn="l"/>
                <a:tab pos="9501188" algn="l"/>
                <a:tab pos="10415588" algn="l"/>
              </a:tabLst>
            </a:pPr>
            <a:endParaRPr lang="en-US" sz="1600" dirty="0">
              <a:solidFill>
                <a:srgbClr val="00528B"/>
              </a:solidFill>
            </a:endParaRPr>
          </a:p>
          <a:p>
            <a:pPr marL="455613" indent="-223838" algn="l" eaLnBrk="1" hangingPunct="1">
              <a:lnSpc>
                <a:spcPct val="80000"/>
              </a:lnSpc>
              <a:spcBef>
                <a:spcPts val="400"/>
              </a:spcBef>
              <a:buClr>
                <a:srgbClr val="00528B"/>
              </a:buClr>
              <a:buFont typeface="Arial" charset="0"/>
              <a:buChar char="•"/>
              <a:tabLst>
                <a:tab pos="457200" algn="l"/>
                <a:tab pos="1271588" algn="l"/>
                <a:tab pos="2185988" algn="l"/>
                <a:tab pos="3100388" algn="l"/>
                <a:tab pos="4014788" algn="l"/>
                <a:tab pos="4929188" algn="l"/>
                <a:tab pos="5843588" algn="l"/>
                <a:tab pos="6757988" algn="l"/>
                <a:tab pos="7672388" algn="l"/>
                <a:tab pos="8586788" algn="l"/>
                <a:tab pos="9501188" algn="l"/>
                <a:tab pos="10415588" algn="l"/>
              </a:tabLst>
            </a:pPr>
            <a:r>
              <a:rPr lang="en-AU" sz="1600" dirty="0">
                <a:solidFill>
                  <a:srgbClr val="00528B"/>
                </a:solidFill>
              </a:rPr>
              <a:t>Understand</a:t>
            </a:r>
            <a:r>
              <a:rPr lang="en-GB" sz="1600" dirty="0">
                <a:solidFill>
                  <a:srgbClr val="00528B"/>
                </a:solidFill>
              </a:rPr>
              <a:t> the purpose of normalisation</a:t>
            </a:r>
          </a:p>
          <a:p>
            <a:pPr marL="455613" indent="-223838" algn="l" eaLnBrk="1" hangingPunct="1">
              <a:lnSpc>
                <a:spcPct val="80000"/>
              </a:lnSpc>
              <a:spcBef>
                <a:spcPts val="400"/>
              </a:spcBef>
              <a:buClr>
                <a:srgbClr val="00528B"/>
              </a:buClr>
              <a:buFont typeface="Arial" charset="0"/>
              <a:buChar char="•"/>
              <a:tabLst>
                <a:tab pos="457200" algn="l"/>
                <a:tab pos="1271588" algn="l"/>
                <a:tab pos="2185988" algn="l"/>
                <a:tab pos="3100388" algn="l"/>
                <a:tab pos="4014788" algn="l"/>
                <a:tab pos="4929188" algn="l"/>
                <a:tab pos="5843588" algn="l"/>
                <a:tab pos="6757988" algn="l"/>
                <a:tab pos="7672388" algn="l"/>
                <a:tab pos="8586788" algn="l"/>
                <a:tab pos="9501188" algn="l"/>
                <a:tab pos="10415588" algn="l"/>
              </a:tabLst>
            </a:pPr>
            <a:r>
              <a:rPr lang="en-AU" sz="1600" dirty="0">
                <a:solidFill>
                  <a:srgbClr val="00528B"/>
                </a:solidFill>
              </a:rPr>
              <a:t>Understand</a:t>
            </a:r>
            <a:r>
              <a:rPr lang="en-GB" sz="1600" dirty="0">
                <a:solidFill>
                  <a:srgbClr val="00528B"/>
                </a:solidFill>
              </a:rPr>
              <a:t> the problems associated with redundant data</a:t>
            </a:r>
          </a:p>
          <a:p>
            <a:pPr marL="455613" indent="-223838" algn="l" eaLnBrk="1" hangingPunct="1">
              <a:lnSpc>
                <a:spcPct val="80000"/>
              </a:lnSpc>
              <a:spcBef>
                <a:spcPts val="400"/>
              </a:spcBef>
              <a:buClr>
                <a:srgbClr val="00528B"/>
              </a:buClr>
              <a:buFont typeface="Arial" charset="0"/>
              <a:buChar char="•"/>
              <a:tabLst>
                <a:tab pos="457200" algn="l"/>
                <a:tab pos="1271588" algn="l"/>
                <a:tab pos="2185988" algn="l"/>
                <a:tab pos="3100388" algn="l"/>
                <a:tab pos="4014788" algn="l"/>
                <a:tab pos="4929188" algn="l"/>
                <a:tab pos="5843588" algn="l"/>
                <a:tab pos="6757988" algn="l"/>
                <a:tab pos="7672388" algn="l"/>
                <a:tab pos="8586788" algn="l"/>
                <a:tab pos="9501188" algn="l"/>
                <a:tab pos="10415588" algn="l"/>
              </a:tabLst>
            </a:pPr>
            <a:r>
              <a:rPr lang="en-GB" sz="1600" dirty="0">
                <a:solidFill>
                  <a:srgbClr val="00528B"/>
                </a:solidFill>
              </a:rPr>
              <a:t>Identify various types of update anomalies such as insertion, deletion, and modification anomalies</a:t>
            </a:r>
          </a:p>
          <a:p>
            <a:pPr marL="455613" indent="-223838" algn="l" eaLnBrk="1" hangingPunct="1">
              <a:lnSpc>
                <a:spcPct val="80000"/>
              </a:lnSpc>
              <a:spcBef>
                <a:spcPts val="400"/>
              </a:spcBef>
              <a:buClr>
                <a:srgbClr val="00528B"/>
              </a:buClr>
              <a:buFont typeface="Arial" charset="0"/>
              <a:buChar char="•"/>
              <a:tabLst>
                <a:tab pos="457200" algn="l"/>
                <a:tab pos="1271588" algn="l"/>
                <a:tab pos="2185988" algn="l"/>
                <a:tab pos="3100388" algn="l"/>
                <a:tab pos="4014788" algn="l"/>
                <a:tab pos="4929188" algn="l"/>
                <a:tab pos="5843588" algn="l"/>
                <a:tab pos="6757988" algn="l"/>
                <a:tab pos="7672388" algn="l"/>
                <a:tab pos="8586788" algn="l"/>
                <a:tab pos="9501188" algn="l"/>
                <a:tab pos="10415588" algn="l"/>
              </a:tabLst>
            </a:pPr>
            <a:r>
              <a:rPr lang="en-GB" sz="1600" dirty="0">
                <a:solidFill>
                  <a:srgbClr val="00528B"/>
                </a:solidFill>
              </a:rPr>
              <a:t>Identify various types of functional dependencies between attributes</a:t>
            </a:r>
          </a:p>
          <a:p>
            <a:pPr marL="455613" indent="-223838" algn="l" eaLnBrk="1" hangingPunct="1">
              <a:lnSpc>
                <a:spcPct val="80000"/>
              </a:lnSpc>
              <a:spcBef>
                <a:spcPts val="400"/>
              </a:spcBef>
              <a:buClr>
                <a:srgbClr val="00528B"/>
              </a:buClr>
              <a:buFont typeface="Arial" charset="0"/>
              <a:buChar char="•"/>
              <a:tabLst>
                <a:tab pos="457200" algn="l"/>
                <a:tab pos="1271588" algn="l"/>
                <a:tab pos="2185988" algn="l"/>
                <a:tab pos="3100388" algn="l"/>
                <a:tab pos="4014788" algn="l"/>
                <a:tab pos="4929188" algn="l"/>
                <a:tab pos="5843588" algn="l"/>
                <a:tab pos="6757988" algn="l"/>
                <a:tab pos="7672388" algn="l"/>
                <a:tab pos="8586788" algn="l"/>
                <a:tab pos="9501188" algn="l"/>
                <a:tab pos="10415588" algn="l"/>
              </a:tabLst>
            </a:pPr>
            <a:r>
              <a:rPr lang="en-AU" sz="1600" dirty="0">
                <a:solidFill>
                  <a:srgbClr val="00528B"/>
                </a:solidFill>
              </a:rPr>
              <a:t>Understand</a:t>
            </a:r>
            <a:r>
              <a:rPr lang="en-GB" sz="1600" dirty="0">
                <a:solidFill>
                  <a:srgbClr val="00528B"/>
                </a:solidFill>
              </a:rPr>
              <a:t> how functional dependencies can be used to group attributes into relations that are in a known normal form</a:t>
            </a:r>
          </a:p>
          <a:p>
            <a:pPr marL="455613" indent="-223838" algn="l" eaLnBrk="1" hangingPunct="1">
              <a:lnSpc>
                <a:spcPct val="80000"/>
              </a:lnSpc>
              <a:spcBef>
                <a:spcPts val="400"/>
              </a:spcBef>
              <a:buClr>
                <a:srgbClr val="00528B"/>
              </a:buClr>
              <a:buFont typeface="Arial" charset="0"/>
              <a:buChar char="•"/>
              <a:tabLst>
                <a:tab pos="457200" algn="l"/>
                <a:tab pos="1271588" algn="l"/>
                <a:tab pos="2185988" algn="l"/>
                <a:tab pos="3100388" algn="l"/>
                <a:tab pos="4014788" algn="l"/>
                <a:tab pos="4929188" algn="l"/>
                <a:tab pos="5843588" algn="l"/>
                <a:tab pos="6757988" algn="l"/>
                <a:tab pos="7672388" algn="l"/>
                <a:tab pos="8586788" algn="l"/>
                <a:tab pos="9501188" algn="l"/>
                <a:tab pos="10415588" algn="l"/>
              </a:tabLst>
            </a:pPr>
            <a:r>
              <a:rPr lang="en-GB" sz="1600" dirty="0">
                <a:solidFill>
                  <a:srgbClr val="00528B"/>
                </a:solidFill>
              </a:rPr>
              <a:t>Identify the most commonly used normal forms, namely 1NF, 2NF and 3NF</a:t>
            </a:r>
          </a:p>
          <a:p>
            <a:pPr marL="455613" indent="-223838" algn="l" eaLnBrk="1" hangingPunct="1">
              <a:lnSpc>
                <a:spcPct val="80000"/>
              </a:lnSpc>
              <a:spcBef>
                <a:spcPts val="400"/>
              </a:spcBef>
              <a:buClr>
                <a:srgbClr val="00528B"/>
              </a:buClr>
              <a:buFont typeface="Arial" charset="0"/>
              <a:buChar char="•"/>
              <a:tabLst>
                <a:tab pos="457200" algn="l"/>
                <a:tab pos="1271588" algn="l"/>
                <a:tab pos="2185988" algn="l"/>
                <a:tab pos="3100388" algn="l"/>
                <a:tab pos="4014788" algn="l"/>
                <a:tab pos="4929188" algn="l"/>
                <a:tab pos="5843588" algn="l"/>
                <a:tab pos="6757988" algn="l"/>
                <a:tab pos="7672388" algn="l"/>
                <a:tab pos="8586788" algn="l"/>
                <a:tab pos="9501188" algn="l"/>
                <a:tab pos="10415588" algn="l"/>
              </a:tabLst>
            </a:pPr>
            <a:r>
              <a:rPr lang="en-GB" sz="1600" dirty="0">
                <a:solidFill>
                  <a:srgbClr val="00528B"/>
                </a:solidFill>
              </a:rPr>
              <a:t>Perform normalisation</a:t>
            </a:r>
          </a:p>
          <a:p>
            <a:pPr marL="455613" indent="-223838" algn="l" eaLnBrk="1" hangingPunct="1">
              <a:lnSpc>
                <a:spcPct val="80000"/>
              </a:lnSpc>
              <a:spcBef>
                <a:spcPts val="400"/>
              </a:spcBef>
              <a:buClr>
                <a:srgbClr val="00528B"/>
              </a:buClr>
              <a:buFont typeface="Arial" charset="0"/>
              <a:buChar char="•"/>
              <a:tabLst>
                <a:tab pos="457200" algn="l"/>
                <a:tab pos="1271588" algn="l"/>
                <a:tab pos="2185988" algn="l"/>
                <a:tab pos="3100388" algn="l"/>
                <a:tab pos="4014788" algn="l"/>
                <a:tab pos="4929188" algn="l"/>
                <a:tab pos="5843588" algn="l"/>
                <a:tab pos="6757988" algn="l"/>
                <a:tab pos="7672388" algn="l"/>
                <a:tab pos="8586788" algn="l"/>
                <a:tab pos="9501188" algn="l"/>
                <a:tab pos="10415588" algn="l"/>
              </a:tabLst>
            </a:pPr>
            <a:r>
              <a:rPr lang="en-US" sz="1600" dirty="0">
                <a:solidFill>
                  <a:srgbClr val="00528B"/>
                </a:solidFill>
              </a:rPr>
              <a:t>Understand various ways to refine 3NF relations to achieve better database design</a:t>
            </a:r>
          </a:p>
          <a:p>
            <a:pPr marL="455613" indent="-223838" algn="l" eaLnBrk="1" hangingPunct="1">
              <a:lnSpc>
                <a:spcPct val="80000"/>
              </a:lnSpc>
              <a:spcBef>
                <a:spcPts val="400"/>
              </a:spcBef>
              <a:buClr>
                <a:srgbClr val="00528B"/>
              </a:buClr>
              <a:buFont typeface="Arial" charset="0"/>
              <a:buChar char="•"/>
              <a:tabLst>
                <a:tab pos="457200" algn="l"/>
                <a:tab pos="1271588" algn="l"/>
                <a:tab pos="2185988" algn="l"/>
                <a:tab pos="3100388" algn="l"/>
                <a:tab pos="4014788" algn="l"/>
                <a:tab pos="4929188" algn="l"/>
                <a:tab pos="5843588" algn="l"/>
                <a:tab pos="6757988" algn="l"/>
                <a:tab pos="7672388" algn="l"/>
                <a:tab pos="8586788" algn="l"/>
                <a:tab pos="9501188" algn="l"/>
                <a:tab pos="10415588" algn="l"/>
              </a:tabLst>
            </a:pPr>
            <a:r>
              <a:rPr lang="en-US" sz="1600" dirty="0">
                <a:solidFill>
                  <a:srgbClr val="00528B"/>
                </a:solidFill>
              </a:rPr>
              <a:t>Produce an ER diagram from a derived set of 3NF </a:t>
            </a:r>
            <a:r>
              <a:rPr lang="en-US" sz="1600" dirty="0" smtClean="0">
                <a:solidFill>
                  <a:srgbClr val="00528B"/>
                </a:solidFill>
              </a:rPr>
              <a:t>relations</a:t>
            </a:r>
          </a:p>
          <a:p>
            <a:pPr marL="455613" indent="-223838" algn="l" eaLnBrk="1" hangingPunct="1">
              <a:lnSpc>
                <a:spcPct val="80000"/>
              </a:lnSpc>
              <a:spcBef>
                <a:spcPts val="400"/>
              </a:spcBef>
              <a:buClr>
                <a:srgbClr val="00528B"/>
              </a:buClr>
              <a:buNone/>
              <a:tabLst>
                <a:tab pos="457200" algn="l"/>
                <a:tab pos="1271588" algn="l"/>
                <a:tab pos="2185988" algn="l"/>
                <a:tab pos="3100388" algn="l"/>
                <a:tab pos="4014788" algn="l"/>
                <a:tab pos="4929188" algn="l"/>
                <a:tab pos="5843588" algn="l"/>
                <a:tab pos="6757988" algn="l"/>
                <a:tab pos="7672388" algn="l"/>
                <a:tab pos="8586788" algn="l"/>
                <a:tab pos="9501188" algn="l"/>
                <a:tab pos="10415588" algn="l"/>
              </a:tabLst>
            </a:pPr>
            <a:endParaRPr lang="en-US" sz="1600" dirty="0">
              <a:solidFill>
                <a:srgbClr val="00528B"/>
              </a:solidFill>
            </a:endParaRPr>
          </a:p>
          <a:p>
            <a:pPr marL="455613" indent="-455613">
              <a:lnSpc>
                <a:spcPct val="80000"/>
              </a:lnSpc>
              <a:spcBef>
                <a:spcPts val="400"/>
              </a:spcBef>
              <a:buNone/>
              <a:tabLst>
                <a:tab pos="457200" algn="l"/>
                <a:tab pos="1271588" algn="l"/>
                <a:tab pos="2185988" algn="l"/>
                <a:tab pos="3100388" algn="l"/>
                <a:tab pos="4014788" algn="l"/>
                <a:tab pos="4929188" algn="l"/>
                <a:tab pos="5843588" algn="l"/>
                <a:tab pos="6757988" algn="l"/>
                <a:tab pos="7672388" algn="l"/>
                <a:tab pos="8586788" algn="l"/>
                <a:tab pos="9501188" algn="l"/>
                <a:tab pos="10415588" algn="l"/>
              </a:tabLst>
            </a:pPr>
            <a:r>
              <a:rPr lang="en-US" sz="2000" b="1" dirty="0">
                <a:latin typeface="+mj-lt"/>
                <a:ea typeface="ＭＳ Ｐゴシック" pitchFamily="34" charset="-128"/>
              </a:rPr>
              <a:t>References</a:t>
            </a:r>
            <a:r>
              <a:rPr lang="en-US" sz="2000" b="1" dirty="0" smtClean="0">
                <a:latin typeface="+mj-lt"/>
                <a:ea typeface="ＭＳ Ｐゴシック" pitchFamily="34" charset="-128"/>
              </a:rPr>
              <a:t>:</a:t>
            </a:r>
          </a:p>
          <a:p>
            <a:pPr marL="455613" indent="-455613" algn="l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  <a:tabLst>
                <a:tab pos="457200" algn="l"/>
                <a:tab pos="1271588" algn="l"/>
                <a:tab pos="2185988" algn="l"/>
                <a:tab pos="3100388" algn="l"/>
                <a:tab pos="4014788" algn="l"/>
                <a:tab pos="4929188" algn="l"/>
                <a:tab pos="5843588" algn="l"/>
                <a:tab pos="6757988" algn="l"/>
                <a:tab pos="7672388" algn="l"/>
                <a:tab pos="8586788" algn="l"/>
                <a:tab pos="9501188" algn="l"/>
                <a:tab pos="10415588" algn="l"/>
              </a:tabLst>
            </a:pPr>
            <a:endParaRPr lang="en-US" sz="1600" dirty="0">
              <a:solidFill>
                <a:srgbClr val="00528B"/>
              </a:solidFill>
            </a:endParaRPr>
          </a:p>
          <a:p>
            <a:pPr marL="455613" indent="-223838" algn="l" eaLnBrk="1" hangingPunct="1">
              <a:lnSpc>
                <a:spcPct val="80000"/>
              </a:lnSpc>
              <a:spcBef>
                <a:spcPts val="400"/>
              </a:spcBef>
              <a:buClr>
                <a:srgbClr val="00528B"/>
              </a:buClr>
              <a:buFont typeface="Arial" charset="0"/>
              <a:buChar char="•"/>
              <a:tabLst>
                <a:tab pos="457200" algn="l"/>
                <a:tab pos="1271588" algn="l"/>
                <a:tab pos="2185988" algn="l"/>
                <a:tab pos="3100388" algn="l"/>
                <a:tab pos="4014788" algn="l"/>
                <a:tab pos="4929188" algn="l"/>
                <a:tab pos="5843588" algn="l"/>
                <a:tab pos="6757988" algn="l"/>
                <a:tab pos="7672388" algn="l"/>
                <a:tab pos="8586788" algn="l"/>
                <a:tab pos="9501188" algn="l"/>
                <a:tab pos="10415588" algn="l"/>
              </a:tabLst>
            </a:pPr>
            <a:r>
              <a:rPr lang="en-US" sz="1600" dirty="0">
                <a:solidFill>
                  <a:srgbClr val="00528B"/>
                </a:solidFill>
              </a:rPr>
              <a:t>Rob, P. &amp; Coronel, C., Database Systems, 8</a:t>
            </a:r>
            <a:r>
              <a:rPr lang="en-US" sz="1600" baseline="30000" dirty="0">
                <a:solidFill>
                  <a:srgbClr val="00528B"/>
                </a:solidFill>
              </a:rPr>
              <a:t>th</a:t>
            </a:r>
            <a:r>
              <a:rPr lang="en-US" sz="1600" dirty="0">
                <a:solidFill>
                  <a:srgbClr val="00528B"/>
                </a:solidFill>
              </a:rPr>
              <a:t> Edition, Chapter </a:t>
            </a:r>
            <a:r>
              <a:rPr lang="en-US" sz="1600" dirty="0" smtClean="0">
                <a:solidFill>
                  <a:srgbClr val="00528B"/>
                </a:solidFill>
              </a:rPr>
              <a:t>5, pp. 152-185</a:t>
            </a:r>
            <a:endParaRPr lang="en-US" sz="1600" dirty="0">
              <a:solidFill>
                <a:srgbClr val="00528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990600"/>
            <a:ext cx="8991600" cy="5135563"/>
          </a:xfrm>
        </p:spPr>
        <p:txBody>
          <a:bodyPr/>
          <a:lstStyle/>
          <a:p>
            <a:r>
              <a:rPr lang="en-US" dirty="0" smtClean="0"/>
              <a:t>In this table </a:t>
            </a:r>
            <a:r>
              <a:rPr lang="en-US" dirty="0" err="1" smtClean="0"/>
              <a:t>Student_id</a:t>
            </a:r>
            <a:r>
              <a:rPr lang="en-US" dirty="0" smtClean="0"/>
              <a:t> is Primary key, but </a:t>
            </a:r>
            <a:r>
              <a:rPr lang="en-US" dirty="0" err="1" smtClean="0"/>
              <a:t>city,state</a:t>
            </a:r>
            <a:r>
              <a:rPr lang="en-US" dirty="0" smtClean="0"/>
              <a:t> and Zip depends upon </a:t>
            </a:r>
            <a:r>
              <a:rPr lang="en-US" dirty="0" err="1" smtClean="0"/>
              <a:t>Street_No</a:t>
            </a:r>
            <a:r>
              <a:rPr lang="en-US" dirty="0" smtClean="0"/>
              <a:t>. The dependency between </a:t>
            </a:r>
            <a:r>
              <a:rPr lang="en-US" dirty="0" err="1" smtClean="0"/>
              <a:t>Street_No</a:t>
            </a:r>
            <a:r>
              <a:rPr lang="en-US" dirty="0" smtClean="0"/>
              <a:t> and other fields is called </a:t>
            </a:r>
            <a:r>
              <a:rPr lang="en-US" b="1" dirty="0" smtClean="0"/>
              <a:t>transitive dependency</a:t>
            </a:r>
            <a:r>
              <a:rPr lang="en-US" dirty="0" smtClean="0"/>
              <a:t>. Hence to apply </a:t>
            </a:r>
            <a:r>
              <a:rPr lang="en-US" b="1" dirty="0" smtClean="0"/>
              <a:t>3NF</a:t>
            </a:r>
            <a:r>
              <a:rPr lang="en-US" dirty="0" smtClean="0"/>
              <a:t>, we need to move the city, state and zip to a new table, with </a:t>
            </a:r>
            <a:r>
              <a:rPr lang="en-US" b="1" dirty="0" err="1" smtClean="0"/>
              <a:t>Street_No</a:t>
            </a:r>
            <a:r>
              <a:rPr lang="en-US" dirty="0" smtClean="0"/>
              <a:t> as primary key.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1000" y="4038600"/>
            <a:ext cx="27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New </a:t>
            </a:r>
            <a:r>
              <a:rPr lang="en-US" b="1" dirty="0" err="1" smtClean="0"/>
              <a:t>Student_Detail</a:t>
            </a:r>
            <a:r>
              <a:rPr lang="en-US" b="1" dirty="0" smtClean="0"/>
              <a:t> Table 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4419600"/>
          <a:ext cx="6096000" cy="36576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24000"/>
                <a:gridCol w="1676400"/>
                <a:gridCol w="1371600"/>
                <a:gridCol w="15240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Student_id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Student_name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Zip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53000" y="5257800"/>
            <a:ext cx="1623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Address Table :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16006"/>
              </p:ext>
            </p:extLst>
          </p:nvPr>
        </p:nvGraphicFramePr>
        <p:xfrm>
          <a:off x="1219200" y="5638800"/>
          <a:ext cx="6096000" cy="36576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Street_No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Zip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And, finally...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tx1"/>
                </a:solidFill>
              </a:rPr>
              <a:t>Now that you have your normalised file structure...</a:t>
            </a:r>
          </a:p>
          <a:p>
            <a:r>
              <a:rPr lang="en-NZ" dirty="0" smtClean="0">
                <a:solidFill>
                  <a:schemeClr val="tx1"/>
                </a:solidFill>
              </a:rPr>
              <a:t>Create an Entity-Relationship diagram to model the relationships between all the tables.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4800600"/>
            <a:ext cx="8041907" cy="552450"/>
          </a:xfrm>
        </p:spPr>
        <p:txBody>
          <a:bodyPr>
            <a:noAutofit/>
          </a:bodyPr>
          <a:lstStyle/>
          <a:p>
            <a:r>
              <a:rPr lang="en-NZ" dirty="0" smtClean="0">
                <a:solidFill>
                  <a:srgbClr val="7A1508"/>
                </a:solidFill>
              </a:rPr>
              <a:t>An example of normalisation</a:t>
            </a:r>
            <a:endParaRPr lang="en-NZ" dirty="0">
              <a:solidFill>
                <a:srgbClr val="7A1508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353050"/>
            <a:ext cx="8032282" cy="60960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NZ" sz="2800" b="1" dirty="0" smtClean="0">
                <a:solidFill>
                  <a:srgbClr val="7A1508"/>
                </a:solidFill>
                <a:latin typeface="+mj-lt"/>
                <a:ea typeface="+mj-ea"/>
              </a:rPr>
              <a:t>Next Lesson</a:t>
            </a:r>
          </a:p>
          <a:p>
            <a:pPr>
              <a:spcBef>
                <a:spcPct val="0"/>
              </a:spcBef>
            </a:pPr>
            <a:endParaRPr lang="en-NZ" sz="2800" b="1" dirty="0">
              <a:solidFill>
                <a:srgbClr val="7A1508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382000" cy="1020762"/>
          </a:xfrm>
        </p:spPr>
        <p:txBody>
          <a:bodyPr/>
          <a:lstStyle/>
          <a:p>
            <a:r>
              <a:rPr lang="en-NZ" dirty="0" smtClean="0"/>
              <a:t>Normalisation – UNF to 3NF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1143000"/>
          </a:xfrm>
        </p:spPr>
        <p:txBody>
          <a:bodyPr>
            <a:normAutofit/>
          </a:bodyPr>
          <a:lstStyle/>
          <a:p>
            <a:r>
              <a:rPr lang="en-NZ" sz="2800" dirty="0" smtClean="0">
                <a:solidFill>
                  <a:schemeClr val="tx1"/>
                </a:solidFill>
              </a:rPr>
              <a:t>An example of a order process form in a computer hardware company</a:t>
            </a:r>
            <a:endParaRPr lang="en-NZ" sz="28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2438400"/>
          <a:ext cx="8839200" cy="381508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851664"/>
                <a:gridCol w="824736"/>
                <a:gridCol w="1143000"/>
                <a:gridCol w="882858"/>
                <a:gridCol w="767339"/>
                <a:gridCol w="1219665"/>
                <a:gridCol w="889169"/>
                <a:gridCol w="889169"/>
              </a:tblGrid>
              <a:tr h="635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 b="1">
                          <a:latin typeface="Calibri"/>
                          <a:ea typeface="Calibri"/>
                          <a:cs typeface="Arial"/>
                        </a:rPr>
                        <a:t>Order number</a:t>
                      </a: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 b="1">
                          <a:latin typeface="Calibri"/>
                          <a:ea typeface="Calibri"/>
                          <a:cs typeface="Arial"/>
                        </a:rPr>
                        <a:t>Order date</a:t>
                      </a: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 b="1">
                          <a:latin typeface="Calibri"/>
                          <a:ea typeface="Calibri"/>
                          <a:cs typeface="Arial"/>
                        </a:rPr>
                        <a:t>Customer number</a:t>
                      </a: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 b="1">
                          <a:latin typeface="Calibri"/>
                          <a:ea typeface="Calibri"/>
                          <a:cs typeface="Arial"/>
                        </a:rPr>
                        <a:t>Name</a:t>
                      </a: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 b="1">
                          <a:latin typeface="Calibri"/>
                          <a:ea typeface="Calibri"/>
                          <a:cs typeface="Arial"/>
                        </a:rPr>
                        <a:t>Address</a:t>
                      </a: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 b="1">
                          <a:latin typeface="Calibri"/>
                          <a:ea typeface="Calibri"/>
                          <a:cs typeface="Arial"/>
                        </a:rPr>
                        <a:t>Contact</a:t>
                      </a: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 b="1">
                          <a:latin typeface="Calibri"/>
                          <a:ea typeface="Calibri"/>
                          <a:cs typeface="Arial"/>
                        </a:rPr>
                        <a:t>Number</a:t>
                      </a: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 b="1">
                          <a:latin typeface="Calibri"/>
                          <a:ea typeface="Calibri"/>
                          <a:cs typeface="Arial"/>
                        </a:rPr>
                        <a:t>Item Number</a:t>
                      </a: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 b="1">
                          <a:latin typeface="Calibri"/>
                          <a:ea typeface="Calibri"/>
                          <a:cs typeface="Arial"/>
                        </a:rPr>
                        <a:t>Description</a:t>
                      </a: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 b="1">
                          <a:latin typeface="Calibri"/>
                          <a:ea typeface="Calibri"/>
                          <a:cs typeface="Arial"/>
                        </a:rPr>
                        <a:t>Unit cost (BD)</a:t>
                      </a: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 b="1">
                          <a:latin typeface="Calibri"/>
                          <a:ea typeface="Calibri"/>
                          <a:cs typeface="Arial"/>
                        </a:rPr>
                        <a:t>Quantity</a:t>
                      </a: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1001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04-APR-10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0123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Amal Hassan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Building 12, Road 20, Seef.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39911200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X3412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120Gb HD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40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X2189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Cisco NIC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20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25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1002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05-APR-10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0345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Ali Sanad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Building 2, Road 10, Isa Town.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33210011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Y7674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17” Monitor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50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6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Wireless mouse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10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10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2Gb RAM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80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 dirty="0">
                          <a:latin typeface="Calibri"/>
                          <a:ea typeface="Calibri"/>
                          <a:cs typeface="Arial"/>
                        </a:rPr>
                        <a:t>7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Resources and further reading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tx1"/>
                </a:solidFill>
              </a:rPr>
              <a:t>There is animation of a similar example on </a:t>
            </a:r>
            <a:r>
              <a:rPr lang="en-NZ" dirty="0" err="1" smtClean="0">
                <a:solidFill>
                  <a:schemeClr val="tx1"/>
                </a:solidFill>
              </a:rPr>
              <a:t>Moodle</a:t>
            </a:r>
            <a:r>
              <a:rPr lang="en-NZ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NZ" dirty="0" smtClean="0">
                <a:solidFill>
                  <a:schemeClr val="tx1"/>
                </a:solidFill>
              </a:rPr>
              <a:t>It takes you step by step through the process.</a:t>
            </a:r>
            <a:endParaRPr lang="en-NZ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000" b="1" dirty="0" smtClean="0">
                <a:latin typeface="+mj-lt"/>
                <a:ea typeface="+mj-ea"/>
              </a:rPr>
              <a:t>Normalisation is the process for evaluating and correcting tables structures </a:t>
            </a:r>
          </a:p>
          <a:p>
            <a:r>
              <a:rPr lang="en-AU" sz="2000" b="1" dirty="0" smtClean="0">
                <a:latin typeface="+mj-lt"/>
                <a:ea typeface="+mj-ea"/>
              </a:rPr>
              <a:t>Commonly used normal forms are: </a:t>
            </a:r>
          </a:p>
          <a:p>
            <a:pPr marL="904875" lvl="1" indent="-284163">
              <a:lnSpc>
                <a:spcPct val="80000"/>
              </a:lnSpc>
              <a:spcBef>
                <a:spcPts val="425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sz="2000" b="1" dirty="0" smtClean="0">
                <a:latin typeface="+mj-lt"/>
                <a:ea typeface="+mj-ea"/>
              </a:rPr>
              <a:t>First normal form (1NF), </a:t>
            </a:r>
          </a:p>
          <a:p>
            <a:pPr marL="904875" lvl="1" indent="-284163">
              <a:lnSpc>
                <a:spcPct val="80000"/>
              </a:lnSpc>
              <a:spcBef>
                <a:spcPts val="425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sz="2000" b="1" dirty="0" smtClean="0">
                <a:latin typeface="+mj-lt"/>
                <a:ea typeface="+mj-ea"/>
              </a:rPr>
              <a:t>Second normal form (2NF), </a:t>
            </a:r>
          </a:p>
          <a:p>
            <a:pPr marL="904875" lvl="1" indent="-284163">
              <a:lnSpc>
                <a:spcPct val="80000"/>
              </a:lnSpc>
              <a:spcBef>
                <a:spcPts val="425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sz="2000" b="1" dirty="0" smtClean="0">
                <a:latin typeface="+mj-lt"/>
                <a:ea typeface="+mj-ea"/>
              </a:rPr>
              <a:t>Third normal form(3NF) – sufficient point for this unit, and </a:t>
            </a:r>
          </a:p>
          <a:p>
            <a:pPr marL="904875" lvl="1" indent="-284163">
              <a:lnSpc>
                <a:spcPct val="80000"/>
              </a:lnSpc>
              <a:spcBef>
                <a:spcPts val="425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sz="2000" b="1" dirty="0" smtClean="0">
                <a:latin typeface="+mj-lt"/>
                <a:ea typeface="+mj-ea"/>
              </a:rPr>
              <a:t>Boyce-</a:t>
            </a:r>
            <a:r>
              <a:rPr lang="en-AU" sz="2000" b="1" dirty="0" err="1" smtClean="0">
                <a:latin typeface="+mj-lt"/>
                <a:ea typeface="+mj-ea"/>
              </a:rPr>
              <a:t>Codd</a:t>
            </a:r>
            <a:r>
              <a:rPr lang="en-AU" sz="2000" b="1" dirty="0" smtClean="0">
                <a:latin typeface="+mj-lt"/>
                <a:ea typeface="+mj-ea"/>
              </a:rPr>
              <a:t> (BCNF)</a:t>
            </a:r>
            <a:r>
              <a:rPr lang="en-NZ" sz="2000" b="1" dirty="0" smtClean="0">
                <a:latin typeface="+mj-lt"/>
                <a:ea typeface="+mj-ea"/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normalisation?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>
                <a:solidFill>
                  <a:schemeClr val="tx1"/>
                </a:solidFill>
              </a:rPr>
              <a:t>Normalisation is the process for evaluating and correcting tables structures</a:t>
            </a:r>
          </a:p>
          <a:p>
            <a:r>
              <a:rPr lang="en-NZ" dirty="0" smtClean="0">
                <a:solidFill>
                  <a:schemeClr val="tx1"/>
                </a:solidFill>
              </a:rPr>
              <a:t>This minimises the data redundancies and reduces data </a:t>
            </a:r>
            <a:r>
              <a:rPr lang="en-NZ" b="1" dirty="0" smtClean="0">
                <a:solidFill>
                  <a:schemeClr val="tx1"/>
                </a:solidFill>
              </a:rPr>
              <a:t>anomalies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Four most commonly used normal forms are: </a:t>
            </a:r>
          </a:p>
          <a:p>
            <a:pPr marL="904875" lvl="1" indent="-284163">
              <a:lnSpc>
                <a:spcPct val="80000"/>
              </a:lnSpc>
              <a:spcBef>
                <a:spcPts val="425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dirty="0" smtClean="0">
                <a:solidFill>
                  <a:schemeClr val="tx1"/>
                </a:solidFill>
              </a:rPr>
              <a:t>First normal form (1NF), </a:t>
            </a:r>
          </a:p>
          <a:p>
            <a:pPr marL="904875" lvl="1" indent="-284163">
              <a:lnSpc>
                <a:spcPct val="80000"/>
              </a:lnSpc>
              <a:spcBef>
                <a:spcPts val="425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dirty="0" smtClean="0">
                <a:solidFill>
                  <a:schemeClr val="tx1"/>
                </a:solidFill>
              </a:rPr>
              <a:t>Second normal form (2NF), </a:t>
            </a:r>
          </a:p>
          <a:p>
            <a:pPr marL="904875" lvl="1" indent="-284163">
              <a:lnSpc>
                <a:spcPct val="80000"/>
              </a:lnSpc>
              <a:spcBef>
                <a:spcPts val="425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dirty="0" smtClean="0">
                <a:solidFill>
                  <a:schemeClr val="tx1"/>
                </a:solidFill>
              </a:rPr>
              <a:t>Third normal form(3NF) – sufficient point for this unit, and </a:t>
            </a:r>
          </a:p>
          <a:p>
            <a:pPr marL="904875" lvl="1" indent="-284163">
              <a:lnSpc>
                <a:spcPct val="80000"/>
              </a:lnSpc>
              <a:spcBef>
                <a:spcPts val="425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dirty="0" smtClean="0">
                <a:solidFill>
                  <a:schemeClr val="tx1"/>
                </a:solidFill>
              </a:rPr>
              <a:t>Boyce-</a:t>
            </a:r>
            <a:r>
              <a:rPr lang="en-AU" dirty="0" err="1" smtClean="0">
                <a:solidFill>
                  <a:schemeClr val="tx1"/>
                </a:solidFill>
              </a:rPr>
              <a:t>Codd</a:t>
            </a:r>
            <a:r>
              <a:rPr lang="en-AU" dirty="0" smtClean="0">
                <a:solidFill>
                  <a:schemeClr val="tx1"/>
                </a:solidFill>
              </a:rPr>
              <a:t> (BCNF)</a:t>
            </a:r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Anomalies</a:t>
            </a:r>
            <a:endParaRPr lang="en-US" dirty="0"/>
          </a:p>
        </p:txBody>
      </p:sp>
      <p:pic>
        <p:nvPicPr>
          <p:cNvPr id="6" name="Picture 2" descr="C:\Users\osama.alabedallat\Desktop\Captur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19300"/>
            <a:ext cx="8291434" cy="3314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51" y="594360"/>
            <a:ext cx="8229600" cy="1143000"/>
          </a:xfrm>
        </p:spPr>
        <p:txBody>
          <a:bodyPr/>
          <a:lstStyle/>
          <a:p>
            <a:r>
              <a:rPr lang="en-US" dirty="0" smtClean="0"/>
              <a:t>Update Anomaly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575" y="1967564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An update anomaly is a data inconsistency that results from data redundancy and a partial update. </a:t>
            </a:r>
          </a:p>
          <a:p>
            <a:r>
              <a:rPr lang="en-US" dirty="0" smtClean="0"/>
              <a:t>For example, each employee in a company has a department associated with them as well as the student group they participate in. </a:t>
            </a:r>
          </a:p>
          <a:p>
            <a:r>
              <a:rPr lang="en-US" dirty="0" smtClean="0"/>
              <a:t>If </a:t>
            </a:r>
            <a:r>
              <a:rPr lang="en-US" b="1" dirty="0" smtClean="0"/>
              <a:t>A. </a:t>
            </a:r>
            <a:r>
              <a:rPr lang="en-US" b="1" dirty="0" err="1" smtClean="0"/>
              <a:t>Bruchs</a:t>
            </a:r>
            <a:r>
              <a:rPr lang="en-US" b="1" dirty="0" smtClean="0"/>
              <a:t>’</a:t>
            </a:r>
            <a:r>
              <a:rPr lang="en-US" dirty="0" smtClean="0"/>
              <a:t> department is an error it must be updated at least 2 times or there will be inconsistent data in the database. </a:t>
            </a:r>
          </a:p>
          <a:p>
            <a:r>
              <a:rPr lang="en-US" dirty="0" smtClean="0"/>
              <a:t>If the user performing the update does not realize the data is stored redundantly the update will not be done properly.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Anomaly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deletion anomaly is the unintended loss of data due to deletion of other data. </a:t>
            </a:r>
          </a:p>
          <a:p>
            <a:r>
              <a:rPr lang="en-US" dirty="0" smtClean="0"/>
              <a:t>For example, if the student group </a:t>
            </a:r>
            <a:r>
              <a:rPr lang="en-US" b="1" dirty="0" smtClean="0"/>
              <a:t>Beta Alpha Psi</a:t>
            </a:r>
            <a:r>
              <a:rPr lang="en-US" dirty="0" smtClean="0"/>
              <a:t> disbanded and was deleted from the table above, J. Longfellow and the Accounting department would cease to exist. </a:t>
            </a:r>
          </a:p>
          <a:p>
            <a:r>
              <a:rPr lang="en-US" dirty="0" smtClean="0"/>
              <a:t>This results in database inconsistencies and is an example of how combining information that does not really belong together into one table can cause problems.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Anomaly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insertion anomaly is the inability to add data to the database due to absence of other data. </a:t>
            </a:r>
          </a:p>
          <a:p>
            <a:r>
              <a:rPr lang="en-US" dirty="0" smtClean="0"/>
              <a:t>For example, assume </a:t>
            </a:r>
            <a:r>
              <a:rPr lang="en-US" dirty="0" err="1" smtClean="0"/>
              <a:t>Student_Group</a:t>
            </a:r>
            <a:r>
              <a:rPr lang="en-US" dirty="0" smtClean="0"/>
              <a:t> is defined so that null values are not allowed. </a:t>
            </a:r>
          </a:p>
          <a:p>
            <a:r>
              <a:rPr lang="en-US" dirty="0" smtClean="0"/>
              <a:t>If a new employee is hired but not immediately assigned to a </a:t>
            </a:r>
            <a:r>
              <a:rPr lang="en-US" dirty="0" err="1" smtClean="0"/>
              <a:t>Student_Group</a:t>
            </a:r>
            <a:r>
              <a:rPr lang="en-US" dirty="0" smtClean="0"/>
              <a:t> then this employee could not be entered into the database. This results in database inconsistencies due to omission.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Update, deletion, and insertion anomalies are very undesirable in any database. Anomalies are avoided by the process of </a:t>
            </a:r>
            <a:r>
              <a:rPr lang="en-US" b="1" dirty="0" smtClean="0"/>
              <a:t>normalization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b="1" dirty="0" smtClean="0"/>
              <a:t>Normalization</a:t>
            </a:r>
            <a:r>
              <a:rPr lang="en-US" dirty="0" smtClean="0"/>
              <a:t> is the process of splitting relations into well structured relations that allow users to insert, delete, and update records without introducing database inconsistencies.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process of data normalization ensures that a database design is free of any problems that could lead to loss of data integrity.</a:t>
            </a:r>
          </a:p>
          <a:p>
            <a:endParaRPr lang="en-US" dirty="0" smtClean="0"/>
          </a:p>
          <a:p>
            <a:r>
              <a:rPr lang="en-US" dirty="0" smtClean="0"/>
              <a:t>This lesson discusses three normal forms</a:t>
            </a:r>
          </a:p>
          <a:p>
            <a:pPr lvl="1"/>
            <a:r>
              <a:rPr lang="en-US" dirty="0" smtClean="0"/>
              <a:t>First Normal Form</a:t>
            </a:r>
          </a:p>
          <a:p>
            <a:pPr lvl="1"/>
            <a:r>
              <a:rPr lang="en-US" dirty="0" smtClean="0"/>
              <a:t>Second Normal Form</a:t>
            </a:r>
          </a:p>
          <a:p>
            <a:pPr lvl="1"/>
            <a:r>
              <a:rPr lang="en-US" dirty="0" smtClean="0"/>
              <a:t>Third Normal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2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lytechnic PPT Template blue background final Feb200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_DCDateModified xmlns="http://schemas.microsoft.com/sharepoint/v3/fields" xsi:nil="true"/>
    <_DCDateCreated xmlns="http://schemas.microsoft.com/sharepoint/v3/fields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675A6537E3644EBD85D06899B2B987" ma:contentTypeVersion="3" ma:contentTypeDescription="Create a new document." ma:contentTypeScope="" ma:versionID="373a6e98a40e70c7264d292a739fb32d">
  <xsd:schema xmlns:xsd="http://www.w3.org/2001/XMLSchema" xmlns:p="http://schemas.microsoft.com/office/2006/metadata/properties" xmlns:ns3="http://schemas.microsoft.com/sharepoint/v3/fields" targetNamespace="http://schemas.microsoft.com/office/2006/metadata/properties" ma:root="true" ma:fieldsID="c44f09124ba92cf40ad1aca80f41b043" ns3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3:_DCDateCreated" minOccurs="0"/>
                <xsd:element ref="ns3:_DCDateModified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DCDateCreated" ma:index="9" nillable="true" ma:displayName="Date Created" ma:description="The date on which this resource was created" ma:format="DateTime" ma:internalName="_DCDateCreated">
      <xsd:simpleType>
        <xsd:restriction base="dms:DateTime"/>
      </xsd:simpleType>
    </xsd:element>
    <xsd:element name="_DCDateModified" ma:index="10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00EE044-95C6-46FB-96CF-F451210957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F3C436-1719-4594-8981-9435849A5F7A}">
  <ds:schemaRefs>
    <ds:schemaRef ds:uri="http://schemas.microsoft.com/office/2006/metadata/propertie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B4679BFE-3047-4DD5-AA1E-4798C24A7C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Polytechnic PPT Template blue background final Feb2009</Template>
  <TotalTime>0</TotalTime>
  <Words>1485</Words>
  <Application>Microsoft Office PowerPoint</Application>
  <PresentationFormat>On-screen Show (4:3)</PresentationFormat>
  <Paragraphs>240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Polytechnic PPT Template blue background final Feb2009</vt:lpstr>
      <vt:lpstr>Database Systems 1</vt:lpstr>
      <vt:lpstr>PowerPoint Presentation</vt:lpstr>
      <vt:lpstr>What is normalisation?</vt:lpstr>
      <vt:lpstr>Data Anomalies</vt:lpstr>
      <vt:lpstr>Update Anomaly</vt:lpstr>
      <vt:lpstr>Delete Anomaly</vt:lpstr>
      <vt:lpstr>Insert Anomaly</vt:lpstr>
      <vt:lpstr>PowerPoint Presentation</vt:lpstr>
      <vt:lpstr>Data Normalization</vt:lpstr>
      <vt:lpstr>Steps involved in normalisation</vt:lpstr>
      <vt:lpstr>Un-normalised form (UNF)</vt:lpstr>
      <vt:lpstr>UNF to 1NF (1st normal form)</vt:lpstr>
      <vt:lpstr>First Normal Form (1NF)</vt:lpstr>
      <vt:lpstr>PowerPoint Presentation</vt:lpstr>
      <vt:lpstr>1NF to 2NF (2nd normal form)</vt:lpstr>
      <vt:lpstr>Second Normal Form (2NF)</vt:lpstr>
      <vt:lpstr>PowerPoint Presentation</vt:lpstr>
      <vt:lpstr>2NF to 3NF (3rd normal form)</vt:lpstr>
      <vt:lpstr>Third Normal Form (3NF)</vt:lpstr>
      <vt:lpstr>PowerPoint Presentation</vt:lpstr>
      <vt:lpstr>And, finally...</vt:lpstr>
      <vt:lpstr>An example of normalisation</vt:lpstr>
      <vt:lpstr>Normalisation – UNF to 3NF</vt:lpstr>
      <vt:lpstr>Resources and further reading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65</cp:revision>
  <cp:lastPrinted>2009-08-05T22:43:18Z</cp:lastPrinted>
  <dcterms:created xsi:type="dcterms:W3CDTF">2009-08-05T22:24:50Z</dcterms:created>
  <dcterms:modified xsi:type="dcterms:W3CDTF">2017-03-19T07:53:05Z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0x01010067675A6537E3644EBD85D06899B2B987</vt:lpwstr>
  </property>
</Properties>
</file>