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8" r:id="rId4"/>
  </p:sldMasterIdLst>
  <p:notesMasterIdLst>
    <p:notesMasterId r:id="rId29"/>
  </p:notesMasterIdLst>
  <p:handoutMasterIdLst>
    <p:handoutMasterId r:id="rId30"/>
  </p:handoutMasterIdLst>
  <p:sldIdLst>
    <p:sldId id="390" r:id="rId5"/>
    <p:sldId id="40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49" r:id="rId28"/>
  </p:sldIdLst>
  <p:sldSz cx="9144000" cy="6858000" type="screen4x3"/>
  <p:notesSz cx="6792913" cy="9925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300"/>
    <a:srgbClr val="00528B"/>
    <a:srgbClr val="004C36"/>
    <a:srgbClr val="9AA71D"/>
    <a:srgbClr val="3BA1E3"/>
    <a:srgbClr val="695C4B"/>
    <a:srgbClr val="65357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61" autoAdjust="0"/>
  </p:normalViewPr>
  <p:slideViewPr>
    <p:cSldViewPr snapToGrid="0">
      <p:cViewPr varScale="1">
        <p:scale>
          <a:sx n="60" d="100"/>
          <a:sy n="60" d="100"/>
        </p:scale>
        <p:origin x="168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-630" y="-90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3379" cy="496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675">
              <a:defRPr sz="130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448" y="1"/>
            <a:ext cx="2943379" cy="496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6362"/>
            <a:ext cx="2943379" cy="496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675">
              <a:defRPr sz="130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448" y="9426362"/>
            <a:ext cx="2943379" cy="496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fld id="{44D43B1F-E4A0-401B-9055-328E3821CA4B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4003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3379" cy="496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675">
              <a:defRPr sz="130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535" y="1"/>
            <a:ext cx="2943378" cy="496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157" y="4715501"/>
            <a:ext cx="4980600" cy="4464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683"/>
            <a:ext cx="2943379" cy="496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675">
              <a:defRPr sz="130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535" y="9428683"/>
            <a:ext cx="2943378" cy="496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fld id="{6B586BC2-DD9A-43E7-BF9F-07FFD3B9DF33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990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86BC2-DD9A-43E7-BF9F-07FFD3B9DF33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599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lue9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800600"/>
            <a:ext cx="8229600" cy="552450"/>
          </a:xfr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53050"/>
            <a:ext cx="8229600" cy="609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rgbClr val="DFD8C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8A9E1-51F4-E54A-8519-F708C36CDB1D}" type="datetimeFigureOut">
              <a:rPr lang="en-US" smtClean="0"/>
              <a:pPr/>
              <a:t>25/04/2019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MONO-MAIN-LOGO.png"/>
          <p:cNvPicPr>
            <a:picLocks noChangeAspect="1"/>
          </p:cNvPicPr>
          <p:nvPr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687656" y="1147497"/>
            <a:ext cx="4775940" cy="2637103"/>
          </a:xfrm>
          <a:prstGeom prst="rect">
            <a:avLst/>
          </a:prstGeom>
        </p:spPr>
      </p:pic>
      <p:grpSp>
        <p:nvGrpSpPr>
          <p:cNvPr id="11" name="Group 67"/>
          <p:cNvGrpSpPr>
            <a:grpSpLocks/>
          </p:cNvGrpSpPr>
          <p:nvPr userDrawn="1"/>
        </p:nvGrpSpPr>
        <p:grpSpPr bwMode="auto">
          <a:xfrm>
            <a:off x="0" y="2565400"/>
            <a:ext cx="8515350" cy="3816350"/>
            <a:chOff x="0" y="768"/>
            <a:chExt cx="5528" cy="3312"/>
          </a:xfrm>
        </p:grpSpPr>
        <p:sp>
          <p:nvSpPr>
            <p:cNvPr id="12" name="Rectangle 68"/>
            <p:cNvSpPr>
              <a:spLocks noChangeArrowheads="1"/>
            </p:cNvSpPr>
            <p:nvPr/>
          </p:nvSpPr>
          <p:spPr bwMode="auto">
            <a:xfrm>
              <a:off x="0" y="768"/>
              <a:ext cx="5528" cy="2833"/>
            </a:xfrm>
            <a:prstGeom prst="rect">
              <a:avLst/>
            </a:prstGeom>
            <a:solidFill>
              <a:srgbClr val="E1E1E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13" name="AutoShape 69"/>
            <p:cNvSpPr>
              <a:spLocks noChangeArrowheads="1"/>
            </p:cNvSpPr>
            <p:nvPr/>
          </p:nvSpPr>
          <p:spPr bwMode="auto">
            <a:xfrm>
              <a:off x="1976" y="2832"/>
              <a:ext cx="3552" cy="1248"/>
            </a:xfrm>
            <a:prstGeom prst="roundRect">
              <a:avLst>
                <a:gd name="adj" fmla="val 16667"/>
              </a:avLst>
            </a:prstGeom>
            <a:solidFill>
              <a:srgbClr val="E1E1E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14" name="Rectangle 70"/>
            <p:cNvSpPr>
              <a:spLocks noChangeArrowheads="1"/>
            </p:cNvSpPr>
            <p:nvPr/>
          </p:nvSpPr>
          <p:spPr bwMode="auto">
            <a:xfrm>
              <a:off x="0" y="1584"/>
              <a:ext cx="2456" cy="2496"/>
            </a:xfrm>
            <a:prstGeom prst="rect">
              <a:avLst/>
            </a:prstGeom>
            <a:solidFill>
              <a:srgbClr val="E1E1E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A9E1-51F4-E54A-8519-F708C36CDB1D}" type="datetimeFigureOut">
              <a:rPr lang="en-US" smtClean="0"/>
              <a:pPr/>
              <a:t>25/04/2019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A9E1-51F4-E54A-8519-F708C36CDB1D}" type="datetimeFigureOut">
              <a:rPr lang="en-US" smtClean="0"/>
              <a:pPr/>
              <a:t>25/04/2019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A9E1-51F4-E54A-8519-F708C36CDB1D}" type="datetimeFigureOut">
              <a:rPr lang="en-US" smtClean="0"/>
              <a:pPr/>
              <a:t>25/04/2019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lue9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52400" y="838200"/>
            <a:ext cx="9144000" cy="6400800"/>
          </a:xfrm>
          <a:prstGeom prst="roundRect">
            <a:avLst>
              <a:gd name="adj" fmla="val 221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382000" cy="1020762"/>
          </a:xfrm>
        </p:spPr>
        <p:txBody>
          <a:bodyPr/>
          <a:lstStyle>
            <a:lvl1pPr>
              <a:defRPr>
                <a:solidFill>
                  <a:srgbClr val="7A150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382000" cy="4221163"/>
          </a:xfrm>
        </p:spPr>
        <p:txBody>
          <a:bodyPr/>
          <a:lstStyle>
            <a:lvl1pPr>
              <a:defRPr>
                <a:solidFill>
                  <a:srgbClr val="7A1508"/>
                </a:solidFill>
              </a:defRPr>
            </a:lvl1pPr>
            <a:lvl2pPr>
              <a:defRPr>
                <a:solidFill>
                  <a:srgbClr val="7A1508"/>
                </a:solidFill>
              </a:defRPr>
            </a:lvl2pPr>
            <a:lvl3pPr>
              <a:defRPr>
                <a:solidFill>
                  <a:srgbClr val="7A1508"/>
                </a:solidFill>
              </a:defRPr>
            </a:lvl3pPr>
            <a:lvl4pPr>
              <a:defRPr>
                <a:solidFill>
                  <a:srgbClr val="7A1508"/>
                </a:solidFill>
              </a:defRPr>
            </a:lvl4pPr>
            <a:lvl5pPr>
              <a:defRPr>
                <a:solidFill>
                  <a:srgbClr val="7A150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8A9E1-51F4-E54A-8519-F708C36CDB1D}" type="datetimeFigureOut">
              <a:rPr lang="en-US" smtClean="0"/>
              <a:pPr/>
              <a:t>25/04/2019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logo-long.png"/>
          <p:cNvPicPr>
            <a:picLocks noChangeAspect="1"/>
          </p:cNvPicPr>
          <p:nvPr/>
        </p:nvPicPr>
        <p:blipFill>
          <a:blip r:embed="rId3">
            <a:alphaModFix/>
            <a:lum bright="100000" contrast="-70000"/>
          </a:blip>
          <a:stretch>
            <a:fillRect/>
          </a:stretch>
        </p:blipFill>
        <p:spPr>
          <a:xfrm>
            <a:off x="6134100" y="152400"/>
            <a:ext cx="2552700" cy="50963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ue9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52400" y="838200"/>
            <a:ext cx="9144000" cy="6400800"/>
          </a:xfrm>
          <a:prstGeom prst="roundRect">
            <a:avLst>
              <a:gd name="adj" fmla="val 2210"/>
            </a:avLst>
          </a:prstGeom>
          <a:solidFill>
            <a:srgbClr val="00A5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A5C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382000" cy="1020762"/>
          </a:xfrm>
        </p:spPr>
        <p:txBody>
          <a:bodyPr/>
          <a:lstStyle>
            <a:lvl1pPr>
              <a:defRPr>
                <a:solidFill>
                  <a:srgbClr val="EDE6D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382000" cy="4221163"/>
          </a:xfrm>
        </p:spPr>
        <p:txBody>
          <a:bodyPr/>
          <a:lstStyle>
            <a:lvl1pPr>
              <a:buClr>
                <a:srgbClr val="7A1508"/>
              </a:buClr>
              <a:defRPr>
                <a:solidFill>
                  <a:srgbClr val="EDE6DA"/>
                </a:solidFill>
              </a:defRPr>
            </a:lvl1pPr>
            <a:lvl2pPr>
              <a:buClr>
                <a:srgbClr val="7A1508"/>
              </a:buClr>
              <a:defRPr>
                <a:solidFill>
                  <a:srgbClr val="EDE6DA"/>
                </a:solidFill>
              </a:defRPr>
            </a:lvl2pPr>
            <a:lvl3pPr>
              <a:buClr>
                <a:srgbClr val="7A1508"/>
              </a:buClr>
              <a:defRPr>
                <a:solidFill>
                  <a:srgbClr val="EDE6DA"/>
                </a:solidFill>
              </a:defRPr>
            </a:lvl3pPr>
            <a:lvl4pPr>
              <a:buClr>
                <a:srgbClr val="7A1508"/>
              </a:buClr>
              <a:defRPr>
                <a:solidFill>
                  <a:srgbClr val="EDE6DA"/>
                </a:solidFill>
              </a:defRPr>
            </a:lvl4pPr>
            <a:lvl5pPr>
              <a:buClr>
                <a:srgbClr val="7A1508"/>
              </a:buClr>
              <a:defRPr>
                <a:solidFill>
                  <a:srgbClr val="EDE6D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8A9E1-51F4-E54A-8519-F708C36CDB1D}" type="datetimeFigureOut">
              <a:rPr lang="en-US" smtClean="0"/>
              <a:pPr/>
              <a:t>25/04/2019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logo-long.png"/>
          <p:cNvPicPr>
            <a:picLocks noChangeAspect="1"/>
          </p:cNvPicPr>
          <p:nvPr/>
        </p:nvPicPr>
        <p:blipFill>
          <a:blip r:embed="rId3">
            <a:alphaModFix/>
            <a:lum bright="100000" contrast="-70000"/>
          </a:blip>
          <a:stretch>
            <a:fillRect/>
          </a:stretch>
        </p:blipFill>
        <p:spPr>
          <a:xfrm>
            <a:off x="6134100" y="152400"/>
            <a:ext cx="2552700" cy="50963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ue9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1"/>
            <a:ext cx="8037513" cy="698500"/>
          </a:xfrm>
        </p:spPr>
        <p:txBody>
          <a:bodyPr anchor="t">
            <a:normAutofit/>
          </a:bodyPr>
          <a:lstStyle>
            <a:lvl1pPr algn="l"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5105401"/>
            <a:ext cx="8037513" cy="609599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DFD8C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   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8A9E1-51F4-E54A-8519-F708C36CDB1D}" type="datetimeFigureOut">
              <a:rPr lang="en-US" smtClean="0"/>
              <a:pPr/>
              <a:t>25/04/2019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MONO-MAIN-LOGO.png"/>
          <p:cNvPicPr>
            <a:picLocks noChangeAspect="1"/>
          </p:cNvPicPr>
          <p:nvPr/>
        </p:nvPicPr>
        <p:blipFill>
          <a:blip r:embed="rId3">
            <a:lum bright="100000" contrast="8000"/>
          </a:blip>
          <a:stretch>
            <a:fillRect/>
          </a:stretch>
        </p:blipFill>
        <p:spPr>
          <a:xfrm>
            <a:off x="6015946" y="231412"/>
            <a:ext cx="2708954" cy="14957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A9E1-51F4-E54A-8519-F708C36CDB1D}" type="datetimeFigureOut">
              <a:rPr lang="en-US" smtClean="0"/>
              <a:pPr/>
              <a:t>25/04/2019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A9E1-51F4-E54A-8519-F708C36CDB1D}" type="datetimeFigureOut">
              <a:rPr lang="en-US" smtClean="0"/>
              <a:pPr/>
              <a:t>25/04/2019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A9E1-51F4-E54A-8519-F708C36CDB1D}" type="datetimeFigureOut">
              <a:rPr lang="en-US" smtClean="0"/>
              <a:pPr/>
              <a:t>25/04/2019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A9E1-51F4-E54A-8519-F708C36CDB1D}" type="datetimeFigureOut">
              <a:rPr lang="en-US" smtClean="0"/>
              <a:pPr/>
              <a:t>25/04/2019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A9E1-51F4-E54A-8519-F708C36CDB1D}" type="datetimeFigureOut">
              <a:rPr lang="en-US" smtClean="0"/>
              <a:pPr/>
              <a:t>25/04/2019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8A9E1-51F4-E54A-8519-F708C36CDB1D}" type="datetimeFigureOut">
              <a:rPr lang="en-US" smtClean="0"/>
              <a:pPr/>
              <a:t>25/04/2019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85"/>
          <p:cNvGrpSpPr>
            <a:grpSpLocks/>
          </p:cNvGrpSpPr>
          <p:nvPr userDrawn="1"/>
        </p:nvGrpSpPr>
        <p:grpSpPr bwMode="auto">
          <a:xfrm>
            <a:off x="0" y="1362075"/>
            <a:ext cx="8964613" cy="5235575"/>
            <a:chOff x="0" y="768"/>
            <a:chExt cx="5528" cy="3312"/>
          </a:xfrm>
        </p:grpSpPr>
        <p:sp>
          <p:nvSpPr>
            <p:cNvPr id="8" name="Rectangle 86"/>
            <p:cNvSpPr>
              <a:spLocks noChangeArrowheads="1"/>
            </p:cNvSpPr>
            <p:nvPr/>
          </p:nvSpPr>
          <p:spPr bwMode="auto">
            <a:xfrm>
              <a:off x="0" y="768"/>
              <a:ext cx="5528" cy="2832"/>
            </a:xfrm>
            <a:prstGeom prst="rect">
              <a:avLst/>
            </a:prstGeom>
            <a:solidFill>
              <a:srgbClr val="E1E1E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9" name="AutoShape 87"/>
            <p:cNvSpPr>
              <a:spLocks noChangeArrowheads="1"/>
            </p:cNvSpPr>
            <p:nvPr/>
          </p:nvSpPr>
          <p:spPr bwMode="auto">
            <a:xfrm>
              <a:off x="1976" y="2832"/>
              <a:ext cx="3552" cy="1248"/>
            </a:xfrm>
            <a:prstGeom prst="roundRect">
              <a:avLst>
                <a:gd name="adj" fmla="val 16667"/>
              </a:avLst>
            </a:prstGeom>
            <a:solidFill>
              <a:srgbClr val="E1E1E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10" name="Rectangle 88"/>
            <p:cNvSpPr>
              <a:spLocks noChangeArrowheads="1"/>
            </p:cNvSpPr>
            <p:nvPr/>
          </p:nvSpPr>
          <p:spPr bwMode="auto">
            <a:xfrm>
              <a:off x="0" y="1584"/>
              <a:ext cx="2456" cy="2496"/>
            </a:xfrm>
            <a:prstGeom prst="rect">
              <a:avLst/>
            </a:prstGeom>
            <a:solidFill>
              <a:srgbClr val="E1E1E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</p:grpSp>
      <p:sp>
        <p:nvSpPr>
          <p:cNvPr id="11" name="Rectangle 80"/>
          <p:cNvSpPr>
            <a:spLocks noGrp="1" noChangeArrowheads="1"/>
          </p:cNvSpPr>
          <p:nvPr userDrawn="1"/>
        </p:nvSpPr>
        <p:spPr bwMode="auto">
          <a:xfrm>
            <a:off x="6705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/>
            <a:fld id="{77EB3314-73C9-4272-8419-422DD4023434}" type="slidenum">
              <a:rPr lang="en-AU" sz="1000"/>
              <a:pPr algn="r" eaLnBrk="0" hangingPunct="0"/>
              <a:t>‹#›</a:t>
            </a:fld>
            <a:endParaRPr lang="en-AU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rgbClr val="7A1508"/>
          </a:solidFill>
          <a:latin typeface="+mj-lt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E2D24"/>
        </a:buClr>
        <a:buSzPct val="100000"/>
        <a:buFont typeface="Arial"/>
        <a:buChar char="•"/>
        <a:defRPr sz="3200" kern="1200">
          <a:solidFill>
            <a:srgbClr val="747575"/>
          </a:solidFill>
          <a:latin typeface="+mn-lt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E2D24"/>
        </a:buClr>
        <a:buSzPct val="100000"/>
        <a:buFont typeface="Arial"/>
        <a:buChar char="•"/>
        <a:defRPr sz="2800" kern="1200">
          <a:solidFill>
            <a:srgbClr val="747575"/>
          </a:solidFill>
          <a:latin typeface="+mn-lt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E2D24"/>
        </a:buClr>
        <a:buSzPct val="100000"/>
        <a:buFont typeface="Arial"/>
        <a:buChar char="•"/>
        <a:defRPr sz="2400" kern="1200">
          <a:solidFill>
            <a:srgbClr val="747575"/>
          </a:solidFill>
          <a:latin typeface="+mn-lt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EE2D24"/>
        </a:buClr>
        <a:buSzPct val="100000"/>
        <a:buFont typeface="Arial"/>
        <a:buChar char="•"/>
        <a:defRPr sz="2000" kern="1200">
          <a:solidFill>
            <a:srgbClr val="747575"/>
          </a:solidFill>
          <a:latin typeface="+mn-lt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EE2D24"/>
        </a:buClr>
        <a:buSzPct val="100000"/>
        <a:buFont typeface="Arial"/>
        <a:buChar char="•"/>
        <a:defRPr sz="2000" kern="1200">
          <a:solidFill>
            <a:srgbClr val="747575"/>
          </a:solidFill>
          <a:latin typeface="+mn-lt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Database Systems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b="1" dirty="0">
                <a:ea typeface="ＭＳ Ｐゴシック" pitchFamily="-110" charset="-128"/>
              </a:rPr>
              <a:t>Lesson 5: </a:t>
            </a:r>
            <a:r>
              <a:rPr lang="en-US" sz="2800" b="1" dirty="0" err="1">
                <a:ea typeface="ＭＳ Ｐゴシック" pitchFamily="-110" charset="-128"/>
              </a:rPr>
              <a:t>Normalisation</a:t>
            </a:r>
            <a:r>
              <a:rPr lang="en-US" sz="2800" b="1" dirty="0">
                <a:ea typeface="ＭＳ Ｐゴシック" pitchFamily="-110" charset="-128"/>
              </a:rPr>
              <a:t> Examples</a:t>
            </a:r>
            <a:endParaRPr lang="en-NZ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2NF (2</a:t>
            </a:r>
            <a:r>
              <a:rPr lang="en-NZ" baseline="30000" dirty="0"/>
              <a:t>nd</a:t>
            </a:r>
            <a:r>
              <a:rPr lang="en-NZ" dirty="0"/>
              <a:t> normal form)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2017713"/>
            <a:ext cx="3389312" cy="411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ct val="20000"/>
              </a:spcBef>
              <a:buClr>
                <a:srgbClr val="EE2D24"/>
              </a:buClr>
              <a:buSzPct val="100000"/>
              <a:buFont typeface="Arial"/>
              <a:buChar char="•"/>
            </a:pPr>
            <a:r>
              <a:rPr lang="en-NZ" sz="2400" dirty="0"/>
              <a:t>First, identify your composite key (a key that has more than one attribute)</a:t>
            </a:r>
          </a:p>
          <a:p>
            <a:pPr marL="342900" lvl="1" indent="-342900">
              <a:spcBef>
                <a:spcPct val="20000"/>
              </a:spcBef>
              <a:buClr>
                <a:srgbClr val="EE2D24"/>
              </a:buClr>
              <a:buSzPct val="100000"/>
              <a:buFont typeface="Arial"/>
              <a:buChar char="•"/>
            </a:pPr>
            <a:r>
              <a:rPr lang="en-NZ" sz="2400" dirty="0"/>
              <a:t>Then, look for attributes which rely on only </a:t>
            </a:r>
            <a:r>
              <a:rPr lang="en-NZ" sz="2400" u="sng" dirty="0"/>
              <a:t>one</a:t>
            </a:r>
            <a:r>
              <a:rPr lang="en-NZ" sz="2400" dirty="0"/>
              <a:t> of the keys to exist</a:t>
            </a:r>
          </a:p>
          <a:p>
            <a:pPr marL="342900" lvl="1" indent="-342900">
              <a:spcBef>
                <a:spcPct val="20000"/>
              </a:spcBef>
              <a:buClr>
                <a:srgbClr val="EE2D24"/>
              </a:buClr>
              <a:buSzPct val="100000"/>
              <a:buFont typeface="Arial"/>
              <a:buChar char="•"/>
            </a:pPr>
            <a:r>
              <a:rPr lang="en-GB" sz="2400" dirty="0"/>
              <a:t>These are called </a:t>
            </a:r>
            <a:r>
              <a:rPr lang="en-GB" sz="2400" b="1" dirty="0"/>
              <a:t>partial dependencies</a:t>
            </a:r>
            <a:endParaRPr lang="en-US" sz="2400" b="1" dirty="0"/>
          </a:p>
          <a:p>
            <a:pPr marL="342900" lvl="1" indent="-342900">
              <a:spcBef>
                <a:spcPct val="20000"/>
              </a:spcBef>
              <a:buClr>
                <a:srgbClr val="EE2D24"/>
              </a:buClr>
              <a:buSzPct val="100000"/>
              <a:buFont typeface="Arial"/>
              <a:buChar char="•"/>
            </a:pPr>
            <a:endParaRPr lang="en-NZ" sz="2400" dirty="0"/>
          </a:p>
          <a:p>
            <a:pPr marL="342900" indent="-342900" algn="just">
              <a:spcBef>
                <a:spcPct val="20000"/>
              </a:spcBef>
              <a:buClr>
                <a:srgbClr val="EE2D24"/>
              </a:buClr>
              <a:buSzPct val="100000"/>
              <a:buFont typeface="Arial"/>
              <a:buChar char="•"/>
            </a:pPr>
            <a:endParaRPr lang="en-NZ" sz="2800" dirty="0"/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Helvetica Neue"/>
            </a:endParaRPr>
          </a:p>
        </p:txBody>
      </p:sp>
      <p:graphicFrame>
        <p:nvGraphicFramePr>
          <p:cNvPr id="8" name="Group 4"/>
          <p:cNvGraphicFramePr>
            <a:graphicFrameLocks/>
          </p:cNvGraphicFramePr>
          <p:nvPr/>
        </p:nvGraphicFramePr>
        <p:xfrm>
          <a:off x="4356100" y="2017713"/>
          <a:ext cx="4598988" cy="411480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ORDER_ITEM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</a:t>
                      </a:r>
                      <a:r>
                        <a:rPr kumimoji="0" lang="en-GB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Number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Date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Customer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Customer 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Contact number)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(*</a:t>
                      </a:r>
                      <a:r>
                        <a:rPr kumimoji="0" lang="en-GB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Item 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Description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Unit Cost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Quantity)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 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2NF (2</a:t>
            </a:r>
            <a:r>
              <a:rPr lang="en-NZ" baseline="30000" dirty="0"/>
              <a:t>nd</a:t>
            </a:r>
            <a:r>
              <a:rPr lang="en-NZ" dirty="0"/>
              <a:t> normal form)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2017713"/>
            <a:ext cx="382111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Order Number is part of the key</a:t>
            </a:r>
          </a:p>
          <a:p>
            <a:pPr marL="342900" marR="0" lvl="0" indent="-3429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Item Code is part of the key</a:t>
            </a:r>
          </a:p>
          <a:p>
            <a:pPr marL="342900" marR="0" lvl="0" indent="-3429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Description is dependent on the Item Code</a:t>
            </a:r>
          </a:p>
          <a:p>
            <a:pPr marL="342900" marR="0" lvl="0" indent="-3429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Unit Cost is dependent on the Item Code </a:t>
            </a:r>
          </a:p>
          <a:p>
            <a:pPr marL="342900" marR="0" lvl="0" indent="-34290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Quantity is dependent on both Order Number and Item Code.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Helvetica Neue"/>
            </a:endParaRPr>
          </a:p>
        </p:txBody>
      </p:sp>
      <p:graphicFrame>
        <p:nvGraphicFramePr>
          <p:cNvPr id="6" name="Group 4"/>
          <p:cNvGraphicFramePr>
            <a:graphicFrameLocks/>
          </p:cNvGraphicFramePr>
          <p:nvPr/>
        </p:nvGraphicFramePr>
        <p:xfrm>
          <a:off x="4859338" y="2017713"/>
          <a:ext cx="4284662" cy="411480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ORDER_ITEM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</a:t>
                      </a:r>
                      <a:r>
                        <a:rPr kumimoji="0" lang="en-GB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Number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Date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Customer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Customer 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Contact number)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(*</a:t>
                      </a:r>
                      <a:r>
                        <a:rPr kumimoji="0" lang="en-GB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Item 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Description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Unit Cost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Quantity)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 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2NF (2</a:t>
            </a:r>
            <a:r>
              <a:rPr lang="en-NZ" baseline="30000" dirty="0"/>
              <a:t>nd</a:t>
            </a:r>
            <a:r>
              <a:rPr lang="en-NZ" dirty="0"/>
              <a:t> normal form)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2017713"/>
            <a:ext cx="382111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Description and Unit Cost are partial dependencies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They are dependent on Item Code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Remove these attributes to a new entity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Take a copy of the attribute they are dependent 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Helvetica Neue"/>
            </a:endParaRPr>
          </a:p>
        </p:txBody>
      </p:sp>
      <p:graphicFrame>
        <p:nvGraphicFramePr>
          <p:cNvPr id="8" name="Group 4"/>
          <p:cNvGraphicFramePr>
            <a:graphicFrameLocks/>
          </p:cNvGraphicFramePr>
          <p:nvPr/>
        </p:nvGraphicFramePr>
        <p:xfrm>
          <a:off x="4859338" y="2017713"/>
          <a:ext cx="4284662" cy="411480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ORDER_ITEM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</a:t>
                      </a:r>
                      <a:r>
                        <a:rPr kumimoji="0" lang="en-GB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Number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Date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Customer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Customer 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Contact number)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(*</a:t>
                      </a:r>
                      <a:r>
                        <a:rPr kumimoji="0" lang="en-GB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Item 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Description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Unit Cost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Quantity)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 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2NF (2</a:t>
            </a:r>
            <a:r>
              <a:rPr lang="en-NZ" baseline="30000" dirty="0"/>
              <a:t>nd</a:t>
            </a:r>
            <a:r>
              <a:rPr lang="en-NZ" dirty="0"/>
              <a:t> normal form)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2017713"/>
            <a:ext cx="382111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Item Code becomes the key of the new entity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And becomes a foreign key in ORDER-ITEM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Helvetica Neue"/>
            </a:endParaRPr>
          </a:p>
        </p:txBody>
      </p:sp>
      <p:graphicFrame>
        <p:nvGraphicFramePr>
          <p:cNvPr id="6" name="Group 28"/>
          <p:cNvGraphicFramePr>
            <a:graphicFrameLocks/>
          </p:cNvGraphicFramePr>
          <p:nvPr/>
        </p:nvGraphicFramePr>
        <p:xfrm>
          <a:off x="4859338" y="2017713"/>
          <a:ext cx="4284662" cy="411480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ORDER_ITEM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ITEM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</a:t>
                      </a: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Date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Customer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Customer 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Contact number)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(*</a:t>
                      </a: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*</a:t>
                      </a:r>
                      <a:r>
                        <a:rPr kumimoji="0" lang="en-GB" sz="18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Item 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Quantity)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</a:t>
                      </a:r>
                      <a:r>
                        <a:rPr kumimoji="0" lang="en-GB" sz="18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Item 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Description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Unit Cost)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 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2NF (2</a:t>
            </a:r>
            <a:r>
              <a:rPr lang="en-NZ" baseline="30000" dirty="0"/>
              <a:t>nd</a:t>
            </a:r>
            <a:r>
              <a:rPr lang="en-NZ" dirty="0"/>
              <a:t> normal form)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62000" y="2017713"/>
            <a:ext cx="382111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A data model is in 2NF if it is in 1NF and there are no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partial dependencies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 </a:t>
            </a:r>
          </a:p>
        </p:txBody>
      </p:sp>
      <p:graphicFrame>
        <p:nvGraphicFramePr>
          <p:cNvPr id="8" name="Group 4"/>
          <p:cNvGraphicFramePr>
            <a:graphicFrameLocks/>
          </p:cNvGraphicFramePr>
          <p:nvPr/>
        </p:nvGraphicFramePr>
        <p:xfrm>
          <a:off x="4859338" y="2017713"/>
          <a:ext cx="4284662" cy="411480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ORDER_ITEM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ITEM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</a:t>
                      </a: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Date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Customer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Customer 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Contact number)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(*</a:t>
                      </a: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*</a:t>
                      </a: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Item 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Quantity)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</a:t>
                      </a: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Item 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Description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Unit Cost)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 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3NF (3</a:t>
            </a:r>
            <a:r>
              <a:rPr lang="en-NZ" baseline="30000" dirty="0"/>
              <a:t>rd</a:t>
            </a:r>
            <a:r>
              <a:rPr lang="en-NZ" dirty="0"/>
              <a:t> normal form)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017713"/>
            <a:ext cx="382111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Examine all the entities produced so far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See if there are any non-key attributes which are dependent on any other non-key attributes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These are called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non-key dependencies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Helvetica Neue"/>
            </a:endParaRPr>
          </a:p>
        </p:txBody>
      </p:sp>
      <p:graphicFrame>
        <p:nvGraphicFramePr>
          <p:cNvPr id="6" name="Group 4"/>
          <p:cNvGraphicFramePr>
            <a:graphicFrameLocks/>
          </p:cNvGraphicFramePr>
          <p:nvPr/>
        </p:nvGraphicFramePr>
        <p:xfrm>
          <a:off x="4859338" y="2017713"/>
          <a:ext cx="4284662" cy="411480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ORDER_ITEM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ITEM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</a:t>
                      </a: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Date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Customer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Customer 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Contact number)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(*</a:t>
                      </a: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*</a:t>
                      </a: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Item 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Quantity)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</a:t>
                      </a: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Item 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Description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Unit Cost)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 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3NF (3</a:t>
            </a:r>
            <a:r>
              <a:rPr lang="en-NZ" baseline="30000" dirty="0"/>
              <a:t>rd</a:t>
            </a:r>
            <a:r>
              <a:rPr lang="en-NZ" dirty="0"/>
              <a:t> normal form)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2017713"/>
            <a:ext cx="382111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In the ORDER entity, Customer Name, Address,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 contact number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 are all dependent on Customer Number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47575"/>
              </a:solidFill>
              <a:effectLst/>
              <a:uLnTx/>
              <a:uFillTx/>
              <a:latin typeface="+mn-lt"/>
              <a:ea typeface="+mn-ea"/>
              <a:cs typeface="Helvetica Neue"/>
            </a:endParaRPr>
          </a:p>
        </p:txBody>
      </p:sp>
      <p:graphicFrame>
        <p:nvGraphicFramePr>
          <p:cNvPr id="8" name="Group 4"/>
          <p:cNvGraphicFramePr>
            <a:graphicFrameLocks/>
          </p:cNvGraphicFramePr>
          <p:nvPr/>
        </p:nvGraphicFramePr>
        <p:xfrm>
          <a:off x="4859338" y="2017713"/>
          <a:ext cx="4284662" cy="411480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ORDER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ORDER_ITEM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ITEM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(</a:t>
                      </a: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Order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Order Date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Customer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Customer 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Contact number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(*</a:t>
                      </a: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Order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*</a:t>
                      </a: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Item 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Quantity)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(</a:t>
                      </a: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Item 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Description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Unit Cost)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 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Arc 14"/>
          <p:cNvSpPr>
            <a:spLocks/>
          </p:cNvSpPr>
          <p:nvPr/>
        </p:nvSpPr>
        <p:spPr bwMode="auto">
          <a:xfrm rot="20992285" flipH="1">
            <a:off x="5571139" y="2847571"/>
            <a:ext cx="1079500" cy="720725"/>
          </a:xfrm>
          <a:custGeom>
            <a:avLst/>
            <a:gdLst>
              <a:gd name="G0" fmla="+- 10171 0 0"/>
              <a:gd name="G1" fmla="+- 21600 0 0"/>
              <a:gd name="G2" fmla="+- 21600 0 0"/>
              <a:gd name="T0" fmla="*/ 0 w 31771"/>
              <a:gd name="T1" fmla="*/ 2545 h 43200"/>
              <a:gd name="T2" fmla="*/ 10271 w 31771"/>
              <a:gd name="T3" fmla="*/ 43200 h 43200"/>
              <a:gd name="T4" fmla="*/ 10171 w 31771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771" h="43200" fill="none" extrusionOk="0">
                <a:moveTo>
                  <a:pt x="-1" y="2544"/>
                </a:moveTo>
                <a:cubicBezTo>
                  <a:pt x="3129" y="873"/>
                  <a:pt x="6623" y="-1"/>
                  <a:pt x="10171" y="0"/>
                </a:cubicBezTo>
                <a:cubicBezTo>
                  <a:pt x="22100" y="0"/>
                  <a:pt x="31771" y="9670"/>
                  <a:pt x="31771" y="21600"/>
                </a:cubicBezTo>
                <a:cubicBezTo>
                  <a:pt x="31771" y="33490"/>
                  <a:pt x="22161" y="43144"/>
                  <a:pt x="10270" y="43199"/>
                </a:cubicBezTo>
              </a:path>
              <a:path w="31771" h="43200" stroke="0" extrusionOk="0">
                <a:moveTo>
                  <a:pt x="-1" y="2544"/>
                </a:moveTo>
                <a:cubicBezTo>
                  <a:pt x="3129" y="873"/>
                  <a:pt x="6623" y="-1"/>
                  <a:pt x="10171" y="0"/>
                </a:cubicBezTo>
                <a:cubicBezTo>
                  <a:pt x="22100" y="0"/>
                  <a:pt x="31771" y="9670"/>
                  <a:pt x="31771" y="21600"/>
                </a:cubicBezTo>
                <a:cubicBezTo>
                  <a:pt x="31771" y="33490"/>
                  <a:pt x="22161" y="43144"/>
                  <a:pt x="10270" y="43199"/>
                </a:cubicBezTo>
                <a:lnTo>
                  <a:pt x="10171" y="2160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10" name="AutoShape 13"/>
          <p:cNvSpPr>
            <a:spLocks/>
          </p:cNvSpPr>
          <p:nvPr/>
        </p:nvSpPr>
        <p:spPr bwMode="auto">
          <a:xfrm>
            <a:off x="6443663" y="2743200"/>
            <a:ext cx="288925" cy="914400"/>
          </a:xfrm>
          <a:prstGeom prst="leftBrace">
            <a:avLst>
              <a:gd name="adj1" fmla="val 33242"/>
              <a:gd name="adj2" fmla="val 51241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3NF (3</a:t>
            </a:r>
            <a:r>
              <a:rPr lang="en-NZ" baseline="30000" dirty="0"/>
              <a:t>rd</a:t>
            </a:r>
            <a:r>
              <a:rPr lang="en-NZ" dirty="0"/>
              <a:t> normal form)</a:t>
            </a:r>
          </a:p>
        </p:txBody>
      </p:sp>
      <p:sp>
        <p:nvSpPr>
          <p:cNvPr id="9" name="Arc 14"/>
          <p:cNvSpPr>
            <a:spLocks/>
          </p:cNvSpPr>
          <p:nvPr/>
        </p:nvSpPr>
        <p:spPr bwMode="auto">
          <a:xfrm rot="20992285" flipH="1">
            <a:off x="5571139" y="2847571"/>
            <a:ext cx="1079500" cy="720725"/>
          </a:xfrm>
          <a:custGeom>
            <a:avLst/>
            <a:gdLst>
              <a:gd name="G0" fmla="+- 10171 0 0"/>
              <a:gd name="G1" fmla="+- 21600 0 0"/>
              <a:gd name="G2" fmla="+- 21600 0 0"/>
              <a:gd name="T0" fmla="*/ 0 w 31771"/>
              <a:gd name="T1" fmla="*/ 2545 h 43200"/>
              <a:gd name="T2" fmla="*/ 10271 w 31771"/>
              <a:gd name="T3" fmla="*/ 43200 h 43200"/>
              <a:gd name="T4" fmla="*/ 10171 w 31771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771" h="43200" fill="none" extrusionOk="0">
                <a:moveTo>
                  <a:pt x="-1" y="2544"/>
                </a:moveTo>
                <a:cubicBezTo>
                  <a:pt x="3129" y="873"/>
                  <a:pt x="6623" y="-1"/>
                  <a:pt x="10171" y="0"/>
                </a:cubicBezTo>
                <a:cubicBezTo>
                  <a:pt x="22100" y="0"/>
                  <a:pt x="31771" y="9670"/>
                  <a:pt x="31771" y="21600"/>
                </a:cubicBezTo>
                <a:cubicBezTo>
                  <a:pt x="31771" y="33490"/>
                  <a:pt x="22161" y="43144"/>
                  <a:pt x="10270" y="43199"/>
                </a:cubicBezTo>
              </a:path>
              <a:path w="31771" h="43200" stroke="0" extrusionOk="0">
                <a:moveTo>
                  <a:pt x="-1" y="2544"/>
                </a:moveTo>
                <a:cubicBezTo>
                  <a:pt x="3129" y="873"/>
                  <a:pt x="6623" y="-1"/>
                  <a:pt x="10171" y="0"/>
                </a:cubicBezTo>
                <a:cubicBezTo>
                  <a:pt x="22100" y="0"/>
                  <a:pt x="31771" y="9670"/>
                  <a:pt x="31771" y="21600"/>
                </a:cubicBezTo>
                <a:cubicBezTo>
                  <a:pt x="31771" y="33490"/>
                  <a:pt x="22161" y="43144"/>
                  <a:pt x="10270" y="43199"/>
                </a:cubicBezTo>
                <a:lnTo>
                  <a:pt x="10171" y="2160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10" name="AutoShape 13"/>
          <p:cNvSpPr>
            <a:spLocks/>
          </p:cNvSpPr>
          <p:nvPr/>
        </p:nvSpPr>
        <p:spPr bwMode="auto">
          <a:xfrm>
            <a:off x="6443663" y="2743200"/>
            <a:ext cx="288925" cy="914400"/>
          </a:xfrm>
          <a:prstGeom prst="leftBrace">
            <a:avLst>
              <a:gd name="adj1" fmla="val 33242"/>
              <a:gd name="adj2" fmla="val 51241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82688" y="2017713"/>
            <a:ext cx="382111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Remove these attributes to a new entity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47575"/>
              </a:solidFill>
              <a:effectLst/>
              <a:uLnTx/>
              <a:uFillTx/>
              <a:latin typeface="+mn-lt"/>
              <a:ea typeface="+mn-ea"/>
              <a:cs typeface="Helvetica Neue"/>
            </a:endParaRPr>
          </a:p>
        </p:txBody>
      </p:sp>
      <p:graphicFrame>
        <p:nvGraphicFramePr>
          <p:cNvPr id="12" name="Group 4"/>
          <p:cNvGraphicFramePr>
            <a:graphicFrameLocks/>
          </p:cNvGraphicFramePr>
          <p:nvPr/>
        </p:nvGraphicFramePr>
        <p:xfrm>
          <a:off x="4859338" y="2017713"/>
          <a:ext cx="4284662" cy="411480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ORDER_ITEM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ITEM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</a:t>
                      </a: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Date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Customer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Customer 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Contact number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(*</a:t>
                      </a: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*</a:t>
                      </a: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Item 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Quantity)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</a:t>
                      </a: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Item 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Description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Unit Cost)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 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3NF (3</a:t>
            </a:r>
            <a:r>
              <a:rPr lang="en-NZ" baseline="30000" dirty="0"/>
              <a:t>rd</a:t>
            </a:r>
            <a:r>
              <a:rPr lang="en-NZ" dirty="0"/>
              <a:t> normal form)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38200" y="2017713"/>
            <a:ext cx="382111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Remove these attributes to a new entity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Customer Number is the key of the new entity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Leave Customer Number behind as a foreign key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 </a:t>
            </a:r>
          </a:p>
        </p:txBody>
      </p:sp>
      <p:graphicFrame>
        <p:nvGraphicFramePr>
          <p:cNvPr id="14" name="Group 26"/>
          <p:cNvGraphicFramePr>
            <a:graphicFrameLocks/>
          </p:cNvGraphicFramePr>
          <p:nvPr/>
        </p:nvGraphicFramePr>
        <p:xfrm>
          <a:off x="4859338" y="2017713"/>
          <a:ext cx="4465637" cy="448056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CUSTOMER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ORDER_ITEM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ITEM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</a:t>
                      </a: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Date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*Customer Number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</a:t>
                      </a:r>
                      <a:r>
                        <a:rPr kumimoji="0" lang="en-GB" sz="18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Customer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Customer 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Telephone Number)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(*</a:t>
                      </a: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*</a:t>
                      </a: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Item 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Quantity)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</a:t>
                      </a: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Item 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Description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Unit Cost)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 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3NF (3</a:t>
            </a:r>
            <a:r>
              <a:rPr lang="en-NZ" baseline="30000" dirty="0"/>
              <a:t>rd</a:t>
            </a:r>
            <a:r>
              <a:rPr lang="en-NZ" dirty="0"/>
              <a:t> normal form)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2017713"/>
            <a:ext cx="382111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A data model is in 3NF if it is in 2NF and there are no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non-key dependencies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 </a:t>
            </a:r>
          </a:p>
        </p:txBody>
      </p:sp>
      <p:graphicFrame>
        <p:nvGraphicFramePr>
          <p:cNvPr id="8" name="Group 4"/>
          <p:cNvGraphicFramePr>
            <a:graphicFrameLocks/>
          </p:cNvGraphicFramePr>
          <p:nvPr/>
        </p:nvGraphicFramePr>
        <p:xfrm>
          <a:off x="4859338" y="2017713"/>
          <a:ext cx="4284662" cy="448056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CUSTOMER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ORDER_ITEM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ITEM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</a:t>
                      </a: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Date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*Customer Number)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</a:t>
                      </a: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Customer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Customer 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Telephone Number)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(*</a:t>
                      </a: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*</a:t>
                      </a: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Item 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Quantity)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</a:t>
                      </a: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Item 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Description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Unit Cost)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 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Grp="1" noChangeArrowheads="1"/>
          </p:cNvSpPr>
          <p:nvPr>
            <p:ph idx="1"/>
          </p:nvPr>
        </p:nvSpPr>
        <p:spPr bwMode="auto">
          <a:xfrm>
            <a:off x="304800" y="1135782"/>
            <a:ext cx="8382000" cy="4451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marL="455613" indent="-455613" algn="l" eaLnBrk="1" hangingPunct="1">
              <a:lnSpc>
                <a:spcPct val="80000"/>
              </a:lnSpc>
              <a:spcBef>
                <a:spcPts val="400"/>
              </a:spcBef>
              <a:buNone/>
              <a:tabLst>
                <a:tab pos="457200" algn="l"/>
                <a:tab pos="1271588" algn="l"/>
                <a:tab pos="2185988" algn="l"/>
                <a:tab pos="3100388" algn="l"/>
                <a:tab pos="4014788" algn="l"/>
                <a:tab pos="4929188" algn="l"/>
                <a:tab pos="5843588" algn="l"/>
                <a:tab pos="6757988" algn="l"/>
                <a:tab pos="7672388" algn="l"/>
                <a:tab pos="8586788" algn="l"/>
                <a:tab pos="9501188" algn="l"/>
                <a:tab pos="10415588" algn="l"/>
              </a:tabLst>
            </a:pPr>
            <a:r>
              <a:rPr lang="en-US" sz="3600" b="1" dirty="0">
                <a:latin typeface="+mj-lt"/>
                <a:ea typeface="ＭＳ Ｐゴシック" pitchFamily="34" charset="-128"/>
              </a:rPr>
              <a:t>Learning Objectives:</a:t>
            </a:r>
          </a:p>
          <a:p>
            <a:pPr marL="455613" indent="-282575" algn="l" eaLnBrk="1" hangingPunct="1">
              <a:lnSpc>
                <a:spcPct val="80000"/>
              </a:lnSpc>
              <a:spcBef>
                <a:spcPts val="400"/>
              </a:spcBef>
              <a:buNone/>
              <a:tabLst>
                <a:tab pos="457200" algn="l"/>
                <a:tab pos="1271588" algn="l"/>
                <a:tab pos="2185988" algn="l"/>
                <a:tab pos="3100388" algn="l"/>
                <a:tab pos="4014788" algn="l"/>
                <a:tab pos="4929188" algn="l"/>
                <a:tab pos="5843588" algn="l"/>
                <a:tab pos="6757988" algn="l"/>
                <a:tab pos="7672388" algn="l"/>
                <a:tab pos="8586788" algn="l"/>
                <a:tab pos="9501188" algn="l"/>
                <a:tab pos="10415588" algn="l"/>
              </a:tabLst>
            </a:pPr>
            <a:endParaRPr lang="en-US" sz="1600" dirty="0">
              <a:solidFill>
                <a:srgbClr val="00528B"/>
              </a:solidFill>
            </a:endParaRPr>
          </a:p>
          <a:p>
            <a:pPr marL="455613" indent="-223838" algn="l" eaLnBrk="1" hangingPunct="1">
              <a:lnSpc>
                <a:spcPct val="80000"/>
              </a:lnSpc>
              <a:spcBef>
                <a:spcPts val="400"/>
              </a:spcBef>
              <a:buClr>
                <a:srgbClr val="00528B"/>
              </a:buClr>
              <a:buFont typeface="Arial" charset="0"/>
              <a:buChar char="•"/>
              <a:tabLst>
                <a:tab pos="457200" algn="l"/>
                <a:tab pos="1271588" algn="l"/>
                <a:tab pos="2185988" algn="l"/>
                <a:tab pos="3100388" algn="l"/>
                <a:tab pos="4014788" algn="l"/>
                <a:tab pos="4929188" algn="l"/>
                <a:tab pos="5843588" algn="l"/>
                <a:tab pos="6757988" algn="l"/>
                <a:tab pos="7672388" algn="l"/>
                <a:tab pos="8586788" algn="l"/>
                <a:tab pos="9501188" algn="l"/>
                <a:tab pos="10415588" algn="l"/>
              </a:tabLst>
            </a:pPr>
            <a:r>
              <a:rPr lang="en-AU" sz="1600" dirty="0">
                <a:solidFill>
                  <a:srgbClr val="00528B"/>
                </a:solidFill>
              </a:rPr>
              <a:t>Understand</a:t>
            </a:r>
            <a:r>
              <a:rPr lang="en-GB" sz="1600" dirty="0">
                <a:solidFill>
                  <a:srgbClr val="00528B"/>
                </a:solidFill>
              </a:rPr>
              <a:t> the purpose of normalisation</a:t>
            </a:r>
          </a:p>
          <a:p>
            <a:pPr marL="455613" indent="-223838" algn="l" eaLnBrk="1" hangingPunct="1">
              <a:lnSpc>
                <a:spcPct val="80000"/>
              </a:lnSpc>
              <a:spcBef>
                <a:spcPts val="400"/>
              </a:spcBef>
              <a:buClr>
                <a:srgbClr val="00528B"/>
              </a:buClr>
              <a:buFont typeface="Arial" charset="0"/>
              <a:buChar char="•"/>
              <a:tabLst>
                <a:tab pos="457200" algn="l"/>
                <a:tab pos="1271588" algn="l"/>
                <a:tab pos="2185988" algn="l"/>
                <a:tab pos="3100388" algn="l"/>
                <a:tab pos="4014788" algn="l"/>
                <a:tab pos="4929188" algn="l"/>
                <a:tab pos="5843588" algn="l"/>
                <a:tab pos="6757988" algn="l"/>
                <a:tab pos="7672388" algn="l"/>
                <a:tab pos="8586788" algn="l"/>
                <a:tab pos="9501188" algn="l"/>
                <a:tab pos="10415588" algn="l"/>
              </a:tabLst>
            </a:pPr>
            <a:r>
              <a:rPr lang="en-AU" sz="1600" dirty="0">
                <a:solidFill>
                  <a:srgbClr val="00528B"/>
                </a:solidFill>
              </a:rPr>
              <a:t>Understand</a:t>
            </a:r>
            <a:r>
              <a:rPr lang="en-GB" sz="1600" dirty="0">
                <a:solidFill>
                  <a:srgbClr val="00528B"/>
                </a:solidFill>
              </a:rPr>
              <a:t> the problems associated with redundant data</a:t>
            </a:r>
          </a:p>
          <a:p>
            <a:pPr marL="455613" indent="-223838" algn="l" eaLnBrk="1" hangingPunct="1">
              <a:lnSpc>
                <a:spcPct val="80000"/>
              </a:lnSpc>
              <a:spcBef>
                <a:spcPts val="400"/>
              </a:spcBef>
              <a:buClr>
                <a:srgbClr val="00528B"/>
              </a:buClr>
              <a:buFont typeface="Arial" charset="0"/>
              <a:buChar char="•"/>
              <a:tabLst>
                <a:tab pos="457200" algn="l"/>
                <a:tab pos="1271588" algn="l"/>
                <a:tab pos="2185988" algn="l"/>
                <a:tab pos="3100388" algn="l"/>
                <a:tab pos="4014788" algn="l"/>
                <a:tab pos="4929188" algn="l"/>
                <a:tab pos="5843588" algn="l"/>
                <a:tab pos="6757988" algn="l"/>
                <a:tab pos="7672388" algn="l"/>
                <a:tab pos="8586788" algn="l"/>
                <a:tab pos="9501188" algn="l"/>
                <a:tab pos="10415588" algn="l"/>
              </a:tabLst>
            </a:pPr>
            <a:r>
              <a:rPr lang="en-GB" sz="1600" dirty="0">
                <a:solidFill>
                  <a:srgbClr val="00528B"/>
                </a:solidFill>
              </a:rPr>
              <a:t>Identify various types of update anomalies such as insertion, deletion, and modification anomalies</a:t>
            </a:r>
          </a:p>
          <a:p>
            <a:pPr marL="455613" indent="-223838" algn="l" eaLnBrk="1" hangingPunct="1">
              <a:lnSpc>
                <a:spcPct val="80000"/>
              </a:lnSpc>
              <a:spcBef>
                <a:spcPts val="400"/>
              </a:spcBef>
              <a:buClr>
                <a:srgbClr val="00528B"/>
              </a:buClr>
              <a:buFont typeface="Arial" charset="0"/>
              <a:buChar char="•"/>
              <a:tabLst>
                <a:tab pos="457200" algn="l"/>
                <a:tab pos="1271588" algn="l"/>
                <a:tab pos="2185988" algn="l"/>
                <a:tab pos="3100388" algn="l"/>
                <a:tab pos="4014788" algn="l"/>
                <a:tab pos="4929188" algn="l"/>
                <a:tab pos="5843588" algn="l"/>
                <a:tab pos="6757988" algn="l"/>
                <a:tab pos="7672388" algn="l"/>
                <a:tab pos="8586788" algn="l"/>
                <a:tab pos="9501188" algn="l"/>
                <a:tab pos="10415588" algn="l"/>
              </a:tabLst>
            </a:pPr>
            <a:r>
              <a:rPr lang="en-GB" sz="1600" dirty="0">
                <a:solidFill>
                  <a:srgbClr val="00528B"/>
                </a:solidFill>
              </a:rPr>
              <a:t>Identify various types of functional dependencies between attributes</a:t>
            </a:r>
          </a:p>
          <a:p>
            <a:pPr marL="455613" indent="-223838" algn="l" eaLnBrk="1" hangingPunct="1">
              <a:lnSpc>
                <a:spcPct val="80000"/>
              </a:lnSpc>
              <a:spcBef>
                <a:spcPts val="400"/>
              </a:spcBef>
              <a:buClr>
                <a:srgbClr val="00528B"/>
              </a:buClr>
              <a:buFont typeface="Arial" charset="0"/>
              <a:buChar char="•"/>
              <a:tabLst>
                <a:tab pos="457200" algn="l"/>
                <a:tab pos="1271588" algn="l"/>
                <a:tab pos="2185988" algn="l"/>
                <a:tab pos="3100388" algn="l"/>
                <a:tab pos="4014788" algn="l"/>
                <a:tab pos="4929188" algn="l"/>
                <a:tab pos="5843588" algn="l"/>
                <a:tab pos="6757988" algn="l"/>
                <a:tab pos="7672388" algn="l"/>
                <a:tab pos="8586788" algn="l"/>
                <a:tab pos="9501188" algn="l"/>
                <a:tab pos="10415588" algn="l"/>
              </a:tabLst>
            </a:pPr>
            <a:r>
              <a:rPr lang="en-AU" sz="1600" dirty="0">
                <a:solidFill>
                  <a:srgbClr val="00528B"/>
                </a:solidFill>
              </a:rPr>
              <a:t>Understand</a:t>
            </a:r>
            <a:r>
              <a:rPr lang="en-GB" sz="1600" dirty="0">
                <a:solidFill>
                  <a:srgbClr val="00528B"/>
                </a:solidFill>
              </a:rPr>
              <a:t> how functional dependencies can be used to group attributes into relations that are in a known normal form</a:t>
            </a:r>
          </a:p>
          <a:p>
            <a:pPr marL="455613" indent="-223838" algn="l" eaLnBrk="1" hangingPunct="1">
              <a:lnSpc>
                <a:spcPct val="80000"/>
              </a:lnSpc>
              <a:spcBef>
                <a:spcPts val="400"/>
              </a:spcBef>
              <a:buClr>
                <a:srgbClr val="00528B"/>
              </a:buClr>
              <a:buFont typeface="Arial" charset="0"/>
              <a:buChar char="•"/>
              <a:tabLst>
                <a:tab pos="457200" algn="l"/>
                <a:tab pos="1271588" algn="l"/>
                <a:tab pos="2185988" algn="l"/>
                <a:tab pos="3100388" algn="l"/>
                <a:tab pos="4014788" algn="l"/>
                <a:tab pos="4929188" algn="l"/>
                <a:tab pos="5843588" algn="l"/>
                <a:tab pos="6757988" algn="l"/>
                <a:tab pos="7672388" algn="l"/>
                <a:tab pos="8586788" algn="l"/>
                <a:tab pos="9501188" algn="l"/>
                <a:tab pos="10415588" algn="l"/>
              </a:tabLst>
            </a:pPr>
            <a:r>
              <a:rPr lang="en-GB" sz="1600" dirty="0">
                <a:solidFill>
                  <a:srgbClr val="00528B"/>
                </a:solidFill>
              </a:rPr>
              <a:t>Identify the most commonly used normal forms, namely 1NF, 2NF and 3NF</a:t>
            </a:r>
          </a:p>
          <a:p>
            <a:pPr marL="455613" indent="-223838" algn="l" eaLnBrk="1" hangingPunct="1">
              <a:lnSpc>
                <a:spcPct val="80000"/>
              </a:lnSpc>
              <a:spcBef>
                <a:spcPts val="400"/>
              </a:spcBef>
              <a:buClr>
                <a:srgbClr val="00528B"/>
              </a:buClr>
              <a:buFont typeface="Arial" charset="0"/>
              <a:buChar char="•"/>
              <a:tabLst>
                <a:tab pos="457200" algn="l"/>
                <a:tab pos="1271588" algn="l"/>
                <a:tab pos="2185988" algn="l"/>
                <a:tab pos="3100388" algn="l"/>
                <a:tab pos="4014788" algn="l"/>
                <a:tab pos="4929188" algn="l"/>
                <a:tab pos="5843588" algn="l"/>
                <a:tab pos="6757988" algn="l"/>
                <a:tab pos="7672388" algn="l"/>
                <a:tab pos="8586788" algn="l"/>
                <a:tab pos="9501188" algn="l"/>
                <a:tab pos="10415588" algn="l"/>
              </a:tabLst>
            </a:pPr>
            <a:r>
              <a:rPr lang="en-GB" sz="1600" dirty="0">
                <a:solidFill>
                  <a:srgbClr val="00528B"/>
                </a:solidFill>
              </a:rPr>
              <a:t>Perform normalisation</a:t>
            </a:r>
          </a:p>
          <a:p>
            <a:pPr marL="455613" indent="-223838" algn="l" eaLnBrk="1" hangingPunct="1">
              <a:lnSpc>
                <a:spcPct val="80000"/>
              </a:lnSpc>
              <a:spcBef>
                <a:spcPts val="400"/>
              </a:spcBef>
              <a:buClr>
                <a:srgbClr val="00528B"/>
              </a:buClr>
              <a:buFont typeface="Arial" charset="0"/>
              <a:buChar char="•"/>
              <a:tabLst>
                <a:tab pos="457200" algn="l"/>
                <a:tab pos="1271588" algn="l"/>
                <a:tab pos="2185988" algn="l"/>
                <a:tab pos="3100388" algn="l"/>
                <a:tab pos="4014788" algn="l"/>
                <a:tab pos="4929188" algn="l"/>
                <a:tab pos="5843588" algn="l"/>
                <a:tab pos="6757988" algn="l"/>
                <a:tab pos="7672388" algn="l"/>
                <a:tab pos="8586788" algn="l"/>
                <a:tab pos="9501188" algn="l"/>
                <a:tab pos="10415588" algn="l"/>
              </a:tabLst>
            </a:pPr>
            <a:r>
              <a:rPr lang="en-US" sz="1600" dirty="0">
                <a:solidFill>
                  <a:srgbClr val="00528B"/>
                </a:solidFill>
              </a:rPr>
              <a:t>Understand various ways to refine 3NF relations to achieve better database design</a:t>
            </a:r>
          </a:p>
          <a:p>
            <a:pPr marL="455613" indent="-223838" algn="l" eaLnBrk="1" hangingPunct="1">
              <a:lnSpc>
                <a:spcPct val="80000"/>
              </a:lnSpc>
              <a:spcBef>
                <a:spcPts val="400"/>
              </a:spcBef>
              <a:buClr>
                <a:srgbClr val="00528B"/>
              </a:buClr>
              <a:buFont typeface="Arial" charset="0"/>
              <a:buChar char="•"/>
              <a:tabLst>
                <a:tab pos="457200" algn="l"/>
                <a:tab pos="1271588" algn="l"/>
                <a:tab pos="2185988" algn="l"/>
                <a:tab pos="3100388" algn="l"/>
                <a:tab pos="4014788" algn="l"/>
                <a:tab pos="4929188" algn="l"/>
                <a:tab pos="5843588" algn="l"/>
                <a:tab pos="6757988" algn="l"/>
                <a:tab pos="7672388" algn="l"/>
                <a:tab pos="8586788" algn="l"/>
                <a:tab pos="9501188" algn="l"/>
                <a:tab pos="10415588" algn="l"/>
              </a:tabLst>
            </a:pPr>
            <a:r>
              <a:rPr lang="en-US" sz="1600" dirty="0">
                <a:solidFill>
                  <a:srgbClr val="00528B"/>
                </a:solidFill>
              </a:rPr>
              <a:t>Produce an ER diagram from a derived set of 3NF relations</a:t>
            </a:r>
          </a:p>
          <a:p>
            <a:pPr marL="455613" indent="-223838" algn="l" eaLnBrk="1" hangingPunct="1">
              <a:lnSpc>
                <a:spcPct val="80000"/>
              </a:lnSpc>
              <a:spcBef>
                <a:spcPts val="400"/>
              </a:spcBef>
              <a:buClr>
                <a:srgbClr val="00528B"/>
              </a:buClr>
              <a:buNone/>
              <a:tabLst>
                <a:tab pos="457200" algn="l"/>
                <a:tab pos="1271588" algn="l"/>
                <a:tab pos="2185988" algn="l"/>
                <a:tab pos="3100388" algn="l"/>
                <a:tab pos="4014788" algn="l"/>
                <a:tab pos="4929188" algn="l"/>
                <a:tab pos="5843588" algn="l"/>
                <a:tab pos="6757988" algn="l"/>
                <a:tab pos="7672388" algn="l"/>
                <a:tab pos="8586788" algn="l"/>
                <a:tab pos="9501188" algn="l"/>
                <a:tab pos="10415588" algn="l"/>
              </a:tabLst>
            </a:pPr>
            <a:endParaRPr lang="en-US" sz="1600" dirty="0">
              <a:solidFill>
                <a:srgbClr val="00528B"/>
              </a:solidFill>
            </a:endParaRPr>
          </a:p>
          <a:p>
            <a:pPr marL="455613" indent="-455613">
              <a:lnSpc>
                <a:spcPct val="80000"/>
              </a:lnSpc>
              <a:spcBef>
                <a:spcPts val="400"/>
              </a:spcBef>
              <a:buNone/>
              <a:tabLst>
                <a:tab pos="457200" algn="l"/>
                <a:tab pos="1271588" algn="l"/>
                <a:tab pos="2185988" algn="l"/>
                <a:tab pos="3100388" algn="l"/>
                <a:tab pos="4014788" algn="l"/>
                <a:tab pos="4929188" algn="l"/>
                <a:tab pos="5843588" algn="l"/>
                <a:tab pos="6757988" algn="l"/>
                <a:tab pos="7672388" algn="l"/>
                <a:tab pos="8586788" algn="l"/>
                <a:tab pos="9501188" algn="l"/>
                <a:tab pos="10415588" algn="l"/>
              </a:tabLst>
            </a:pPr>
            <a:r>
              <a:rPr lang="en-US" sz="2000" b="1" dirty="0">
                <a:latin typeface="+mj-lt"/>
                <a:ea typeface="ＭＳ Ｐゴシック" pitchFamily="34" charset="-128"/>
              </a:rPr>
              <a:t>References:</a:t>
            </a:r>
          </a:p>
          <a:p>
            <a:pPr marL="455613" indent="-455613" algn="l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  <a:tabLst>
                <a:tab pos="457200" algn="l"/>
                <a:tab pos="1271588" algn="l"/>
                <a:tab pos="2185988" algn="l"/>
                <a:tab pos="3100388" algn="l"/>
                <a:tab pos="4014788" algn="l"/>
                <a:tab pos="4929188" algn="l"/>
                <a:tab pos="5843588" algn="l"/>
                <a:tab pos="6757988" algn="l"/>
                <a:tab pos="7672388" algn="l"/>
                <a:tab pos="8586788" algn="l"/>
                <a:tab pos="9501188" algn="l"/>
                <a:tab pos="10415588" algn="l"/>
              </a:tabLst>
            </a:pPr>
            <a:endParaRPr lang="en-US" sz="1600" dirty="0">
              <a:solidFill>
                <a:srgbClr val="00528B"/>
              </a:solidFill>
            </a:endParaRPr>
          </a:p>
          <a:p>
            <a:pPr marL="455613" indent="-223838" algn="l" eaLnBrk="1" hangingPunct="1">
              <a:lnSpc>
                <a:spcPct val="80000"/>
              </a:lnSpc>
              <a:spcBef>
                <a:spcPts val="400"/>
              </a:spcBef>
              <a:buClr>
                <a:srgbClr val="00528B"/>
              </a:buClr>
              <a:buFont typeface="Arial" charset="0"/>
              <a:buChar char="•"/>
              <a:tabLst>
                <a:tab pos="457200" algn="l"/>
                <a:tab pos="1271588" algn="l"/>
                <a:tab pos="2185988" algn="l"/>
                <a:tab pos="3100388" algn="l"/>
                <a:tab pos="4014788" algn="l"/>
                <a:tab pos="4929188" algn="l"/>
                <a:tab pos="5843588" algn="l"/>
                <a:tab pos="6757988" algn="l"/>
                <a:tab pos="7672388" algn="l"/>
                <a:tab pos="8586788" algn="l"/>
                <a:tab pos="9501188" algn="l"/>
                <a:tab pos="10415588" algn="l"/>
              </a:tabLst>
            </a:pPr>
            <a:r>
              <a:rPr lang="en-US" sz="1600" dirty="0">
                <a:solidFill>
                  <a:srgbClr val="00528B"/>
                </a:solidFill>
              </a:rPr>
              <a:t>Rob, P. &amp; Coronel, C., Database Systems, 8</a:t>
            </a:r>
            <a:r>
              <a:rPr lang="en-US" sz="1600" baseline="30000" dirty="0">
                <a:solidFill>
                  <a:srgbClr val="00528B"/>
                </a:solidFill>
              </a:rPr>
              <a:t>th</a:t>
            </a:r>
            <a:r>
              <a:rPr lang="en-US" sz="1600" dirty="0">
                <a:solidFill>
                  <a:srgbClr val="00528B"/>
                </a:solidFill>
              </a:rPr>
              <a:t> Edition, Chapter 5, pp. 152-185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Memory aid(?)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In 3NF, each attribute is dependent on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key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whole key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and nothing but the key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84" y="5830536"/>
            <a:ext cx="4234886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Entity-Relationship Diagram</a:t>
            </a:r>
          </a:p>
        </p:txBody>
      </p:sp>
      <p:pic>
        <p:nvPicPr>
          <p:cNvPr id="5" name="Picture 13" descr="Order%20ER%20Diagram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0" y="1982788"/>
            <a:ext cx="2689245" cy="2501588"/>
          </a:xfrm>
          <a:noFill/>
          <a:ln/>
        </p:spPr>
      </p:pic>
      <p:graphicFrame>
        <p:nvGraphicFramePr>
          <p:cNvPr id="4" name="Group 1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13374278"/>
              </p:ext>
            </p:extLst>
          </p:nvPr>
        </p:nvGraphicFramePr>
        <p:xfrm>
          <a:off x="186813" y="1982788"/>
          <a:ext cx="3881438" cy="4754880"/>
        </p:xfrm>
        <a:graphic>
          <a:graphicData uri="http://schemas.openxmlformats.org/drawingml/2006/table">
            <a:tbl>
              <a:tblPr/>
              <a:tblGrid>
                <a:gridCol w="163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ORDER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CUSTOMER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ORDER_ITEM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ITEM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(</a:t>
                      </a: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Order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Order Date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*Customer Number)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(</a:t>
                      </a: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Customer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Customer 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Post 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Telephone Number)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(*</a:t>
                      </a: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Order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*</a:t>
                      </a: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Item 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Quantity)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(</a:t>
                      </a: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Item 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Description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Unit Cost)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48" charset="0"/>
                        </a:rPr>
                        <a:t> 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4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925888" y="5978016"/>
            <a:ext cx="559911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sz="2000" dirty="0"/>
              <a:t>The foreign key is always 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sz="2000" dirty="0"/>
              <a:t>at the “many” end of the relationship</a:t>
            </a: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Resources and 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solidFill>
                  <a:schemeClr val="tx1"/>
                </a:solidFill>
              </a:rPr>
              <a:t>There is animation of a similar example on </a:t>
            </a:r>
            <a:r>
              <a:rPr lang="en-NZ" dirty="0" err="1">
                <a:solidFill>
                  <a:schemeClr val="tx1"/>
                </a:solidFill>
              </a:rPr>
              <a:t>Moodle</a:t>
            </a:r>
            <a:r>
              <a:rPr lang="en-NZ" dirty="0">
                <a:solidFill>
                  <a:schemeClr val="tx1"/>
                </a:solidFill>
              </a:rPr>
              <a:t>. </a:t>
            </a:r>
          </a:p>
          <a:p>
            <a:r>
              <a:rPr lang="en-NZ" dirty="0">
                <a:solidFill>
                  <a:schemeClr val="tx1"/>
                </a:solidFill>
              </a:rPr>
              <a:t>It takes you step by step through the process.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79438"/>
            <a:ext cx="8382000" cy="1020762"/>
          </a:xfrm>
        </p:spPr>
        <p:txBody>
          <a:bodyPr/>
          <a:lstStyle/>
          <a:p>
            <a:r>
              <a:rPr lang="en-NZ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4221163"/>
          </a:xfrm>
        </p:spPr>
        <p:txBody>
          <a:bodyPr/>
          <a:lstStyle/>
          <a:p>
            <a:r>
              <a:rPr lang="en-NZ" dirty="0">
                <a:solidFill>
                  <a:schemeClr val="tx1"/>
                </a:solidFill>
              </a:rPr>
              <a:t>From UNF to 3NF normalise the ICT courses file structure</a:t>
            </a:r>
          </a:p>
          <a:p>
            <a:r>
              <a:rPr lang="en-NZ" dirty="0">
                <a:solidFill>
                  <a:schemeClr val="tx1"/>
                </a:solidFill>
              </a:rPr>
              <a:t>Your tutor will give you the hand out</a:t>
            </a:r>
          </a:p>
          <a:p>
            <a:r>
              <a:rPr lang="en-NZ" dirty="0">
                <a:solidFill>
                  <a:schemeClr val="tx1"/>
                </a:solidFill>
              </a:rPr>
              <a:t>Attempt this on </a:t>
            </a:r>
            <a:r>
              <a:rPr lang="en-NZ" u="sng" dirty="0">
                <a:solidFill>
                  <a:schemeClr val="tx1"/>
                </a:solidFill>
              </a:rPr>
              <a:t>paper</a:t>
            </a:r>
            <a:r>
              <a:rPr lang="en-NZ" dirty="0">
                <a:solidFill>
                  <a:schemeClr val="tx1"/>
                </a:solidFill>
              </a:rPr>
              <a:t> using </a:t>
            </a:r>
            <a:r>
              <a:rPr lang="en-NZ" u="sng" dirty="0">
                <a:solidFill>
                  <a:schemeClr val="tx1"/>
                </a:solidFill>
              </a:rPr>
              <a:t>pencil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733800"/>
            <a:ext cx="57245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000" b="1" dirty="0">
                <a:latin typeface="+mj-lt"/>
                <a:ea typeface="+mj-ea"/>
              </a:rPr>
              <a:t>Normalisation is the process for evaluating and correcting tables structures </a:t>
            </a:r>
          </a:p>
          <a:p>
            <a:r>
              <a:rPr lang="en-AU" sz="2000" b="1" dirty="0">
                <a:latin typeface="+mj-lt"/>
                <a:ea typeface="+mj-ea"/>
              </a:rPr>
              <a:t>Commonly used normal forms are: </a:t>
            </a:r>
          </a:p>
          <a:p>
            <a:pPr marL="904875" lvl="1" indent="-284163">
              <a:lnSpc>
                <a:spcPct val="80000"/>
              </a:lnSpc>
              <a:spcBef>
                <a:spcPts val="425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sz="2000" b="1" dirty="0">
                <a:latin typeface="+mj-lt"/>
                <a:ea typeface="+mj-ea"/>
              </a:rPr>
              <a:t>First normal form (1NF), </a:t>
            </a:r>
          </a:p>
          <a:p>
            <a:pPr marL="904875" lvl="1" indent="-284163">
              <a:lnSpc>
                <a:spcPct val="80000"/>
              </a:lnSpc>
              <a:spcBef>
                <a:spcPts val="425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sz="2000" b="1" dirty="0">
                <a:latin typeface="+mj-lt"/>
                <a:ea typeface="+mj-ea"/>
              </a:rPr>
              <a:t>Second normal form (2NF), </a:t>
            </a:r>
          </a:p>
          <a:p>
            <a:pPr marL="904875" lvl="1" indent="-284163">
              <a:lnSpc>
                <a:spcPct val="80000"/>
              </a:lnSpc>
              <a:spcBef>
                <a:spcPts val="425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sz="2000" b="1" dirty="0">
                <a:latin typeface="+mj-lt"/>
                <a:ea typeface="+mj-ea"/>
              </a:rPr>
              <a:t>Third normal form(3NF) – sufficient point for this unit, and </a:t>
            </a:r>
          </a:p>
          <a:p>
            <a:pPr marL="904875" lvl="1" indent="-284163">
              <a:lnSpc>
                <a:spcPct val="80000"/>
              </a:lnSpc>
              <a:spcBef>
                <a:spcPts val="425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AU" sz="2000" b="1" dirty="0">
                <a:latin typeface="+mj-lt"/>
                <a:ea typeface="+mj-ea"/>
              </a:rPr>
              <a:t>Boyce-</a:t>
            </a:r>
            <a:r>
              <a:rPr lang="en-AU" sz="2000" b="1" dirty="0" err="1">
                <a:latin typeface="+mj-lt"/>
                <a:ea typeface="+mj-ea"/>
              </a:rPr>
              <a:t>Codd</a:t>
            </a:r>
            <a:r>
              <a:rPr lang="en-AU" sz="2000" b="1" dirty="0">
                <a:latin typeface="+mj-lt"/>
                <a:ea typeface="+mj-ea"/>
              </a:rPr>
              <a:t> (BCNF)</a:t>
            </a:r>
            <a:r>
              <a:rPr lang="en-NZ" sz="2000" b="1" dirty="0">
                <a:latin typeface="+mj-lt"/>
                <a:ea typeface="+mj-ea"/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382000" cy="1020762"/>
          </a:xfrm>
        </p:spPr>
        <p:txBody>
          <a:bodyPr/>
          <a:lstStyle/>
          <a:p>
            <a:r>
              <a:rPr lang="en-NZ" dirty="0"/>
              <a:t>Normalisation – UNF to 3NF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1143000"/>
          </a:xfrm>
        </p:spPr>
        <p:txBody>
          <a:bodyPr>
            <a:normAutofit/>
          </a:bodyPr>
          <a:lstStyle/>
          <a:p>
            <a:r>
              <a:rPr lang="en-NZ" sz="2800" dirty="0">
                <a:solidFill>
                  <a:schemeClr val="tx1"/>
                </a:solidFill>
              </a:rPr>
              <a:t>An example of a order process form in a computer hardware company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202779"/>
              </p:ext>
            </p:extLst>
          </p:nvPr>
        </p:nvGraphicFramePr>
        <p:xfrm>
          <a:off x="304800" y="2438400"/>
          <a:ext cx="8839200" cy="381508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7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8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73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96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91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91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 b="1">
                          <a:latin typeface="Calibri"/>
                          <a:ea typeface="Calibri"/>
                          <a:cs typeface="Arial"/>
                        </a:rPr>
                        <a:t>Order number</a:t>
                      </a: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 b="1">
                          <a:latin typeface="Calibri"/>
                          <a:ea typeface="Calibri"/>
                          <a:cs typeface="Arial"/>
                        </a:rPr>
                        <a:t>Order date</a:t>
                      </a: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 b="1">
                          <a:latin typeface="Calibri"/>
                          <a:ea typeface="Calibri"/>
                          <a:cs typeface="Arial"/>
                        </a:rPr>
                        <a:t>Customer number</a:t>
                      </a: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 b="1">
                          <a:latin typeface="Calibri"/>
                          <a:ea typeface="Calibri"/>
                          <a:cs typeface="Arial"/>
                        </a:rPr>
                        <a:t>Name</a:t>
                      </a: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 b="1">
                          <a:latin typeface="Calibri"/>
                          <a:ea typeface="Calibri"/>
                          <a:cs typeface="Arial"/>
                        </a:rPr>
                        <a:t>Address</a:t>
                      </a: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 b="1">
                          <a:latin typeface="Calibri"/>
                          <a:ea typeface="Calibri"/>
                          <a:cs typeface="Arial"/>
                        </a:rPr>
                        <a:t>Contact</a:t>
                      </a: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 b="1">
                          <a:latin typeface="Calibri"/>
                          <a:ea typeface="Calibri"/>
                          <a:cs typeface="Arial"/>
                        </a:rPr>
                        <a:t>Number</a:t>
                      </a: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 b="1">
                          <a:latin typeface="Calibri"/>
                          <a:ea typeface="Calibri"/>
                          <a:cs typeface="Arial"/>
                        </a:rPr>
                        <a:t>Item Number</a:t>
                      </a: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 b="1">
                          <a:latin typeface="Calibri"/>
                          <a:ea typeface="Calibri"/>
                          <a:cs typeface="Arial"/>
                        </a:rPr>
                        <a:t>Description</a:t>
                      </a: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 b="1">
                          <a:latin typeface="Calibri"/>
                          <a:ea typeface="Calibri"/>
                          <a:cs typeface="Arial"/>
                        </a:rPr>
                        <a:t>Unit cost (BD)</a:t>
                      </a: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 b="1">
                          <a:latin typeface="Calibri"/>
                          <a:ea typeface="Calibri"/>
                          <a:cs typeface="Arial"/>
                        </a:rPr>
                        <a:t>Quantity</a:t>
                      </a: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1001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04-APR-10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0123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Amal Hassan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Building 12, Road 20, Seef.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39911200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X3412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120Gb HD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40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X2189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Cisco NIC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20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25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1002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05-APR-10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0345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Ali Sanad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Building 2, Road 10, Isa Town.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33210011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Y7674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17” Monitor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50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6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 dirty="0">
                          <a:latin typeface="Calibri"/>
                          <a:ea typeface="Calibri"/>
                          <a:cs typeface="Arial"/>
                        </a:rPr>
                        <a:t>B3456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Wireless mouse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10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10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NZ" sz="1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 dirty="0">
                          <a:latin typeface="Calibri"/>
                          <a:ea typeface="Calibri"/>
                          <a:cs typeface="Arial"/>
                        </a:rPr>
                        <a:t>F67584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2Gb RAM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>
                          <a:latin typeface="Calibri"/>
                          <a:ea typeface="Calibri"/>
                          <a:cs typeface="Arial"/>
                        </a:rPr>
                        <a:t>80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400" dirty="0">
                          <a:latin typeface="Calibri"/>
                          <a:ea typeface="Calibri"/>
                          <a:cs typeface="Arial"/>
                        </a:rPr>
                        <a:t>7</a:t>
                      </a:r>
                    </a:p>
                  </a:txBody>
                  <a:tcPr marL="50180" marR="501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Un-normalised form (UNF)</a:t>
            </a:r>
          </a:p>
        </p:txBody>
      </p:sp>
      <p:sp>
        <p:nvSpPr>
          <p:cNvPr id="4" name="Rectangle 250"/>
          <p:cNvSpPr txBox="1">
            <a:spLocks noChangeArrowheads="1"/>
          </p:cNvSpPr>
          <p:nvPr/>
        </p:nvSpPr>
        <p:spPr>
          <a:xfrm>
            <a:off x="672563" y="2017713"/>
            <a:ext cx="3810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Identify an entity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List all the attributes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Identify a key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Helvetica Neue"/>
            </a:endParaRPr>
          </a:p>
        </p:txBody>
      </p:sp>
      <p:graphicFrame>
        <p:nvGraphicFramePr>
          <p:cNvPr id="5" name="Group 249"/>
          <p:cNvGraphicFramePr>
            <a:graphicFrameLocks/>
          </p:cNvGraphicFramePr>
          <p:nvPr/>
        </p:nvGraphicFramePr>
        <p:xfrm>
          <a:off x="5029588" y="2017713"/>
          <a:ext cx="3810000" cy="4114800"/>
        </p:xfrm>
        <a:graphic>
          <a:graphicData uri="http://schemas.openxmlformats.org/drawingml/2006/table">
            <a:tbl>
              <a:tblPr/>
              <a:tblGrid>
                <a:gridCol w="104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0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</a:t>
                      </a:r>
                      <a:r>
                        <a:rPr kumimoji="0" lang="en-GB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Number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Date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Customer Number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Customer Name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Address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Contact number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Item Code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Description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Unit Cost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Quantity)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 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Un-normalised form (UNF)</a:t>
            </a:r>
          </a:p>
        </p:txBody>
      </p:sp>
      <p:sp>
        <p:nvSpPr>
          <p:cNvPr id="4" name="Rectangle 250"/>
          <p:cNvSpPr txBox="1">
            <a:spLocks noChangeArrowheads="1"/>
          </p:cNvSpPr>
          <p:nvPr/>
        </p:nvSpPr>
        <p:spPr>
          <a:xfrm>
            <a:off x="838200" y="2017713"/>
            <a:ext cx="3810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EE2D24"/>
              </a:buClr>
              <a:buSzPct val="100000"/>
              <a:buFont typeface="Arial"/>
              <a:buChar char="•"/>
            </a:pPr>
            <a:r>
              <a:rPr lang="en-GB" sz="2800" dirty="0"/>
              <a:t>Identify repeating data items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Helvetica Neue"/>
            </a:endParaRPr>
          </a:p>
        </p:txBody>
      </p:sp>
      <p:graphicFrame>
        <p:nvGraphicFramePr>
          <p:cNvPr id="6" name="Group 16"/>
          <p:cNvGraphicFramePr>
            <a:graphicFrameLocks/>
          </p:cNvGraphicFramePr>
          <p:nvPr/>
        </p:nvGraphicFramePr>
        <p:xfrm>
          <a:off x="4356100" y="2017713"/>
          <a:ext cx="4598988" cy="4114800"/>
        </p:xfrm>
        <a:graphic>
          <a:graphicData uri="http://schemas.openxmlformats.org/drawingml/2006/table">
            <a:tbl>
              <a:tblPr/>
              <a:tblGrid>
                <a:gridCol w="126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</a:t>
                      </a:r>
                      <a:r>
                        <a:rPr kumimoji="0" lang="en-GB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Number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Date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Customer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Customer 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Contact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	Repeating items</a:t>
                      </a:r>
                      <a:endParaRPr kumimoji="0" lang="en-GB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	Item 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	Description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	Unit Cost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	Quantity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 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1NF (1</a:t>
            </a:r>
            <a:r>
              <a:rPr lang="en-NZ" baseline="30000" dirty="0"/>
              <a:t>st</a:t>
            </a:r>
            <a:r>
              <a:rPr lang="en-NZ" dirty="0"/>
              <a:t> normal form)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2017713"/>
            <a:ext cx="338931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Remove repeating data items to form a new entity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Take the key with you!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47575"/>
              </a:solidFill>
              <a:effectLst/>
              <a:uLnTx/>
              <a:uFillTx/>
              <a:latin typeface="+mn-lt"/>
              <a:ea typeface="+mn-ea"/>
              <a:cs typeface="Helvetica Neue"/>
            </a:endParaRPr>
          </a:p>
        </p:txBody>
      </p:sp>
      <p:graphicFrame>
        <p:nvGraphicFramePr>
          <p:cNvPr id="7" name="Group 13"/>
          <p:cNvGraphicFramePr>
            <a:graphicFrameLocks/>
          </p:cNvGraphicFramePr>
          <p:nvPr/>
        </p:nvGraphicFramePr>
        <p:xfrm>
          <a:off x="4087812" y="2017713"/>
          <a:ext cx="4598988" cy="4114800"/>
        </p:xfrm>
        <a:graphic>
          <a:graphicData uri="http://schemas.openxmlformats.org/drawingml/2006/table">
            <a:tbl>
              <a:tblPr/>
              <a:tblGrid>
                <a:gridCol w="126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</a:t>
                      </a:r>
                      <a:r>
                        <a:rPr kumimoji="0" lang="en-GB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Number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Date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Customer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Customer 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Contact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	Repeating items</a:t>
                      </a:r>
                      <a:endParaRPr kumimoji="0" lang="en-GB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	Item 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	Description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	Unit Cost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	Quantity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 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1NF (1</a:t>
            </a:r>
            <a:r>
              <a:rPr lang="en-NZ" baseline="30000" dirty="0"/>
              <a:t>st</a:t>
            </a:r>
            <a:r>
              <a:rPr lang="en-NZ" dirty="0"/>
              <a:t> normal form)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2017713"/>
            <a:ext cx="338931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EE2D24"/>
              </a:buClr>
              <a:buSzPct val="100000"/>
              <a:buFont typeface="Arial"/>
              <a:buChar char="•"/>
            </a:pPr>
            <a:r>
              <a:rPr lang="en-NZ" sz="2800" dirty="0"/>
              <a:t>Give the new entity a name</a:t>
            </a:r>
          </a:p>
          <a:p>
            <a:pPr marL="342900" indent="-342900">
              <a:spcBef>
                <a:spcPct val="20000"/>
              </a:spcBef>
              <a:buClr>
                <a:srgbClr val="EE2D24"/>
              </a:buClr>
              <a:buSzPct val="100000"/>
              <a:buFont typeface="Arial"/>
              <a:buChar char="•"/>
            </a:pPr>
            <a:r>
              <a:rPr lang="en-NZ" sz="2800" dirty="0"/>
              <a:t>Identify a primary key for this table</a:t>
            </a:r>
          </a:p>
          <a:p>
            <a:pPr marL="342900" indent="-342900">
              <a:spcBef>
                <a:spcPct val="20000"/>
              </a:spcBef>
              <a:buClr>
                <a:srgbClr val="EE2D24"/>
              </a:buClr>
              <a:buSzPct val="100000"/>
              <a:buFont typeface="Arial"/>
              <a:buChar char="•"/>
            </a:pPr>
            <a:endParaRPr lang="en-NZ" sz="2800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Helvetica Neue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47575"/>
              </a:solidFill>
              <a:effectLst/>
              <a:uLnTx/>
              <a:uFillTx/>
              <a:latin typeface="+mn-lt"/>
              <a:ea typeface="+mn-ea"/>
              <a:cs typeface="Helvetica Neue"/>
            </a:endParaRPr>
          </a:p>
        </p:txBody>
      </p:sp>
      <p:graphicFrame>
        <p:nvGraphicFramePr>
          <p:cNvPr id="8" name="Group 23"/>
          <p:cNvGraphicFramePr>
            <a:graphicFrameLocks/>
          </p:cNvGraphicFramePr>
          <p:nvPr/>
        </p:nvGraphicFramePr>
        <p:xfrm>
          <a:off x="4356100" y="2017713"/>
          <a:ext cx="4598988" cy="411480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ORDER_ITEM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</a:t>
                      </a:r>
                      <a:r>
                        <a:rPr kumimoji="0" lang="en-GB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Number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Date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Customer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Customer 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Contact number)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(Order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Item 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Description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Unit Cost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Quantity)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 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1NF (1</a:t>
            </a:r>
            <a:r>
              <a:rPr lang="en-NZ" baseline="30000" dirty="0"/>
              <a:t>st</a:t>
            </a:r>
            <a:r>
              <a:rPr lang="en-NZ" dirty="0"/>
              <a:t> normal form)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2017712"/>
            <a:ext cx="3657600" cy="4611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Helvetica Neue"/>
              </a:rPr>
              <a:t>Remove repeating data items to form a new entity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r>
              <a:rPr lang="en-NZ" sz="2800" dirty="0"/>
              <a:t>Take the key from the 1</a:t>
            </a:r>
            <a:r>
              <a:rPr lang="en-NZ" sz="2800" baseline="30000" dirty="0"/>
              <a:t>st</a:t>
            </a:r>
            <a:r>
              <a:rPr lang="en-NZ" sz="2800" dirty="0"/>
              <a:t> table with you to link the two entities</a:t>
            </a:r>
          </a:p>
          <a:p>
            <a:pPr marL="342900" indent="-342900">
              <a:spcBef>
                <a:spcPct val="20000"/>
              </a:spcBef>
              <a:buClr>
                <a:srgbClr val="EE2D24"/>
              </a:buClr>
              <a:buSzPct val="100000"/>
              <a:buFont typeface="Arial"/>
              <a:buChar char="•"/>
            </a:pPr>
            <a:r>
              <a:rPr lang="en-NZ" sz="2800" dirty="0"/>
              <a:t>Label the foreign key</a:t>
            </a:r>
          </a:p>
          <a:p>
            <a:pPr marL="342900" indent="-342900">
              <a:spcBef>
                <a:spcPct val="20000"/>
              </a:spcBef>
              <a:buClr>
                <a:srgbClr val="EE2D24"/>
              </a:buClr>
              <a:buSzPct val="100000"/>
              <a:buFont typeface="Arial"/>
              <a:buChar char="•"/>
            </a:pPr>
            <a:r>
              <a:rPr lang="en-GB" sz="2800" dirty="0"/>
              <a:t>Order Number is both part of the compound primary key and also a foreign key.</a:t>
            </a:r>
          </a:p>
          <a:p>
            <a:pPr marL="342900" indent="-342900">
              <a:spcBef>
                <a:spcPct val="20000"/>
              </a:spcBef>
              <a:buClr>
                <a:srgbClr val="EE2D24"/>
              </a:buClr>
              <a:buSzPct val="100000"/>
              <a:buFont typeface="Arial"/>
              <a:buChar char="•"/>
            </a:pPr>
            <a:endParaRPr lang="en-NZ" sz="2800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endParaRPr lang="en-NZ" sz="2800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2D24"/>
              </a:buClr>
              <a:buSzPct val="100000"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47575"/>
              </a:solidFill>
              <a:effectLst/>
              <a:uLnTx/>
              <a:uFillTx/>
              <a:latin typeface="+mn-lt"/>
              <a:ea typeface="+mn-ea"/>
              <a:cs typeface="Helvetica Neue"/>
            </a:endParaRPr>
          </a:p>
        </p:txBody>
      </p:sp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4356100" y="2017713"/>
          <a:ext cx="4598988" cy="411480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ORDER_ITEM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</a:t>
                      </a:r>
                      <a:r>
                        <a:rPr kumimoji="0" lang="en-GB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Number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Date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Customer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Customer 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Contact number)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(</a:t>
                      </a: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*</a:t>
                      </a:r>
                      <a:r>
                        <a:rPr kumimoji="0" lang="en-GB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Order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Item Code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Description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Unit Cost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Quantity)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ahoma" pitchFamily="48" charset="0"/>
                        </a:rPr>
                        <a:t> 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ahoma" pitchFamily="4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1NF (1</a:t>
            </a:r>
            <a:r>
              <a:rPr lang="en-NZ" baseline="30000" dirty="0"/>
              <a:t>st</a:t>
            </a:r>
            <a:r>
              <a:rPr lang="en-NZ" dirty="0"/>
              <a:t> normal form)</a:t>
            </a:r>
          </a:p>
        </p:txBody>
      </p:sp>
      <p:graphicFrame>
        <p:nvGraphicFramePr>
          <p:cNvPr id="48129" name="Object 1"/>
          <p:cNvGraphicFramePr>
            <a:graphicFrameLocks/>
          </p:cNvGraphicFramePr>
          <p:nvPr/>
        </p:nvGraphicFramePr>
        <p:xfrm>
          <a:off x="609600" y="1676400"/>
          <a:ext cx="7467600" cy="1860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2" name="Document" r:id="rId3" imgW="9378572" imgH="4093986" progId="Word.Document.8">
                  <p:embed/>
                </p:oleObj>
              </mc:Choice>
              <mc:Fallback>
                <p:oleObj name="Document" r:id="rId3" imgW="9378572" imgH="4093986" progId="Word.Documen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8547" b="66620"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7467600" cy="18605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1214438" y="3643313"/>
          <a:ext cx="5338762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3" name="Document" r:id="rId5" imgW="7963414" imgH="3449162" progId="Word.Document.8">
                  <p:embed/>
                </p:oleObj>
              </mc:Choice>
              <mc:Fallback>
                <p:oleObj name="Document" r:id="rId5" imgW="7963414" imgH="3449162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1180" b="56549"/>
                      <a:stretch>
                        <a:fillRect/>
                      </a:stretch>
                    </p:blipFill>
                    <p:spPr bwMode="auto">
                      <a:xfrm>
                        <a:off x="1214438" y="3643313"/>
                        <a:ext cx="5338762" cy="216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200" y="59436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sz="2400" dirty="0"/>
              <a:t> However, there are still problems, what if someone orders the exact same as order number ‘1001’?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lytechnic PPT Template blue background final Feb200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_DCDateModified xmlns="http://schemas.microsoft.com/sharepoint/v3/fields" xsi:nil="true"/>
    <_DCDateCreated xmlns="http://schemas.microsoft.com/sharepoint/v3/fields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675A6537E3644EBD85D06899B2B987" ma:contentTypeVersion="3" ma:contentTypeDescription="Create a new document." ma:contentTypeScope="" ma:versionID="373a6e98a40e70c7264d292a739fb32d">
  <xsd:schema xmlns:xsd="http://www.w3.org/2001/XMLSchema" xmlns:p="http://schemas.microsoft.com/office/2006/metadata/properties" xmlns:ns3="http://schemas.microsoft.com/sharepoint/v3/fields" targetNamespace="http://schemas.microsoft.com/office/2006/metadata/properties" ma:root="true" ma:fieldsID="c44f09124ba92cf40ad1aca80f41b043" ns3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3:_DCDateCreated" minOccurs="0"/>
                <xsd:element ref="ns3:_DCDateModified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DCDateCreated" ma:index="9" nillable="true" ma:displayName="Date Created" ma:description="The date on which this resource was created" ma:format="DateTime" ma:internalName="_DCDateCreated">
      <xsd:simpleType>
        <xsd:restriction base="dms:DateTime"/>
      </xsd:simpleType>
    </xsd:element>
    <xsd:element name="_DCDateModified" ma:index="10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BF3C436-1719-4594-8981-9435849A5F7A}">
  <ds:schemaRefs>
    <ds:schemaRef ds:uri="http://schemas.microsoft.com/office/2006/metadata/propertie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F00EE044-95C6-46FB-96CF-F451210957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679BFE-3047-4DD5-AA1E-4798C24A7C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Polytechnic PPT Template blue background final Feb2009</Template>
  <TotalTime>0</TotalTime>
  <Words>1249</Words>
  <Application>Microsoft Office PowerPoint</Application>
  <PresentationFormat>On-screen Show (4:3)</PresentationFormat>
  <Paragraphs>510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ＭＳ Ｐゴシック</vt:lpstr>
      <vt:lpstr>Arial</vt:lpstr>
      <vt:lpstr>Calibri</vt:lpstr>
      <vt:lpstr>Helvetica Neue</vt:lpstr>
      <vt:lpstr>Tahoma</vt:lpstr>
      <vt:lpstr>Wingdings</vt:lpstr>
      <vt:lpstr>Polytechnic PPT Template blue background final Feb2009</vt:lpstr>
      <vt:lpstr>Document</vt:lpstr>
      <vt:lpstr>Database Systems 1</vt:lpstr>
      <vt:lpstr>PowerPoint Presentation</vt:lpstr>
      <vt:lpstr>Normalisation – UNF to 3NF</vt:lpstr>
      <vt:lpstr>Un-normalised form (UNF)</vt:lpstr>
      <vt:lpstr>Un-normalised form (UNF)</vt:lpstr>
      <vt:lpstr>1NF (1st normal form)</vt:lpstr>
      <vt:lpstr>1NF (1st normal form)</vt:lpstr>
      <vt:lpstr>1NF (1st normal form)</vt:lpstr>
      <vt:lpstr>1NF (1st normal form)</vt:lpstr>
      <vt:lpstr>2NF (2nd normal form)</vt:lpstr>
      <vt:lpstr>2NF (2nd normal form)</vt:lpstr>
      <vt:lpstr>2NF (2nd normal form)</vt:lpstr>
      <vt:lpstr>2NF (2nd normal form)</vt:lpstr>
      <vt:lpstr>2NF (2nd normal form)</vt:lpstr>
      <vt:lpstr>3NF (3rd normal form)</vt:lpstr>
      <vt:lpstr>3NF (3rd normal form)</vt:lpstr>
      <vt:lpstr>3NF (3rd normal form)</vt:lpstr>
      <vt:lpstr>3NF (3rd normal form)</vt:lpstr>
      <vt:lpstr>3NF (3rd normal form)</vt:lpstr>
      <vt:lpstr>Memory aid(?)</vt:lpstr>
      <vt:lpstr>Entity-Relationship Diagram</vt:lpstr>
      <vt:lpstr>Resources and further reading</vt:lpstr>
      <vt:lpstr>Activity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65</cp:revision>
  <cp:lastPrinted>2009-08-05T22:43:18Z</cp:lastPrinted>
  <dcterms:created xsi:type="dcterms:W3CDTF">2009-08-05T22:24:50Z</dcterms:created>
  <dcterms:modified xsi:type="dcterms:W3CDTF">2019-04-25T08:39:16Z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0x01010067675A6537E3644EBD85D06899B2B987</vt:lpwstr>
  </property>
</Properties>
</file>