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92CDD723-A71C-42D8-A745-AA620D9F30CD}"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CDD723-A71C-42D8-A745-AA620D9F30CD}"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CDD723-A71C-42D8-A745-AA620D9F30C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5854A22-6307-43EA-B32B-CF95F82D8AB8}" type="datetimeFigureOut">
              <a:rPr lang="en-CA" smtClean="0"/>
              <a:pPr/>
              <a:t>2019-06-13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92CDD723-A71C-42D8-A745-AA620D9F30CD}" type="slidenum">
              <a:rPr lang="en-CA" smtClean="0"/>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854A22-6307-43EA-B32B-CF95F82D8AB8}" type="datetimeFigureOut">
              <a:rPr lang="en-CA" smtClean="0"/>
              <a:pPr/>
              <a:t>2019-06-13</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CDD723-A71C-42D8-A745-AA620D9F30CD}" type="slidenum">
              <a:rPr lang="en-CA" smtClean="0"/>
              <a:pPr/>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Battle for Toronto Neighbourhood</a:t>
            </a:r>
          </a:p>
        </p:txBody>
      </p:sp>
      <p:sp>
        <p:nvSpPr>
          <p:cNvPr id="3" name="Subtitle 2"/>
          <p:cNvSpPr>
            <a:spLocks noGrp="1"/>
          </p:cNvSpPr>
          <p:nvPr>
            <p:ph type="subTitle" idx="1"/>
          </p:nvPr>
        </p:nvSpPr>
        <p:spPr/>
        <p:txBody>
          <a:bodyPr/>
          <a:lstStyle/>
          <a:p>
            <a:r>
              <a:rPr lang="en-CA" dirty="0"/>
              <a:t>Rehan </a:t>
            </a:r>
            <a:r>
              <a:rPr lang="en-CA" dirty="0" err="1"/>
              <a:t>Chaudhry</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Background</a:t>
            </a:r>
            <a:endParaRPr lang="en-CA" dirty="0"/>
          </a:p>
        </p:txBody>
      </p:sp>
      <p:sp>
        <p:nvSpPr>
          <p:cNvPr id="5" name="TextBox 4"/>
          <p:cNvSpPr txBox="1"/>
          <p:nvPr/>
        </p:nvSpPr>
        <p:spPr>
          <a:xfrm>
            <a:off x="467544" y="1844824"/>
            <a:ext cx="8352928" cy="4524315"/>
          </a:xfrm>
          <a:prstGeom prst="rect">
            <a:avLst/>
          </a:prstGeom>
          <a:noFill/>
        </p:spPr>
        <p:txBody>
          <a:bodyPr wrap="square" rtlCol="0">
            <a:spAutoFit/>
          </a:bodyPr>
          <a:lstStyle/>
          <a:p>
            <a:r>
              <a:rPr lang="en-CA" sz="1600" dirty="0"/>
              <a:t>Toronto is a vibrant multicultural city. Finding a right neighbourhood is not easy. A young family with children have to decide which neighbourhood to live in. So, there are certain criteria for the family to choose what is important for them in the neighbourhood. They are:</a:t>
            </a:r>
          </a:p>
          <a:p>
            <a:r>
              <a:rPr lang="en-CA" sz="1600" dirty="0"/>
              <a:t> </a:t>
            </a:r>
          </a:p>
          <a:p>
            <a:pPr marL="342900" indent="-342900">
              <a:buFont typeface="+mj-lt"/>
              <a:buAutoNum type="arabicPeriod"/>
            </a:pPr>
            <a:r>
              <a:rPr lang="en-CA" sz="1600" dirty="0"/>
              <a:t>Grocery Stores - Since most families eat at home, they have to be closed to at least one grocery store.</a:t>
            </a:r>
          </a:p>
          <a:p>
            <a:pPr marL="342900" indent="-342900">
              <a:buFont typeface="+mj-lt"/>
              <a:buAutoNum type="arabicPeriod"/>
            </a:pPr>
            <a:r>
              <a:rPr lang="en-CA" sz="1600" dirty="0"/>
              <a:t>Shopping Mall - For a busy family a shopping mall would be an ideal place to shop in one area and also for entertainment.</a:t>
            </a:r>
          </a:p>
          <a:p>
            <a:pPr marL="342900" indent="-342900">
              <a:buFont typeface="+mj-lt"/>
              <a:buAutoNum type="arabicPeriod"/>
            </a:pPr>
            <a:r>
              <a:rPr lang="en-CA" sz="1600" dirty="0"/>
              <a:t>Parks - For a family to enjoy the outdoors and get exercise.</a:t>
            </a:r>
          </a:p>
          <a:p>
            <a:pPr marL="342900" indent="-342900">
              <a:buFont typeface="+mj-lt"/>
              <a:buAutoNum type="arabicPeriod"/>
            </a:pPr>
            <a:r>
              <a:rPr lang="en-CA" sz="1600" dirty="0"/>
              <a:t>Movie Theatres - This is for family entertainment.</a:t>
            </a:r>
          </a:p>
          <a:p>
            <a:pPr marL="342900" indent="-342900">
              <a:buFont typeface="+mj-lt"/>
              <a:buAutoNum type="arabicPeriod"/>
            </a:pPr>
            <a:r>
              <a:rPr lang="en-CA" sz="1600" dirty="0"/>
              <a:t>Gym - The family also have to have access to a gym for exercise.</a:t>
            </a:r>
          </a:p>
          <a:p>
            <a:pPr marL="342900" indent="-342900">
              <a:buFont typeface="+mj-lt"/>
              <a:buAutoNum type="arabicPeriod"/>
            </a:pPr>
            <a:r>
              <a:rPr lang="en-CA" sz="1600" dirty="0"/>
              <a:t>Pharmacy - Family do get sick (especially children) and they would require access to medicines from the pharmacy.</a:t>
            </a:r>
          </a:p>
          <a:p>
            <a:pPr marL="342900" indent="-342900">
              <a:buFont typeface="+mj-lt"/>
              <a:buAutoNum type="arabicPeriod"/>
            </a:pPr>
            <a:r>
              <a:rPr lang="en-CA" sz="1600" dirty="0"/>
              <a:t>Metro Station – To use for commute to work. </a:t>
            </a:r>
          </a:p>
          <a:p>
            <a:r>
              <a:rPr lang="en-CA" sz="1600" dirty="0"/>
              <a:t> </a:t>
            </a:r>
          </a:p>
          <a:p>
            <a:r>
              <a:rPr lang="en-CA" sz="1600" dirty="0"/>
              <a:t>There could be other criteria for family to consider in a neighbourhood but for this analysis, the above criteria are selected. </a:t>
            </a:r>
          </a:p>
          <a:p>
            <a:endParaRPr lang="en-CA"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Data</a:t>
            </a:r>
            <a:endParaRPr lang="en-CA" dirty="0"/>
          </a:p>
        </p:txBody>
      </p:sp>
      <p:sp>
        <p:nvSpPr>
          <p:cNvPr id="4" name="TextBox 3"/>
          <p:cNvSpPr txBox="1"/>
          <p:nvPr/>
        </p:nvSpPr>
        <p:spPr>
          <a:xfrm>
            <a:off x="467544" y="2060848"/>
            <a:ext cx="7848872" cy="2800767"/>
          </a:xfrm>
          <a:prstGeom prst="rect">
            <a:avLst/>
          </a:prstGeom>
          <a:noFill/>
        </p:spPr>
        <p:txBody>
          <a:bodyPr wrap="square" rtlCol="0">
            <a:spAutoFit/>
          </a:bodyPr>
          <a:lstStyle/>
          <a:p>
            <a:r>
              <a:rPr lang="en-CA" sz="1600" dirty="0"/>
              <a:t>For the analysis, the following are the data sources are used:</a:t>
            </a:r>
          </a:p>
          <a:p>
            <a:r>
              <a:rPr lang="en-CA" sz="1600" dirty="0"/>
              <a:t> </a:t>
            </a:r>
          </a:p>
          <a:p>
            <a:pPr marL="342900" indent="-342900">
              <a:buFont typeface="+mj-lt"/>
              <a:buAutoNum type="arabicPeriod"/>
            </a:pPr>
            <a:r>
              <a:rPr lang="en-CA" sz="1600" dirty="0"/>
              <a:t>Toronto Geospatial data - This is required for mapping out neighbourhoods and also for visualization for different neighbourhood clusters. http://cocl.us/Geospatial_data</a:t>
            </a:r>
          </a:p>
          <a:p>
            <a:pPr marL="342900" indent="-342900">
              <a:buFont typeface="+mj-lt"/>
              <a:buAutoNum type="arabicPeriod"/>
            </a:pPr>
            <a:r>
              <a:rPr lang="en-CA" sz="1600" dirty="0"/>
              <a:t>Postal code data - This will be necessary to identify neighbourhoods that needed to be studied as well as being linked with geospatial data. </a:t>
            </a:r>
            <a:r>
              <a:rPr lang="en-CA" sz="1600" dirty="0">
                <a:hlinkClick r:id="rId2"/>
              </a:rPr>
              <a:t>List of postal codes of Canada: M</a:t>
            </a:r>
            <a:endParaRPr lang="en-CA" sz="1600" dirty="0"/>
          </a:p>
          <a:p>
            <a:pPr marL="342900" indent="-342900">
              <a:buFont typeface="+mj-lt"/>
              <a:buAutoNum type="arabicPeriod"/>
            </a:pPr>
            <a:r>
              <a:rPr lang="en-CA" sz="1600" dirty="0"/>
              <a:t>Foursquare data for Toronto - This is necessary for selecting venues such as grocery stores, shopping mall and so on for cluster analysis.</a:t>
            </a:r>
          </a:p>
          <a:p>
            <a:endParaRPr lang="en-CA"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Data cleansing</a:t>
            </a:r>
            <a:endParaRPr lang="en-CA" dirty="0"/>
          </a:p>
        </p:txBody>
      </p:sp>
      <p:sp>
        <p:nvSpPr>
          <p:cNvPr id="4" name="TextBox 3"/>
          <p:cNvSpPr txBox="1"/>
          <p:nvPr/>
        </p:nvSpPr>
        <p:spPr>
          <a:xfrm>
            <a:off x="467544" y="2132856"/>
            <a:ext cx="8208911" cy="1077218"/>
          </a:xfrm>
          <a:prstGeom prst="rect">
            <a:avLst/>
          </a:prstGeom>
          <a:noFill/>
        </p:spPr>
        <p:txBody>
          <a:bodyPr wrap="square" rtlCol="0">
            <a:spAutoFit/>
          </a:bodyPr>
          <a:lstStyle/>
          <a:p>
            <a:r>
              <a:rPr lang="en-CA" sz="1600" dirty="0"/>
              <a:t>Since there are three datasets that are going to be combined together, there is bound to be some dataset with null value. Throughout the analysis any null value will be removed from the dataset for the purpose of this analysis. No other data cleaning is required for this data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Feature selected</a:t>
            </a:r>
            <a:endParaRPr lang="en-CA" dirty="0"/>
          </a:p>
        </p:txBody>
      </p:sp>
      <p:sp>
        <p:nvSpPr>
          <p:cNvPr id="4" name="TextBox 3"/>
          <p:cNvSpPr txBox="1"/>
          <p:nvPr/>
        </p:nvSpPr>
        <p:spPr>
          <a:xfrm>
            <a:off x="467544" y="1916832"/>
            <a:ext cx="2620974" cy="3785652"/>
          </a:xfrm>
          <a:prstGeom prst="rect">
            <a:avLst/>
          </a:prstGeom>
          <a:noFill/>
        </p:spPr>
        <p:txBody>
          <a:bodyPr wrap="none" rtlCol="0">
            <a:spAutoFit/>
          </a:bodyPr>
          <a:lstStyle/>
          <a:p>
            <a:r>
              <a:rPr lang="en-CA" sz="1600" u="sng" dirty="0"/>
              <a:t>Geographical Information:</a:t>
            </a:r>
            <a:endParaRPr lang="en-CA" sz="1600" dirty="0"/>
          </a:p>
          <a:p>
            <a:pPr marL="342900" indent="-342900">
              <a:buFont typeface="Arial" pitchFamily="34" charset="0"/>
              <a:buChar char="•"/>
            </a:pPr>
            <a:r>
              <a:rPr lang="en-CA" sz="1600" dirty="0"/>
              <a:t>Postal Code</a:t>
            </a:r>
          </a:p>
          <a:p>
            <a:pPr marL="342900" indent="-342900">
              <a:buFont typeface="Arial" pitchFamily="34" charset="0"/>
              <a:buChar char="•"/>
            </a:pPr>
            <a:r>
              <a:rPr lang="en-CA" sz="1600" dirty="0"/>
              <a:t>Borough</a:t>
            </a:r>
          </a:p>
          <a:p>
            <a:pPr marL="342900" indent="-342900">
              <a:buFont typeface="Arial" pitchFamily="34" charset="0"/>
              <a:buChar char="•"/>
            </a:pPr>
            <a:r>
              <a:rPr lang="en-CA" sz="1600" dirty="0"/>
              <a:t>Neighbourhood</a:t>
            </a:r>
          </a:p>
          <a:p>
            <a:pPr marL="342900" indent="-342900">
              <a:buFont typeface="Arial" pitchFamily="34" charset="0"/>
              <a:buChar char="•"/>
            </a:pPr>
            <a:r>
              <a:rPr lang="en-CA" sz="1600" dirty="0"/>
              <a:t>Longitude and Latitude</a:t>
            </a:r>
          </a:p>
          <a:p>
            <a:r>
              <a:rPr lang="en-CA" sz="1600" dirty="0"/>
              <a:t> </a:t>
            </a:r>
          </a:p>
          <a:p>
            <a:r>
              <a:rPr lang="en-CA" sz="1600" u="sng" dirty="0"/>
              <a:t>Venue Selection:</a:t>
            </a:r>
          </a:p>
          <a:p>
            <a:pPr marL="342900" indent="-342900">
              <a:buFont typeface="Arial" pitchFamily="34" charset="0"/>
              <a:buChar char="•"/>
            </a:pPr>
            <a:r>
              <a:rPr lang="en-CA" sz="1600" dirty="0"/>
              <a:t>Playground</a:t>
            </a:r>
          </a:p>
          <a:p>
            <a:pPr marL="342900" indent="-342900">
              <a:buFont typeface="Arial" pitchFamily="34" charset="0"/>
              <a:buChar char="•"/>
            </a:pPr>
            <a:r>
              <a:rPr lang="en-CA" sz="1600" dirty="0"/>
              <a:t>Supermarket</a:t>
            </a:r>
          </a:p>
          <a:p>
            <a:pPr marL="342900" indent="-342900">
              <a:buFont typeface="Arial" pitchFamily="34" charset="0"/>
              <a:buChar char="•"/>
            </a:pPr>
            <a:r>
              <a:rPr lang="en-CA" sz="1600" dirty="0"/>
              <a:t>Metro Station</a:t>
            </a:r>
          </a:p>
          <a:p>
            <a:pPr marL="342900" indent="-342900">
              <a:buFont typeface="Arial" pitchFamily="34" charset="0"/>
              <a:buChar char="•"/>
            </a:pPr>
            <a:r>
              <a:rPr lang="en-CA" sz="1600" dirty="0"/>
              <a:t>Gym, Park</a:t>
            </a:r>
          </a:p>
          <a:p>
            <a:pPr marL="342900" indent="-342900">
              <a:buFont typeface="Arial" pitchFamily="34" charset="0"/>
              <a:buChar char="•"/>
            </a:pPr>
            <a:r>
              <a:rPr lang="en-CA" sz="1600" dirty="0"/>
              <a:t>Shopping Mall</a:t>
            </a:r>
          </a:p>
          <a:p>
            <a:pPr marL="342900" indent="-342900">
              <a:buFont typeface="Arial" pitchFamily="34" charset="0"/>
              <a:buChar char="•"/>
            </a:pPr>
            <a:r>
              <a:rPr lang="en-CA" sz="1600" dirty="0"/>
              <a:t>Grocery Store</a:t>
            </a:r>
          </a:p>
          <a:p>
            <a:pPr marL="342900" indent="-342900">
              <a:buFont typeface="Arial" pitchFamily="34" charset="0"/>
              <a:buChar char="•"/>
            </a:pPr>
            <a:r>
              <a:rPr lang="en-CA" sz="1600" dirty="0"/>
              <a:t>Organic Grocery</a:t>
            </a:r>
          </a:p>
          <a:p>
            <a:pPr marL="342900" indent="-342900">
              <a:buFont typeface="Arial" pitchFamily="34" charset="0"/>
              <a:buChar char="•"/>
            </a:pPr>
            <a:r>
              <a:rPr lang="en-CA" sz="1600" dirty="0"/>
              <a:t>Salon / Barbershop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a:t>
            </a:r>
          </a:p>
        </p:txBody>
      </p:sp>
      <p:sp>
        <p:nvSpPr>
          <p:cNvPr id="4" name="TextBox 3"/>
          <p:cNvSpPr txBox="1"/>
          <p:nvPr/>
        </p:nvSpPr>
        <p:spPr>
          <a:xfrm>
            <a:off x="395536" y="1844824"/>
            <a:ext cx="8280919" cy="738664"/>
          </a:xfrm>
          <a:prstGeom prst="rect">
            <a:avLst/>
          </a:prstGeom>
          <a:noFill/>
        </p:spPr>
        <p:txBody>
          <a:bodyPr wrap="square" rtlCol="0">
            <a:spAutoFit/>
          </a:bodyPr>
          <a:lstStyle/>
          <a:p>
            <a:r>
              <a:rPr lang="en-CA" sz="1400" dirty="0"/>
              <a:t>The first step is to determine which neighbourhood to choose for analysis. For this analysis, three largest neighbourhoods are select to provide choice for a family. Based on Geographical information, the following bar chart is generated to determine the size of the  neighbourhood. </a:t>
            </a:r>
          </a:p>
        </p:txBody>
      </p:sp>
      <p:pic>
        <p:nvPicPr>
          <p:cNvPr id="5" name="Picture 4"/>
          <p:cNvPicPr/>
          <p:nvPr/>
        </p:nvPicPr>
        <p:blipFill>
          <a:blip r:embed="rId2" cstate="print"/>
          <a:srcRect/>
          <a:stretch>
            <a:fillRect/>
          </a:stretch>
        </p:blipFill>
        <p:spPr bwMode="auto">
          <a:xfrm>
            <a:off x="539552" y="2708920"/>
            <a:ext cx="5943600" cy="3384376"/>
          </a:xfrm>
          <a:prstGeom prst="rect">
            <a:avLst/>
          </a:prstGeom>
          <a:noFill/>
          <a:ln w="9525">
            <a:noFill/>
            <a:miter lim="800000"/>
            <a:headEnd/>
            <a:tailEnd/>
          </a:ln>
        </p:spPr>
      </p:pic>
      <p:sp>
        <p:nvSpPr>
          <p:cNvPr id="6" name="TextBox 5"/>
          <p:cNvSpPr txBox="1"/>
          <p:nvPr/>
        </p:nvSpPr>
        <p:spPr>
          <a:xfrm>
            <a:off x="6516216" y="3789040"/>
            <a:ext cx="2160240" cy="1384995"/>
          </a:xfrm>
          <a:prstGeom prst="rect">
            <a:avLst/>
          </a:prstGeom>
          <a:noFill/>
        </p:spPr>
        <p:txBody>
          <a:bodyPr wrap="square" rtlCol="0">
            <a:spAutoFit/>
          </a:bodyPr>
          <a:lstStyle/>
          <a:p>
            <a:r>
              <a:rPr lang="en-CA" sz="1200" dirty="0"/>
              <a:t>Based on the above bar chart, the top 3 neighbourhood are:</a:t>
            </a:r>
          </a:p>
          <a:p>
            <a:r>
              <a:rPr lang="en-CA" sz="1200" dirty="0"/>
              <a:t> </a:t>
            </a:r>
          </a:p>
          <a:p>
            <a:r>
              <a:rPr lang="en-CA" sz="1200" dirty="0"/>
              <a:t>1) North York</a:t>
            </a:r>
          </a:p>
          <a:p>
            <a:r>
              <a:rPr lang="en-CA" sz="1200" dirty="0"/>
              <a:t>2) Scarborough</a:t>
            </a:r>
          </a:p>
          <a:p>
            <a:r>
              <a:rPr lang="en-CA" sz="1200" dirty="0"/>
              <a:t>3) Downtown Toronto</a:t>
            </a:r>
          </a:p>
          <a:p>
            <a:endParaRPr lang="en-CA"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 Continued</a:t>
            </a:r>
          </a:p>
        </p:txBody>
      </p:sp>
      <p:sp>
        <p:nvSpPr>
          <p:cNvPr id="3" name="Content Placeholder 2"/>
          <p:cNvSpPr>
            <a:spLocks noGrp="1"/>
          </p:cNvSpPr>
          <p:nvPr>
            <p:ph idx="1"/>
          </p:nvPr>
        </p:nvSpPr>
        <p:spPr>
          <a:xfrm>
            <a:off x="395536" y="1935480"/>
            <a:ext cx="8229600" cy="773440"/>
          </a:xfrm>
        </p:spPr>
        <p:txBody>
          <a:bodyPr>
            <a:normAutofit lnSpcReduction="10000"/>
          </a:bodyPr>
          <a:lstStyle/>
          <a:p>
            <a:r>
              <a:rPr lang="en-CA" sz="1600" dirty="0"/>
              <a:t>For the cluster analysis, K=5 was selected. Also, the top 10 most common venue analysis was done as part of the cluster analysis. The following is the distribution of cluster  among the top 3 neighbourhood. </a:t>
            </a:r>
          </a:p>
        </p:txBody>
      </p:sp>
      <p:pic>
        <p:nvPicPr>
          <p:cNvPr id="4" name="Picture 3"/>
          <p:cNvPicPr/>
          <p:nvPr/>
        </p:nvPicPr>
        <p:blipFill>
          <a:blip r:embed="rId2" cstate="print"/>
          <a:srcRect/>
          <a:stretch>
            <a:fillRect/>
          </a:stretch>
        </p:blipFill>
        <p:spPr bwMode="auto">
          <a:xfrm>
            <a:off x="1475656" y="2924944"/>
            <a:ext cx="5943600" cy="336951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 Continue</a:t>
            </a:r>
          </a:p>
        </p:txBody>
      </p:sp>
      <p:sp>
        <p:nvSpPr>
          <p:cNvPr id="3" name="Content Placeholder 2"/>
          <p:cNvSpPr>
            <a:spLocks noGrp="1"/>
          </p:cNvSpPr>
          <p:nvPr>
            <p:ph idx="1"/>
          </p:nvPr>
        </p:nvSpPr>
        <p:spPr/>
        <p:txBody>
          <a:bodyPr>
            <a:normAutofit fontScale="77500" lnSpcReduction="20000"/>
          </a:bodyPr>
          <a:lstStyle/>
          <a:p>
            <a:pPr marL="0" indent="0">
              <a:buNone/>
            </a:pPr>
            <a:r>
              <a:rPr lang="en-CA" u="sng" dirty="0"/>
              <a:t>k-cluster analysis</a:t>
            </a:r>
            <a:endParaRPr lang="en-CA" dirty="0"/>
          </a:p>
          <a:p>
            <a:pPr marL="0" indent="0">
              <a:buNone/>
            </a:pPr>
            <a:endParaRPr lang="en-CA" dirty="0"/>
          </a:p>
          <a:p>
            <a:pPr marL="514350" indent="-514350">
              <a:buFont typeface="+mj-lt"/>
              <a:buAutoNum type="arabicPeriod"/>
            </a:pPr>
            <a:r>
              <a:rPr lang="en-CA" dirty="0"/>
              <a:t>Cluster 1 is in the North York neighbourhood. The most common venues (1-10) are the same for this cluster. </a:t>
            </a:r>
          </a:p>
          <a:p>
            <a:pPr marL="514350" indent="-514350">
              <a:buFont typeface="+mj-lt"/>
              <a:buAutoNum type="arabicPeriod"/>
            </a:pPr>
            <a:r>
              <a:rPr lang="en-CA" dirty="0"/>
              <a:t>Cluster 2 has the largest number of neighbourhoods. They are spread out in the three boroughs. There is no commonality in the venues (1-10). As it was in Cluster 1 </a:t>
            </a:r>
          </a:p>
          <a:p>
            <a:pPr marL="514350" indent="-514350">
              <a:buFont typeface="+mj-lt"/>
              <a:buAutoNum type="arabicPeriod"/>
            </a:pPr>
            <a:r>
              <a:rPr lang="en-CA" dirty="0"/>
              <a:t>Cluster 3 has only one neighbourhood and it is in Scarborough. </a:t>
            </a:r>
          </a:p>
          <a:p>
            <a:pPr marL="514350" indent="-514350">
              <a:buFont typeface="+mj-lt"/>
              <a:buAutoNum type="arabicPeriod"/>
            </a:pPr>
            <a:r>
              <a:rPr lang="en-CA" dirty="0"/>
              <a:t>Cluster 4 has two neighbourhood (one downtown Toronto and one Scarborough). The most common venues (1-10) are the same for this cluster. </a:t>
            </a:r>
          </a:p>
          <a:p>
            <a:pPr marL="514350" indent="-514350">
              <a:buFont typeface="+mj-lt"/>
              <a:buAutoNum type="arabicPeriod"/>
            </a:pPr>
            <a:r>
              <a:rPr lang="en-CA" dirty="0"/>
              <a:t>Cluster 5 has 4 neighbourhoods. There are some similarities in venues. Also, the neighbourhood is the downtown Toronto and North York.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09A5-2F4D-4193-A52C-202A748A7F83}"/>
              </a:ext>
            </a:extLst>
          </p:cNvPr>
          <p:cNvSpPr>
            <a:spLocks noGrp="1"/>
          </p:cNvSpPr>
          <p:nvPr>
            <p:ph type="title"/>
          </p:nvPr>
        </p:nvSpPr>
        <p:spPr/>
        <p:txBody>
          <a:bodyPr/>
          <a:lstStyle/>
          <a:p>
            <a:r>
              <a:rPr lang="en-CA" dirty="0"/>
              <a:t>Further consideration</a:t>
            </a:r>
          </a:p>
        </p:txBody>
      </p:sp>
      <p:sp>
        <p:nvSpPr>
          <p:cNvPr id="3" name="Content Placeholder 2">
            <a:extLst>
              <a:ext uri="{FF2B5EF4-FFF2-40B4-BE49-F238E27FC236}">
                <a16:creationId xmlns:a16="http://schemas.microsoft.com/office/drawing/2014/main" id="{1F95E69D-6C42-4CF9-85FB-DFF9C3CDE24C}"/>
              </a:ext>
            </a:extLst>
          </p:cNvPr>
          <p:cNvSpPr>
            <a:spLocks noGrp="1"/>
          </p:cNvSpPr>
          <p:nvPr>
            <p:ph idx="1"/>
          </p:nvPr>
        </p:nvSpPr>
        <p:spPr/>
        <p:txBody>
          <a:bodyPr/>
          <a:lstStyle/>
          <a:p>
            <a:pPr marL="0" indent="0">
              <a:buNone/>
            </a:pPr>
            <a:r>
              <a:rPr lang="en-CA" dirty="0"/>
              <a:t>This analysis was done based on Four Square data. However, other consideration for families to decide which neighbourhood to choose are as follows:</a:t>
            </a:r>
          </a:p>
          <a:p>
            <a:pPr marL="0" indent="0">
              <a:buNone/>
            </a:pPr>
            <a:r>
              <a:rPr lang="en-CA" dirty="0"/>
              <a:t> </a:t>
            </a:r>
          </a:p>
          <a:p>
            <a:pPr marL="514350" indent="-514350">
              <a:buFont typeface="+mj-lt"/>
              <a:buAutoNum type="arabicPeriod"/>
            </a:pPr>
            <a:r>
              <a:rPr lang="en-CA" dirty="0"/>
              <a:t>School and their ranking in the city</a:t>
            </a:r>
          </a:p>
          <a:p>
            <a:pPr marL="514350" indent="-514350">
              <a:buFont typeface="+mj-lt"/>
              <a:buAutoNum type="arabicPeriod"/>
            </a:pPr>
            <a:r>
              <a:rPr lang="en-CA"/>
              <a:t>Price </a:t>
            </a:r>
            <a:r>
              <a:rPr lang="en-CA" dirty="0"/>
              <a:t>of houses</a:t>
            </a:r>
          </a:p>
          <a:p>
            <a:pPr marL="514350" indent="-514350">
              <a:buFont typeface="+mj-lt"/>
              <a:buAutoNum type="arabicPeriod"/>
            </a:pPr>
            <a:r>
              <a:rPr lang="en-CA"/>
              <a:t>The </a:t>
            </a:r>
            <a:r>
              <a:rPr lang="en-CA" dirty="0"/>
              <a:t>ethnic makeup of the neighbourhoods. </a:t>
            </a:r>
            <a:r>
              <a:rPr lang="en-CA" u="sng" dirty="0"/>
              <a:t> </a:t>
            </a:r>
            <a:endParaRPr lang="en-CA" dirty="0"/>
          </a:p>
          <a:p>
            <a:endParaRPr lang="en-CA" dirty="0"/>
          </a:p>
        </p:txBody>
      </p:sp>
    </p:spTree>
    <p:extLst>
      <p:ext uri="{BB962C8B-B14F-4D97-AF65-F5344CB8AC3E}">
        <p14:creationId xmlns:p14="http://schemas.microsoft.com/office/powerpoint/2010/main" val="543992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225</TotalTime>
  <Words>337</Words>
  <Application>Microsoft Office PowerPoint</Application>
  <PresentationFormat>On-screen Show (4:3)</PresentationFormat>
  <Paragraphs>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Constantia</vt:lpstr>
      <vt:lpstr>Wingdings 2</vt:lpstr>
      <vt:lpstr>Flow</vt:lpstr>
      <vt:lpstr>Battle for Toronto Neighbourhood</vt:lpstr>
      <vt:lpstr>Background</vt:lpstr>
      <vt:lpstr>Data</vt:lpstr>
      <vt:lpstr>Data cleansing</vt:lpstr>
      <vt:lpstr>Feature selected</vt:lpstr>
      <vt:lpstr>Analysis</vt:lpstr>
      <vt:lpstr>Analysis - Continued</vt:lpstr>
      <vt:lpstr>Analysis Continue</vt:lpstr>
      <vt:lpstr>Further consideration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for Toronto Neighbourhood</dc:title>
  <dc:creator>Rehan</dc:creator>
  <cp:lastModifiedBy>REHAN CHAUDHRY</cp:lastModifiedBy>
  <cp:revision>12</cp:revision>
  <dcterms:created xsi:type="dcterms:W3CDTF">2019-06-11T18:39:19Z</dcterms:created>
  <dcterms:modified xsi:type="dcterms:W3CDTF">2019-06-13T21:13:39Z</dcterms:modified>
</cp:coreProperties>
</file>