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1" r:id="rId2"/>
    <p:sldMasterId id="2147483713" r:id="rId3"/>
    <p:sldMasterId id="2147483761" r:id="rId4"/>
  </p:sldMasterIdLst>
  <p:notesMasterIdLst>
    <p:notesMasterId r:id="rId22"/>
  </p:notesMasterIdLst>
  <p:sldIdLst>
    <p:sldId id="258" r:id="rId5"/>
    <p:sldId id="259" r:id="rId6"/>
    <p:sldId id="260" r:id="rId7"/>
    <p:sldId id="261" r:id="rId8"/>
    <p:sldId id="262" r:id="rId9"/>
    <p:sldId id="263" r:id="rId10"/>
    <p:sldId id="266" r:id="rId11"/>
    <p:sldId id="277" r:id="rId12"/>
    <p:sldId id="270" r:id="rId13"/>
    <p:sldId id="271" r:id="rId14"/>
    <p:sldId id="286" r:id="rId15"/>
    <p:sldId id="287" r:id="rId16"/>
    <p:sldId id="280" r:id="rId17"/>
    <p:sldId id="281" r:id="rId18"/>
    <p:sldId id="282" r:id="rId19"/>
    <p:sldId id="274"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2F866-6974-418B-B597-0A7713C8B94B}"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34086-AC96-4DC2-8E47-FC3DC40E0767}" type="slidenum">
              <a:rPr lang="en-US" smtClean="0"/>
              <a:t>‹#›</a:t>
            </a:fld>
            <a:endParaRPr lang="en-US"/>
          </a:p>
        </p:txBody>
      </p:sp>
    </p:spTree>
    <p:extLst>
      <p:ext uri="{BB962C8B-B14F-4D97-AF65-F5344CB8AC3E}">
        <p14:creationId xmlns:p14="http://schemas.microsoft.com/office/powerpoint/2010/main" val="115986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ba6d8810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ba6d8810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476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bb47cb4d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bb47cb4d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2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bb47cb4d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bb47cb4d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04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ba6d8810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ba6d8810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5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bb47cb4d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bb47cb4d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59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bb47cb4d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bb47cb4d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72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bb47cb4d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bb47cb4d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52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bc6cb8ca1_9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25bc6cb8ca1_9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2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bc6cb8ca1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bc6cb8ca1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93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bc6cb8ca1_1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bc6cb8ca1_1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58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b47cb4d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b47cb4d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2164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4EE8F9-BFC0-4FC0-9693-1FD92AB45B88}" type="slidenum">
              <a:rPr lang="en-US" smtClean="0"/>
              <a:t>‹#›</a:t>
            </a:fld>
            <a:endParaRPr lang="en-US"/>
          </a:p>
        </p:txBody>
      </p:sp>
    </p:spTree>
    <p:extLst>
      <p:ext uri="{BB962C8B-B14F-4D97-AF65-F5344CB8AC3E}">
        <p14:creationId xmlns:p14="http://schemas.microsoft.com/office/powerpoint/2010/main" val="224815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188569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26670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4910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146447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51576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830293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089895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89245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77278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05095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361186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443047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52096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9548676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539406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4098849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428288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63" name="Google Shape;63;p1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830993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6197182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1851" y="1709740"/>
            <a:ext cx="10515600" cy="2852737"/>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831851" y="4589463"/>
            <a:ext cx="10515600" cy="1500187"/>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rgbClr val="888888"/>
              </a:buClr>
              <a:buSzPts val="1800"/>
              <a:buNone/>
              <a:defRPr sz="2400">
                <a:solidFill>
                  <a:srgbClr val="888888"/>
                </a:solidFill>
              </a:defRPr>
            </a:lvl1pPr>
            <a:lvl2pPr marL="1219170" lvl="1" indent="-304792" algn="l">
              <a:lnSpc>
                <a:spcPct val="90000"/>
              </a:lnSpc>
              <a:spcBef>
                <a:spcPts val="533"/>
              </a:spcBef>
              <a:spcAft>
                <a:spcPts val="0"/>
              </a:spcAft>
              <a:buClr>
                <a:srgbClr val="888888"/>
              </a:buClr>
              <a:buSzPts val="1500"/>
              <a:buNone/>
              <a:defRPr sz="2000">
                <a:solidFill>
                  <a:srgbClr val="888888"/>
                </a:solidFill>
              </a:defRPr>
            </a:lvl2pPr>
            <a:lvl3pPr marL="1828754" lvl="2" indent="-304792" algn="l">
              <a:lnSpc>
                <a:spcPct val="90000"/>
              </a:lnSpc>
              <a:spcBef>
                <a:spcPts val="533"/>
              </a:spcBef>
              <a:spcAft>
                <a:spcPts val="0"/>
              </a:spcAft>
              <a:buClr>
                <a:srgbClr val="888888"/>
              </a:buClr>
              <a:buSzPts val="1400"/>
              <a:buNone/>
              <a:defRPr sz="1867">
                <a:solidFill>
                  <a:srgbClr val="888888"/>
                </a:solidFill>
              </a:defRPr>
            </a:lvl3pPr>
            <a:lvl4pPr marL="2438339" lvl="3" indent="-304792" algn="l">
              <a:lnSpc>
                <a:spcPct val="90000"/>
              </a:lnSpc>
              <a:spcBef>
                <a:spcPts val="533"/>
              </a:spcBef>
              <a:spcAft>
                <a:spcPts val="0"/>
              </a:spcAft>
              <a:buClr>
                <a:srgbClr val="888888"/>
              </a:buClr>
              <a:buSzPts val="1200"/>
              <a:buNone/>
              <a:defRPr sz="1600">
                <a:solidFill>
                  <a:srgbClr val="888888"/>
                </a:solidFill>
              </a:defRPr>
            </a:lvl4pPr>
            <a:lvl5pPr marL="3047924" lvl="4" indent="-304792" algn="l">
              <a:lnSpc>
                <a:spcPct val="90000"/>
              </a:lnSpc>
              <a:spcBef>
                <a:spcPts val="533"/>
              </a:spcBef>
              <a:spcAft>
                <a:spcPts val="0"/>
              </a:spcAft>
              <a:buClr>
                <a:srgbClr val="888888"/>
              </a:buClr>
              <a:buSzPts val="1200"/>
              <a:buNone/>
              <a:defRPr sz="1600">
                <a:solidFill>
                  <a:srgbClr val="888888"/>
                </a:solidFill>
              </a:defRPr>
            </a:lvl5pPr>
            <a:lvl6pPr marL="3657509" lvl="5" indent="-304792" algn="l">
              <a:lnSpc>
                <a:spcPct val="90000"/>
              </a:lnSpc>
              <a:spcBef>
                <a:spcPts val="533"/>
              </a:spcBef>
              <a:spcAft>
                <a:spcPts val="0"/>
              </a:spcAft>
              <a:buClr>
                <a:srgbClr val="888888"/>
              </a:buClr>
              <a:buSzPts val="1200"/>
              <a:buNone/>
              <a:defRPr sz="1600">
                <a:solidFill>
                  <a:srgbClr val="888888"/>
                </a:solidFill>
              </a:defRPr>
            </a:lvl6pPr>
            <a:lvl7pPr marL="4267093" lvl="6" indent="-304792" algn="l">
              <a:lnSpc>
                <a:spcPct val="90000"/>
              </a:lnSpc>
              <a:spcBef>
                <a:spcPts val="533"/>
              </a:spcBef>
              <a:spcAft>
                <a:spcPts val="0"/>
              </a:spcAft>
              <a:buClr>
                <a:srgbClr val="888888"/>
              </a:buClr>
              <a:buSzPts val="1200"/>
              <a:buNone/>
              <a:defRPr sz="1600">
                <a:solidFill>
                  <a:srgbClr val="888888"/>
                </a:solidFill>
              </a:defRPr>
            </a:lvl7pPr>
            <a:lvl8pPr marL="4876678" lvl="7" indent="-304792" algn="l">
              <a:lnSpc>
                <a:spcPct val="90000"/>
              </a:lnSpc>
              <a:spcBef>
                <a:spcPts val="533"/>
              </a:spcBef>
              <a:spcAft>
                <a:spcPts val="0"/>
              </a:spcAft>
              <a:buClr>
                <a:srgbClr val="888888"/>
              </a:buClr>
              <a:buSzPts val="1200"/>
              <a:buNone/>
              <a:defRPr sz="1600">
                <a:solidFill>
                  <a:srgbClr val="888888"/>
                </a:solidFill>
              </a:defRPr>
            </a:lvl8pPr>
            <a:lvl9pPr marL="5486263" lvl="8" indent="-304792" algn="l">
              <a:lnSpc>
                <a:spcPct val="90000"/>
              </a:lnSpc>
              <a:spcBef>
                <a:spcPts val="533"/>
              </a:spcBef>
              <a:spcAft>
                <a:spcPts val="0"/>
              </a:spcAft>
              <a:buClr>
                <a:srgbClr val="888888"/>
              </a:buClr>
              <a:buSzPts val="1200"/>
              <a:buNone/>
              <a:defRPr sz="1600">
                <a:solidFill>
                  <a:srgbClr val="888888"/>
                </a:solidFill>
              </a:defRPr>
            </a:lvl9pPr>
          </a:lstStyle>
          <a:p>
            <a:endParaRPr/>
          </a:p>
        </p:txBody>
      </p:sp>
      <p:sp>
        <p:nvSpPr>
          <p:cNvPr id="75" name="Google Shape;75;p1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426740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838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6172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85557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4EE8F9-BFC0-4FC0-9693-1FD92AB45B88}" type="slidenum">
              <a:rPr lang="en-US" smtClean="0"/>
              <a:t>‹#›</a:t>
            </a:fld>
            <a:endParaRPr lang="en-US"/>
          </a:p>
        </p:txBody>
      </p:sp>
    </p:spTree>
    <p:extLst>
      <p:ext uri="{BB962C8B-B14F-4D97-AF65-F5344CB8AC3E}">
        <p14:creationId xmlns:p14="http://schemas.microsoft.com/office/powerpoint/2010/main" val="2132940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88" name="Google Shape;88;p19"/>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90" name="Google Shape;90;p19"/>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1252397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841600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5183188" y="987426"/>
            <a:ext cx="6172200" cy="4873625"/>
          </a:xfrm>
          <a:prstGeom prst="rect">
            <a:avLst/>
          </a:prstGeom>
          <a:noFill/>
          <a:ln>
            <a:noFill/>
          </a:ln>
        </p:spPr>
        <p:txBody>
          <a:bodyPr spcFirstLastPara="1" wrap="square" lIns="68575" tIns="34275" rIns="68575" bIns="34275" anchor="t" anchorCtr="0">
            <a:normAutofit/>
          </a:bodyPr>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endParaRPr/>
          </a:p>
        </p:txBody>
      </p:sp>
      <p:sp>
        <p:nvSpPr>
          <p:cNvPr id="102" name="Google Shape;102;p21"/>
          <p:cNvSpPr txBox="1">
            <a:spLocks noGrp="1"/>
          </p:cNvSpPr>
          <p:nvPr>
            <p:ph type="body" idx="2"/>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103" name="Google Shape;103;p2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975547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5183188" y="987426"/>
            <a:ext cx="6172200" cy="4873625"/>
          </a:xfrm>
          <a:prstGeom prst="rect">
            <a:avLst/>
          </a:prstGeom>
          <a:noFill/>
          <a:ln>
            <a:noFill/>
          </a:ln>
        </p:spPr>
      </p:sp>
      <p:sp>
        <p:nvSpPr>
          <p:cNvPr id="109" name="Google Shape;109;p22"/>
          <p:cNvSpPr txBox="1">
            <a:spLocks noGrp="1"/>
          </p:cNvSpPr>
          <p:nvPr>
            <p:ph type="body" idx="1"/>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110" name="Google Shape;110;p2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06726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3920331" y="-1256505"/>
            <a:ext cx="4351339" cy="105156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3030552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133431" y="1956594"/>
            <a:ext cx="5811839" cy="26289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799431" y="-596106"/>
            <a:ext cx="5811839" cy="77343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347836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228371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42354388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8706805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7313B7-56FA-4E37-AAA5-7AA0388BEF4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378303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7313B7-56FA-4E37-AAA5-7AA0388BEF4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8657928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7313B7-56FA-4E37-AAA5-7AA0388BEF44}"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88854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7313B7-56FA-4E37-AAA5-7AA0388BEF44}"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731430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313B7-56FA-4E37-AAA5-7AA0388BEF44}"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524815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F7313B7-56FA-4E37-AAA5-7AA0388BEF44}" type="datetimeFigureOut">
              <a:rPr lang="en-US" smtClean="0"/>
              <a:t>7/26/2023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19659872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313B7-56FA-4E37-AAA5-7AA0388BEF4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180053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35070923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F7313B7-56FA-4E37-AAA5-7AA0388BEF44}" type="datetimeFigureOut">
              <a:rPr lang="en-US" smtClean="0"/>
              <a:t>7/26/2023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258101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7313B7-56FA-4E37-AAA5-7AA0388BEF44}"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67979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7313B7-56FA-4E37-AAA5-7AA0388BEF44}"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12298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313B7-56FA-4E37-AAA5-7AA0388BEF44}"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302468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313B7-56FA-4E37-AAA5-7AA0388BEF4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3706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313B7-56FA-4E37-AAA5-7AA0388BEF44}" type="datetimeFigureOut">
              <a:rPr lang="en-US" smtClean="0"/>
              <a:t>7/26/2023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129998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F7313B7-56FA-4E37-AAA5-7AA0388BEF44}" type="datetimeFigureOut">
              <a:rPr lang="en-US" smtClean="0"/>
              <a:t>7/26/2023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247590962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3099554245"/>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54" name="Google Shape;54;p1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55" name="Google Shape;55;p1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2831191414"/>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7313B7-56FA-4E37-AAA5-7AA0388BEF44}" type="datetimeFigureOut">
              <a:rPr lang="en-US" smtClean="0"/>
              <a:t>7/26/2023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4EE8F9-BFC0-4FC0-9693-1FD92AB45B8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318634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32473" y="445585"/>
            <a:ext cx="11360800" cy="1355506"/>
          </a:xfrm>
          <a:prstGeom prst="rect">
            <a:avLst/>
          </a:prstGeom>
        </p:spPr>
        <p:txBody>
          <a:bodyPr spcFirstLastPara="1" vert="horz" wrap="square" lIns="121900" tIns="121900" rIns="121900" bIns="121900" rtlCol="0" anchor="t" anchorCtr="0">
            <a:noAutofit/>
          </a:bodyPr>
          <a:lstStyle/>
          <a:p>
            <a:pPr algn="ctr">
              <a:buClr>
                <a:schemeClr val="dk1"/>
              </a:buClr>
              <a:buSzPts val="990"/>
            </a:pPr>
            <a:r>
              <a:rPr lang="en-US" sz="3789" dirty="0" err="1" smtClean="0"/>
              <a:t>TopiC</a:t>
            </a:r>
            <a:r>
              <a:rPr lang="en-US" sz="3789" dirty="0" smtClean="0"/>
              <a:t>: DESIGN OF A Solar </a:t>
            </a:r>
            <a:r>
              <a:rPr lang="en-US" sz="3789" dirty="0"/>
              <a:t>Tracking System </a:t>
            </a:r>
            <a:r>
              <a:rPr lang="en-US" sz="3789" dirty="0" smtClean="0"/>
              <a:t>BASED ON Artificial </a:t>
            </a:r>
            <a:r>
              <a:rPr lang="en-US" sz="3789" dirty="0"/>
              <a:t>Neural Networks</a:t>
            </a:r>
            <a:endParaRPr sz="1893" dirty="0"/>
          </a:p>
        </p:txBody>
      </p:sp>
      <p:sp>
        <p:nvSpPr>
          <p:cNvPr id="55" name="Google Shape;55;p13"/>
          <p:cNvSpPr txBox="1">
            <a:spLocks noGrp="1"/>
          </p:cNvSpPr>
          <p:nvPr>
            <p:ph type="body" idx="1"/>
          </p:nvPr>
        </p:nvSpPr>
        <p:spPr>
          <a:xfrm>
            <a:off x="849709" y="2053869"/>
            <a:ext cx="5333200" cy="3323200"/>
          </a:xfrm>
          <a:prstGeom prst="rect">
            <a:avLst/>
          </a:prstGeom>
        </p:spPr>
        <p:txBody>
          <a:bodyPr spcFirstLastPara="1" vert="horz" wrap="square" lIns="121900" tIns="121900" rIns="121900" bIns="121900" rtlCol="0" anchor="t" anchorCtr="0">
            <a:normAutofit/>
          </a:bodyPr>
          <a:lstStyle/>
          <a:p>
            <a:pPr marL="0" indent="0">
              <a:buNone/>
            </a:pPr>
            <a:r>
              <a:rPr lang="en" dirty="0"/>
              <a:t>NAMES:</a:t>
            </a:r>
            <a:endParaRPr dirty="0"/>
          </a:p>
          <a:p>
            <a:pPr marL="0" indent="0">
              <a:spcBef>
                <a:spcPts val="1600"/>
              </a:spcBef>
              <a:buNone/>
            </a:pPr>
            <a:r>
              <a:rPr lang="en" dirty="0"/>
              <a:t>1. Rehema MWAWADO</a:t>
            </a:r>
            <a:endParaRPr dirty="0"/>
          </a:p>
          <a:p>
            <a:pPr marL="0" indent="0">
              <a:spcBef>
                <a:spcPts val="1600"/>
              </a:spcBef>
              <a:buNone/>
            </a:pPr>
            <a:r>
              <a:rPr lang="en" dirty="0"/>
              <a:t>2. Abidemi </a:t>
            </a:r>
            <a:r>
              <a:rPr lang="en" dirty="0"/>
              <a:t>M</a:t>
            </a:r>
            <a:r>
              <a:rPr lang="en" dirty="0" smtClean="0"/>
              <a:t>atthew </a:t>
            </a:r>
            <a:r>
              <a:rPr lang="en" dirty="0"/>
              <a:t>ORIMOGUNJE</a:t>
            </a:r>
            <a:endParaRPr dirty="0"/>
          </a:p>
          <a:p>
            <a:pPr marL="0" indent="0">
              <a:spcBef>
                <a:spcPts val="1600"/>
              </a:spcBef>
              <a:buNone/>
            </a:pPr>
            <a:r>
              <a:rPr lang="en" dirty="0"/>
              <a:t>3. Lasseni COULIBALLY</a:t>
            </a:r>
            <a:endParaRPr dirty="0"/>
          </a:p>
          <a:p>
            <a:pPr marL="0" indent="0">
              <a:spcBef>
                <a:spcPts val="1600"/>
              </a:spcBef>
              <a:buNone/>
            </a:pPr>
            <a:r>
              <a:rPr lang="en" dirty="0"/>
              <a:t>4. Onelia Fernanda CARIBO TRINDADE</a:t>
            </a:r>
            <a:endParaRPr dirty="0"/>
          </a:p>
          <a:p>
            <a:pPr marL="0" indent="0">
              <a:spcBef>
                <a:spcPts val="1600"/>
              </a:spcBef>
              <a:spcAft>
                <a:spcPts val="1600"/>
              </a:spcAft>
              <a:buNone/>
            </a:pPr>
            <a:r>
              <a:rPr lang="en" dirty="0"/>
              <a:t>5. Steven  NSANZABANDI GASASIRA</a:t>
            </a:r>
            <a:endParaRPr dirty="0"/>
          </a:p>
        </p:txBody>
      </p:sp>
      <p:sp>
        <p:nvSpPr>
          <p:cNvPr id="56" name="Google Shape;56;p13"/>
          <p:cNvSpPr txBox="1">
            <a:spLocks noGrp="1"/>
          </p:cNvSpPr>
          <p:nvPr>
            <p:ph type="body" idx="2"/>
          </p:nvPr>
        </p:nvSpPr>
        <p:spPr>
          <a:xfrm>
            <a:off x="6480145" y="2053869"/>
            <a:ext cx="5333200" cy="3268400"/>
          </a:xfrm>
          <a:prstGeom prst="rect">
            <a:avLst/>
          </a:prstGeom>
        </p:spPr>
        <p:txBody>
          <a:bodyPr spcFirstLastPara="1" vert="horz" wrap="square" lIns="121900" tIns="121900" rIns="121900" bIns="121900" rtlCol="0" anchor="t" anchorCtr="0">
            <a:normAutofit/>
          </a:bodyPr>
          <a:lstStyle/>
          <a:p>
            <a:pPr marL="0" indent="0">
              <a:buNone/>
            </a:pPr>
            <a:r>
              <a:rPr lang="en" dirty="0"/>
              <a:t>Reg. Number and Program:</a:t>
            </a:r>
            <a:endParaRPr dirty="0"/>
          </a:p>
          <a:p>
            <a:pPr marL="0" indent="0">
              <a:spcBef>
                <a:spcPts val="1600"/>
              </a:spcBef>
              <a:buNone/>
            </a:pPr>
            <a:r>
              <a:rPr lang="en" dirty="0"/>
              <a:t>222023251         PhD ECS</a:t>
            </a:r>
            <a:endParaRPr dirty="0"/>
          </a:p>
          <a:p>
            <a:pPr marL="0" indent="0">
              <a:spcBef>
                <a:spcPts val="1600"/>
              </a:spcBef>
              <a:buNone/>
            </a:pPr>
            <a:r>
              <a:rPr lang="en" dirty="0"/>
              <a:t>222023250         PhD ECS</a:t>
            </a:r>
            <a:endParaRPr dirty="0"/>
          </a:p>
          <a:p>
            <a:pPr marL="0" indent="0">
              <a:spcBef>
                <a:spcPts val="1600"/>
              </a:spcBef>
              <a:buNone/>
            </a:pPr>
            <a:r>
              <a:rPr lang="en" dirty="0"/>
              <a:t>222023252         PhD ECS</a:t>
            </a:r>
            <a:endParaRPr dirty="0"/>
          </a:p>
          <a:p>
            <a:pPr marL="0" indent="0">
              <a:spcBef>
                <a:spcPts val="1600"/>
              </a:spcBef>
              <a:buNone/>
            </a:pPr>
            <a:r>
              <a:rPr lang="en" dirty="0"/>
              <a:t>222022597         PhD ECS</a:t>
            </a:r>
            <a:endParaRPr dirty="0"/>
          </a:p>
          <a:p>
            <a:pPr marL="0" indent="0">
              <a:spcBef>
                <a:spcPts val="1600"/>
              </a:spcBef>
              <a:spcAft>
                <a:spcPts val="1600"/>
              </a:spcAft>
              <a:buNone/>
            </a:pPr>
            <a:r>
              <a:rPr lang="en" dirty="0"/>
              <a:t>220014198         MSc. ECS</a:t>
            </a:r>
            <a:endParaRPr dirty="0"/>
          </a:p>
        </p:txBody>
      </p:sp>
    </p:spTree>
    <p:extLst>
      <p:ext uri="{BB962C8B-B14F-4D97-AF65-F5344CB8AC3E}">
        <p14:creationId xmlns:p14="http://schemas.microsoft.com/office/powerpoint/2010/main" val="1377907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p:nvPr/>
        </p:nvSpPr>
        <p:spPr>
          <a:xfrm>
            <a:off x="2768599" y="406401"/>
            <a:ext cx="7040419" cy="861734"/>
          </a:xfrm>
          <a:prstGeom prst="rect">
            <a:avLst/>
          </a:prstGeom>
          <a:noFill/>
          <a:ln>
            <a:noFill/>
          </a:ln>
        </p:spPr>
        <p:txBody>
          <a:bodyPr spcFirstLastPara="1" wrap="square" lIns="121900" tIns="121900" rIns="121900" bIns="121900" anchor="t" anchorCtr="0">
            <a:spAutoFit/>
          </a:bodyPr>
          <a:lstStyle/>
          <a:p>
            <a:r>
              <a:rPr lang="en" sz="4000" dirty="0"/>
              <a:t>ALGORITHM DESIGN (PDL</a:t>
            </a:r>
            <a:r>
              <a:rPr lang="en" sz="2400" dirty="0"/>
              <a:t>)</a:t>
            </a:r>
            <a:endParaRPr sz="2400" dirty="0"/>
          </a:p>
        </p:txBody>
      </p:sp>
      <p:cxnSp>
        <p:nvCxnSpPr>
          <p:cNvPr id="3" name="Google Shape;74;p16"/>
          <p:cNvCxnSpPr/>
          <p:nvPr/>
        </p:nvCxnSpPr>
        <p:spPr>
          <a:xfrm>
            <a:off x="2768599" y="1268135"/>
            <a:ext cx="6513946" cy="0"/>
          </a:xfrm>
          <a:prstGeom prst="straightConnector1">
            <a:avLst/>
          </a:prstGeom>
          <a:noFill/>
          <a:ln w="76200" cap="flat" cmpd="sng">
            <a:solidFill>
              <a:schemeClr val="tx1"/>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8331200" y="1489815"/>
            <a:ext cx="3722255" cy="3542428"/>
          </a:xfrm>
          <a:prstGeom prst="rect">
            <a:avLst/>
          </a:prstGeom>
          <a:ln>
            <a:solidFill>
              <a:srgbClr val="00B050"/>
            </a:solidFill>
          </a:ln>
        </p:spPr>
      </p:pic>
      <p:pic>
        <p:nvPicPr>
          <p:cNvPr id="4" name="Picture 3"/>
          <p:cNvPicPr>
            <a:picLocks noChangeAspect="1"/>
          </p:cNvPicPr>
          <p:nvPr/>
        </p:nvPicPr>
        <p:blipFill>
          <a:blip r:embed="rId4"/>
          <a:stretch>
            <a:fillRect/>
          </a:stretch>
        </p:blipFill>
        <p:spPr>
          <a:xfrm>
            <a:off x="3855493" y="1489815"/>
            <a:ext cx="4323995" cy="3634792"/>
          </a:xfrm>
          <a:prstGeom prst="rect">
            <a:avLst/>
          </a:prstGeom>
          <a:ln>
            <a:solidFill>
              <a:srgbClr val="00B050"/>
            </a:solidFill>
          </a:ln>
        </p:spPr>
      </p:pic>
      <p:pic>
        <p:nvPicPr>
          <p:cNvPr id="5" name="Picture 4"/>
          <p:cNvPicPr>
            <a:picLocks noChangeAspect="1"/>
          </p:cNvPicPr>
          <p:nvPr/>
        </p:nvPicPr>
        <p:blipFill>
          <a:blip r:embed="rId5"/>
          <a:stretch>
            <a:fillRect/>
          </a:stretch>
        </p:blipFill>
        <p:spPr>
          <a:xfrm>
            <a:off x="65664" y="1489815"/>
            <a:ext cx="3638117" cy="4914900"/>
          </a:xfrm>
          <a:prstGeom prst="rect">
            <a:avLst/>
          </a:prstGeom>
          <a:ln>
            <a:solidFill>
              <a:srgbClr val="00B050"/>
            </a:solidFill>
          </a:ln>
        </p:spPr>
      </p:pic>
    </p:spTree>
    <p:extLst>
      <p:ext uri="{BB962C8B-B14F-4D97-AF65-F5344CB8AC3E}">
        <p14:creationId xmlns:p14="http://schemas.microsoft.com/office/powerpoint/2010/main" val="2639394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p:nvPr/>
        </p:nvSpPr>
        <p:spPr>
          <a:xfrm>
            <a:off x="383419" y="3300541"/>
            <a:ext cx="1383631" cy="1347539"/>
          </a:xfrm>
          <a:prstGeom prst="flowChartMagneticDisk">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Collected Data</a:t>
            </a:r>
            <a:endParaRPr sz="1200">
              <a:solidFill>
                <a:schemeClr val="dk1"/>
              </a:solidFill>
              <a:latin typeface="Calibri"/>
              <a:ea typeface="Calibri"/>
              <a:cs typeface="Calibri"/>
              <a:sym typeface="Calibri"/>
            </a:endParaRPr>
          </a:p>
        </p:txBody>
      </p:sp>
      <p:sp>
        <p:nvSpPr>
          <p:cNvPr id="218" name="Google Shape;218;p38"/>
          <p:cNvSpPr/>
          <p:nvPr/>
        </p:nvSpPr>
        <p:spPr>
          <a:xfrm>
            <a:off x="3862797" y="1920921"/>
            <a:ext cx="1191127" cy="1491915"/>
          </a:xfrm>
          <a:prstGeom prst="flowChartMagneticDisk">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Training Set</a:t>
            </a:r>
            <a:endParaRPr sz="1200">
              <a:solidFill>
                <a:schemeClr val="dk1"/>
              </a:solidFill>
              <a:latin typeface="Calibri"/>
              <a:ea typeface="Calibri"/>
              <a:cs typeface="Calibri"/>
              <a:sym typeface="Calibri"/>
            </a:endParaRPr>
          </a:p>
        </p:txBody>
      </p:sp>
      <p:sp>
        <p:nvSpPr>
          <p:cNvPr id="219" name="Google Shape;219;p38"/>
          <p:cNvSpPr/>
          <p:nvPr/>
        </p:nvSpPr>
        <p:spPr>
          <a:xfrm>
            <a:off x="8421822" y="2273116"/>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Trained Model</a:t>
            </a:r>
            <a:endParaRPr sz="1200">
              <a:solidFill>
                <a:schemeClr val="dk1"/>
              </a:solidFill>
              <a:latin typeface="Calibri"/>
              <a:ea typeface="Calibri"/>
              <a:cs typeface="Calibri"/>
              <a:sym typeface="Calibri"/>
            </a:endParaRPr>
          </a:p>
        </p:txBody>
      </p:sp>
      <p:sp>
        <p:nvSpPr>
          <p:cNvPr id="220" name="Google Shape;220;p38"/>
          <p:cNvSpPr/>
          <p:nvPr/>
        </p:nvSpPr>
        <p:spPr>
          <a:xfrm>
            <a:off x="6723949" y="2273116"/>
            <a:ext cx="1395664"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Performance Evaluation</a:t>
            </a:r>
            <a:endParaRPr sz="1200">
              <a:solidFill>
                <a:schemeClr val="dk1"/>
              </a:solidFill>
              <a:latin typeface="Calibri"/>
              <a:ea typeface="Calibri"/>
              <a:cs typeface="Calibri"/>
              <a:sym typeface="Calibri"/>
            </a:endParaRPr>
          </a:p>
        </p:txBody>
      </p:sp>
      <p:sp>
        <p:nvSpPr>
          <p:cNvPr id="221" name="Google Shape;221;p38"/>
          <p:cNvSpPr/>
          <p:nvPr/>
        </p:nvSpPr>
        <p:spPr>
          <a:xfrm>
            <a:off x="5350917" y="2269468"/>
            <a:ext cx="1069140" cy="787524"/>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Classifier</a:t>
            </a:r>
            <a:endParaRPr sz="1200">
              <a:solidFill>
                <a:schemeClr val="dk1"/>
              </a:solidFill>
              <a:latin typeface="Calibri"/>
              <a:ea typeface="Calibri"/>
              <a:cs typeface="Calibri"/>
              <a:sym typeface="Calibri"/>
            </a:endParaRPr>
          </a:p>
        </p:txBody>
      </p:sp>
      <p:sp>
        <p:nvSpPr>
          <p:cNvPr id="222" name="Google Shape;222;p38"/>
          <p:cNvSpPr/>
          <p:nvPr/>
        </p:nvSpPr>
        <p:spPr>
          <a:xfrm>
            <a:off x="2141459" y="3396795"/>
            <a:ext cx="1209507" cy="1155031"/>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Pre-processing &amp; Labeling</a:t>
            </a:r>
            <a:endParaRPr sz="1200">
              <a:solidFill>
                <a:schemeClr val="dk1"/>
              </a:solidFill>
              <a:latin typeface="Calibri"/>
              <a:ea typeface="Calibri"/>
              <a:cs typeface="Calibri"/>
              <a:sym typeface="Calibri"/>
            </a:endParaRPr>
          </a:p>
        </p:txBody>
      </p:sp>
      <p:sp>
        <p:nvSpPr>
          <p:cNvPr id="223" name="Google Shape;223;p38"/>
          <p:cNvSpPr/>
          <p:nvPr/>
        </p:nvSpPr>
        <p:spPr>
          <a:xfrm>
            <a:off x="3862797" y="4648080"/>
            <a:ext cx="1191127" cy="1491915"/>
          </a:xfrm>
          <a:prstGeom prst="flowChartMagneticDisk">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Testing </a:t>
            </a:r>
            <a:endParaRPr sz="1467"/>
          </a:p>
          <a:p>
            <a:pPr algn="ctr"/>
            <a:r>
              <a:rPr lang="en" sz="1200">
                <a:solidFill>
                  <a:schemeClr val="dk1"/>
                </a:solidFill>
                <a:latin typeface="Calibri"/>
                <a:ea typeface="Calibri"/>
                <a:cs typeface="Calibri"/>
                <a:sym typeface="Calibri"/>
              </a:rPr>
              <a:t>Set</a:t>
            </a:r>
            <a:endParaRPr sz="1200">
              <a:solidFill>
                <a:schemeClr val="dk1"/>
              </a:solidFill>
              <a:latin typeface="Calibri"/>
              <a:ea typeface="Calibri"/>
              <a:cs typeface="Calibri"/>
              <a:sym typeface="Calibri"/>
            </a:endParaRPr>
          </a:p>
        </p:txBody>
      </p:sp>
      <p:sp>
        <p:nvSpPr>
          <p:cNvPr id="224" name="Google Shape;224;p38"/>
          <p:cNvSpPr/>
          <p:nvPr/>
        </p:nvSpPr>
        <p:spPr>
          <a:xfrm>
            <a:off x="9626359" y="2269468"/>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Test prediction</a:t>
            </a:r>
            <a:endParaRPr sz="1200">
              <a:solidFill>
                <a:schemeClr val="dk1"/>
              </a:solidFill>
              <a:latin typeface="Calibri"/>
              <a:ea typeface="Calibri"/>
              <a:cs typeface="Calibri"/>
              <a:sym typeface="Calibri"/>
            </a:endParaRPr>
          </a:p>
        </p:txBody>
      </p:sp>
      <p:sp>
        <p:nvSpPr>
          <p:cNvPr id="225" name="Google Shape;225;p38"/>
          <p:cNvSpPr/>
          <p:nvPr/>
        </p:nvSpPr>
        <p:spPr>
          <a:xfrm>
            <a:off x="10810213" y="2269467"/>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dirty="0">
                <a:solidFill>
                  <a:schemeClr val="dk1"/>
                </a:solidFill>
                <a:latin typeface="Calibri"/>
                <a:ea typeface="Calibri"/>
                <a:cs typeface="Calibri"/>
                <a:sym typeface="Calibri"/>
              </a:rPr>
              <a:t>Optimized Classifier</a:t>
            </a:r>
            <a:endParaRPr sz="1200" dirty="0">
              <a:solidFill>
                <a:schemeClr val="dk1"/>
              </a:solidFill>
              <a:latin typeface="Calibri"/>
              <a:ea typeface="Calibri"/>
              <a:cs typeface="Calibri"/>
              <a:sym typeface="Calibri"/>
            </a:endParaRPr>
          </a:p>
        </p:txBody>
      </p:sp>
      <p:cxnSp>
        <p:nvCxnSpPr>
          <p:cNvPr id="226" name="Google Shape;226;p38"/>
          <p:cNvCxnSpPr>
            <a:stCxn id="217" idx="4"/>
            <a:endCxn id="222" idx="1"/>
          </p:cNvCxnSpPr>
          <p:nvPr/>
        </p:nvCxnSpPr>
        <p:spPr>
          <a:xfrm>
            <a:off x="1767049" y="3974310"/>
            <a:ext cx="374400" cy="0"/>
          </a:xfrm>
          <a:prstGeom prst="straightConnector1">
            <a:avLst/>
          </a:prstGeom>
          <a:noFill/>
          <a:ln w="9525" cap="flat" cmpd="sng">
            <a:solidFill>
              <a:schemeClr val="dk1"/>
            </a:solidFill>
            <a:prstDash val="solid"/>
            <a:miter lim="800000"/>
            <a:headEnd type="none" w="sm" len="sm"/>
            <a:tailEnd type="triangle" w="med" len="med"/>
          </a:ln>
        </p:spPr>
      </p:cxnSp>
      <p:cxnSp>
        <p:nvCxnSpPr>
          <p:cNvPr id="227" name="Google Shape;227;p38"/>
          <p:cNvCxnSpPr>
            <a:stCxn id="222" idx="3"/>
            <a:endCxn id="218" idx="2"/>
          </p:cNvCxnSpPr>
          <p:nvPr/>
        </p:nvCxnSpPr>
        <p:spPr>
          <a:xfrm rot="10800000" flipH="1">
            <a:off x="3350967" y="2666709"/>
            <a:ext cx="512000" cy="1307600"/>
          </a:xfrm>
          <a:prstGeom prst="bentConnector3">
            <a:avLst>
              <a:gd name="adj1" fmla="val 50000"/>
            </a:avLst>
          </a:prstGeom>
          <a:noFill/>
          <a:ln w="9525" cap="flat" cmpd="sng">
            <a:solidFill>
              <a:schemeClr val="dk1"/>
            </a:solidFill>
            <a:prstDash val="solid"/>
            <a:miter lim="800000"/>
            <a:headEnd type="none" w="sm" len="sm"/>
            <a:tailEnd type="triangle" w="med" len="med"/>
          </a:ln>
        </p:spPr>
      </p:cxnSp>
      <p:cxnSp>
        <p:nvCxnSpPr>
          <p:cNvPr id="228" name="Google Shape;228;p38"/>
          <p:cNvCxnSpPr>
            <a:endCxn id="223" idx="2"/>
          </p:cNvCxnSpPr>
          <p:nvPr/>
        </p:nvCxnSpPr>
        <p:spPr>
          <a:xfrm rot="-5400000" flipH="1">
            <a:off x="3131197" y="4662437"/>
            <a:ext cx="1182400" cy="280800"/>
          </a:xfrm>
          <a:prstGeom prst="bentConnector2">
            <a:avLst/>
          </a:prstGeom>
          <a:noFill/>
          <a:ln w="9525" cap="flat" cmpd="sng">
            <a:solidFill>
              <a:schemeClr val="dk1"/>
            </a:solidFill>
            <a:prstDash val="solid"/>
            <a:miter lim="800000"/>
            <a:headEnd type="none" w="sm" len="sm"/>
            <a:tailEnd type="triangle" w="med" len="med"/>
          </a:ln>
        </p:spPr>
      </p:cxnSp>
      <p:cxnSp>
        <p:nvCxnSpPr>
          <p:cNvPr id="229" name="Google Shape;229;p38"/>
          <p:cNvCxnSpPr/>
          <p:nvPr/>
        </p:nvCxnSpPr>
        <p:spPr>
          <a:xfrm rot="10800000">
            <a:off x="3350968" y="4211784"/>
            <a:ext cx="230911" cy="0"/>
          </a:xfrm>
          <a:prstGeom prst="straightConnector1">
            <a:avLst/>
          </a:prstGeom>
          <a:noFill/>
          <a:ln w="9525" cap="flat" cmpd="sng">
            <a:solidFill>
              <a:schemeClr val="dk1"/>
            </a:solidFill>
            <a:prstDash val="solid"/>
            <a:miter lim="800000"/>
            <a:headEnd type="none" w="sm" len="sm"/>
            <a:tailEnd type="none" w="sm" len="sm"/>
          </a:ln>
        </p:spPr>
      </p:cxnSp>
      <p:cxnSp>
        <p:nvCxnSpPr>
          <p:cNvPr id="230" name="Google Shape;230;p38"/>
          <p:cNvCxnSpPr>
            <a:stCxn id="218" idx="4"/>
            <a:endCxn id="221" idx="1"/>
          </p:cNvCxnSpPr>
          <p:nvPr/>
        </p:nvCxnSpPr>
        <p:spPr>
          <a:xfrm rot="10800000" flipH="1">
            <a:off x="5053922" y="2663278"/>
            <a:ext cx="296800" cy="3600"/>
          </a:xfrm>
          <a:prstGeom prst="straightConnector1">
            <a:avLst/>
          </a:prstGeom>
          <a:noFill/>
          <a:ln w="9525" cap="flat" cmpd="sng">
            <a:solidFill>
              <a:schemeClr val="dk1"/>
            </a:solidFill>
            <a:prstDash val="solid"/>
            <a:miter lim="800000"/>
            <a:headEnd type="none" w="sm" len="sm"/>
            <a:tailEnd type="triangle" w="med" len="med"/>
          </a:ln>
        </p:spPr>
      </p:cxnSp>
      <p:cxnSp>
        <p:nvCxnSpPr>
          <p:cNvPr id="231" name="Google Shape;231;p38"/>
          <p:cNvCxnSpPr>
            <a:stCxn id="221" idx="3"/>
            <a:endCxn id="220" idx="1"/>
          </p:cNvCxnSpPr>
          <p:nvPr/>
        </p:nvCxnSpPr>
        <p:spPr>
          <a:xfrm>
            <a:off x="6420057" y="2663230"/>
            <a:ext cx="304000" cy="2000"/>
          </a:xfrm>
          <a:prstGeom prst="straightConnector1">
            <a:avLst/>
          </a:prstGeom>
          <a:noFill/>
          <a:ln w="9525" cap="flat" cmpd="sng">
            <a:solidFill>
              <a:schemeClr val="dk1"/>
            </a:solidFill>
            <a:prstDash val="solid"/>
            <a:miter lim="800000"/>
            <a:headEnd type="none" w="sm" len="sm"/>
            <a:tailEnd type="triangle" w="med" len="med"/>
          </a:ln>
        </p:spPr>
      </p:cxnSp>
      <p:cxnSp>
        <p:nvCxnSpPr>
          <p:cNvPr id="232" name="Google Shape;232;p38"/>
          <p:cNvCxnSpPr>
            <a:stCxn id="220" idx="3"/>
            <a:endCxn id="219" idx="1"/>
          </p:cNvCxnSpPr>
          <p:nvPr/>
        </p:nvCxnSpPr>
        <p:spPr>
          <a:xfrm>
            <a:off x="8119613" y="2665053"/>
            <a:ext cx="302400" cy="0"/>
          </a:xfrm>
          <a:prstGeom prst="straightConnector1">
            <a:avLst/>
          </a:prstGeom>
          <a:noFill/>
          <a:ln w="9525" cap="flat" cmpd="sng">
            <a:solidFill>
              <a:schemeClr val="dk1"/>
            </a:solidFill>
            <a:prstDash val="solid"/>
            <a:miter lim="800000"/>
            <a:headEnd type="none" w="sm" len="sm"/>
            <a:tailEnd type="triangle" w="med" len="med"/>
          </a:ln>
        </p:spPr>
      </p:cxnSp>
      <p:cxnSp>
        <p:nvCxnSpPr>
          <p:cNvPr id="233" name="Google Shape;233;p38"/>
          <p:cNvCxnSpPr>
            <a:stCxn id="219" idx="3"/>
            <a:endCxn id="224" idx="1"/>
          </p:cNvCxnSpPr>
          <p:nvPr/>
        </p:nvCxnSpPr>
        <p:spPr>
          <a:xfrm rot="10800000" flipH="1">
            <a:off x="9324150" y="2661453"/>
            <a:ext cx="302400" cy="3600"/>
          </a:xfrm>
          <a:prstGeom prst="straightConnector1">
            <a:avLst/>
          </a:prstGeom>
          <a:noFill/>
          <a:ln w="9525" cap="flat" cmpd="sng">
            <a:solidFill>
              <a:schemeClr val="dk1"/>
            </a:solidFill>
            <a:prstDash val="solid"/>
            <a:miter lim="800000"/>
            <a:headEnd type="none" w="sm" len="sm"/>
            <a:tailEnd type="triangle" w="med" len="med"/>
          </a:ln>
        </p:spPr>
      </p:cxnSp>
      <p:cxnSp>
        <p:nvCxnSpPr>
          <p:cNvPr id="234" name="Google Shape;234;p38"/>
          <p:cNvCxnSpPr>
            <a:stCxn id="224" idx="3"/>
            <a:endCxn id="225" idx="1"/>
          </p:cNvCxnSpPr>
          <p:nvPr/>
        </p:nvCxnSpPr>
        <p:spPr>
          <a:xfrm>
            <a:off x="10528687" y="2661406"/>
            <a:ext cx="281600" cy="0"/>
          </a:xfrm>
          <a:prstGeom prst="straightConnector1">
            <a:avLst/>
          </a:prstGeom>
          <a:noFill/>
          <a:ln w="9525" cap="flat" cmpd="sng">
            <a:solidFill>
              <a:schemeClr val="dk1"/>
            </a:solidFill>
            <a:prstDash val="solid"/>
            <a:miter lim="800000"/>
            <a:headEnd type="none" w="sm" len="sm"/>
            <a:tailEnd type="triangle" w="med" len="med"/>
          </a:ln>
        </p:spPr>
      </p:cxnSp>
      <p:cxnSp>
        <p:nvCxnSpPr>
          <p:cNvPr id="235" name="Google Shape;235;p38"/>
          <p:cNvCxnSpPr>
            <a:stCxn id="220" idx="0"/>
            <a:endCxn id="221" idx="0"/>
          </p:cNvCxnSpPr>
          <p:nvPr/>
        </p:nvCxnSpPr>
        <p:spPr>
          <a:xfrm rot="5400000" flipH="1">
            <a:off x="6651781" y="1503114"/>
            <a:ext cx="3600" cy="1536400"/>
          </a:xfrm>
          <a:prstGeom prst="bentConnector3">
            <a:avLst>
              <a:gd name="adj1" fmla="val 6451306"/>
            </a:avLst>
          </a:prstGeom>
          <a:noFill/>
          <a:ln w="9525" cap="flat" cmpd="sng">
            <a:solidFill>
              <a:schemeClr val="dk1"/>
            </a:solidFill>
            <a:prstDash val="solid"/>
            <a:miter lim="800000"/>
            <a:headEnd type="none" w="sm" len="sm"/>
            <a:tailEnd type="triangle" w="med" len="med"/>
          </a:ln>
        </p:spPr>
      </p:cxnSp>
      <p:sp>
        <p:nvSpPr>
          <p:cNvPr id="236" name="Google Shape;236;p38"/>
          <p:cNvSpPr/>
          <p:nvPr/>
        </p:nvSpPr>
        <p:spPr>
          <a:xfrm>
            <a:off x="3525092" y="1704354"/>
            <a:ext cx="4775108" cy="2943727"/>
          </a:xfrm>
          <a:prstGeom prst="rect">
            <a:avLst/>
          </a:prstGeom>
          <a:noFill/>
          <a:ln w="12700" cap="flat" cmpd="sng">
            <a:solidFill>
              <a:schemeClr val="dk1"/>
            </a:solidFill>
            <a:prstDash val="lgDash"/>
            <a:miter lim="800000"/>
            <a:headEnd type="none" w="sm" len="sm"/>
            <a:tailEnd type="none" w="sm" len="sm"/>
          </a:ln>
        </p:spPr>
        <p:txBody>
          <a:bodyPr spcFirstLastPara="1" wrap="square" lIns="91433" tIns="45700" rIns="91433" bIns="45700" anchor="ctr" anchorCtr="0">
            <a:noAutofit/>
          </a:bodyPr>
          <a:lstStyle/>
          <a:p>
            <a:pPr algn="ctr"/>
            <a:endParaRPr sz="1200">
              <a:solidFill>
                <a:schemeClr val="dk1"/>
              </a:solidFill>
              <a:latin typeface="Calibri"/>
              <a:ea typeface="Calibri"/>
              <a:cs typeface="Calibri"/>
              <a:sym typeface="Calibri"/>
            </a:endParaRPr>
          </a:p>
        </p:txBody>
      </p:sp>
      <p:cxnSp>
        <p:nvCxnSpPr>
          <p:cNvPr id="237" name="Google Shape;237;p38"/>
          <p:cNvCxnSpPr>
            <a:stCxn id="223" idx="4"/>
            <a:endCxn id="219" idx="2"/>
          </p:cNvCxnSpPr>
          <p:nvPr/>
        </p:nvCxnSpPr>
        <p:spPr>
          <a:xfrm rot="10800000" flipH="1">
            <a:off x="5053922" y="3056837"/>
            <a:ext cx="3819200" cy="2337200"/>
          </a:xfrm>
          <a:prstGeom prst="bentConnector2">
            <a:avLst/>
          </a:prstGeom>
          <a:noFill/>
          <a:ln w="9525" cap="flat" cmpd="sng">
            <a:solidFill>
              <a:schemeClr val="dk1"/>
            </a:solidFill>
            <a:prstDash val="solid"/>
            <a:miter lim="800000"/>
            <a:headEnd type="none" w="sm" len="sm"/>
            <a:tailEnd type="triangle" w="med" len="med"/>
          </a:ln>
        </p:spPr>
      </p:cxnSp>
      <p:sp>
        <p:nvSpPr>
          <p:cNvPr id="238" name="Google Shape;238;p38"/>
          <p:cNvSpPr txBox="1"/>
          <p:nvPr/>
        </p:nvSpPr>
        <p:spPr>
          <a:xfrm>
            <a:off x="5214665" y="1246552"/>
            <a:ext cx="2410783" cy="276959"/>
          </a:xfrm>
          <a:prstGeom prst="rect">
            <a:avLst/>
          </a:prstGeom>
          <a:noFill/>
          <a:ln w="9525" cap="flat" cmpd="sng">
            <a:solidFill>
              <a:schemeClr val="lt1"/>
            </a:solidFill>
            <a:prstDash val="solid"/>
            <a:round/>
            <a:headEnd type="none" w="sm" len="sm"/>
            <a:tailEnd type="none" w="sm" len="sm"/>
          </a:ln>
        </p:spPr>
        <p:txBody>
          <a:bodyPr spcFirstLastPara="1" wrap="square" lIns="91433" tIns="45700" rIns="91433" bIns="45700" anchor="t" anchorCtr="0">
            <a:spAutoFit/>
          </a:bodyPr>
          <a:lstStyle/>
          <a:p>
            <a:r>
              <a:rPr lang="en" sz="1200" dirty="0">
                <a:solidFill>
                  <a:schemeClr val="dk1"/>
                </a:solidFill>
                <a:latin typeface="Calibri"/>
                <a:ea typeface="Calibri"/>
                <a:cs typeface="Calibri"/>
                <a:sym typeface="Calibri"/>
              </a:rPr>
              <a:t>Training and Validation</a:t>
            </a:r>
            <a:endParaRPr sz="1200" dirty="0">
              <a:solidFill>
                <a:schemeClr val="dk1"/>
              </a:solidFill>
              <a:latin typeface="Calibri"/>
              <a:ea typeface="Calibri"/>
              <a:cs typeface="Calibri"/>
              <a:sym typeface="Calibri"/>
            </a:endParaRPr>
          </a:p>
        </p:txBody>
      </p:sp>
      <p:sp>
        <p:nvSpPr>
          <p:cNvPr id="239" name="Google Shape;239;p38"/>
          <p:cNvSpPr txBox="1"/>
          <p:nvPr/>
        </p:nvSpPr>
        <p:spPr>
          <a:xfrm>
            <a:off x="7073221" y="5470282"/>
            <a:ext cx="1046392" cy="276959"/>
          </a:xfrm>
          <a:prstGeom prst="rect">
            <a:avLst/>
          </a:prstGeom>
          <a:noFill/>
          <a:ln w="9525" cap="flat" cmpd="sng">
            <a:solidFill>
              <a:schemeClr val="lt1"/>
            </a:solidFill>
            <a:prstDash val="solid"/>
            <a:round/>
            <a:headEnd type="none" w="sm" len="sm"/>
            <a:tailEnd type="none" w="sm" len="sm"/>
          </a:ln>
        </p:spPr>
        <p:txBody>
          <a:bodyPr spcFirstLastPara="1" wrap="square" lIns="91433" tIns="45700" rIns="91433" bIns="45700" anchor="t" anchorCtr="0">
            <a:spAutoFit/>
          </a:bodyPr>
          <a:lstStyle/>
          <a:p>
            <a:r>
              <a:rPr lang="en" sz="1200">
                <a:solidFill>
                  <a:schemeClr val="dk1"/>
                </a:solidFill>
                <a:latin typeface="Calibri"/>
                <a:ea typeface="Calibri"/>
                <a:cs typeface="Calibri"/>
                <a:sym typeface="Calibri"/>
              </a:rPr>
              <a:t>Testing</a:t>
            </a:r>
            <a:endParaRPr sz="1200">
              <a:solidFill>
                <a:schemeClr val="dk1"/>
              </a:solidFill>
              <a:latin typeface="Calibri"/>
              <a:ea typeface="Calibri"/>
              <a:cs typeface="Calibri"/>
              <a:sym typeface="Calibri"/>
            </a:endParaRPr>
          </a:p>
        </p:txBody>
      </p:sp>
      <p:sp>
        <p:nvSpPr>
          <p:cNvPr id="240" name="Google Shape;240;p38"/>
          <p:cNvSpPr/>
          <p:nvPr/>
        </p:nvSpPr>
        <p:spPr>
          <a:xfrm>
            <a:off x="10810213" y="3255692"/>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Converting to .tflite</a:t>
            </a:r>
            <a:endParaRPr sz="1200">
              <a:solidFill>
                <a:schemeClr val="dk1"/>
              </a:solidFill>
              <a:latin typeface="Calibri"/>
              <a:ea typeface="Calibri"/>
              <a:cs typeface="Calibri"/>
              <a:sym typeface="Calibri"/>
            </a:endParaRPr>
          </a:p>
        </p:txBody>
      </p:sp>
      <p:sp>
        <p:nvSpPr>
          <p:cNvPr id="241" name="Google Shape;241;p38"/>
          <p:cNvSpPr/>
          <p:nvPr/>
        </p:nvSpPr>
        <p:spPr>
          <a:xfrm>
            <a:off x="10772648" y="4264401"/>
            <a:ext cx="977460"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Arduino Deployment</a:t>
            </a:r>
            <a:endParaRPr sz="1200">
              <a:solidFill>
                <a:schemeClr val="dk1"/>
              </a:solidFill>
              <a:latin typeface="Calibri"/>
              <a:ea typeface="Calibri"/>
              <a:cs typeface="Calibri"/>
              <a:sym typeface="Calibri"/>
            </a:endParaRPr>
          </a:p>
        </p:txBody>
      </p:sp>
      <p:cxnSp>
        <p:nvCxnSpPr>
          <p:cNvPr id="242" name="Google Shape;242;p38"/>
          <p:cNvCxnSpPr>
            <a:stCxn id="225" idx="2"/>
            <a:endCxn id="240" idx="0"/>
          </p:cNvCxnSpPr>
          <p:nvPr/>
        </p:nvCxnSpPr>
        <p:spPr>
          <a:xfrm>
            <a:off x="11261377" y="3053344"/>
            <a:ext cx="0" cy="202400"/>
          </a:xfrm>
          <a:prstGeom prst="straightConnector1">
            <a:avLst/>
          </a:prstGeom>
          <a:noFill/>
          <a:ln w="9525" cap="flat" cmpd="sng">
            <a:solidFill>
              <a:schemeClr val="dk1"/>
            </a:solidFill>
            <a:prstDash val="solid"/>
            <a:miter lim="800000"/>
            <a:headEnd type="none" w="sm" len="sm"/>
            <a:tailEnd type="triangle" w="med" len="med"/>
          </a:ln>
        </p:spPr>
      </p:cxnSp>
      <p:cxnSp>
        <p:nvCxnSpPr>
          <p:cNvPr id="243" name="Google Shape;243;p38"/>
          <p:cNvCxnSpPr>
            <a:stCxn id="240" idx="2"/>
            <a:endCxn id="241" idx="0"/>
          </p:cNvCxnSpPr>
          <p:nvPr/>
        </p:nvCxnSpPr>
        <p:spPr>
          <a:xfrm>
            <a:off x="11261377" y="4039569"/>
            <a:ext cx="0" cy="224800"/>
          </a:xfrm>
          <a:prstGeom prst="straightConnector1">
            <a:avLst/>
          </a:prstGeom>
          <a:noFill/>
          <a:ln w="9525" cap="flat" cmpd="sng">
            <a:solidFill>
              <a:schemeClr val="dk1"/>
            </a:solidFill>
            <a:prstDash val="solid"/>
            <a:miter lim="800000"/>
            <a:headEnd type="none" w="sm" len="sm"/>
            <a:tailEnd type="triangle" w="med" len="med"/>
          </a:ln>
        </p:spPr>
      </p:cxnSp>
      <p:sp>
        <p:nvSpPr>
          <p:cNvPr id="244" name="Google Shape;244;p38"/>
          <p:cNvSpPr txBox="1"/>
          <p:nvPr/>
        </p:nvSpPr>
        <p:spPr>
          <a:xfrm>
            <a:off x="2075448" y="197550"/>
            <a:ext cx="7825934" cy="760845"/>
          </a:xfrm>
          <a:prstGeom prst="rect">
            <a:avLst/>
          </a:prstGeom>
          <a:noFill/>
          <a:ln>
            <a:noFill/>
          </a:ln>
        </p:spPr>
        <p:txBody>
          <a:bodyPr spcFirstLastPara="1" wrap="square" lIns="121900" tIns="121900" rIns="121900" bIns="121900" anchor="t" anchorCtr="0">
            <a:noAutofit/>
          </a:bodyPr>
          <a:lstStyle/>
          <a:p>
            <a:r>
              <a:rPr lang="en" sz="3200" b="1" dirty="0">
                <a:latin typeface="Times New Roman" panose="02020603050405020304" pitchFamily="18" charset="0"/>
                <a:ea typeface="Calibri"/>
                <a:cs typeface="Times New Roman" panose="02020603050405020304" pitchFamily="18" charset="0"/>
                <a:sym typeface="Calibri"/>
              </a:rPr>
              <a:t>MACHINE LEARNING PIPELINE</a:t>
            </a:r>
            <a:endParaRPr sz="3200" b="1"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348090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37"/>
          <p:cNvSpPr txBox="1"/>
          <p:nvPr/>
        </p:nvSpPr>
        <p:spPr>
          <a:xfrm>
            <a:off x="398655" y="347317"/>
            <a:ext cx="6407200" cy="3219302"/>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Font typeface="Arial"/>
              <a:buNone/>
            </a:pPr>
            <a:r>
              <a:rPr lang="en" sz="2400" b="1" kern="0" dirty="0">
                <a:solidFill>
                  <a:srgbClr val="FF0000"/>
                </a:solidFill>
                <a:cs typeface="Arial"/>
                <a:sym typeface="Arial"/>
              </a:rPr>
              <a:t>Data Collection :</a:t>
            </a:r>
            <a:endParaRPr sz="2400" b="1" kern="0" dirty="0">
              <a:solidFill>
                <a:srgbClr val="FF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•Input Variables :</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•LDR values (East and West)</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•Difference of the recorded variables</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•Output Variable: Servo motor Angle</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•Total number of data samples: 279</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•Data format: csv</a:t>
            </a:r>
            <a:endParaRPr sz="2400" kern="0" dirty="0">
              <a:solidFill>
                <a:srgbClr val="000000"/>
              </a:solidFill>
              <a:cs typeface="Arial"/>
              <a:sym typeface="Arial"/>
            </a:endParaRPr>
          </a:p>
        </p:txBody>
      </p:sp>
      <p:sp>
        <p:nvSpPr>
          <p:cNvPr id="248" name="Google Shape;248;p37"/>
          <p:cNvSpPr txBox="1"/>
          <p:nvPr/>
        </p:nvSpPr>
        <p:spPr>
          <a:xfrm>
            <a:off x="398655" y="3751347"/>
            <a:ext cx="6970800" cy="2794571"/>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Font typeface="Arial"/>
              <a:buNone/>
            </a:pPr>
            <a:r>
              <a:rPr lang="en" sz="2400" b="1" kern="0" dirty="0">
                <a:solidFill>
                  <a:srgbClr val="FF0000"/>
                </a:solidFill>
                <a:cs typeface="Arial"/>
                <a:sym typeface="Arial"/>
              </a:rPr>
              <a:t>Data Preprocessing and Labelling</a:t>
            </a:r>
            <a:endParaRPr sz="2400" b="1" kern="0" dirty="0">
              <a:solidFill>
                <a:srgbClr val="FF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•Two output classes</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•westData</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•eastData</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•Adding timestamp for EdgeImpulse Format</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a:t>
            </a:r>
            <a:r>
              <a:rPr lang="en" sz="2400" b="1" kern="0" dirty="0">
                <a:solidFill>
                  <a:srgbClr val="000000"/>
                </a:solidFill>
                <a:cs typeface="Arial"/>
                <a:sym typeface="Arial"/>
              </a:rPr>
              <a:t>Train test split: </a:t>
            </a:r>
            <a:r>
              <a:rPr lang="en" sz="2400" kern="0" dirty="0">
                <a:solidFill>
                  <a:srgbClr val="000000"/>
                </a:solidFill>
                <a:cs typeface="Arial"/>
                <a:sym typeface="Arial"/>
              </a:rPr>
              <a:t>80% Training, 20% testing</a:t>
            </a:r>
            <a:endParaRPr sz="2400" kern="0" dirty="0">
              <a:solidFill>
                <a:srgbClr val="000000"/>
              </a:solidFill>
              <a:cs typeface="Arial"/>
              <a:sym typeface="Arial"/>
            </a:endParaRPr>
          </a:p>
        </p:txBody>
      </p:sp>
      <p:pic>
        <p:nvPicPr>
          <p:cNvPr id="249" name="Google Shape;249;p37"/>
          <p:cNvPicPr preferRelativeResize="0"/>
          <p:nvPr/>
        </p:nvPicPr>
        <p:blipFill>
          <a:blip r:embed="rId3">
            <a:alphaModFix/>
          </a:blip>
          <a:stretch>
            <a:fillRect/>
          </a:stretch>
        </p:blipFill>
        <p:spPr>
          <a:xfrm>
            <a:off x="6805855" y="347317"/>
            <a:ext cx="4849178" cy="2792500"/>
          </a:xfrm>
          <a:prstGeom prst="rect">
            <a:avLst/>
          </a:prstGeom>
          <a:noFill/>
          <a:ln>
            <a:noFill/>
          </a:ln>
        </p:spPr>
      </p:pic>
      <p:pic>
        <p:nvPicPr>
          <p:cNvPr id="250" name="Google Shape;250;p37"/>
          <p:cNvPicPr preferRelativeResize="0"/>
          <p:nvPr/>
        </p:nvPicPr>
        <p:blipFill>
          <a:blip r:embed="rId4">
            <a:alphaModFix/>
          </a:blip>
          <a:stretch>
            <a:fillRect/>
          </a:stretch>
        </p:blipFill>
        <p:spPr>
          <a:xfrm>
            <a:off x="6991927" y="3751347"/>
            <a:ext cx="4663106" cy="2566326"/>
          </a:xfrm>
          <a:prstGeom prst="rect">
            <a:avLst/>
          </a:prstGeom>
          <a:noFill/>
          <a:ln>
            <a:noFill/>
          </a:ln>
        </p:spPr>
      </p:pic>
    </p:spTree>
    <p:extLst>
      <p:ext uri="{BB962C8B-B14F-4D97-AF65-F5344CB8AC3E}">
        <p14:creationId xmlns:p14="http://schemas.microsoft.com/office/powerpoint/2010/main" val="3327429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157018" y="83127"/>
            <a:ext cx="11785600" cy="6371261"/>
          </a:xfrm>
          <a:prstGeom prst="rect">
            <a:avLst/>
          </a:prstGeom>
          <a:noFill/>
          <a:ln>
            <a:noFill/>
          </a:ln>
        </p:spPr>
      </p:pic>
    </p:spTree>
    <p:extLst>
      <p:ext uri="{BB962C8B-B14F-4D97-AF65-F5344CB8AC3E}">
        <p14:creationId xmlns:p14="http://schemas.microsoft.com/office/powerpoint/2010/main" val="20394610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47783" y="1377598"/>
            <a:ext cx="11785601" cy="4875141"/>
          </a:xfrm>
          <a:prstGeom prst="rect">
            <a:avLst/>
          </a:prstGeom>
          <a:noFill/>
          <a:ln>
            <a:noFill/>
          </a:ln>
        </p:spPr>
      </p:pic>
      <p:sp>
        <p:nvSpPr>
          <p:cNvPr id="5" name="Google Shape;142;p26"/>
          <p:cNvSpPr txBox="1"/>
          <p:nvPr/>
        </p:nvSpPr>
        <p:spPr>
          <a:xfrm>
            <a:off x="925945" y="0"/>
            <a:ext cx="9926782" cy="984845"/>
          </a:xfrm>
          <a:prstGeom prst="rect">
            <a:avLst/>
          </a:prstGeom>
          <a:noFill/>
          <a:ln>
            <a:noFill/>
          </a:ln>
        </p:spPr>
        <p:txBody>
          <a:bodyPr spcFirstLastPara="1" wrap="square" lIns="121900" tIns="121900" rIns="121900" bIns="121900" anchor="t" anchorCtr="0">
            <a:spAutoFit/>
          </a:bodyPr>
          <a:lstStyle/>
          <a:p>
            <a:r>
              <a:rPr lang="en" sz="4800" dirty="0"/>
              <a:t>Rapid Prototype for Demo</a:t>
            </a:r>
            <a:endParaRPr sz="4800" dirty="0"/>
          </a:p>
        </p:txBody>
      </p:sp>
      <p:cxnSp>
        <p:nvCxnSpPr>
          <p:cNvPr id="6" name="Google Shape;74;p16"/>
          <p:cNvCxnSpPr/>
          <p:nvPr/>
        </p:nvCxnSpPr>
        <p:spPr>
          <a:xfrm>
            <a:off x="1089891" y="984845"/>
            <a:ext cx="7712364" cy="0"/>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4030310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0"/>
          <p:cNvPicPr preferRelativeResize="0"/>
          <p:nvPr/>
        </p:nvPicPr>
        <p:blipFill>
          <a:blip r:embed="rId3">
            <a:alphaModFix/>
          </a:blip>
          <a:stretch>
            <a:fillRect/>
          </a:stretch>
        </p:blipFill>
        <p:spPr>
          <a:xfrm>
            <a:off x="203201" y="214133"/>
            <a:ext cx="9798036" cy="656800"/>
          </a:xfrm>
          <a:prstGeom prst="rect">
            <a:avLst/>
          </a:prstGeom>
          <a:noFill/>
          <a:ln>
            <a:noFill/>
          </a:ln>
        </p:spPr>
      </p:pic>
      <p:sp>
        <p:nvSpPr>
          <p:cNvPr id="267" name="Google Shape;267;p40"/>
          <p:cNvSpPr txBox="1"/>
          <p:nvPr/>
        </p:nvSpPr>
        <p:spPr>
          <a:xfrm>
            <a:off x="394900" y="715233"/>
            <a:ext cx="5580400" cy="820762"/>
          </a:xfrm>
          <a:prstGeom prst="rect">
            <a:avLst/>
          </a:prstGeom>
          <a:noFill/>
          <a:ln>
            <a:noFill/>
          </a:ln>
        </p:spPr>
        <p:txBody>
          <a:bodyPr spcFirstLastPara="1" wrap="square" lIns="121900" tIns="121900" rIns="121900" bIns="121900" anchor="t" anchorCtr="0">
            <a:spAutoFit/>
          </a:bodyPr>
          <a:lstStyle/>
          <a:p>
            <a:pPr>
              <a:lnSpc>
                <a:spcPct val="90000"/>
              </a:lnSpc>
              <a:spcBef>
                <a:spcPts val="1600"/>
              </a:spcBef>
            </a:pPr>
            <a:r>
              <a:rPr lang="en" sz="2667" b="1" dirty="0">
                <a:solidFill>
                  <a:srgbClr val="9E3611"/>
                </a:solidFill>
              </a:rPr>
              <a:t>Solar Energy Farming Sector:</a:t>
            </a:r>
            <a:endParaRPr sz="2667" b="1" dirty="0">
              <a:solidFill>
                <a:srgbClr val="9E3611"/>
              </a:solidFill>
            </a:endParaRPr>
          </a:p>
        </p:txBody>
      </p:sp>
      <p:sp>
        <p:nvSpPr>
          <p:cNvPr id="268" name="Google Shape;268;p40"/>
          <p:cNvSpPr txBox="1"/>
          <p:nvPr/>
        </p:nvSpPr>
        <p:spPr>
          <a:xfrm>
            <a:off x="5975300" y="715217"/>
            <a:ext cx="6111533" cy="820762"/>
          </a:xfrm>
          <a:prstGeom prst="rect">
            <a:avLst/>
          </a:prstGeom>
          <a:noFill/>
          <a:ln>
            <a:noFill/>
          </a:ln>
        </p:spPr>
        <p:txBody>
          <a:bodyPr spcFirstLastPara="1" wrap="square" lIns="121900" tIns="121900" rIns="121900" bIns="121900" anchor="t" anchorCtr="0">
            <a:spAutoFit/>
          </a:bodyPr>
          <a:lstStyle/>
          <a:p>
            <a:pPr>
              <a:lnSpc>
                <a:spcPct val="90000"/>
              </a:lnSpc>
              <a:spcBef>
                <a:spcPts val="1600"/>
              </a:spcBef>
            </a:pPr>
            <a:r>
              <a:rPr lang="en" sz="2667" b="1" dirty="0">
                <a:solidFill>
                  <a:srgbClr val="9E3611"/>
                </a:solidFill>
              </a:rPr>
              <a:t>Commercial and Industrial Sector:</a:t>
            </a:r>
            <a:endParaRPr sz="2667" b="1" dirty="0">
              <a:solidFill>
                <a:srgbClr val="9E3611"/>
              </a:solidFill>
            </a:endParaRPr>
          </a:p>
        </p:txBody>
      </p:sp>
      <p:sp>
        <p:nvSpPr>
          <p:cNvPr id="269" name="Google Shape;269;p40"/>
          <p:cNvSpPr txBox="1"/>
          <p:nvPr/>
        </p:nvSpPr>
        <p:spPr>
          <a:xfrm>
            <a:off x="0" y="1089267"/>
            <a:ext cx="5918400" cy="5757498"/>
          </a:xfrm>
          <a:prstGeom prst="rect">
            <a:avLst/>
          </a:prstGeom>
          <a:noFill/>
          <a:ln>
            <a:noFill/>
          </a:ln>
        </p:spPr>
        <p:txBody>
          <a:bodyPr spcFirstLastPara="1" wrap="square" lIns="121900" tIns="121900" rIns="121900" bIns="121900" anchor="t" anchorCtr="0">
            <a:spAutoFit/>
          </a:bodyPr>
          <a:lstStyle/>
          <a:p>
            <a:pPr>
              <a:lnSpc>
                <a:spcPct val="90000"/>
              </a:lnSpc>
              <a:spcBef>
                <a:spcPts val="1600"/>
              </a:spcBef>
            </a:pPr>
            <a:endParaRPr lang="en" sz="2667" dirty="0" smtClean="0">
              <a:solidFill>
                <a:schemeClr val="dk1"/>
              </a:solidFill>
            </a:endParaRPr>
          </a:p>
          <a:p>
            <a:pPr>
              <a:lnSpc>
                <a:spcPct val="90000"/>
              </a:lnSpc>
              <a:spcBef>
                <a:spcPts val="1600"/>
              </a:spcBef>
            </a:pPr>
            <a:r>
              <a:rPr lang="en" sz="2400" dirty="0" smtClean="0">
                <a:solidFill>
                  <a:schemeClr val="dk1"/>
                </a:solidFill>
              </a:rPr>
              <a:t>Advantage of using solar trackers:</a:t>
            </a:r>
            <a:endParaRPr sz="2400" dirty="0" smtClean="0">
              <a:solidFill>
                <a:schemeClr val="dk1"/>
              </a:solidFill>
            </a:endParaRPr>
          </a:p>
          <a:p>
            <a:pPr algn="just">
              <a:lnSpc>
                <a:spcPct val="90000"/>
              </a:lnSpc>
              <a:spcBef>
                <a:spcPts val="1600"/>
              </a:spcBef>
            </a:pPr>
            <a:r>
              <a:rPr lang="en" sz="2400" b="1" dirty="0" smtClean="0">
                <a:solidFill>
                  <a:schemeClr val="dk1"/>
                </a:solidFill>
              </a:rPr>
              <a:t>a</a:t>
            </a:r>
            <a:r>
              <a:rPr lang="en" sz="2400" b="1" dirty="0">
                <a:solidFill>
                  <a:schemeClr val="dk1"/>
                </a:solidFill>
              </a:rPr>
              <a:t>. </a:t>
            </a:r>
            <a:r>
              <a:rPr lang="en" sz="2400" dirty="0">
                <a:solidFill>
                  <a:schemeClr val="dk1"/>
                </a:solidFill>
              </a:rPr>
              <a:t>Increased Energy Production: Solar trackers allow solar panels to follow the sun's path, optimizing the angle of incidence for sunlight throughout the day. This results in higher energy output compared to fixed solar panels, typically ranging from 20% to 30% more electricity generation.</a:t>
            </a:r>
            <a:endParaRPr sz="2400" dirty="0">
              <a:solidFill>
                <a:schemeClr val="dk1"/>
              </a:solidFill>
            </a:endParaRPr>
          </a:p>
          <a:p>
            <a:pPr algn="just">
              <a:lnSpc>
                <a:spcPct val="90000"/>
              </a:lnSpc>
              <a:spcBef>
                <a:spcPts val="1600"/>
              </a:spcBef>
            </a:pPr>
            <a:r>
              <a:rPr lang="en" sz="2400" b="1" dirty="0">
                <a:solidFill>
                  <a:schemeClr val="dk1"/>
                </a:solidFill>
              </a:rPr>
              <a:t>b.</a:t>
            </a:r>
            <a:r>
              <a:rPr lang="en" sz="2400" dirty="0">
                <a:solidFill>
                  <a:schemeClr val="dk1"/>
                </a:solidFill>
              </a:rPr>
              <a:t> Improved ROI: With increased energy production, solar farm operators can achieve a quicker return on investment (ROI). </a:t>
            </a:r>
            <a:endParaRPr sz="2400" dirty="0">
              <a:solidFill>
                <a:schemeClr val="dk1"/>
              </a:solidFill>
            </a:endParaRPr>
          </a:p>
        </p:txBody>
      </p:sp>
      <p:sp>
        <p:nvSpPr>
          <p:cNvPr id="270" name="Google Shape;270;p40"/>
          <p:cNvSpPr txBox="1"/>
          <p:nvPr/>
        </p:nvSpPr>
        <p:spPr>
          <a:xfrm>
            <a:off x="6386360" y="1663848"/>
            <a:ext cx="5580400" cy="5182917"/>
          </a:xfrm>
          <a:prstGeom prst="rect">
            <a:avLst/>
          </a:prstGeom>
          <a:noFill/>
          <a:ln>
            <a:noFill/>
          </a:ln>
        </p:spPr>
        <p:txBody>
          <a:bodyPr spcFirstLastPara="1" wrap="square" lIns="121900" tIns="121900" rIns="121900" bIns="121900" anchor="t" anchorCtr="0">
            <a:spAutoFit/>
          </a:bodyPr>
          <a:lstStyle/>
          <a:p>
            <a:pPr algn="just">
              <a:lnSpc>
                <a:spcPct val="90000"/>
              </a:lnSpc>
              <a:spcBef>
                <a:spcPts val="1600"/>
              </a:spcBef>
            </a:pPr>
            <a:r>
              <a:rPr lang="en" sz="2400" dirty="0" smtClean="0">
                <a:solidFill>
                  <a:schemeClr val="dk1"/>
                </a:solidFill>
              </a:rPr>
              <a:t>Advantage </a:t>
            </a:r>
            <a:r>
              <a:rPr lang="en" sz="2400" dirty="0">
                <a:solidFill>
                  <a:schemeClr val="dk1"/>
                </a:solidFill>
              </a:rPr>
              <a:t>of using solar trackers:</a:t>
            </a:r>
            <a:endParaRPr sz="2400" dirty="0">
              <a:solidFill>
                <a:schemeClr val="dk1"/>
              </a:solidFill>
            </a:endParaRPr>
          </a:p>
          <a:p>
            <a:pPr algn="just">
              <a:lnSpc>
                <a:spcPct val="90000"/>
              </a:lnSpc>
              <a:spcBef>
                <a:spcPts val="1600"/>
              </a:spcBef>
            </a:pPr>
            <a:r>
              <a:rPr lang="en" sz="2400" b="1" dirty="0">
                <a:solidFill>
                  <a:schemeClr val="dk1"/>
                </a:solidFill>
              </a:rPr>
              <a:t>a.</a:t>
            </a:r>
            <a:r>
              <a:rPr lang="en" sz="2400" dirty="0">
                <a:solidFill>
                  <a:schemeClr val="dk1"/>
                </a:solidFill>
              </a:rPr>
              <a:t> Space Optimization: In the commercial and industrial sector, rooftop space is often limited, and businesses aim to maximize the solar energy output from their installations. </a:t>
            </a:r>
            <a:endParaRPr sz="2400" dirty="0">
              <a:solidFill>
                <a:srgbClr val="9E3611"/>
              </a:solidFill>
            </a:endParaRPr>
          </a:p>
          <a:p>
            <a:pPr algn="just">
              <a:lnSpc>
                <a:spcPct val="90000"/>
              </a:lnSpc>
              <a:spcBef>
                <a:spcPts val="1600"/>
              </a:spcBef>
            </a:pPr>
            <a:r>
              <a:rPr lang="en" sz="2400" b="1" dirty="0">
                <a:solidFill>
                  <a:schemeClr val="dk1"/>
                </a:solidFill>
              </a:rPr>
              <a:t>b.</a:t>
            </a:r>
            <a:r>
              <a:rPr lang="en" sz="2400" dirty="0">
                <a:solidFill>
                  <a:schemeClr val="dk1"/>
                </a:solidFill>
              </a:rPr>
              <a:t> Cost Savings: By using solar trackers, commercial and industrial establishments can offset more of their electricity consumption from the grid. This results in cost savings on energy bills, especially in regions with high electricity rates. </a:t>
            </a:r>
            <a:endParaRPr sz="2400" dirty="0">
              <a:solidFill>
                <a:schemeClr val="dk1"/>
              </a:solidFill>
            </a:endParaRPr>
          </a:p>
        </p:txBody>
      </p:sp>
      <p:cxnSp>
        <p:nvCxnSpPr>
          <p:cNvPr id="7" name="Google Shape;74;p16"/>
          <p:cNvCxnSpPr/>
          <p:nvPr/>
        </p:nvCxnSpPr>
        <p:spPr>
          <a:xfrm flipV="1">
            <a:off x="394900" y="788813"/>
            <a:ext cx="5146918" cy="26196"/>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38478962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p:nvPr/>
        </p:nvSpPr>
        <p:spPr>
          <a:xfrm>
            <a:off x="1346200" y="198582"/>
            <a:ext cx="9081656" cy="861734"/>
          </a:xfrm>
          <a:prstGeom prst="rect">
            <a:avLst/>
          </a:prstGeom>
          <a:noFill/>
          <a:ln>
            <a:noFill/>
          </a:ln>
        </p:spPr>
        <p:txBody>
          <a:bodyPr spcFirstLastPara="1" wrap="square" lIns="121900" tIns="121900" rIns="121900" bIns="121900" anchor="t" anchorCtr="0">
            <a:spAutoFit/>
          </a:bodyPr>
          <a:lstStyle/>
          <a:p>
            <a:r>
              <a:rPr lang="en" sz="4000" dirty="0"/>
              <a:t>CHALLENGES IN OUR PROJECT</a:t>
            </a:r>
            <a:endParaRPr sz="4000" dirty="0"/>
          </a:p>
        </p:txBody>
      </p:sp>
      <p:cxnSp>
        <p:nvCxnSpPr>
          <p:cNvPr id="3" name="Google Shape;74;p16"/>
          <p:cNvCxnSpPr/>
          <p:nvPr/>
        </p:nvCxnSpPr>
        <p:spPr>
          <a:xfrm flipV="1">
            <a:off x="1191790" y="1060316"/>
            <a:ext cx="7841374" cy="70759"/>
          </a:xfrm>
          <a:prstGeom prst="straightConnector1">
            <a:avLst/>
          </a:prstGeom>
          <a:noFill/>
          <a:ln w="76200" cap="flat" cmpd="sng">
            <a:solidFill>
              <a:schemeClr val="tx1"/>
            </a:solidFill>
            <a:prstDash val="solid"/>
            <a:round/>
            <a:headEnd type="none" w="med" len="med"/>
            <a:tailEnd type="none" w="med" len="med"/>
          </a:ln>
        </p:spPr>
      </p:cxnSp>
      <p:sp>
        <p:nvSpPr>
          <p:cNvPr id="4" name="Google Shape;276;p41"/>
          <p:cNvSpPr txBox="1">
            <a:spLocks/>
          </p:cNvSpPr>
          <p:nvPr/>
        </p:nvSpPr>
        <p:spPr>
          <a:xfrm>
            <a:off x="1059844" y="1992809"/>
            <a:ext cx="10670337" cy="4038536"/>
          </a:xfrm>
          <a:prstGeom prst="rect">
            <a:avLst/>
          </a:prstGeom>
        </p:spPr>
        <p:txBody>
          <a:bodyPr spcFirstLastPara="1" wrap="square" lIns="91425" tIns="91425" rIns="91425" bIns="91425" anchor="t" anchorCtr="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0"/>
              </a:spcBef>
              <a:buFont typeface="Wingdings" pitchFamily="2" charset="2"/>
              <a:buNone/>
            </a:pPr>
            <a:r>
              <a:rPr lang="en-US" sz="2800" dirty="0" smtClean="0">
                <a:solidFill>
                  <a:schemeClr val="dk1"/>
                </a:solidFill>
              </a:rPr>
              <a:t>The challenges encountered during the implementation include:</a:t>
            </a:r>
          </a:p>
          <a:p>
            <a:pPr marL="457200" indent="-342900">
              <a:buClr>
                <a:schemeClr val="dk1"/>
              </a:buClr>
              <a:buSzPts val="1800"/>
              <a:buFont typeface="Wingdings" pitchFamily="2" charset="2"/>
              <a:buChar char="●"/>
            </a:pPr>
            <a:r>
              <a:rPr lang="en-US" sz="2800" dirty="0" smtClean="0">
                <a:solidFill>
                  <a:schemeClr val="dk1"/>
                </a:solidFill>
              </a:rPr>
              <a:t>Unavailability of online data to train the model. The data used to train the model was generated from the solar system setup on Arduino Uno  </a:t>
            </a:r>
          </a:p>
          <a:p>
            <a:pPr marL="457200" indent="-342900">
              <a:spcBef>
                <a:spcPts val="0"/>
              </a:spcBef>
              <a:buClr>
                <a:schemeClr val="dk1"/>
              </a:buClr>
              <a:buSzPts val="1800"/>
              <a:buFont typeface="Wingdings" pitchFamily="2" charset="2"/>
              <a:buChar char="●"/>
            </a:pPr>
            <a:r>
              <a:rPr lang="en-US" sz="2800" dirty="0" smtClean="0">
                <a:solidFill>
                  <a:schemeClr val="dk1"/>
                </a:solidFill>
              </a:rPr>
              <a:t>Some of the components such as solar PV panel were not available but we improvised using a box to represent the panel</a:t>
            </a:r>
          </a:p>
          <a:p>
            <a:pPr marL="457200" indent="-342900">
              <a:spcBef>
                <a:spcPts val="0"/>
              </a:spcBef>
              <a:buClr>
                <a:schemeClr val="dk1"/>
              </a:buClr>
              <a:buSzPts val="1800"/>
              <a:buFont typeface="Wingdings" pitchFamily="2" charset="2"/>
              <a:buChar char="●"/>
            </a:pPr>
            <a:r>
              <a:rPr lang="en-US" sz="2800" dirty="0" smtClean="0">
                <a:solidFill>
                  <a:schemeClr val="dk1"/>
                </a:solidFill>
              </a:rPr>
              <a:t>The energy produced by the Solar PV panel during the active and sleep mode could not be calculated </a:t>
            </a:r>
          </a:p>
          <a:p>
            <a:pPr marL="0" indent="0">
              <a:spcAft>
                <a:spcPts val="1200"/>
              </a:spcAft>
              <a:buFont typeface="Wingdings" pitchFamily="2" charset="2"/>
              <a:buNone/>
            </a:pPr>
            <a:endParaRPr lang="en-US" dirty="0">
              <a:solidFill>
                <a:schemeClr val="dk1"/>
              </a:solidFill>
            </a:endParaRPr>
          </a:p>
        </p:txBody>
      </p:sp>
    </p:spTree>
    <p:extLst>
      <p:ext uri="{BB962C8B-B14F-4D97-AF65-F5344CB8AC3E}">
        <p14:creationId xmlns:p14="http://schemas.microsoft.com/office/powerpoint/2010/main" val="13154028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1;p42"/>
          <p:cNvSpPr txBox="1">
            <a:spLocks/>
          </p:cNvSpPr>
          <p:nvPr/>
        </p:nvSpPr>
        <p:spPr>
          <a:xfrm>
            <a:off x="1724864" y="1327966"/>
            <a:ext cx="8520600" cy="3416400"/>
          </a:xfrm>
          <a:prstGeom prst="rect">
            <a:avLst/>
          </a:prstGeom>
        </p:spPr>
        <p:txBody>
          <a:bodyPr spcFirstLastPara="1" wrap="square" lIns="91425" tIns="91425" rIns="91425" bIns="91425" anchor="t" anchorCtr="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0"/>
              </a:spcBef>
              <a:buFont typeface="Wingdings" pitchFamily="2" charset="2"/>
              <a:buNone/>
            </a:pPr>
            <a:r>
              <a:rPr lang="en-US" sz="6600" dirty="0" smtClean="0">
                <a:solidFill>
                  <a:schemeClr val="dk1"/>
                </a:solidFill>
              </a:rPr>
              <a:t>       </a:t>
            </a:r>
          </a:p>
          <a:p>
            <a:pPr marL="0" indent="0">
              <a:spcAft>
                <a:spcPts val="1200"/>
              </a:spcAft>
              <a:buFont typeface="Wingdings" pitchFamily="2" charset="2"/>
              <a:buNone/>
            </a:pPr>
            <a:r>
              <a:rPr lang="en-US" sz="6600" dirty="0" smtClean="0">
                <a:solidFill>
                  <a:schemeClr val="dk1"/>
                </a:solidFill>
              </a:rPr>
              <a:t>        </a:t>
            </a:r>
            <a:r>
              <a:rPr lang="en-US" sz="8800" b="1" dirty="0" smtClean="0">
                <a:solidFill>
                  <a:srgbClr val="7030A0"/>
                </a:solidFill>
              </a:rPr>
              <a:t>Thank you</a:t>
            </a:r>
            <a:r>
              <a:rPr lang="en-US" sz="6600" dirty="0" smtClean="0">
                <a:solidFill>
                  <a:srgbClr val="7030A0"/>
                </a:solidFill>
              </a:rPr>
              <a:t>!</a:t>
            </a:r>
            <a:endParaRPr lang="en-US" sz="6600" dirty="0">
              <a:solidFill>
                <a:srgbClr val="7030A0"/>
              </a:solidFill>
            </a:endParaRPr>
          </a:p>
        </p:txBody>
      </p:sp>
    </p:spTree>
    <p:extLst>
      <p:ext uri="{BB962C8B-B14F-4D97-AF65-F5344CB8AC3E}">
        <p14:creationId xmlns:p14="http://schemas.microsoft.com/office/powerpoint/2010/main" val="3831602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p2"/>
          <p:cNvSpPr txBox="1">
            <a:spLocks/>
          </p:cNvSpPr>
          <p:nvPr/>
        </p:nvSpPr>
        <p:spPr>
          <a:xfrm>
            <a:off x="1191790" y="268921"/>
            <a:ext cx="7822901" cy="763600"/>
          </a:xfrm>
          <a:prstGeom prst="rect">
            <a:avLst/>
          </a:prstGeom>
          <a:noFill/>
          <a:ln>
            <a:noFill/>
          </a:ln>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dk1"/>
              </a:buClr>
              <a:buSzPts val="2800"/>
              <a:buFont typeface="Times New Roman"/>
              <a:buNone/>
            </a:pPr>
            <a:r>
              <a:rPr lang="en-US" b="1" dirty="0" smtClean="0">
                <a:solidFill>
                  <a:srgbClr val="7030A0"/>
                </a:solidFill>
                <a:latin typeface="Times New Roman" panose="02020603050405020304" pitchFamily="18" charset="0"/>
                <a:ea typeface="Times New Roman"/>
                <a:cs typeface="Times New Roman" panose="02020603050405020304" pitchFamily="18" charset="0"/>
                <a:sym typeface="Times New Roman"/>
              </a:rPr>
              <a:t>Team Organization </a:t>
            </a:r>
            <a:endParaRPr lang="en-US" dirty="0">
              <a:solidFill>
                <a:srgbClr val="7030A0"/>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Google Shape;199;p2"/>
          <p:cNvSpPr txBox="1"/>
          <p:nvPr/>
        </p:nvSpPr>
        <p:spPr>
          <a:xfrm flipH="1">
            <a:off x="215572" y="1615114"/>
            <a:ext cx="4092234" cy="2074374"/>
          </a:xfrm>
          <a:prstGeom prst="rect">
            <a:avLst/>
          </a:prstGeom>
          <a:solidFill>
            <a:schemeClr val="accent3">
              <a:lumMod val="40000"/>
              <a:lumOff val="60000"/>
            </a:schemeClr>
          </a:solidFill>
          <a:ln>
            <a:noFill/>
          </a:ln>
        </p:spPr>
        <p:txBody>
          <a:bodyPr spcFirstLastPara="1" wrap="square" lIns="91425" tIns="45700" rIns="91425" bIns="45700" anchor="t" anchorCtr="0">
            <a:spAutoFit/>
          </a:bodyPr>
          <a:lstStyle/>
          <a:p>
            <a:pPr lvl="0">
              <a:lnSpc>
                <a:spcPct val="115000"/>
              </a:lnSpc>
            </a:pPr>
            <a:r>
              <a:rPr lang="en-US" sz="1400" dirty="0">
                <a:solidFill>
                  <a:schemeClr val="dk1"/>
                </a:solidFill>
              </a:rPr>
              <a:t>N</a:t>
            </a:r>
            <a:r>
              <a:rPr lang="en-US" sz="1400" b="1" dirty="0">
                <a:solidFill>
                  <a:schemeClr val="dk1"/>
                </a:solidFill>
              </a:rPr>
              <a:t>ame</a:t>
            </a:r>
            <a:r>
              <a:rPr lang="en-US" sz="1400" dirty="0">
                <a:solidFill>
                  <a:schemeClr val="dk1"/>
                </a:solidFill>
              </a:rPr>
              <a:t>:  </a:t>
            </a:r>
            <a:r>
              <a:rPr lang="en-US" sz="1400" dirty="0" err="1">
                <a:solidFill>
                  <a:schemeClr val="dk1"/>
                </a:solidFill>
              </a:rPr>
              <a:t>Lasseni</a:t>
            </a:r>
            <a:r>
              <a:rPr lang="en-US" sz="1400" dirty="0">
                <a:solidFill>
                  <a:schemeClr val="dk1"/>
                </a:solidFill>
              </a:rPr>
              <a:t> COULIBALY</a:t>
            </a:r>
          </a:p>
          <a:p>
            <a:pPr lvl="0">
              <a:lnSpc>
                <a:spcPct val="115000"/>
              </a:lnSpc>
            </a:pPr>
            <a:r>
              <a:rPr lang="en-US" sz="1400" b="1" dirty="0">
                <a:solidFill>
                  <a:schemeClr val="dk1"/>
                </a:solidFill>
              </a:rPr>
              <a:t>Role</a:t>
            </a:r>
            <a:r>
              <a:rPr lang="en-US" sz="1400" dirty="0">
                <a:solidFill>
                  <a:schemeClr val="dk1"/>
                </a:solidFill>
              </a:rPr>
              <a:t>  :   programmer</a:t>
            </a:r>
          </a:p>
          <a:p>
            <a:pPr lvl="0">
              <a:lnSpc>
                <a:spcPct val="115000"/>
              </a:lnSpc>
            </a:pPr>
            <a:r>
              <a:rPr lang="en-US" sz="1400" dirty="0" smtClean="0">
                <a:solidFill>
                  <a:schemeClr val="dk1"/>
                </a:solidFill>
              </a:rPr>
              <a:t>Experience</a:t>
            </a:r>
            <a:r>
              <a:rPr lang="en-US" sz="1400" dirty="0">
                <a:solidFill>
                  <a:schemeClr val="dk1"/>
                </a:solidFill>
              </a:rPr>
              <a:t>: Networking and Telecom Engineer </a:t>
            </a:r>
          </a:p>
          <a:p>
            <a:pPr lvl="0">
              <a:lnSpc>
                <a:spcPct val="115000"/>
              </a:lnSpc>
            </a:pPr>
            <a:r>
              <a:rPr lang="en-US" sz="1400" b="1" dirty="0">
                <a:solidFill>
                  <a:schemeClr val="dk1"/>
                </a:solidFill>
              </a:rPr>
              <a:t>Reason</a:t>
            </a:r>
            <a:r>
              <a:rPr lang="en-US" sz="1400" dirty="0">
                <a:solidFill>
                  <a:schemeClr val="dk1"/>
                </a:solidFill>
              </a:rPr>
              <a:t>: Ability for writing code to implement the functionalities and features defined in the project requirements.</a:t>
            </a:r>
          </a:p>
          <a:p>
            <a:pPr lvl="0">
              <a:lnSpc>
                <a:spcPct val="115000"/>
              </a:lnSpc>
            </a:pPr>
            <a:r>
              <a:rPr lang="en-US" sz="1400" b="1" dirty="0">
                <a:solidFill>
                  <a:schemeClr val="dk1"/>
                </a:solidFill>
              </a:rPr>
              <a:t>Focused Area</a:t>
            </a:r>
            <a:r>
              <a:rPr lang="en-US" sz="1400" dirty="0">
                <a:solidFill>
                  <a:schemeClr val="dk1"/>
                </a:solidFill>
              </a:rPr>
              <a:t>: Arduino code, PDL and system Design</a:t>
            </a:r>
            <a:r>
              <a:rPr lang="en-US" sz="1400" dirty="0" smtClean="0">
                <a:solidFill>
                  <a:schemeClr val="dk1"/>
                </a:solidFill>
              </a:rPr>
              <a:t>.</a:t>
            </a:r>
            <a:endParaRPr lang="en-US" sz="1400" dirty="0">
              <a:solidFill>
                <a:schemeClr val="dk1"/>
              </a:solidFill>
            </a:endParaRPr>
          </a:p>
        </p:txBody>
      </p:sp>
      <p:sp>
        <p:nvSpPr>
          <p:cNvPr id="4" name="Google Shape;200;p2"/>
          <p:cNvSpPr txBox="1"/>
          <p:nvPr/>
        </p:nvSpPr>
        <p:spPr>
          <a:xfrm flipH="1">
            <a:off x="8206350" y="4320423"/>
            <a:ext cx="3500582" cy="2042057"/>
          </a:xfrm>
          <a:prstGeom prst="rect">
            <a:avLst/>
          </a:prstGeom>
          <a:solidFill>
            <a:schemeClr val="bg2">
              <a:lumMod val="90000"/>
            </a:schemeClr>
          </a:solidFill>
          <a:ln>
            <a:noFill/>
          </a:ln>
        </p:spPr>
        <p:txBody>
          <a:bodyPr spcFirstLastPara="1" wrap="square" lIns="91425" tIns="45700" rIns="91425" bIns="45700" anchor="t" anchorCtr="0">
            <a:spAutoFit/>
          </a:bodyPr>
          <a:lstStyle/>
          <a:p>
            <a:pPr lvl="0" algn="just">
              <a:lnSpc>
                <a:spcPct val="115000"/>
              </a:lnSpc>
            </a:pPr>
            <a:r>
              <a:rPr lang="en-US" sz="1400" b="1" dirty="0">
                <a:solidFill>
                  <a:schemeClr val="dk1"/>
                </a:solidFill>
              </a:rPr>
              <a:t>Name</a:t>
            </a:r>
            <a:r>
              <a:rPr lang="en-US" sz="1400" dirty="0">
                <a:solidFill>
                  <a:schemeClr val="dk1"/>
                </a:solidFill>
              </a:rPr>
              <a:t>: Steven NSANZABANDI GASASIRA</a:t>
            </a:r>
          </a:p>
          <a:p>
            <a:pPr lvl="0" algn="just">
              <a:lnSpc>
                <a:spcPct val="115000"/>
              </a:lnSpc>
            </a:pPr>
            <a:r>
              <a:rPr lang="en-US" sz="1400" b="1" dirty="0">
                <a:solidFill>
                  <a:schemeClr val="dk1"/>
                </a:solidFill>
              </a:rPr>
              <a:t>Role </a:t>
            </a:r>
            <a:r>
              <a:rPr lang="en-US" sz="1400" dirty="0">
                <a:solidFill>
                  <a:schemeClr val="dk1"/>
                </a:solidFill>
              </a:rPr>
              <a:t> :   </a:t>
            </a:r>
            <a:r>
              <a:rPr lang="en-US" sz="1400" b="1" dirty="0">
                <a:solidFill>
                  <a:schemeClr val="dk1"/>
                </a:solidFill>
              </a:rPr>
              <a:t>Business Analyst</a:t>
            </a:r>
          </a:p>
          <a:p>
            <a:pPr lvl="0" algn="just">
              <a:lnSpc>
                <a:spcPct val="115000"/>
              </a:lnSpc>
            </a:pPr>
            <a:r>
              <a:rPr lang="en-US" sz="1400" b="1" dirty="0" smtClean="0">
                <a:solidFill>
                  <a:schemeClr val="dk1"/>
                </a:solidFill>
              </a:rPr>
              <a:t>Experience</a:t>
            </a:r>
            <a:r>
              <a:rPr lang="en-US" sz="1400" dirty="0" smtClean="0">
                <a:solidFill>
                  <a:schemeClr val="dk1"/>
                </a:solidFill>
              </a:rPr>
              <a:t>: Business </a:t>
            </a:r>
            <a:r>
              <a:rPr lang="en-US" sz="1400" dirty="0">
                <a:solidFill>
                  <a:schemeClr val="dk1"/>
                </a:solidFill>
              </a:rPr>
              <a:t>analyst expert</a:t>
            </a:r>
          </a:p>
          <a:p>
            <a:pPr lvl="0" algn="just">
              <a:lnSpc>
                <a:spcPct val="115000"/>
              </a:lnSpc>
            </a:pPr>
            <a:r>
              <a:rPr lang="en-US" sz="1400" b="1" dirty="0" smtClean="0">
                <a:solidFill>
                  <a:schemeClr val="dk1"/>
                </a:solidFill>
              </a:rPr>
              <a:t>Reason</a:t>
            </a:r>
            <a:r>
              <a:rPr lang="en-US" sz="1400" b="1" dirty="0">
                <a:solidFill>
                  <a:schemeClr val="dk1"/>
                </a:solidFill>
              </a:rPr>
              <a:t>: </a:t>
            </a:r>
            <a:r>
              <a:rPr lang="en-US" sz="1400" dirty="0">
                <a:solidFill>
                  <a:schemeClr val="dk1"/>
                </a:solidFill>
              </a:rPr>
              <a:t>Ability to solve problems</a:t>
            </a:r>
          </a:p>
          <a:p>
            <a:pPr lvl="0" algn="just">
              <a:lnSpc>
                <a:spcPct val="115000"/>
              </a:lnSpc>
            </a:pPr>
            <a:r>
              <a:rPr lang="en-US" sz="1400" b="1" dirty="0">
                <a:solidFill>
                  <a:schemeClr val="dk1"/>
                </a:solidFill>
              </a:rPr>
              <a:t>Focused Area: </a:t>
            </a:r>
            <a:r>
              <a:rPr lang="en-US" sz="1400" dirty="0">
                <a:solidFill>
                  <a:schemeClr val="dk1"/>
                </a:solidFill>
              </a:rPr>
              <a:t>Existing Products, business sector ,and </a:t>
            </a:r>
            <a:r>
              <a:rPr lang="en-US" sz="1400" dirty="0" smtClean="0">
                <a:solidFill>
                  <a:schemeClr val="dk1"/>
                </a:solidFill>
              </a:rPr>
              <a:t>Challenges</a:t>
            </a:r>
            <a:endParaRPr lang="en-US" sz="1400" dirty="0">
              <a:solidFill>
                <a:schemeClr val="dk1"/>
              </a:solidFill>
            </a:endParaRPr>
          </a:p>
          <a:p>
            <a:pPr algn="just">
              <a:buClr>
                <a:srgbClr val="000000"/>
              </a:buClr>
              <a:buFont typeface="Arial"/>
              <a:buNone/>
            </a:pPr>
            <a:endParaRPr sz="1400"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201;p2"/>
          <p:cNvSpPr txBox="1"/>
          <p:nvPr/>
        </p:nvSpPr>
        <p:spPr>
          <a:xfrm flipH="1">
            <a:off x="4562887" y="2280894"/>
            <a:ext cx="3360673" cy="1826614"/>
          </a:xfrm>
          <a:prstGeom prst="rect">
            <a:avLst/>
          </a:prstGeom>
          <a:solidFill>
            <a:schemeClr val="accent1">
              <a:lumMod val="40000"/>
              <a:lumOff val="60000"/>
            </a:schemeClr>
          </a:solidFill>
          <a:ln>
            <a:noFill/>
          </a:ln>
        </p:spPr>
        <p:txBody>
          <a:bodyPr spcFirstLastPara="1" wrap="square" lIns="91425" tIns="45700" rIns="91425" bIns="45700" anchor="t" anchorCtr="0">
            <a:spAutoFit/>
          </a:bodyPr>
          <a:lstStyle/>
          <a:p>
            <a:pPr lvl="0" algn="just">
              <a:lnSpc>
                <a:spcPct val="115000"/>
              </a:lnSpc>
              <a:buClr>
                <a:schemeClr val="dk1"/>
              </a:buClr>
              <a:buSzPts val="1100"/>
            </a:pPr>
            <a:r>
              <a:rPr lang="en-US" sz="1400" dirty="0">
                <a:solidFill>
                  <a:schemeClr val="dk1"/>
                </a:solidFill>
              </a:rPr>
              <a:t>Name: </a:t>
            </a:r>
            <a:r>
              <a:rPr lang="en-US" sz="1400" dirty="0" err="1">
                <a:solidFill>
                  <a:schemeClr val="dk1"/>
                </a:solidFill>
              </a:rPr>
              <a:t>Rehema</a:t>
            </a:r>
            <a:r>
              <a:rPr lang="en-US" sz="1400" dirty="0">
                <a:solidFill>
                  <a:schemeClr val="dk1"/>
                </a:solidFill>
              </a:rPr>
              <a:t> MWAWADO</a:t>
            </a:r>
          </a:p>
          <a:p>
            <a:pPr lvl="0" algn="just">
              <a:lnSpc>
                <a:spcPct val="115000"/>
              </a:lnSpc>
              <a:buClr>
                <a:schemeClr val="dk1"/>
              </a:buClr>
              <a:buSzPts val="1100"/>
            </a:pPr>
            <a:r>
              <a:rPr lang="en-US" sz="1400" b="1" dirty="0">
                <a:solidFill>
                  <a:schemeClr val="dk1"/>
                </a:solidFill>
              </a:rPr>
              <a:t>Role</a:t>
            </a:r>
            <a:r>
              <a:rPr lang="en-US" sz="1400" dirty="0">
                <a:solidFill>
                  <a:schemeClr val="dk1"/>
                </a:solidFill>
              </a:rPr>
              <a:t>  :  Project Leader</a:t>
            </a:r>
          </a:p>
          <a:p>
            <a:pPr lvl="0" algn="just">
              <a:lnSpc>
                <a:spcPct val="115000"/>
              </a:lnSpc>
              <a:buClr>
                <a:schemeClr val="dk1"/>
              </a:buClr>
              <a:buSzPts val="1100"/>
            </a:pPr>
            <a:r>
              <a:rPr lang="en-US" sz="1400" b="1" dirty="0" smtClean="0">
                <a:solidFill>
                  <a:schemeClr val="dk1"/>
                </a:solidFill>
              </a:rPr>
              <a:t>Experience</a:t>
            </a:r>
            <a:r>
              <a:rPr lang="en-US" sz="1400" dirty="0" smtClean="0">
                <a:solidFill>
                  <a:schemeClr val="dk1"/>
                </a:solidFill>
              </a:rPr>
              <a:t>: System Design</a:t>
            </a:r>
            <a:endParaRPr lang="en-US" sz="1400" dirty="0">
              <a:solidFill>
                <a:schemeClr val="dk1"/>
              </a:solidFill>
            </a:endParaRPr>
          </a:p>
          <a:p>
            <a:pPr lvl="0" algn="just">
              <a:lnSpc>
                <a:spcPct val="115000"/>
              </a:lnSpc>
              <a:buClr>
                <a:schemeClr val="dk1"/>
              </a:buClr>
              <a:buSzPts val="1100"/>
            </a:pPr>
            <a:r>
              <a:rPr lang="en-US" sz="1400" b="1" dirty="0">
                <a:solidFill>
                  <a:schemeClr val="dk1"/>
                </a:solidFill>
              </a:rPr>
              <a:t>Reason: </a:t>
            </a:r>
            <a:r>
              <a:rPr lang="en-US" sz="1400" dirty="0">
                <a:solidFill>
                  <a:schemeClr val="dk1"/>
                </a:solidFill>
              </a:rPr>
              <a:t>Knowledge on ML models development and deployment</a:t>
            </a:r>
          </a:p>
          <a:p>
            <a:pPr lvl="0" algn="just">
              <a:lnSpc>
                <a:spcPct val="115000"/>
              </a:lnSpc>
              <a:buClr>
                <a:schemeClr val="dk1"/>
              </a:buClr>
              <a:buSzPts val="1100"/>
            </a:pPr>
            <a:r>
              <a:rPr lang="en-US" sz="1400" b="1" dirty="0">
                <a:solidFill>
                  <a:schemeClr val="dk1"/>
                </a:solidFill>
              </a:rPr>
              <a:t>Focused Area</a:t>
            </a:r>
            <a:r>
              <a:rPr lang="en-US" sz="1400" dirty="0">
                <a:solidFill>
                  <a:schemeClr val="dk1"/>
                </a:solidFill>
              </a:rPr>
              <a:t>: </a:t>
            </a:r>
            <a:r>
              <a:rPr lang="en-US" sz="1400" dirty="0" smtClean="0">
                <a:solidFill>
                  <a:schemeClr val="dk1"/>
                </a:solidFill>
              </a:rPr>
              <a:t>PDL, ML </a:t>
            </a:r>
            <a:r>
              <a:rPr lang="en-US" sz="1400" dirty="0">
                <a:solidFill>
                  <a:schemeClr val="dk1"/>
                </a:solidFill>
              </a:rPr>
              <a:t>code development and </a:t>
            </a:r>
            <a:r>
              <a:rPr lang="en-US" sz="1400" dirty="0" smtClean="0">
                <a:solidFill>
                  <a:schemeClr val="dk1"/>
                </a:solidFill>
              </a:rPr>
              <a:t>deployment</a:t>
            </a:r>
            <a:endParaRPr lang="en-US" sz="1400" dirty="0">
              <a:solidFill>
                <a:schemeClr val="dk1"/>
              </a:solidFill>
            </a:endParaRPr>
          </a:p>
        </p:txBody>
      </p:sp>
      <p:sp>
        <p:nvSpPr>
          <p:cNvPr id="6" name="Google Shape;202;p2"/>
          <p:cNvSpPr txBox="1"/>
          <p:nvPr/>
        </p:nvSpPr>
        <p:spPr>
          <a:xfrm flipH="1">
            <a:off x="215572" y="4072662"/>
            <a:ext cx="4092234" cy="2289817"/>
          </a:xfrm>
          <a:prstGeom prst="rect">
            <a:avLst/>
          </a:prstGeom>
          <a:solidFill>
            <a:schemeClr val="accent1">
              <a:lumMod val="20000"/>
              <a:lumOff val="80000"/>
            </a:schemeClr>
          </a:solidFill>
          <a:ln>
            <a:noFill/>
          </a:ln>
        </p:spPr>
        <p:txBody>
          <a:bodyPr spcFirstLastPara="1" wrap="square" lIns="91425" tIns="45700" rIns="91425" bIns="45700" anchor="t" anchorCtr="0">
            <a:spAutoFit/>
          </a:bodyPr>
          <a:lstStyle/>
          <a:p>
            <a:pPr lvl="0" algn="just">
              <a:lnSpc>
                <a:spcPct val="115000"/>
              </a:lnSpc>
            </a:pPr>
            <a:r>
              <a:rPr lang="en-US" sz="1400" dirty="0">
                <a:solidFill>
                  <a:schemeClr val="dk1"/>
                </a:solidFill>
              </a:rPr>
              <a:t>Name: ONELIA</a:t>
            </a:r>
          </a:p>
          <a:p>
            <a:pPr lvl="0" algn="just">
              <a:lnSpc>
                <a:spcPct val="115000"/>
              </a:lnSpc>
            </a:pPr>
            <a:r>
              <a:rPr lang="en-US" sz="1400" dirty="0">
                <a:solidFill>
                  <a:schemeClr val="dk1"/>
                </a:solidFill>
              </a:rPr>
              <a:t>Role  </a:t>
            </a:r>
            <a:r>
              <a:rPr lang="en-US" sz="1400" b="1" dirty="0">
                <a:solidFill>
                  <a:schemeClr val="dk1"/>
                </a:solidFill>
              </a:rPr>
              <a:t>: System Analyst</a:t>
            </a:r>
          </a:p>
          <a:p>
            <a:pPr lvl="0" algn="just">
              <a:lnSpc>
                <a:spcPct val="115000"/>
              </a:lnSpc>
            </a:pPr>
            <a:r>
              <a:rPr lang="en-US" sz="1400" dirty="0" smtClean="0">
                <a:solidFill>
                  <a:schemeClr val="dk1"/>
                </a:solidFill>
              </a:rPr>
              <a:t>Experience: System </a:t>
            </a:r>
            <a:r>
              <a:rPr lang="en-US" sz="1400" dirty="0">
                <a:solidFill>
                  <a:schemeClr val="dk1"/>
                </a:solidFill>
              </a:rPr>
              <a:t>analyst </a:t>
            </a:r>
            <a:endParaRPr lang="en-US" sz="1400" dirty="0" smtClean="0">
              <a:solidFill>
                <a:schemeClr val="dk1"/>
              </a:solidFill>
            </a:endParaRPr>
          </a:p>
          <a:p>
            <a:pPr lvl="0" algn="just">
              <a:lnSpc>
                <a:spcPct val="115000"/>
              </a:lnSpc>
            </a:pPr>
            <a:r>
              <a:rPr lang="en-US" sz="1400" b="1" dirty="0" smtClean="0">
                <a:solidFill>
                  <a:schemeClr val="dk1"/>
                </a:solidFill>
              </a:rPr>
              <a:t>Reason</a:t>
            </a:r>
            <a:r>
              <a:rPr lang="en-US" sz="1400" b="1" dirty="0">
                <a:solidFill>
                  <a:schemeClr val="dk1"/>
                </a:solidFill>
              </a:rPr>
              <a:t>: </a:t>
            </a:r>
            <a:r>
              <a:rPr lang="en-US" sz="1400" dirty="0">
                <a:solidFill>
                  <a:schemeClr val="dk1"/>
                </a:solidFill>
              </a:rPr>
              <a:t>Ability to analyze the collected requirements and design a system that meets the business needs.</a:t>
            </a:r>
          </a:p>
          <a:p>
            <a:pPr lvl="0" algn="just">
              <a:lnSpc>
                <a:spcPct val="115000"/>
              </a:lnSpc>
            </a:pPr>
            <a:r>
              <a:rPr lang="en-US" sz="1400" b="1" dirty="0">
                <a:solidFill>
                  <a:schemeClr val="dk1"/>
                </a:solidFill>
              </a:rPr>
              <a:t>Focused Area</a:t>
            </a:r>
            <a:r>
              <a:rPr lang="en-US" sz="1400" dirty="0">
                <a:solidFill>
                  <a:schemeClr val="dk1"/>
                </a:solidFill>
              </a:rPr>
              <a:t>: Energy consumption, Codes and Challenges</a:t>
            </a:r>
          </a:p>
          <a:p>
            <a:pPr algn="just">
              <a:buClr>
                <a:srgbClr val="000000"/>
              </a:buClr>
              <a:buFont typeface="Arial"/>
              <a:buNone/>
            </a:pPr>
            <a:endParaRPr sz="1400"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7" name="Google Shape;203;p2"/>
          <p:cNvSpPr txBox="1"/>
          <p:nvPr/>
        </p:nvSpPr>
        <p:spPr>
          <a:xfrm flipH="1">
            <a:off x="8306708" y="1415079"/>
            <a:ext cx="3737510" cy="2074374"/>
          </a:xfrm>
          <a:prstGeom prst="rect">
            <a:avLst/>
          </a:prstGeom>
          <a:solidFill>
            <a:schemeClr val="accent2">
              <a:lumMod val="20000"/>
              <a:lumOff val="80000"/>
            </a:schemeClr>
          </a:solidFill>
          <a:ln>
            <a:noFill/>
          </a:ln>
        </p:spPr>
        <p:txBody>
          <a:bodyPr spcFirstLastPara="1" wrap="square" lIns="91425" tIns="45700" rIns="91425" bIns="45700" anchor="t" anchorCtr="0">
            <a:spAutoFit/>
          </a:bodyPr>
          <a:lstStyle/>
          <a:p>
            <a:pPr lvl="0" algn="just">
              <a:lnSpc>
                <a:spcPct val="115000"/>
              </a:lnSpc>
            </a:pPr>
            <a:r>
              <a:rPr lang="en-US" sz="1400" dirty="0">
                <a:solidFill>
                  <a:schemeClr val="dk1"/>
                </a:solidFill>
              </a:rPr>
              <a:t>Name:  </a:t>
            </a:r>
            <a:r>
              <a:rPr lang="en-US" sz="1400" dirty="0" err="1">
                <a:solidFill>
                  <a:schemeClr val="dk1"/>
                </a:solidFill>
              </a:rPr>
              <a:t>Abidemi</a:t>
            </a:r>
            <a:r>
              <a:rPr lang="en-US" sz="1400" dirty="0">
                <a:solidFill>
                  <a:schemeClr val="dk1"/>
                </a:solidFill>
              </a:rPr>
              <a:t> </a:t>
            </a:r>
            <a:r>
              <a:rPr lang="en-US" sz="1400" dirty="0" err="1">
                <a:solidFill>
                  <a:schemeClr val="dk1"/>
                </a:solidFill>
              </a:rPr>
              <a:t>Orimogunje</a:t>
            </a:r>
            <a:endParaRPr lang="en-US" sz="1400" dirty="0">
              <a:solidFill>
                <a:schemeClr val="dk1"/>
              </a:solidFill>
            </a:endParaRPr>
          </a:p>
          <a:p>
            <a:pPr lvl="0" algn="just">
              <a:lnSpc>
                <a:spcPct val="115000"/>
              </a:lnSpc>
            </a:pPr>
            <a:r>
              <a:rPr lang="en-US" sz="1400" b="1" dirty="0">
                <a:solidFill>
                  <a:schemeClr val="dk1"/>
                </a:solidFill>
              </a:rPr>
              <a:t>Role</a:t>
            </a:r>
            <a:r>
              <a:rPr lang="en-US" sz="1400" dirty="0">
                <a:solidFill>
                  <a:schemeClr val="dk1"/>
                </a:solidFill>
              </a:rPr>
              <a:t>  :   </a:t>
            </a:r>
            <a:r>
              <a:rPr lang="en-US" sz="1400" b="1" dirty="0">
                <a:solidFill>
                  <a:schemeClr val="dk1"/>
                </a:solidFill>
              </a:rPr>
              <a:t>System Designer</a:t>
            </a:r>
          </a:p>
          <a:p>
            <a:pPr lvl="0" algn="just">
              <a:lnSpc>
                <a:spcPct val="115000"/>
              </a:lnSpc>
            </a:pPr>
            <a:r>
              <a:rPr lang="en-US" sz="1400" b="1" dirty="0" err="1" smtClean="0">
                <a:solidFill>
                  <a:schemeClr val="dk1"/>
                </a:solidFill>
              </a:rPr>
              <a:t>Experience:</a:t>
            </a:r>
            <a:r>
              <a:rPr lang="en-US" sz="1400" dirty="0" err="1" smtClean="0">
                <a:solidFill>
                  <a:schemeClr val="dk1"/>
                </a:solidFill>
              </a:rPr>
              <a:t>System</a:t>
            </a:r>
            <a:r>
              <a:rPr lang="en-US" sz="1400" dirty="0" smtClean="0">
                <a:solidFill>
                  <a:schemeClr val="dk1"/>
                </a:solidFill>
              </a:rPr>
              <a:t> </a:t>
            </a:r>
            <a:r>
              <a:rPr lang="en-US" sz="1400" dirty="0">
                <a:solidFill>
                  <a:schemeClr val="dk1"/>
                </a:solidFill>
              </a:rPr>
              <a:t>Designer </a:t>
            </a:r>
            <a:endParaRPr lang="en-US" sz="1400" dirty="0" smtClean="0">
              <a:solidFill>
                <a:schemeClr val="dk1"/>
              </a:solidFill>
            </a:endParaRPr>
          </a:p>
          <a:p>
            <a:pPr lvl="0" algn="just">
              <a:lnSpc>
                <a:spcPct val="115000"/>
              </a:lnSpc>
            </a:pPr>
            <a:r>
              <a:rPr lang="en-US" sz="1400" b="1" dirty="0" smtClean="0">
                <a:solidFill>
                  <a:schemeClr val="dk1"/>
                </a:solidFill>
              </a:rPr>
              <a:t>Reason</a:t>
            </a:r>
            <a:r>
              <a:rPr lang="en-US" sz="1400" b="1" dirty="0">
                <a:solidFill>
                  <a:schemeClr val="dk1"/>
                </a:solidFill>
              </a:rPr>
              <a:t>: </a:t>
            </a:r>
            <a:r>
              <a:rPr lang="en-US" sz="1400" dirty="0">
                <a:solidFill>
                  <a:schemeClr val="dk1"/>
                </a:solidFill>
              </a:rPr>
              <a:t>Strong Critical and analytical thinking and very adaptive to problem solving</a:t>
            </a:r>
          </a:p>
          <a:p>
            <a:pPr lvl="0" algn="just">
              <a:lnSpc>
                <a:spcPct val="115000"/>
              </a:lnSpc>
            </a:pPr>
            <a:r>
              <a:rPr lang="en-US" sz="1400" b="1" dirty="0">
                <a:solidFill>
                  <a:schemeClr val="dk1"/>
                </a:solidFill>
              </a:rPr>
              <a:t>Focused Area: </a:t>
            </a:r>
            <a:r>
              <a:rPr lang="en-US" sz="1400" dirty="0">
                <a:solidFill>
                  <a:schemeClr val="dk1"/>
                </a:solidFill>
              </a:rPr>
              <a:t>Embedded architecture, Block diagram and </a:t>
            </a:r>
            <a:r>
              <a:rPr lang="en-US" sz="1400" dirty="0" smtClean="0">
                <a:solidFill>
                  <a:schemeClr val="dk1"/>
                </a:solidFill>
              </a:rPr>
              <a:t>PDL</a:t>
            </a:r>
            <a:endParaRPr lang="en-US" sz="1400" dirty="0">
              <a:solidFill>
                <a:schemeClr val="dk1"/>
              </a:solidFill>
            </a:endParaRPr>
          </a:p>
        </p:txBody>
      </p:sp>
      <p:cxnSp>
        <p:nvCxnSpPr>
          <p:cNvPr id="9" name="Google Shape;74;p16"/>
          <p:cNvCxnSpPr/>
          <p:nvPr/>
        </p:nvCxnSpPr>
        <p:spPr>
          <a:xfrm flipV="1">
            <a:off x="1191790" y="1186209"/>
            <a:ext cx="8635700" cy="41183"/>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762381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72062472"/>
              </p:ext>
            </p:extLst>
          </p:nvPr>
        </p:nvGraphicFramePr>
        <p:xfrm>
          <a:off x="1356303" y="1825336"/>
          <a:ext cx="7915275" cy="4007910"/>
        </p:xfrm>
        <a:graphic>
          <a:graphicData uri="http://schemas.openxmlformats.org/drawingml/2006/table">
            <a:tbl>
              <a:tblPr>
                <a:noFill/>
              </a:tblPr>
              <a:tblGrid>
                <a:gridCol w="2895600">
                  <a:extLst>
                    <a:ext uri="{9D8B030D-6E8A-4147-A177-3AD203B41FA5}">
                      <a16:colId xmlns="" xmlns:a16="http://schemas.microsoft.com/office/drawing/2014/main" val="20000"/>
                    </a:ext>
                  </a:extLst>
                </a:gridCol>
                <a:gridCol w="1771650">
                  <a:extLst>
                    <a:ext uri="{9D8B030D-6E8A-4147-A177-3AD203B41FA5}">
                      <a16:colId xmlns="" xmlns:a16="http://schemas.microsoft.com/office/drawing/2014/main" val="20001"/>
                    </a:ext>
                  </a:extLst>
                </a:gridCol>
                <a:gridCol w="1285875">
                  <a:extLst>
                    <a:ext uri="{9D8B030D-6E8A-4147-A177-3AD203B41FA5}">
                      <a16:colId xmlns="" xmlns:a16="http://schemas.microsoft.com/office/drawing/2014/main" val="20002"/>
                    </a:ext>
                  </a:extLst>
                </a:gridCol>
                <a:gridCol w="1962150">
                  <a:extLst>
                    <a:ext uri="{9D8B030D-6E8A-4147-A177-3AD203B41FA5}">
                      <a16:colId xmlns="" xmlns:a16="http://schemas.microsoft.com/office/drawing/2014/main" val="20003"/>
                    </a:ext>
                  </a:extLst>
                </a:gridCol>
              </a:tblGrid>
              <a:tr h="381000">
                <a:tc>
                  <a:txBody>
                    <a:bodyPr/>
                    <a:lstStyle/>
                    <a:p>
                      <a:pPr marL="0" lvl="0" indent="0" algn="l" rtl="0">
                        <a:spcBef>
                          <a:spcPts val="0"/>
                        </a:spcBef>
                        <a:spcAft>
                          <a:spcPts val="0"/>
                        </a:spcAft>
                        <a:buNone/>
                      </a:pPr>
                      <a:r>
                        <a:rPr lang="en" dirty="0"/>
                        <a:t>Task Description</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Starting Date</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Ending </a:t>
                      </a:r>
                      <a:r>
                        <a:rPr lang="en" dirty="0" smtClean="0">
                          <a:solidFill>
                            <a:schemeClr val="dk1"/>
                          </a:solidFill>
                        </a:rPr>
                        <a:t>Date prediction</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Real Ending Date</a:t>
                      </a:r>
                      <a:endParaRPr dirty="0"/>
                    </a:p>
                  </a:txBody>
                  <a:tcPr marL="91425" marR="91425" marT="91425" marB="91425"/>
                </a:tc>
                <a:extLst>
                  <a:ext uri="{0D108BD9-81ED-4DB2-BD59-A6C34878D82A}">
                    <a16:rowId xmlns="" xmlns:a16="http://schemas.microsoft.com/office/drawing/2014/main" val="10000"/>
                  </a:ext>
                </a:extLst>
              </a:tr>
              <a:tr h="381000">
                <a:tc gridSpan="4">
                  <a:txBody>
                    <a:bodyPr/>
                    <a:lstStyle/>
                    <a:p>
                      <a:pPr marL="0" lvl="0" indent="0" algn="l" rtl="0">
                        <a:spcBef>
                          <a:spcPts val="0"/>
                        </a:spcBef>
                        <a:spcAft>
                          <a:spcPts val="0"/>
                        </a:spcAft>
                        <a:buNone/>
                      </a:pPr>
                      <a:r>
                        <a:rPr lang="en" sz="1600" b="1" dirty="0"/>
                        <a:t>1.</a:t>
                      </a:r>
                      <a:r>
                        <a:rPr lang="en" dirty="0"/>
                        <a:t> </a:t>
                      </a:r>
                      <a:r>
                        <a:rPr lang="en" sz="1600" b="1" dirty="0"/>
                        <a:t>Start project activity Planned</a:t>
                      </a:r>
                      <a:endParaRPr sz="1600" b="1" dirty="0">
                        <a:highlight>
                          <a:schemeClr val="lt1"/>
                        </a:highlight>
                      </a:endParaRPr>
                    </a:p>
                  </a:txBody>
                  <a:tcPr marL="91425" marR="91425" marT="91425" marB="91425">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n"/>
                        <a:t>1.a. Brainstorming project</a:t>
                      </a:r>
                      <a:endParaRPr/>
                    </a:p>
                  </a:txBody>
                  <a:tcPr marL="91425" marR="91425" marT="91425" marB="91425"/>
                </a:tc>
                <a:tc>
                  <a:txBody>
                    <a:bodyPr/>
                    <a:lstStyle/>
                    <a:p>
                      <a:pPr marL="0" lvl="0" indent="0" algn="l" rtl="0">
                        <a:spcBef>
                          <a:spcPts val="0"/>
                        </a:spcBef>
                        <a:spcAft>
                          <a:spcPts val="0"/>
                        </a:spcAft>
                        <a:buNone/>
                      </a:pPr>
                      <a:r>
                        <a:rPr lang="en"/>
                        <a:t>6/7/2023</a:t>
                      </a:r>
                      <a:endParaRPr/>
                    </a:p>
                  </a:txBody>
                  <a:tcPr marL="91425" marR="91425" marT="91425" marB="91425"/>
                </a:tc>
                <a:tc>
                  <a:txBody>
                    <a:bodyPr/>
                    <a:lstStyle/>
                    <a:p>
                      <a:pPr marL="0" lvl="0" indent="0" algn="l" rtl="0">
                        <a:spcBef>
                          <a:spcPts val="0"/>
                        </a:spcBef>
                        <a:spcAft>
                          <a:spcPts val="0"/>
                        </a:spcAft>
                        <a:buNone/>
                      </a:pPr>
                      <a:r>
                        <a:rPr lang="en"/>
                        <a:t>6/7/2023</a:t>
                      </a:r>
                      <a:endParaRPr/>
                    </a:p>
                  </a:txBody>
                  <a:tcPr marL="91425" marR="91425" marT="91425" marB="91425"/>
                </a:tc>
                <a:tc>
                  <a:txBody>
                    <a:bodyPr/>
                    <a:lstStyle/>
                    <a:p>
                      <a:pPr marL="0" lvl="0" indent="0" algn="l" rtl="0">
                        <a:spcBef>
                          <a:spcPts val="0"/>
                        </a:spcBef>
                        <a:spcAft>
                          <a:spcPts val="0"/>
                        </a:spcAft>
                        <a:buNone/>
                      </a:pPr>
                      <a:r>
                        <a:rPr lang="en"/>
                        <a:t>6/7/2023</a:t>
                      </a:r>
                      <a:endParaRPr/>
                    </a:p>
                  </a:txBody>
                  <a:tcPr marL="91425" marR="91425" marT="91425" marB="91425"/>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n"/>
                        <a:t>2.b. Sharing roles</a:t>
                      </a:r>
                      <a:endParaRPr/>
                    </a:p>
                  </a:txBody>
                  <a:tcPr marL="91425" marR="91425" marT="91425" marB="91425"/>
                </a:tc>
                <a:tc>
                  <a:txBody>
                    <a:bodyPr/>
                    <a:lstStyle/>
                    <a:p>
                      <a:pPr marL="0" lvl="0" indent="0" algn="l" rtl="0">
                        <a:spcBef>
                          <a:spcPts val="0"/>
                        </a:spcBef>
                        <a:spcAft>
                          <a:spcPts val="0"/>
                        </a:spcAft>
                        <a:buNone/>
                      </a:pPr>
                      <a:r>
                        <a:rPr lang="en"/>
                        <a:t>7/7/2023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7/7/2023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7/7/2023</a:t>
                      </a:r>
                      <a:endParaRPr dirty="0"/>
                    </a:p>
                  </a:txBody>
                  <a:tcPr marL="91425" marR="91425" marT="91425" marB="91425"/>
                </a:tc>
                <a:extLst>
                  <a:ext uri="{0D108BD9-81ED-4DB2-BD59-A6C34878D82A}">
                    <a16:rowId xmlns="" xmlns:a16="http://schemas.microsoft.com/office/drawing/2014/main" val="10003"/>
                  </a:ext>
                </a:extLst>
              </a:tr>
              <a:tr h="381000">
                <a:tc gridSpan="4">
                  <a:txBody>
                    <a:bodyPr/>
                    <a:lstStyle/>
                    <a:p>
                      <a:pPr marL="0" lvl="0" indent="0" algn="l" rtl="0">
                        <a:spcBef>
                          <a:spcPts val="0"/>
                        </a:spcBef>
                        <a:spcAft>
                          <a:spcPts val="0"/>
                        </a:spcAft>
                        <a:buNone/>
                      </a:pPr>
                      <a:r>
                        <a:rPr lang="en" sz="1600" b="1" dirty="0"/>
                        <a:t>2.</a:t>
                      </a:r>
                      <a:r>
                        <a:rPr lang="en" sz="1700" b="1" dirty="0"/>
                        <a:t> </a:t>
                      </a:r>
                      <a:r>
                        <a:rPr lang="en" sz="1700" b="1" dirty="0">
                          <a:solidFill>
                            <a:schemeClr val="dk1"/>
                          </a:solidFill>
                          <a:latin typeface="Times New Roman"/>
                          <a:ea typeface="Times New Roman"/>
                          <a:cs typeface="Times New Roman"/>
                          <a:sym typeface="Times New Roman"/>
                        </a:rPr>
                        <a:t>Literature Review</a:t>
                      </a:r>
                      <a:endParaRPr sz="1700" b="1" dirty="0"/>
                    </a:p>
                  </a:txBody>
                  <a:tcPr marL="91425" marR="91425" marT="91425" marB="91425">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4"/>
                  </a:ext>
                </a:extLst>
              </a:tr>
              <a:tr h="381000">
                <a:tc>
                  <a:txBody>
                    <a:bodyPr/>
                    <a:lstStyle/>
                    <a:p>
                      <a:pPr marL="0" lvl="0" indent="0" algn="l" rtl="0">
                        <a:spcBef>
                          <a:spcPts val="0"/>
                        </a:spcBef>
                        <a:spcAft>
                          <a:spcPts val="0"/>
                        </a:spcAft>
                        <a:buNone/>
                      </a:pPr>
                      <a:r>
                        <a:rPr lang="en"/>
                        <a:t>2. a. Research study</a:t>
                      </a:r>
                      <a:endParaRPr/>
                    </a:p>
                  </a:txBody>
                  <a:tcPr marL="91425" marR="91425" marT="91425" marB="91425"/>
                </a:tc>
                <a:tc>
                  <a:txBody>
                    <a:bodyPr/>
                    <a:lstStyle/>
                    <a:p>
                      <a:pPr marL="0" lvl="0" indent="0" algn="l" rtl="0">
                        <a:spcBef>
                          <a:spcPts val="0"/>
                        </a:spcBef>
                        <a:spcAft>
                          <a:spcPts val="0"/>
                        </a:spcAft>
                        <a:buNone/>
                      </a:pPr>
                      <a:r>
                        <a:rPr lang="en"/>
                        <a:t>8/7/2023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9/7/2023</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9/7/2023</a:t>
                      </a:r>
                      <a:endParaRPr/>
                    </a:p>
                  </a:txBody>
                  <a:tcPr marL="91425" marR="91425" marT="91425" marB="91425"/>
                </a:tc>
                <a:extLst>
                  <a:ext uri="{0D108BD9-81ED-4DB2-BD59-A6C34878D82A}">
                    <a16:rowId xmlns="" xmlns:a16="http://schemas.microsoft.com/office/drawing/2014/main" val="10005"/>
                  </a:ext>
                </a:extLst>
              </a:tr>
              <a:tr h="381000">
                <a:tc>
                  <a:txBody>
                    <a:bodyPr/>
                    <a:lstStyle/>
                    <a:p>
                      <a:pPr marL="0" lvl="0" indent="0" algn="l" rtl="0">
                        <a:spcBef>
                          <a:spcPts val="0"/>
                        </a:spcBef>
                        <a:spcAft>
                          <a:spcPts val="0"/>
                        </a:spcAft>
                        <a:buClr>
                          <a:schemeClr val="dk1"/>
                        </a:buClr>
                        <a:buSzPts val="1100"/>
                        <a:buFont typeface="Arial"/>
                        <a:buNone/>
                      </a:pPr>
                      <a:r>
                        <a:rPr lang="en">
                          <a:solidFill>
                            <a:schemeClr val="dk1"/>
                          </a:solidFill>
                        </a:rPr>
                        <a:t>2. b. System level design and Block Diagram</a:t>
                      </a:r>
                      <a:endParaRPr>
                        <a:solidFill>
                          <a:schemeClr val="dk1"/>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a:t>9/9/2023</a:t>
                      </a:r>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9/9/2023</a:t>
                      </a:r>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9/9/2023</a:t>
                      </a:r>
                      <a:endParaRPr dirty="0"/>
                    </a:p>
                  </a:txBody>
                  <a:tcPr marL="91425" marR="91425" marT="91425" marB="91425">
                    <a:solidFill>
                      <a:schemeClr val="lt1"/>
                    </a:solidFill>
                  </a:tcPr>
                </a:tc>
                <a:extLst>
                  <a:ext uri="{0D108BD9-81ED-4DB2-BD59-A6C34878D82A}">
                    <a16:rowId xmlns="" xmlns:a16="http://schemas.microsoft.com/office/drawing/2014/main" val="10006"/>
                  </a:ext>
                </a:extLst>
              </a:tr>
            </a:tbl>
          </a:graphicData>
        </a:graphic>
      </p:graphicFrame>
      <p:sp>
        <p:nvSpPr>
          <p:cNvPr id="3" name="Google Shape;75;p16"/>
          <p:cNvSpPr txBox="1"/>
          <p:nvPr/>
        </p:nvSpPr>
        <p:spPr>
          <a:xfrm>
            <a:off x="794327" y="394954"/>
            <a:ext cx="10778837" cy="492412"/>
          </a:xfrm>
          <a:prstGeom prst="rect">
            <a:avLst/>
          </a:prstGeom>
          <a:noFill/>
          <a:ln>
            <a:noFill/>
          </a:ln>
        </p:spPr>
        <p:txBody>
          <a:bodyPr spcFirstLastPara="1" wrap="square" lIns="91425" tIns="91425" rIns="91425" bIns="91425" anchor="t" anchorCtr="0">
            <a:spAutoFit/>
          </a:bodyPr>
          <a:lstStyle/>
          <a:p>
            <a:r>
              <a:rPr lang="en-US" sz="2000" b="1" dirty="0" smtClean="0">
                <a:solidFill>
                  <a:schemeClr val="dk1"/>
                </a:solidFill>
              </a:rPr>
              <a:t>SCHEDULING OF THE PROJECT FROM THE BEGINNING UP TO THE END</a:t>
            </a:r>
            <a:endParaRPr lang="en-US" sz="2000" b="1" dirty="0" smtClean="0"/>
          </a:p>
        </p:txBody>
      </p:sp>
      <p:cxnSp>
        <p:nvCxnSpPr>
          <p:cNvPr id="4" name="Google Shape;74;p16"/>
          <p:cNvCxnSpPr/>
          <p:nvPr/>
        </p:nvCxnSpPr>
        <p:spPr>
          <a:xfrm flipV="1">
            <a:off x="1191790" y="1089891"/>
            <a:ext cx="8635700" cy="41183"/>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360422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1372223"/>
              </p:ext>
            </p:extLst>
          </p:nvPr>
        </p:nvGraphicFramePr>
        <p:xfrm>
          <a:off x="1282411" y="1326572"/>
          <a:ext cx="7915275" cy="3733590"/>
        </p:xfrm>
        <a:graphic>
          <a:graphicData uri="http://schemas.openxmlformats.org/drawingml/2006/table">
            <a:tbl>
              <a:tblPr>
                <a:noFill/>
              </a:tblPr>
              <a:tblGrid>
                <a:gridCol w="2895600">
                  <a:extLst>
                    <a:ext uri="{9D8B030D-6E8A-4147-A177-3AD203B41FA5}">
                      <a16:colId xmlns="" xmlns:a16="http://schemas.microsoft.com/office/drawing/2014/main" val="20000"/>
                    </a:ext>
                  </a:extLst>
                </a:gridCol>
                <a:gridCol w="1771650">
                  <a:extLst>
                    <a:ext uri="{9D8B030D-6E8A-4147-A177-3AD203B41FA5}">
                      <a16:colId xmlns="" xmlns:a16="http://schemas.microsoft.com/office/drawing/2014/main" val="20001"/>
                    </a:ext>
                  </a:extLst>
                </a:gridCol>
                <a:gridCol w="1285875">
                  <a:extLst>
                    <a:ext uri="{9D8B030D-6E8A-4147-A177-3AD203B41FA5}">
                      <a16:colId xmlns="" xmlns:a16="http://schemas.microsoft.com/office/drawing/2014/main" val="20002"/>
                    </a:ext>
                  </a:extLst>
                </a:gridCol>
                <a:gridCol w="1962150">
                  <a:extLst>
                    <a:ext uri="{9D8B030D-6E8A-4147-A177-3AD203B41FA5}">
                      <a16:colId xmlns="" xmlns:a16="http://schemas.microsoft.com/office/drawing/2014/main" val="20003"/>
                    </a:ext>
                  </a:extLst>
                </a:gridCol>
              </a:tblGrid>
              <a:tr h="381000">
                <a:tc gridSpan="4">
                  <a:txBody>
                    <a:bodyPr/>
                    <a:lstStyle/>
                    <a:p>
                      <a:pPr marL="0" lvl="0" indent="0" algn="l" rtl="0">
                        <a:spcBef>
                          <a:spcPts val="0"/>
                        </a:spcBef>
                        <a:spcAft>
                          <a:spcPts val="0"/>
                        </a:spcAft>
                        <a:buNone/>
                      </a:pPr>
                      <a:r>
                        <a:rPr lang="en" sz="1600" b="1" dirty="0">
                          <a:solidFill>
                            <a:schemeClr val="dk1"/>
                          </a:solidFill>
                        </a:rPr>
                        <a:t>3</a:t>
                      </a:r>
                      <a:r>
                        <a:rPr lang="en" sz="1800" b="1" dirty="0">
                          <a:solidFill>
                            <a:schemeClr val="dk1"/>
                          </a:solidFill>
                        </a:rPr>
                        <a:t>. </a:t>
                      </a:r>
                      <a:r>
                        <a:rPr lang="en" sz="1600" b="1" dirty="0">
                          <a:solidFill>
                            <a:schemeClr val="dk1"/>
                          </a:solidFill>
                        </a:rPr>
                        <a:t> Data collection</a:t>
                      </a:r>
                      <a:endParaRPr sz="1600" b="1" dirty="0"/>
                    </a:p>
                  </a:txBody>
                  <a:tcPr marL="91425" marR="91425" marT="91425" marB="91425">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n"/>
                        <a:t>3.a.</a:t>
                      </a:r>
                      <a:r>
                        <a:rPr lang="en">
                          <a:solidFill>
                            <a:schemeClr val="dk1"/>
                          </a:solidFill>
                        </a:rPr>
                        <a:t>Selection of  the components</a:t>
                      </a:r>
                      <a:endParaRPr/>
                    </a:p>
                  </a:txBody>
                  <a:tcPr marL="91425" marR="91425" marT="91425" marB="91425"/>
                </a:tc>
                <a:tc>
                  <a:txBody>
                    <a:bodyPr/>
                    <a:lstStyle/>
                    <a:p>
                      <a:pPr marL="0" lvl="0" indent="0" algn="l" rtl="0">
                        <a:spcBef>
                          <a:spcPts val="0"/>
                        </a:spcBef>
                        <a:spcAft>
                          <a:spcPts val="0"/>
                        </a:spcAft>
                        <a:buNone/>
                      </a:pPr>
                      <a:r>
                        <a:rPr lang="en"/>
                        <a:t>14/7/2023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15/7/2023</a:t>
                      </a:r>
                      <a:endParaRPr/>
                    </a:p>
                  </a:txBody>
                  <a:tcPr marL="91425" marR="91425" marT="91425" marB="91425"/>
                </a:tc>
                <a:tc>
                  <a:txBody>
                    <a:bodyPr/>
                    <a:lstStyle/>
                    <a:p>
                      <a:pPr marL="0" lvl="0" indent="0" algn="l" rtl="0">
                        <a:spcBef>
                          <a:spcPts val="0"/>
                        </a:spcBef>
                        <a:spcAft>
                          <a:spcPts val="0"/>
                        </a:spcAft>
                        <a:buNone/>
                      </a:pPr>
                      <a:r>
                        <a:rPr lang="en" dirty="0"/>
                        <a:t>17/7/2023</a:t>
                      </a: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n"/>
                        <a:t>3.b. Research </a:t>
                      </a:r>
                      <a:endParaRPr/>
                    </a:p>
                  </a:txBody>
                  <a:tcPr marL="91425" marR="91425" marT="91425" marB="91425"/>
                </a:tc>
                <a:tc>
                  <a:txBody>
                    <a:bodyPr/>
                    <a:lstStyle/>
                    <a:p>
                      <a:pPr marL="0" lvl="0" indent="0" algn="l" rtl="0">
                        <a:spcBef>
                          <a:spcPts val="0"/>
                        </a:spcBef>
                        <a:spcAft>
                          <a:spcPts val="0"/>
                        </a:spcAft>
                        <a:buNone/>
                      </a:pPr>
                      <a:r>
                        <a:rPr lang="en"/>
                        <a:t>11/7/2023</a:t>
                      </a:r>
                      <a:endParaRPr/>
                    </a:p>
                  </a:txBody>
                  <a:tcPr marL="91425" marR="91425" marT="91425" marB="91425"/>
                </a:tc>
                <a:tc>
                  <a:txBody>
                    <a:bodyPr/>
                    <a:lstStyle/>
                    <a:p>
                      <a:pPr marL="0" lvl="0" indent="0" algn="l" rtl="0">
                        <a:spcBef>
                          <a:spcPts val="0"/>
                        </a:spcBef>
                        <a:spcAft>
                          <a:spcPts val="0"/>
                        </a:spcAft>
                        <a:buNone/>
                      </a:pPr>
                      <a:r>
                        <a:rPr lang="en"/>
                        <a:t>25/2023</a:t>
                      </a:r>
                      <a:endParaRPr/>
                    </a:p>
                  </a:txBody>
                  <a:tcPr marL="91425" marR="91425" marT="91425" marB="91425"/>
                </a:tc>
                <a:tc>
                  <a:txBody>
                    <a:bodyPr/>
                    <a:lstStyle/>
                    <a:p>
                      <a:pPr marL="0" lvl="0" indent="0" algn="l" rtl="0">
                        <a:spcBef>
                          <a:spcPts val="0"/>
                        </a:spcBef>
                        <a:spcAft>
                          <a:spcPts val="0"/>
                        </a:spcAft>
                        <a:buNone/>
                      </a:pPr>
                      <a:r>
                        <a:rPr lang="en" dirty="0"/>
                        <a:t>26/7/2023</a:t>
                      </a:r>
                      <a:endParaRPr dirty="0"/>
                    </a:p>
                  </a:txBody>
                  <a:tcPr marL="91425" marR="91425" marT="91425" marB="91425"/>
                </a:tc>
                <a:extLst>
                  <a:ext uri="{0D108BD9-81ED-4DB2-BD59-A6C34878D82A}">
                    <a16:rowId xmlns="" xmlns:a16="http://schemas.microsoft.com/office/drawing/2014/main" val="10002"/>
                  </a:ext>
                </a:extLst>
              </a:tr>
              <a:tr h="381000">
                <a:tc gridSpan="4">
                  <a:txBody>
                    <a:bodyPr/>
                    <a:lstStyle/>
                    <a:p>
                      <a:pPr marL="0" lvl="0" indent="0" algn="l" rtl="0">
                        <a:spcBef>
                          <a:spcPts val="0"/>
                        </a:spcBef>
                        <a:spcAft>
                          <a:spcPts val="0"/>
                        </a:spcAft>
                        <a:buNone/>
                      </a:pPr>
                      <a:r>
                        <a:rPr lang="en" sz="1600" b="1" dirty="0"/>
                        <a:t>4. </a:t>
                      </a:r>
                      <a:r>
                        <a:rPr lang="en" sz="1700" b="1" dirty="0">
                          <a:solidFill>
                            <a:schemeClr val="dk1"/>
                          </a:solidFill>
                          <a:latin typeface="Times New Roman"/>
                          <a:ea typeface="Times New Roman"/>
                          <a:cs typeface="Times New Roman"/>
                          <a:sym typeface="Times New Roman"/>
                        </a:rPr>
                        <a:t>Design Prototype</a:t>
                      </a:r>
                      <a:endParaRPr sz="1700" b="1" dirty="0"/>
                    </a:p>
                  </a:txBody>
                  <a:tcPr marL="91425" marR="91425" marT="91425" marB="91425">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n"/>
                        <a:t>4.1. PDL and code</a:t>
                      </a:r>
                      <a:endParaRPr/>
                    </a:p>
                  </a:txBody>
                  <a:tcPr marL="91425" marR="91425" marT="91425" marB="91425"/>
                </a:tc>
                <a:tc>
                  <a:txBody>
                    <a:bodyPr/>
                    <a:lstStyle/>
                    <a:p>
                      <a:pPr marL="0" lvl="0" indent="0" algn="l" rtl="0">
                        <a:spcBef>
                          <a:spcPts val="0"/>
                        </a:spcBef>
                        <a:spcAft>
                          <a:spcPts val="0"/>
                        </a:spcAft>
                        <a:buNone/>
                      </a:pPr>
                      <a:r>
                        <a:rPr lang="en"/>
                        <a:t>20/7/2023</a:t>
                      </a:r>
                      <a:endParaRPr/>
                    </a:p>
                  </a:txBody>
                  <a:tcPr marL="91425" marR="91425" marT="91425" marB="91425"/>
                </a:tc>
                <a:tc>
                  <a:txBody>
                    <a:bodyPr/>
                    <a:lstStyle/>
                    <a:p>
                      <a:pPr marL="0" lvl="0" indent="0" algn="l" rtl="0">
                        <a:spcBef>
                          <a:spcPts val="0"/>
                        </a:spcBef>
                        <a:spcAft>
                          <a:spcPts val="0"/>
                        </a:spcAft>
                        <a:buNone/>
                      </a:pPr>
                      <a:r>
                        <a:rPr lang="en"/>
                        <a:t>24/7/2023</a:t>
                      </a:r>
                      <a:endParaRPr/>
                    </a:p>
                  </a:txBody>
                  <a:tcPr marL="91425" marR="91425" marT="91425" marB="91425"/>
                </a:tc>
                <a:tc>
                  <a:txBody>
                    <a:bodyPr/>
                    <a:lstStyle/>
                    <a:p>
                      <a:pPr marL="0" lvl="0" indent="0" algn="l" rtl="0">
                        <a:spcBef>
                          <a:spcPts val="0"/>
                        </a:spcBef>
                        <a:spcAft>
                          <a:spcPts val="0"/>
                        </a:spcAft>
                        <a:buNone/>
                      </a:pPr>
                      <a:r>
                        <a:rPr lang="en" dirty="0"/>
                        <a:t>26/7/2023</a:t>
                      </a: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lgn="l" rtl="0">
                        <a:spcBef>
                          <a:spcPts val="0"/>
                        </a:spcBef>
                        <a:spcAft>
                          <a:spcPts val="0"/>
                        </a:spcAft>
                        <a:buNone/>
                      </a:pPr>
                      <a:r>
                        <a:rPr lang="en"/>
                        <a:t>4.2. Testing of Code</a:t>
                      </a:r>
                      <a:endParaRPr/>
                    </a:p>
                  </a:txBody>
                  <a:tcPr marL="91425" marR="91425" marT="91425" marB="91425"/>
                </a:tc>
                <a:tc>
                  <a:txBody>
                    <a:bodyPr/>
                    <a:lstStyle/>
                    <a:p>
                      <a:pPr marL="0" lvl="0" indent="0" algn="l" rtl="0">
                        <a:spcBef>
                          <a:spcPts val="0"/>
                        </a:spcBef>
                        <a:spcAft>
                          <a:spcPts val="0"/>
                        </a:spcAft>
                        <a:buNone/>
                      </a:pPr>
                      <a:r>
                        <a:rPr lang="en"/>
                        <a:t>24/7/2023</a:t>
                      </a:r>
                      <a:endParaRPr/>
                    </a:p>
                  </a:txBody>
                  <a:tcPr marL="91425" marR="91425" marT="91425" marB="91425"/>
                </a:tc>
                <a:tc>
                  <a:txBody>
                    <a:bodyPr/>
                    <a:lstStyle/>
                    <a:p>
                      <a:pPr marL="0" lvl="0" indent="0" algn="l" rtl="0">
                        <a:spcBef>
                          <a:spcPts val="0"/>
                        </a:spcBef>
                        <a:spcAft>
                          <a:spcPts val="0"/>
                        </a:spcAft>
                        <a:buNone/>
                      </a:pPr>
                      <a:r>
                        <a:rPr lang="en"/>
                        <a:t>25/7/2023</a:t>
                      </a:r>
                      <a:endParaRPr/>
                    </a:p>
                  </a:txBody>
                  <a:tcPr marL="91425" marR="91425" marT="91425" marB="91425"/>
                </a:tc>
                <a:tc>
                  <a:txBody>
                    <a:bodyPr/>
                    <a:lstStyle/>
                    <a:p>
                      <a:pPr marL="0" lvl="0" indent="0" algn="l" rtl="0">
                        <a:spcBef>
                          <a:spcPts val="0"/>
                        </a:spcBef>
                        <a:spcAft>
                          <a:spcPts val="0"/>
                        </a:spcAft>
                        <a:buNone/>
                      </a:pPr>
                      <a:r>
                        <a:rPr lang="en" dirty="0"/>
                        <a:t>26/7/2023</a:t>
                      </a: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lgn="l" rtl="0">
                        <a:spcBef>
                          <a:spcPts val="0"/>
                        </a:spcBef>
                        <a:spcAft>
                          <a:spcPts val="0"/>
                        </a:spcAft>
                        <a:buNone/>
                      </a:pPr>
                      <a:r>
                        <a:rPr lang="en"/>
                        <a:t>4.3. Evaluation and Testing</a:t>
                      </a:r>
                      <a:endParaRPr/>
                    </a:p>
                  </a:txBody>
                  <a:tcPr marL="91425" marR="91425" marT="91425" marB="91425"/>
                </a:tc>
                <a:tc>
                  <a:txBody>
                    <a:bodyPr/>
                    <a:lstStyle/>
                    <a:p>
                      <a:pPr marL="0" lvl="0" indent="0" algn="l" rtl="0">
                        <a:spcBef>
                          <a:spcPts val="0"/>
                        </a:spcBef>
                        <a:spcAft>
                          <a:spcPts val="0"/>
                        </a:spcAft>
                        <a:buNone/>
                      </a:pPr>
                      <a:r>
                        <a:rPr lang="en"/>
                        <a:t>26/7/2023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26/7/2023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26/7/2023</a:t>
                      </a:r>
                      <a:endParaRPr dirty="0"/>
                    </a:p>
                  </a:txBody>
                  <a:tcPr marL="91425" marR="91425" marT="91425" marB="91425"/>
                </a:tc>
                <a:extLst>
                  <a:ext uri="{0D108BD9-81ED-4DB2-BD59-A6C34878D82A}">
                    <a16:rowId xmlns="" xmlns:a16="http://schemas.microsoft.com/office/drawing/2014/main" val="10006"/>
                  </a:ext>
                </a:extLst>
              </a:tr>
            </a:tbl>
          </a:graphicData>
        </a:graphic>
      </p:graphicFrame>
      <p:sp>
        <p:nvSpPr>
          <p:cNvPr id="3" name="Google Shape;75;p16"/>
          <p:cNvSpPr txBox="1"/>
          <p:nvPr/>
        </p:nvSpPr>
        <p:spPr>
          <a:xfrm>
            <a:off x="1801091" y="348772"/>
            <a:ext cx="3897746" cy="492412"/>
          </a:xfrm>
          <a:prstGeom prst="rect">
            <a:avLst/>
          </a:prstGeom>
          <a:noFill/>
          <a:ln>
            <a:noFill/>
          </a:ln>
        </p:spPr>
        <p:txBody>
          <a:bodyPr spcFirstLastPara="1" wrap="square" lIns="91425" tIns="91425" rIns="91425" bIns="91425" anchor="t" anchorCtr="0">
            <a:spAutoFit/>
          </a:bodyPr>
          <a:lstStyle/>
          <a:p>
            <a:r>
              <a:rPr lang="en-US" sz="2000" b="1" dirty="0" smtClean="0">
                <a:solidFill>
                  <a:schemeClr val="dk1"/>
                </a:solidFill>
              </a:rPr>
              <a:t>CONT’D</a:t>
            </a:r>
            <a:endParaRPr lang="en-US" sz="2000" b="1" dirty="0" smtClean="0"/>
          </a:p>
        </p:txBody>
      </p:sp>
      <p:cxnSp>
        <p:nvCxnSpPr>
          <p:cNvPr id="4" name="Google Shape;74;p16"/>
          <p:cNvCxnSpPr/>
          <p:nvPr/>
        </p:nvCxnSpPr>
        <p:spPr>
          <a:xfrm flipV="1">
            <a:off x="988590" y="841184"/>
            <a:ext cx="6788428" cy="41184"/>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1697988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81065421"/>
              </p:ext>
            </p:extLst>
          </p:nvPr>
        </p:nvGraphicFramePr>
        <p:xfrm>
          <a:off x="497321" y="1225123"/>
          <a:ext cx="10937298" cy="5493940"/>
        </p:xfrm>
        <a:graphic>
          <a:graphicData uri="http://schemas.openxmlformats.org/drawingml/2006/table">
            <a:tbl>
              <a:tblPr>
                <a:noFill/>
              </a:tblPr>
              <a:tblGrid>
                <a:gridCol w="1822883">
                  <a:extLst>
                    <a:ext uri="{9D8B030D-6E8A-4147-A177-3AD203B41FA5}">
                      <a16:colId xmlns="" xmlns:a16="http://schemas.microsoft.com/office/drawing/2014/main" val="20000"/>
                    </a:ext>
                  </a:extLst>
                </a:gridCol>
                <a:gridCol w="2150196">
                  <a:extLst>
                    <a:ext uri="{9D8B030D-6E8A-4147-A177-3AD203B41FA5}">
                      <a16:colId xmlns="" xmlns:a16="http://schemas.microsoft.com/office/drawing/2014/main" val="20001"/>
                    </a:ext>
                  </a:extLst>
                </a:gridCol>
                <a:gridCol w="2050473">
                  <a:extLst>
                    <a:ext uri="{9D8B030D-6E8A-4147-A177-3AD203B41FA5}">
                      <a16:colId xmlns="" xmlns:a16="http://schemas.microsoft.com/office/drawing/2014/main" val="20002"/>
                    </a:ext>
                  </a:extLst>
                </a:gridCol>
                <a:gridCol w="960582">
                  <a:extLst>
                    <a:ext uri="{9D8B030D-6E8A-4147-A177-3AD203B41FA5}">
                      <a16:colId xmlns="" xmlns:a16="http://schemas.microsoft.com/office/drawing/2014/main" val="20003"/>
                    </a:ext>
                  </a:extLst>
                </a:gridCol>
                <a:gridCol w="2130281">
                  <a:extLst>
                    <a:ext uri="{9D8B030D-6E8A-4147-A177-3AD203B41FA5}">
                      <a16:colId xmlns="" xmlns:a16="http://schemas.microsoft.com/office/drawing/2014/main" val="20004"/>
                    </a:ext>
                  </a:extLst>
                </a:gridCol>
                <a:gridCol w="1822883">
                  <a:extLst>
                    <a:ext uri="{9D8B030D-6E8A-4147-A177-3AD203B41FA5}">
                      <a16:colId xmlns="" xmlns:a16="http://schemas.microsoft.com/office/drawing/2014/main" val="20005"/>
                    </a:ext>
                  </a:extLst>
                </a:gridCol>
              </a:tblGrid>
              <a:tr h="809306">
                <a:tc>
                  <a:txBody>
                    <a:bodyPr/>
                    <a:lstStyle/>
                    <a:p>
                      <a:pPr marL="0" lvl="0" indent="0" algn="l" rtl="0">
                        <a:spcBef>
                          <a:spcPts val="0"/>
                        </a:spcBef>
                        <a:spcAft>
                          <a:spcPts val="0"/>
                        </a:spcAft>
                        <a:buClr>
                          <a:schemeClr val="dk1"/>
                        </a:buClr>
                        <a:buSzPts val="1100"/>
                        <a:buFont typeface="Arial"/>
                        <a:buNone/>
                      </a:pPr>
                      <a:r>
                        <a:rPr lang="en" sz="2400" dirty="0">
                          <a:solidFill>
                            <a:schemeClr val="dk1"/>
                          </a:solidFill>
                        </a:rPr>
                        <a:t>Product Name</a:t>
                      </a:r>
                      <a:endParaRPr sz="4000" dirty="0"/>
                    </a:p>
                  </a:txBody>
                  <a:tcPr marL="91425" marR="91425" marT="91425" marB="91425">
                    <a:lnR w="12700" cap="flat" cmpd="sng">
                      <a:solidFill>
                        <a:srgbClr val="000000"/>
                      </a:solidFill>
                      <a:prstDash val="solid"/>
                      <a:round/>
                      <a:headEnd type="none" w="sm" len="sm"/>
                      <a:tailEnd type="none" w="sm" len="sm"/>
                    </a:lnR>
                    <a:solidFill>
                      <a:srgbClr val="00B0F0"/>
                    </a:solidFill>
                  </a:tcPr>
                </a:tc>
                <a:tc>
                  <a:txBody>
                    <a:bodyPr/>
                    <a:lstStyle/>
                    <a:p>
                      <a:pPr marL="0" lvl="0" indent="0" algn="l" rtl="0">
                        <a:spcBef>
                          <a:spcPts val="0"/>
                        </a:spcBef>
                        <a:spcAft>
                          <a:spcPts val="0"/>
                        </a:spcAft>
                        <a:buNone/>
                      </a:pPr>
                      <a:r>
                        <a:rPr lang="en" sz="2400" dirty="0"/>
                        <a:t>Manufacturer</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Purpose</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Price </a:t>
                      </a:r>
                      <a:r>
                        <a:rPr lang="en" sz="2400" dirty="0" smtClean="0"/>
                        <a:t>in</a:t>
                      </a:r>
                      <a:r>
                        <a:rPr lang="en" sz="2400" baseline="0" dirty="0" smtClean="0"/>
                        <a:t> </a:t>
                      </a:r>
                      <a:r>
                        <a:rPr lang="en" sz="2400" dirty="0" smtClean="0"/>
                        <a:t>$</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Link</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Parameter</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extLst>
                  <a:ext uri="{0D108BD9-81ED-4DB2-BD59-A6C34878D82A}">
                    <a16:rowId xmlns="" xmlns:a16="http://schemas.microsoft.com/office/drawing/2014/main" val="10000"/>
                  </a:ext>
                </a:extLst>
              </a:tr>
              <a:tr h="1488900">
                <a:tc>
                  <a:txBody>
                    <a:bodyPr/>
                    <a:lstStyle/>
                    <a:p>
                      <a:pPr marL="0" lvl="0" indent="0" algn="l" rtl="0">
                        <a:lnSpc>
                          <a:spcPct val="133333"/>
                        </a:lnSpc>
                        <a:spcBef>
                          <a:spcPts val="0"/>
                        </a:spcBef>
                        <a:spcAft>
                          <a:spcPts val="0"/>
                        </a:spcAft>
                        <a:buClr>
                          <a:schemeClr val="dk1"/>
                        </a:buClr>
                        <a:buSzPts val="1100"/>
                        <a:buFont typeface="Arial"/>
                        <a:buNone/>
                      </a:pPr>
                      <a:r>
                        <a:rPr lang="en" sz="1200" b="1">
                          <a:solidFill>
                            <a:srgbClr val="0F1111"/>
                          </a:solidFill>
                        </a:rPr>
                        <a:t>QAZNHODDS Two-Axes Solar Automatic Tracking System</a:t>
                      </a:r>
                      <a:endParaRPr/>
                    </a:p>
                  </a:txBody>
                  <a:tcPr marL="91425" marR="91425" marT="91425" marB="91425">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400">
                          <a:solidFill>
                            <a:srgbClr val="333333"/>
                          </a:solidFill>
                          <a:highlight>
                            <a:srgbClr val="FFFFFF"/>
                          </a:highlight>
                        </a:rPr>
                        <a:t>QAZNHODDS China</a:t>
                      </a:r>
                      <a:endParaRPr sz="28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0F1111"/>
                          </a:solidFill>
                          <a:highlight>
                            <a:srgbClr val="FFFFFF"/>
                          </a:highlight>
                        </a:rPr>
                        <a:t>Suitable for focusing, lens, and other purposes, tracking once a minute</a:t>
                      </a:r>
                      <a:endParaRPr sz="1050" dirty="0">
                        <a:solidFill>
                          <a:srgbClr val="333333"/>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1149.81</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https://www.amazon.com/QAZNHODDS-Two-Axes-Automatic-Tracking-Focusing/dp/B0BGK37DR3/ref=sr_1_3?keywords=solar+tracker+system&amp;qid=1688644469&amp;sr=8-3</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Input Voltage: </a:t>
                      </a:r>
                      <a:r>
                        <a:rPr lang="en" sz="1050">
                          <a:solidFill>
                            <a:srgbClr val="0F1111"/>
                          </a:solidFill>
                          <a:highlight>
                            <a:srgbClr val="FFFFFF"/>
                          </a:highlight>
                        </a:rPr>
                        <a:t>DC 12V</a:t>
                      </a:r>
                      <a:endParaRPr sz="1050">
                        <a:solidFill>
                          <a:srgbClr val="0F1111"/>
                        </a:solidFill>
                        <a:highlight>
                          <a:srgbClr val="FFFFFF"/>
                        </a:highlight>
                      </a:endParaRPr>
                    </a:p>
                    <a:p>
                      <a:pPr marL="0" lvl="0" indent="0" algn="l" rtl="0">
                        <a:spcBef>
                          <a:spcPts val="0"/>
                        </a:spcBef>
                        <a:spcAft>
                          <a:spcPts val="0"/>
                        </a:spcAft>
                        <a:buNone/>
                      </a:pPr>
                      <a:r>
                        <a:rPr lang="en" sz="1100">
                          <a:solidFill>
                            <a:srgbClr val="333333"/>
                          </a:solidFill>
                          <a:highlight>
                            <a:srgbClr val="FFFFFF"/>
                          </a:highlight>
                        </a:rPr>
                        <a:t>Power supply: DC 9-24v</a:t>
                      </a:r>
                      <a:endParaRPr sz="1100">
                        <a:solidFill>
                          <a:srgbClr val="333333"/>
                        </a:solidFill>
                        <a:highlight>
                          <a:srgbClr val="FFFFFF"/>
                        </a:highlight>
                      </a:endParaRPr>
                    </a:p>
                    <a:p>
                      <a:pPr marL="0" lvl="0" indent="0" algn="l" rtl="0">
                        <a:spcBef>
                          <a:spcPts val="0"/>
                        </a:spcBef>
                        <a:spcAft>
                          <a:spcPts val="0"/>
                        </a:spcAft>
                        <a:buNone/>
                      </a:pPr>
                      <a:r>
                        <a:rPr lang="en" sz="1100">
                          <a:solidFill>
                            <a:srgbClr val="333333"/>
                          </a:solidFill>
                          <a:highlight>
                            <a:srgbClr val="FFFFFF"/>
                          </a:highlight>
                        </a:rPr>
                        <a:t>power consumption:5W excluding actuator</a:t>
                      </a:r>
                      <a:endParaRPr sz="1050">
                        <a:solidFill>
                          <a:srgbClr val="0F1111"/>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1"/>
                  </a:ext>
                </a:extLst>
              </a:tr>
              <a:tr h="1622550">
                <a:tc>
                  <a:txBody>
                    <a:bodyPr/>
                    <a:lstStyle/>
                    <a:p>
                      <a:pPr marL="0" lvl="0" indent="0" algn="l" rtl="0">
                        <a:lnSpc>
                          <a:spcPct val="133333"/>
                        </a:lnSpc>
                        <a:spcBef>
                          <a:spcPts val="0"/>
                        </a:spcBef>
                        <a:spcAft>
                          <a:spcPts val="0"/>
                        </a:spcAft>
                        <a:buNone/>
                      </a:pPr>
                      <a:r>
                        <a:rPr lang="en" sz="1200" b="1" dirty="0">
                          <a:solidFill>
                            <a:srgbClr val="0F1111"/>
                          </a:solidFill>
                        </a:rPr>
                        <a:t>QAZNHODDS Electronic Dual Axis Solar Panel Tracking </a:t>
                      </a:r>
                      <a:endParaRPr sz="1200" b="1" dirty="0">
                        <a:solidFill>
                          <a:srgbClr val="0F1111"/>
                        </a:solidFill>
                      </a:endParaRPr>
                    </a:p>
                    <a:p>
                      <a:pPr marL="0" lvl="0" indent="0" algn="l" rtl="0">
                        <a:spcBef>
                          <a:spcPts val="0"/>
                        </a:spcBef>
                        <a:spcAft>
                          <a:spcPts val="0"/>
                        </a:spcAft>
                        <a:buNone/>
                      </a:pPr>
                      <a:endParaRPr sz="1100" b="1"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400">
                          <a:solidFill>
                            <a:srgbClr val="333333"/>
                          </a:solidFill>
                          <a:highlight>
                            <a:srgbClr val="FFFFFF"/>
                          </a:highlight>
                        </a:rPr>
                        <a:t>QAZNHODDS</a:t>
                      </a:r>
                      <a:endParaRPr sz="2400">
                        <a:solidFill>
                          <a:srgbClr val="333333"/>
                        </a:solidFill>
                        <a:highlight>
                          <a:srgbClr val="FFFFFF"/>
                        </a:highlight>
                      </a:endParaRPr>
                    </a:p>
                    <a:p>
                      <a:pPr marL="0" lvl="0" indent="0" algn="l" rtl="0">
                        <a:spcBef>
                          <a:spcPts val="0"/>
                        </a:spcBef>
                        <a:spcAft>
                          <a:spcPts val="0"/>
                        </a:spcAft>
                        <a:buNone/>
                      </a:pPr>
                      <a:r>
                        <a:rPr lang="en" sz="2400">
                          <a:solidFill>
                            <a:srgbClr val="333333"/>
                          </a:solidFill>
                          <a:highlight>
                            <a:srgbClr val="FFFFFF"/>
                          </a:highlight>
                        </a:rPr>
                        <a:t>China</a:t>
                      </a:r>
                      <a:endParaRPr sz="2400">
                        <a:solidFill>
                          <a:srgbClr val="333333"/>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rgbClr val="0F1111"/>
                          </a:solidFill>
                          <a:highlight>
                            <a:srgbClr val="FFFFFF"/>
                          </a:highlight>
                        </a:rPr>
                        <a:t>The controller can detect North/South/East/West directions and control the linear actuators to move, and thus make the solar panels to track the sun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639</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100" dirty="0" smtClean="0"/>
                        <a:t>https://www.amazon.com.be/-/en/QAZNHODDS-Automatic-Tracking-System-Outdoor/dp/B0BGK2X1C3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0F1111"/>
                          </a:solidFill>
                          <a:highlight>
                            <a:srgbClr val="FFFFFF"/>
                          </a:highlight>
                        </a:rPr>
                        <a:t>DC 5-30V system</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2"/>
                  </a:ext>
                </a:extLst>
              </a:tr>
              <a:tr h="1436425">
                <a:tc>
                  <a:txBody>
                    <a:bodyPr/>
                    <a:lstStyle/>
                    <a:p>
                      <a:pPr marL="0" lvl="0" indent="0" algn="l" rtl="0">
                        <a:lnSpc>
                          <a:spcPct val="133333"/>
                        </a:lnSpc>
                        <a:spcBef>
                          <a:spcPts val="0"/>
                        </a:spcBef>
                        <a:spcAft>
                          <a:spcPts val="0"/>
                        </a:spcAft>
                        <a:buNone/>
                      </a:pPr>
                      <a:r>
                        <a:rPr lang="en" sz="1200" b="1">
                          <a:solidFill>
                            <a:srgbClr val="0F1111"/>
                          </a:solidFill>
                        </a:rPr>
                        <a:t>DAVITU Remote Controls - Dual Axis Solar Tracker Controller </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400" dirty="0">
                          <a:solidFill>
                            <a:srgbClr val="333333"/>
                          </a:solidFill>
                          <a:highlight>
                            <a:srgbClr val="FFFFFF"/>
                          </a:highlight>
                        </a:rPr>
                        <a:t>B0957S4G32</a:t>
                      </a:r>
                      <a:endParaRPr sz="28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This system aims to maximize the solar energy harvested by the solar panels by ensuring they are always oriented directly towards the sun as it moves across the sky.</a:t>
                      </a:r>
                    </a:p>
                    <a:p>
                      <a:pPr marL="0" lvl="0" indent="0" algn="l" rtl="0">
                        <a:spcBef>
                          <a:spcPts val="0"/>
                        </a:spcBef>
                        <a:spcAft>
                          <a:spcPts val="0"/>
                        </a:spcAft>
                        <a:buNone/>
                      </a:pP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rgbClr val="0F1111"/>
                          </a:solidFill>
                          <a:highlight>
                            <a:srgbClr val="FFFFFF"/>
                          </a:highlight>
                        </a:rPr>
                        <a:t>198,59</a:t>
                      </a:r>
                      <a:endParaRPr sz="12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https://www.amazon.com/DAVITU-Remote-Controls-Two-degree-freedom/dp/B0957S4G32/ref=sr_1_1?keywords=solar+tracker+system&amp;qid=1688644469&amp;sr=8-1</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0F1111"/>
                          </a:solidFill>
                          <a:highlight>
                            <a:srgbClr val="FFFFFF"/>
                          </a:highlight>
                          <a:latin typeface="Verdana"/>
                          <a:ea typeface="Verdana"/>
                          <a:cs typeface="Verdana"/>
                          <a:sym typeface="Verdana"/>
                        </a:rPr>
                        <a:t>12-24v</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3"/>
                  </a:ext>
                </a:extLst>
              </a:tr>
            </a:tbl>
          </a:graphicData>
        </a:graphic>
      </p:graphicFrame>
      <p:sp>
        <p:nvSpPr>
          <p:cNvPr id="3" name="Google Shape;75;p16"/>
          <p:cNvSpPr txBox="1"/>
          <p:nvPr/>
        </p:nvSpPr>
        <p:spPr>
          <a:xfrm>
            <a:off x="2013527" y="276940"/>
            <a:ext cx="591505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1"/>
                </a:solidFill>
              </a:rPr>
              <a:t>EXISTING PRODUCTS</a:t>
            </a:r>
            <a:endParaRPr sz="2800" b="1" dirty="0"/>
          </a:p>
        </p:txBody>
      </p:sp>
      <p:cxnSp>
        <p:nvCxnSpPr>
          <p:cNvPr id="4" name="Google Shape;74;p16"/>
          <p:cNvCxnSpPr/>
          <p:nvPr/>
        </p:nvCxnSpPr>
        <p:spPr>
          <a:xfrm flipV="1">
            <a:off x="2086697" y="867564"/>
            <a:ext cx="3879273" cy="18473"/>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07134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80;p17"/>
          <p:cNvCxnSpPr/>
          <p:nvPr/>
        </p:nvCxnSpPr>
        <p:spPr>
          <a:xfrm flipV="1">
            <a:off x="2142836" y="1080655"/>
            <a:ext cx="6465454" cy="36945"/>
          </a:xfrm>
          <a:prstGeom prst="straightConnector1">
            <a:avLst/>
          </a:prstGeom>
          <a:noFill/>
          <a:ln w="76200" cap="flat" cmpd="sng">
            <a:solidFill>
              <a:srgbClr val="0070C0"/>
            </a:solidFill>
            <a:prstDash val="solid"/>
            <a:round/>
            <a:headEnd type="none" w="med" len="med"/>
            <a:tailEnd type="none" w="med" len="med"/>
          </a:ln>
        </p:spPr>
      </p:cxnSp>
      <p:sp>
        <p:nvSpPr>
          <p:cNvPr id="3" name="Google Shape;81;p17"/>
          <p:cNvSpPr txBox="1"/>
          <p:nvPr/>
        </p:nvSpPr>
        <p:spPr>
          <a:xfrm>
            <a:off x="1278082" y="254641"/>
            <a:ext cx="8216899"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1"/>
                </a:solidFill>
              </a:rPr>
              <a:t>BLOCK DIAGRAM OF EMBEDDED SYSTEM</a:t>
            </a:r>
            <a:endParaRPr sz="2800" b="1" dirty="0"/>
          </a:p>
        </p:txBody>
      </p:sp>
      <p:pic>
        <p:nvPicPr>
          <p:cNvPr id="8" name="Google Shape;161;p29"/>
          <p:cNvPicPr preferRelativeResize="0"/>
          <p:nvPr/>
        </p:nvPicPr>
        <p:blipFill>
          <a:blip r:embed="rId2">
            <a:alphaModFix/>
          </a:blip>
          <a:stretch>
            <a:fillRect/>
          </a:stretch>
        </p:blipFill>
        <p:spPr>
          <a:xfrm>
            <a:off x="1200727" y="1413164"/>
            <a:ext cx="10095346" cy="4748644"/>
          </a:xfrm>
          <a:prstGeom prst="rect">
            <a:avLst/>
          </a:prstGeom>
          <a:noFill/>
          <a:ln>
            <a:noFill/>
          </a:ln>
        </p:spPr>
      </p:pic>
    </p:spTree>
    <p:extLst>
      <p:ext uri="{BB962C8B-B14F-4D97-AF65-F5344CB8AC3E}">
        <p14:creationId xmlns:p14="http://schemas.microsoft.com/office/powerpoint/2010/main" val="2387615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7222" y="159328"/>
            <a:ext cx="10710997" cy="580000"/>
          </a:xfrm>
          <a:prstGeom prst="rect">
            <a:avLst/>
          </a:prstGeom>
        </p:spPr>
        <p:txBody>
          <a:bodyPr spcFirstLastPara="1" vert="horz" wrap="square" lIns="121900" tIns="121900" rIns="121900" bIns="121900" rtlCol="0" anchor="t" anchorCtr="0">
            <a:noAutofit/>
          </a:bodyPr>
          <a:lstStyle/>
          <a:p>
            <a:pPr>
              <a:buSzPts val="990"/>
            </a:pPr>
            <a:r>
              <a:rPr lang="en" sz="2000" b="1" dirty="0">
                <a:latin typeface="Times New Roman" panose="02020603050405020304" pitchFamily="18" charset="0"/>
                <a:cs typeface="Times New Roman" panose="02020603050405020304" pitchFamily="18" charset="0"/>
              </a:rPr>
              <a:t>SELECTION OF EMBEDDED </a:t>
            </a:r>
            <a:r>
              <a:rPr lang="en" sz="2000" b="1" dirty="0" smtClean="0">
                <a:latin typeface="Times New Roman" panose="02020603050405020304" pitchFamily="18" charset="0"/>
                <a:cs typeface="Times New Roman" panose="02020603050405020304" pitchFamily="18" charset="0"/>
              </a:rPr>
              <a:t>SYSTEM (Original equipement </a:t>
            </a:r>
            <a:r>
              <a:rPr lang="en" sz="2200" b="1" dirty="0" smtClean="0">
                <a:latin typeface="Times New Roman" panose="02020603050405020304" pitchFamily="18" charset="0"/>
                <a:cs typeface="Times New Roman" panose="02020603050405020304" pitchFamily="18" charset="0"/>
              </a:rPr>
              <a:t>manufacturer)</a:t>
            </a:r>
            <a:endParaRPr sz="2200" b="1" dirty="0">
              <a:latin typeface="Times New Roman" panose="02020603050405020304" pitchFamily="18" charset="0"/>
              <a:cs typeface="Times New Roman" panose="02020603050405020304" pitchFamily="18" charset="0"/>
            </a:endParaRPr>
          </a:p>
        </p:txBody>
      </p:sp>
      <p:graphicFrame>
        <p:nvGraphicFramePr>
          <p:cNvPr id="103" name="Google Shape;103;p20"/>
          <p:cNvGraphicFramePr/>
          <p:nvPr>
            <p:extLst>
              <p:ext uri="{D42A27DB-BD31-4B8C-83A1-F6EECF244321}">
                <p14:modId xmlns:p14="http://schemas.microsoft.com/office/powerpoint/2010/main" val="659984732"/>
              </p:ext>
            </p:extLst>
          </p:nvPr>
        </p:nvGraphicFramePr>
        <p:xfrm>
          <a:off x="517221" y="739328"/>
          <a:ext cx="9992767" cy="5809484"/>
        </p:xfrm>
        <a:graphic>
          <a:graphicData uri="http://schemas.openxmlformats.org/drawingml/2006/table">
            <a:tbl>
              <a:tblPr>
                <a:noFill/>
              </a:tblPr>
              <a:tblGrid>
                <a:gridCol w="1628600">
                  <a:extLst>
                    <a:ext uri="{9D8B030D-6E8A-4147-A177-3AD203B41FA5}">
                      <a16:colId xmlns="" xmlns:a16="http://schemas.microsoft.com/office/drawing/2014/main" val="20000"/>
                    </a:ext>
                  </a:extLst>
                </a:gridCol>
                <a:gridCol w="592833">
                  <a:extLst>
                    <a:ext uri="{9D8B030D-6E8A-4147-A177-3AD203B41FA5}">
                      <a16:colId xmlns="" xmlns:a16="http://schemas.microsoft.com/office/drawing/2014/main" val="20001"/>
                    </a:ext>
                  </a:extLst>
                </a:gridCol>
                <a:gridCol w="1329967">
                  <a:extLst>
                    <a:ext uri="{9D8B030D-6E8A-4147-A177-3AD203B41FA5}">
                      <a16:colId xmlns="" xmlns:a16="http://schemas.microsoft.com/office/drawing/2014/main" val="20002"/>
                    </a:ext>
                  </a:extLst>
                </a:gridCol>
                <a:gridCol w="1260633">
                  <a:extLst>
                    <a:ext uri="{9D8B030D-6E8A-4147-A177-3AD203B41FA5}">
                      <a16:colId xmlns="" xmlns:a16="http://schemas.microsoft.com/office/drawing/2014/main" val="20003"/>
                    </a:ext>
                  </a:extLst>
                </a:gridCol>
                <a:gridCol w="1136167">
                  <a:extLst>
                    <a:ext uri="{9D8B030D-6E8A-4147-A177-3AD203B41FA5}">
                      <a16:colId xmlns="" xmlns:a16="http://schemas.microsoft.com/office/drawing/2014/main" val="20004"/>
                    </a:ext>
                  </a:extLst>
                </a:gridCol>
                <a:gridCol w="1287100">
                  <a:extLst>
                    <a:ext uri="{9D8B030D-6E8A-4147-A177-3AD203B41FA5}">
                      <a16:colId xmlns="" xmlns:a16="http://schemas.microsoft.com/office/drawing/2014/main" val="20005"/>
                    </a:ext>
                  </a:extLst>
                </a:gridCol>
                <a:gridCol w="957533">
                  <a:extLst>
                    <a:ext uri="{9D8B030D-6E8A-4147-A177-3AD203B41FA5}">
                      <a16:colId xmlns="" xmlns:a16="http://schemas.microsoft.com/office/drawing/2014/main" val="20006"/>
                    </a:ext>
                  </a:extLst>
                </a:gridCol>
                <a:gridCol w="844467">
                  <a:extLst>
                    <a:ext uri="{9D8B030D-6E8A-4147-A177-3AD203B41FA5}">
                      <a16:colId xmlns="" xmlns:a16="http://schemas.microsoft.com/office/drawing/2014/main" val="20007"/>
                    </a:ext>
                  </a:extLst>
                </a:gridCol>
                <a:gridCol w="955467">
                  <a:extLst>
                    <a:ext uri="{9D8B030D-6E8A-4147-A177-3AD203B41FA5}">
                      <a16:colId xmlns="" xmlns:a16="http://schemas.microsoft.com/office/drawing/2014/main" val="20008"/>
                    </a:ext>
                  </a:extLst>
                </a:gridCol>
              </a:tblGrid>
              <a:tr h="609560">
                <a:tc rowSpan="2">
                  <a:txBody>
                    <a:bodyPr/>
                    <a:lstStyle/>
                    <a:p>
                      <a:pPr marL="0" lvl="0" indent="0" algn="l" rtl="0">
                        <a:spcBef>
                          <a:spcPts val="0"/>
                        </a:spcBef>
                        <a:spcAft>
                          <a:spcPts val="0"/>
                        </a:spcAft>
                        <a:buNone/>
                      </a:pPr>
                      <a:r>
                        <a:rPr lang="en" sz="1400" b="1" dirty="0"/>
                        <a:t>Component Type</a:t>
                      </a:r>
                      <a:endParaRPr sz="1400" b="1" dirty="0"/>
                    </a:p>
                  </a:txBody>
                  <a:tcPr marL="121900" marR="121900" marT="121900" marB="121900">
                    <a:solidFill>
                      <a:srgbClr val="00B0F0"/>
                    </a:solidFill>
                  </a:tcPr>
                </a:tc>
                <a:tc rowSpan="2">
                  <a:txBody>
                    <a:bodyPr/>
                    <a:lstStyle/>
                    <a:p>
                      <a:pPr marL="0" lvl="0" indent="0" algn="l" rtl="0">
                        <a:spcBef>
                          <a:spcPts val="0"/>
                        </a:spcBef>
                        <a:spcAft>
                          <a:spcPts val="0"/>
                        </a:spcAft>
                        <a:buNone/>
                      </a:pPr>
                      <a:r>
                        <a:rPr lang="en" sz="1400" b="1" dirty="0"/>
                        <a:t>Qt</a:t>
                      </a:r>
                      <a:endParaRPr sz="1400" b="1" dirty="0"/>
                    </a:p>
                  </a:txBody>
                  <a:tcPr marL="121900" marR="121900" marT="121900" marB="121900">
                    <a:solidFill>
                      <a:srgbClr val="00B0F0"/>
                    </a:solidFill>
                  </a:tcPr>
                </a:tc>
                <a:tc rowSpan="2">
                  <a:txBody>
                    <a:bodyPr/>
                    <a:lstStyle/>
                    <a:p>
                      <a:pPr marL="0" lvl="0" indent="0" algn="l" rtl="0">
                        <a:spcBef>
                          <a:spcPts val="0"/>
                        </a:spcBef>
                        <a:spcAft>
                          <a:spcPts val="0"/>
                        </a:spcAft>
                        <a:buNone/>
                      </a:pPr>
                      <a:r>
                        <a:rPr lang="en" sz="1400" b="1" dirty="0"/>
                        <a:t>Unit Cost</a:t>
                      </a:r>
                      <a:endParaRPr sz="1400" b="1" dirty="0"/>
                    </a:p>
                  </a:txBody>
                  <a:tcPr marL="121900" marR="121900" marT="121900" marB="121900">
                    <a:solidFill>
                      <a:srgbClr val="00B0F0"/>
                    </a:solidFill>
                  </a:tcPr>
                </a:tc>
                <a:tc gridSpan="3">
                  <a:txBody>
                    <a:bodyPr/>
                    <a:lstStyle/>
                    <a:p>
                      <a:pPr marL="0" lvl="0" indent="0" algn="l" rtl="0">
                        <a:spcBef>
                          <a:spcPts val="0"/>
                        </a:spcBef>
                        <a:spcAft>
                          <a:spcPts val="0"/>
                        </a:spcAft>
                        <a:buNone/>
                      </a:pPr>
                      <a:r>
                        <a:rPr lang="en" sz="1400" b="1" dirty="0"/>
                        <a:t>Power Specifications</a:t>
                      </a:r>
                      <a:endParaRPr sz="1400" b="1" dirty="0"/>
                    </a:p>
                  </a:txBody>
                  <a:tcPr marL="121900" marR="121900" marT="121900" marB="121900">
                    <a:solidFill>
                      <a:srgbClr val="00B0F0"/>
                    </a:solidFill>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400" b="1" dirty="0"/>
                        <a:t>MCU</a:t>
                      </a:r>
                      <a:endParaRPr sz="1400" b="1" dirty="0"/>
                    </a:p>
                  </a:txBody>
                  <a:tcPr marL="121900" marR="121900" marT="121900" marB="121900">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83497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Clr>
                          <a:schemeClr val="dk1"/>
                        </a:buClr>
                        <a:buSzPts val="1100"/>
                        <a:buFont typeface="Arial"/>
                        <a:buNone/>
                      </a:pPr>
                      <a:r>
                        <a:rPr lang="en" sz="1400" b="1" dirty="0">
                          <a:solidFill>
                            <a:schemeClr val="dk1"/>
                          </a:solidFill>
                        </a:rPr>
                        <a:t>PW/DAY</a:t>
                      </a:r>
                      <a:endParaRPr sz="1400" dirty="0"/>
                    </a:p>
                  </a:txBody>
                  <a:tcPr marL="121900" marR="121900" marT="121900" marB="121900">
                    <a:lnR w="9525" cap="flat" cmpd="sng">
                      <a:solidFill>
                        <a:srgbClr val="9E9E9E"/>
                      </a:solidFill>
                      <a:prstDash val="solid"/>
                      <a:round/>
                      <a:headEnd type="none" w="sm" len="sm"/>
                      <a:tailEnd type="none" w="sm" len="sm"/>
                    </a:lnR>
                    <a:solidFill>
                      <a:schemeClr val="accent1">
                        <a:lumMod val="40000"/>
                        <a:lumOff val="60000"/>
                      </a:schemeClr>
                    </a:solidFill>
                  </a:tcPr>
                </a:tc>
                <a:tc>
                  <a:txBody>
                    <a:bodyPr/>
                    <a:lstStyle/>
                    <a:p>
                      <a:pPr marL="0" lvl="0" indent="0" algn="l" rtl="0">
                        <a:spcBef>
                          <a:spcPts val="0"/>
                        </a:spcBef>
                        <a:spcAft>
                          <a:spcPts val="0"/>
                        </a:spcAft>
                        <a:buNone/>
                      </a:pPr>
                      <a:r>
                        <a:rPr lang="en" sz="1400" b="1" dirty="0"/>
                        <a:t>Sleep mode Current</a:t>
                      </a:r>
                      <a:endParaRPr sz="1400" b="1"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lvl="0" indent="0" algn="l" rtl="0">
                        <a:spcBef>
                          <a:spcPts val="0"/>
                        </a:spcBef>
                        <a:spcAft>
                          <a:spcPts val="0"/>
                        </a:spcAft>
                        <a:buNone/>
                      </a:pPr>
                      <a:r>
                        <a:rPr lang="en" sz="1400" b="1" dirty="0"/>
                        <a:t>Active mode Current</a:t>
                      </a:r>
                      <a:endParaRPr sz="1400" b="1"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lvl="0" indent="0" algn="l" rtl="0">
                        <a:spcBef>
                          <a:spcPts val="0"/>
                        </a:spcBef>
                        <a:spcAft>
                          <a:spcPts val="0"/>
                        </a:spcAft>
                        <a:buNone/>
                      </a:pPr>
                      <a:r>
                        <a:rPr lang="en" sz="1400" b="1" dirty="0"/>
                        <a:t>RAM</a:t>
                      </a:r>
                      <a:endParaRPr sz="1400" b="1" dirty="0"/>
                    </a:p>
                  </a:txBody>
                  <a:tcPr marL="121900" marR="121900" marT="121900" marB="121900">
                    <a:lnL w="9525" cap="flat" cmpd="sng">
                      <a:solidFill>
                        <a:srgbClr val="9E9E9E"/>
                      </a:solidFill>
                      <a:prstDash val="solid"/>
                      <a:round/>
                      <a:headEnd type="none" w="sm" len="sm"/>
                      <a:tailEnd type="none" w="sm" len="sm"/>
                    </a:lnL>
                    <a:solidFill>
                      <a:schemeClr val="accent1">
                        <a:lumMod val="40000"/>
                        <a:lumOff val="60000"/>
                      </a:schemeClr>
                    </a:solidFill>
                  </a:tcPr>
                </a:tc>
                <a:tc>
                  <a:txBody>
                    <a:bodyPr/>
                    <a:lstStyle/>
                    <a:p>
                      <a:pPr marL="0" lvl="0" indent="0" algn="l" rtl="0">
                        <a:spcBef>
                          <a:spcPts val="0"/>
                        </a:spcBef>
                        <a:spcAft>
                          <a:spcPts val="0"/>
                        </a:spcAft>
                        <a:buNone/>
                      </a:pPr>
                      <a:r>
                        <a:rPr lang="en" sz="1400" b="1" dirty="0"/>
                        <a:t>ROM</a:t>
                      </a:r>
                      <a:endParaRPr sz="1400" b="1" dirty="0"/>
                    </a:p>
                  </a:txBody>
                  <a:tcPr marL="121900" marR="121900" marT="121900" marB="121900">
                    <a:solidFill>
                      <a:schemeClr val="accent1">
                        <a:lumMod val="40000"/>
                        <a:lumOff val="60000"/>
                      </a:schemeClr>
                    </a:solidFill>
                  </a:tcPr>
                </a:tc>
                <a:tc>
                  <a:txBody>
                    <a:bodyPr/>
                    <a:lstStyle/>
                    <a:p>
                      <a:pPr marL="0" lvl="0" indent="0" algn="l" rtl="0">
                        <a:spcBef>
                          <a:spcPts val="0"/>
                        </a:spcBef>
                        <a:spcAft>
                          <a:spcPts val="0"/>
                        </a:spcAft>
                        <a:buNone/>
                      </a:pPr>
                      <a:r>
                        <a:rPr lang="en" sz="1400" b="1" dirty="0"/>
                        <a:t>Flash</a:t>
                      </a:r>
                      <a:endParaRPr sz="1400" b="1" dirty="0"/>
                    </a:p>
                  </a:txBody>
                  <a:tcPr marL="121900" marR="121900" marT="121900" marB="121900">
                    <a:solidFill>
                      <a:schemeClr val="accent1">
                        <a:lumMod val="40000"/>
                        <a:lumOff val="60000"/>
                      </a:schemeClr>
                    </a:solidFill>
                  </a:tcPr>
                </a:tc>
                <a:extLst>
                  <a:ext uri="{0D108BD9-81ED-4DB2-BD59-A6C34878D82A}">
                    <a16:rowId xmlns="" xmlns:a16="http://schemas.microsoft.com/office/drawing/2014/main" val="10001"/>
                  </a:ext>
                </a:extLst>
              </a:tr>
              <a:tr h="403681">
                <a:tc>
                  <a:txBody>
                    <a:bodyPr/>
                    <a:lstStyle/>
                    <a:p>
                      <a:pPr marL="0" lvl="0" indent="0" algn="l" rtl="0">
                        <a:spcBef>
                          <a:spcPts val="0"/>
                        </a:spcBef>
                        <a:spcAft>
                          <a:spcPts val="0"/>
                        </a:spcAft>
                        <a:buNone/>
                      </a:pPr>
                      <a:r>
                        <a:rPr lang="en" sz="1400" dirty="0"/>
                        <a:t>Battery 9V</a:t>
                      </a:r>
                      <a:endParaRPr sz="1400" dirty="0"/>
                    </a:p>
                  </a:txBody>
                  <a:tcPr marL="121900" marR="121900" marT="121900" marB="121900"/>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$2.80</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N/A</a:t>
                      </a:r>
                      <a:endParaRPr sz="1200" b="1">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extLst>
                  <a:ext uri="{0D108BD9-81ED-4DB2-BD59-A6C34878D82A}">
                    <a16:rowId xmlns="" xmlns:a16="http://schemas.microsoft.com/office/drawing/2014/main" val="10002"/>
                  </a:ext>
                </a:extLst>
              </a:tr>
              <a:tr h="380630">
                <a:tc>
                  <a:txBody>
                    <a:bodyPr/>
                    <a:lstStyle/>
                    <a:p>
                      <a:pPr marL="0" lvl="0" indent="0" algn="l" rtl="0">
                        <a:spcBef>
                          <a:spcPts val="0"/>
                        </a:spcBef>
                        <a:spcAft>
                          <a:spcPts val="0"/>
                        </a:spcAft>
                        <a:buNone/>
                      </a:pPr>
                      <a:r>
                        <a:rPr lang="en" sz="1400" dirty="0"/>
                        <a:t>Resistor 10k</a:t>
                      </a:r>
                      <a:endParaRPr sz="1400" dirty="0"/>
                    </a:p>
                  </a:txBody>
                  <a:tcPr marL="121900" marR="121900" marT="121900" marB="121900"/>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dirty="0">
                          <a:solidFill>
                            <a:schemeClr val="dk1"/>
                          </a:solidFill>
                        </a:rPr>
                        <a:t>$9.9</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sz="1100" b="1"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a:t>passive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extLst>
                  <a:ext uri="{0D108BD9-81ED-4DB2-BD59-A6C34878D82A}">
                    <a16:rowId xmlns="" xmlns:a16="http://schemas.microsoft.com/office/drawing/2014/main" val="10003"/>
                  </a:ext>
                </a:extLst>
              </a:tr>
              <a:tr h="997528">
                <a:tc>
                  <a:txBody>
                    <a:bodyPr/>
                    <a:lstStyle/>
                    <a:p>
                      <a:pPr marL="0" lvl="0" indent="0" algn="l" rtl="0">
                        <a:spcBef>
                          <a:spcPts val="0"/>
                        </a:spcBef>
                        <a:spcAft>
                          <a:spcPts val="0"/>
                        </a:spcAft>
                        <a:buNone/>
                      </a:pPr>
                      <a:r>
                        <a:rPr lang="en" sz="1400"/>
                        <a:t>Arduino NANO 33 BLE (</a:t>
                      </a:r>
                      <a:r>
                        <a:rPr lang="en" sz="1400">
                          <a:solidFill>
                            <a:schemeClr val="dk1"/>
                          </a:solidFill>
                          <a:highlight>
                            <a:srgbClr val="FFFFFF"/>
                          </a:highlight>
                        </a:rPr>
                        <a:t>32-bit ARM® Cortex®-M4 CPU)</a:t>
                      </a:r>
                      <a:endParaRPr sz="1400"/>
                    </a:p>
                  </a:txBody>
                  <a:tcPr marL="121900" marR="121900" marT="121900" marB="121900"/>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$2.40</a:t>
                      </a:r>
                      <a:endParaRPr/>
                    </a:p>
                  </a:txBody>
                  <a:tcPr marL="91425" marR="91425" marT="91425" marB="91425"/>
                </a:tc>
                <a:tc>
                  <a:txBody>
                    <a:bodyPr/>
                    <a:lstStyle/>
                    <a:p>
                      <a:pPr marL="0" lvl="0" indent="0" algn="l" rtl="0">
                        <a:spcBef>
                          <a:spcPts val="0"/>
                        </a:spcBef>
                        <a:spcAft>
                          <a:spcPts val="0"/>
                        </a:spcAft>
                        <a:buNone/>
                      </a:pPr>
                      <a:r>
                        <a:rPr lang="en"/>
                        <a:t>1200mA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0</a:t>
                      </a:r>
                      <a:endParaRPr dirty="0"/>
                    </a:p>
                  </a:txBody>
                  <a:tcPr marL="91425" marR="91425" marT="91425" marB="91425"/>
                </a:tc>
                <a:tc>
                  <a:txBody>
                    <a:bodyPr/>
                    <a:lstStyle/>
                    <a:p>
                      <a:pPr marL="0" lvl="0" indent="0" algn="l" rtl="0">
                        <a:spcBef>
                          <a:spcPts val="0"/>
                        </a:spcBef>
                        <a:spcAft>
                          <a:spcPts val="0"/>
                        </a:spcAft>
                        <a:buNone/>
                      </a:pPr>
                      <a:r>
                        <a:rPr lang="en" dirty="0"/>
                        <a:t>50mA</a:t>
                      </a:r>
                      <a:endParaRPr dirty="0"/>
                    </a:p>
                  </a:txBody>
                  <a:tcPr marL="91425" marR="91425" marT="91425" marB="91425"/>
                </a:tc>
                <a:tc>
                  <a:txBody>
                    <a:bodyPr/>
                    <a:lstStyle/>
                    <a:p>
                      <a:pPr marL="0" lvl="0" indent="0" algn="l" rtl="0">
                        <a:spcBef>
                          <a:spcPts val="0"/>
                        </a:spcBef>
                        <a:spcAft>
                          <a:spcPts val="0"/>
                        </a:spcAft>
                        <a:buNone/>
                      </a:pPr>
                      <a:r>
                        <a:rPr lang="en" dirty="0"/>
                        <a:t>256 kB </a:t>
                      </a:r>
                      <a:endParaRPr dirty="0"/>
                    </a:p>
                  </a:txBody>
                  <a:tcPr marL="91425" marR="91425" marT="91425" marB="91425"/>
                </a:tc>
                <a:tc>
                  <a:txBody>
                    <a:bodyPr/>
                    <a:lstStyle/>
                    <a:p>
                      <a:pPr marL="0" lvl="0" indent="0" algn="l" rtl="0">
                        <a:spcBef>
                          <a:spcPts val="0"/>
                        </a:spcBef>
                        <a:spcAft>
                          <a:spcPts val="0"/>
                        </a:spcAft>
                        <a:buNone/>
                      </a:pPr>
                      <a:r>
                        <a:rPr lang="en" dirty="0"/>
                        <a:t>none</a:t>
                      </a:r>
                      <a:endParaRPr dirty="0"/>
                    </a:p>
                  </a:txBody>
                  <a:tcPr marL="91425" marR="91425" marT="91425" marB="91425"/>
                </a:tc>
                <a:tc>
                  <a:txBody>
                    <a:bodyPr/>
                    <a:lstStyle/>
                    <a:p>
                      <a:pPr marL="0" lvl="0" indent="0" algn="l" rtl="0">
                        <a:spcBef>
                          <a:spcPts val="0"/>
                        </a:spcBef>
                        <a:spcAft>
                          <a:spcPts val="0"/>
                        </a:spcAft>
                        <a:buNone/>
                      </a:pPr>
                      <a:r>
                        <a:rPr lang="en" sz="1500">
                          <a:solidFill>
                            <a:schemeClr val="dk1"/>
                          </a:solidFill>
                        </a:rPr>
                        <a:t>1MB </a:t>
                      </a:r>
                      <a:endParaRPr sz="1500"/>
                    </a:p>
                  </a:txBody>
                  <a:tcPr marL="91425" marR="91425" marT="91425" marB="91425"/>
                </a:tc>
                <a:extLst>
                  <a:ext uri="{0D108BD9-81ED-4DB2-BD59-A6C34878D82A}">
                    <a16:rowId xmlns="" xmlns:a16="http://schemas.microsoft.com/office/drawing/2014/main" val="10004"/>
                  </a:ext>
                </a:extLst>
              </a:tr>
              <a:tr h="414884">
                <a:tc>
                  <a:txBody>
                    <a:bodyPr/>
                    <a:lstStyle/>
                    <a:p>
                      <a:pPr marL="0" lvl="0" indent="0" algn="l" rtl="0">
                        <a:spcBef>
                          <a:spcPts val="0"/>
                        </a:spcBef>
                        <a:spcAft>
                          <a:spcPts val="0"/>
                        </a:spcAft>
                        <a:buNone/>
                      </a:pPr>
                      <a:r>
                        <a:rPr lang="en" sz="1400"/>
                        <a:t>LCD display</a:t>
                      </a:r>
                      <a:endParaRPr sz="1400"/>
                    </a:p>
                  </a:txBody>
                  <a:tcPr marL="121900" marR="121900" marT="121900" marB="121900"/>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just" rtl="0">
                        <a:lnSpc>
                          <a:spcPct val="150000"/>
                        </a:lnSpc>
                        <a:spcBef>
                          <a:spcPts val="800"/>
                        </a:spcBef>
                        <a:spcAft>
                          <a:spcPts val="1500"/>
                        </a:spcAft>
                        <a:buClr>
                          <a:schemeClr val="dk1"/>
                        </a:buClr>
                        <a:buSzPts val="1100"/>
                        <a:buFont typeface="Arial"/>
                        <a:buNone/>
                      </a:pPr>
                      <a:r>
                        <a:rPr lang="en" sz="1050" b="1">
                          <a:solidFill>
                            <a:schemeClr val="dk1"/>
                          </a:solidFill>
                          <a:latin typeface="Roboto"/>
                          <a:ea typeface="Roboto"/>
                          <a:cs typeface="Roboto"/>
                          <a:sym typeface="Roboto"/>
                        </a:rPr>
                        <a:t>$0.9</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12mA</a:t>
                      </a:r>
                      <a:endParaRPr sz="1050" b="1">
                        <a:solidFill>
                          <a:schemeClr val="dk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t>1mA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extLst>
                  <a:ext uri="{0D108BD9-81ED-4DB2-BD59-A6C34878D82A}">
                    <a16:rowId xmlns="" xmlns:a16="http://schemas.microsoft.com/office/drawing/2014/main" val="10005"/>
                  </a:ext>
                </a:extLst>
              </a:tr>
              <a:tr h="379242">
                <a:tc>
                  <a:txBody>
                    <a:bodyPr/>
                    <a:lstStyle/>
                    <a:p>
                      <a:pPr marL="0" lvl="0" indent="0" algn="l" rtl="0">
                        <a:spcBef>
                          <a:spcPts val="0"/>
                        </a:spcBef>
                        <a:spcAft>
                          <a:spcPts val="0"/>
                        </a:spcAft>
                        <a:buNone/>
                      </a:pPr>
                      <a:r>
                        <a:rPr lang="en" sz="1400"/>
                        <a:t>LDR </a:t>
                      </a:r>
                      <a:endParaRPr sz="1400"/>
                    </a:p>
                  </a:txBody>
                  <a:tcPr marL="121900" marR="121900" marT="121900" marB="121900"/>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a:solidFill>
                            <a:schemeClr val="dk1"/>
                          </a:solidFill>
                        </a:rPr>
                        <a:t>$2.56</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&lt;6mA</a:t>
                      </a:r>
                      <a:endParaRPr sz="11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t>&lt;0.5mA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extLst>
                  <a:ext uri="{0D108BD9-81ED-4DB2-BD59-A6C34878D82A}">
                    <a16:rowId xmlns="" xmlns:a16="http://schemas.microsoft.com/office/drawing/2014/main" val="10006"/>
                  </a:ext>
                </a:extLst>
              </a:tr>
              <a:tr h="356192">
                <a:tc>
                  <a:txBody>
                    <a:bodyPr/>
                    <a:lstStyle/>
                    <a:p>
                      <a:pPr marL="0" lvl="0" indent="0" algn="l" rtl="0">
                        <a:spcBef>
                          <a:spcPts val="0"/>
                        </a:spcBef>
                        <a:spcAft>
                          <a:spcPts val="0"/>
                        </a:spcAft>
                        <a:buNone/>
                      </a:pPr>
                      <a:r>
                        <a:rPr lang="en" sz="1400"/>
                        <a:t>Jumpers</a:t>
                      </a:r>
                      <a:endParaRPr sz="1400"/>
                    </a:p>
                  </a:txBody>
                  <a:tcPr marL="121900" marR="121900" marT="121900" marB="121900"/>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a:solidFill>
                            <a:schemeClr val="dk1"/>
                          </a:solidFill>
                        </a:rPr>
                        <a:t>$14.39</a:t>
                      </a:r>
                      <a:endParaRPr/>
                    </a:p>
                  </a:txBody>
                  <a:tcPr marL="91425" marR="91425" marT="91425" marB="91425"/>
                </a:tc>
                <a:tc>
                  <a:txBody>
                    <a:bodyPr/>
                    <a:lstStyle/>
                    <a:p>
                      <a:pPr marL="0" lvl="0" indent="0" algn="l" rtl="0">
                        <a:spcBef>
                          <a:spcPts val="0"/>
                        </a:spcBef>
                        <a:spcAft>
                          <a:spcPts val="0"/>
                        </a:spcAft>
                        <a:buNone/>
                      </a:pPr>
                      <a:r>
                        <a:rPr lang="en" sz="1100" b="1">
                          <a:solidFill>
                            <a:schemeClr val="dk1"/>
                          </a:solidFill>
                        </a:rPr>
                        <a:t>6 mA</a:t>
                      </a:r>
                      <a:endParaRPr sz="1100" b="1">
                        <a:solidFill>
                          <a:schemeClr val="dk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0.05mA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extLst>
                  <a:ext uri="{0D108BD9-81ED-4DB2-BD59-A6C34878D82A}">
                    <a16:rowId xmlns="" xmlns:a16="http://schemas.microsoft.com/office/drawing/2014/main" val="10007"/>
                  </a:ext>
                </a:extLst>
              </a:tr>
              <a:tr h="466477">
                <a:tc>
                  <a:txBody>
                    <a:bodyPr/>
                    <a:lstStyle/>
                    <a:p>
                      <a:pPr marL="0" lvl="0" indent="0" algn="l" rtl="0">
                        <a:spcBef>
                          <a:spcPts val="0"/>
                        </a:spcBef>
                        <a:spcAft>
                          <a:spcPts val="0"/>
                        </a:spcAft>
                        <a:buNone/>
                      </a:pPr>
                      <a:r>
                        <a:rPr lang="en" sz="1400" dirty="0"/>
                        <a:t>Servo motor</a:t>
                      </a:r>
                      <a:endParaRPr sz="1400" dirty="0"/>
                    </a:p>
                  </a:txBody>
                  <a:tcPr marL="121900" marR="121900" marT="121900" marB="121900"/>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rgbClr val="FFFFFF"/>
                          </a:highlight>
                          <a:latin typeface="Roboto"/>
                          <a:ea typeface="Roboto"/>
                          <a:cs typeface="Roboto"/>
                          <a:sym typeface="Roboto"/>
                        </a:rPr>
                        <a:t>$2.80</a:t>
                      </a:r>
                      <a:endParaRPr dirty="0"/>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rgbClr val="FFFFFF"/>
                          </a:highlight>
                          <a:latin typeface="Roboto"/>
                          <a:ea typeface="Roboto"/>
                          <a:cs typeface="Roboto"/>
                          <a:sym typeface="Roboto"/>
                        </a:rPr>
                        <a:t>N/A</a:t>
                      </a:r>
                      <a:endParaRPr sz="1200" b="1" dirty="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extLst>
                  <a:ext uri="{0D108BD9-81ED-4DB2-BD59-A6C34878D82A}">
                    <a16:rowId xmlns="" xmlns:a16="http://schemas.microsoft.com/office/drawing/2014/main" val="10008"/>
                  </a:ext>
                </a:extLst>
              </a:tr>
              <a:tr h="466477">
                <a:tc gridSpan="2">
                  <a:txBody>
                    <a:bodyPr/>
                    <a:lstStyle/>
                    <a:p>
                      <a:pPr marL="0" lvl="0" indent="0" algn="l" rtl="0">
                        <a:spcBef>
                          <a:spcPts val="0"/>
                        </a:spcBef>
                        <a:spcAft>
                          <a:spcPts val="0"/>
                        </a:spcAft>
                        <a:buNone/>
                      </a:pPr>
                      <a:r>
                        <a:rPr lang="en-US" sz="1400" dirty="0" smtClean="0"/>
                        <a:t>Total</a:t>
                      </a:r>
                      <a:r>
                        <a:rPr lang="en-US" sz="1400" baseline="0" dirty="0" smtClean="0"/>
                        <a:t> </a:t>
                      </a:r>
                      <a:endParaRPr sz="1400" dirty="0"/>
                    </a:p>
                  </a:txBody>
                  <a:tcPr marL="121900" marR="121900" marT="121900" marB="121900"/>
                </a:tc>
                <a:tc hMerge="1">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US" dirty="0" smtClean="0"/>
                        <a:t>$45.36</a:t>
                      </a:r>
                      <a:endParaRPr dirty="0"/>
                    </a:p>
                  </a:txBody>
                  <a:tcPr marL="91425" marR="91425" marT="91425" marB="91425"/>
                </a:tc>
                <a:tc>
                  <a:txBody>
                    <a:bodyPr/>
                    <a:lstStyle/>
                    <a:p>
                      <a:pPr marL="0" lvl="0" indent="0" algn="l" rtl="0">
                        <a:spcBef>
                          <a:spcPts val="0"/>
                        </a:spcBef>
                        <a:spcAft>
                          <a:spcPts val="0"/>
                        </a:spcAft>
                        <a:buNone/>
                      </a:pPr>
                      <a:r>
                        <a:rPr lang="en-US" sz="1200" b="1" dirty="0" smtClean="0">
                          <a:solidFill>
                            <a:srgbClr val="333333"/>
                          </a:solidFill>
                          <a:highlight>
                            <a:srgbClr val="FFFFFF"/>
                          </a:highlight>
                          <a:latin typeface="Roboto"/>
                          <a:ea typeface="Roboto"/>
                          <a:cs typeface="Roboto"/>
                          <a:sym typeface="Roboto"/>
                        </a:rPr>
                        <a:t>1230mA</a:t>
                      </a:r>
                      <a:endParaRPr sz="1200" b="1" dirty="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r>
            </a:tbl>
          </a:graphicData>
        </a:graphic>
      </p:graphicFrame>
    </p:spTree>
    <p:extLst>
      <p:ext uri="{BB962C8B-B14F-4D97-AF65-F5344CB8AC3E}">
        <p14:creationId xmlns:p14="http://schemas.microsoft.com/office/powerpoint/2010/main" val="654575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idx="4294967295"/>
          </p:nvPr>
        </p:nvSpPr>
        <p:spPr>
          <a:xfrm>
            <a:off x="1858524" y="258234"/>
            <a:ext cx="8715200" cy="828400"/>
          </a:xfrm>
          <a:prstGeom prst="rect">
            <a:avLst/>
          </a:prstGeom>
        </p:spPr>
        <p:txBody>
          <a:bodyPr spcFirstLastPara="1" wrap="square" lIns="121900" tIns="121900" rIns="121900" bIns="121900" anchor="t" anchorCtr="0">
            <a:noAutofit/>
          </a:bodyPr>
          <a:lstStyle/>
          <a:p>
            <a:pPr>
              <a:lnSpc>
                <a:spcPct val="115000"/>
              </a:lnSpc>
              <a:buSzPts val="1100"/>
            </a:pPr>
            <a:r>
              <a:rPr lang="en" b="1" dirty="0"/>
              <a:t> </a:t>
            </a:r>
            <a:r>
              <a:rPr lang="en" sz="3200" b="1" dirty="0"/>
              <a:t>LAYERED SOFTWARE ARCHITECTURE </a:t>
            </a:r>
            <a:endParaRPr sz="3200" b="1" dirty="0"/>
          </a:p>
          <a:p>
            <a:pPr>
              <a:buSzPts val="990"/>
            </a:pPr>
            <a:endParaRPr sz="2560" b="1" dirty="0"/>
          </a:p>
        </p:txBody>
      </p:sp>
      <p:sp>
        <p:nvSpPr>
          <p:cNvPr id="175" name="Google Shape;175;p31"/>
          <p:cNvSpPr/>
          <p:nvPr/>
        </p:nvSpPr>
        <p:spPr>
          <a:xfrm>
            <a:off x="4667000" y="2462400"/>
            <a:ext cx="6633600" cy="2765382"/>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 name="Google Shape;176;p31"/>
          <p:cNvSpPr/>
          <p:nvPr/>
        </p:nvSpPr>
        <p:spPr>
          <a:xfrm>
            <a:off x="4667000" y="1382271"/>
            <a:ext cx="6633600" cy="8284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n" sz="1867" kern="0">
                <a:solidFill>
                  <a:srgbClr val="000000"/>
                </a:solidFill>
                <a:cs typeface="Arial"/>
                <a:sym typeface="Arial"/>
              </a:rPr>
              <a:t>Edge Impulse, Arduio IDE</a:t>
            </a:r>
            <a:endParaRPr sz="1867" kern="0">
              <a:solidFill>
                <a:srgbClr val="000000"/>
              </a:solidFill>
              <a:cs typeface="Arial"/>
              <a:sym typeface="Arial"/>
            </a:endParaRPr>
          </a:p>
        </p:txBody>
      </p:sp>
      <p:sp>
        <p:nvSpPr>
          <p:cNvPr id="177" name="Google Shape;177;p31"/>
          <p:cNvSpPr/>
          <p:nvPr/>
        </p:nvSpPr>
        <p:spPr>
          <a:xfrm>
            <a:off x="4985400" y="2860900"/>
            <a:ext cx="5996800" cy="69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31"/>
          <p:cNvSpPr txBox="1"/>
          <p:nvPr/>
        </p:nvSpPr>
        <p:spPr>
          <a:xfrm>
            <a:off x="1165817" y="2849133"/>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Middleware</a:t>
            </a:r>
            <a:endParaRPr sz="1867" kern="0" dirty="0">
              <a:solidFill>
                <a:srgbClr val="000000"/>
              </a:solidFill>
              <a:cs typeface="Arial"/>
              <a:sym typeface="Arial"/>
            </a:endParaRPr>
          </a:p>
        </p:txBody>
      </p:sp>
      <p:sp>
        <p:nvSpPr>
          <p:cNvPr id="179" name="Google Shape;179;p31"/>
          <p:cNvSpPr/>
          <p:nvPr/>
        </p:nvSpPr>
        <p:spPr>
          <a:xfrm>
            <a:off x="4985400" y="3840700"/>
            <a:ext cx="5996800" cy="828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n" sz="1867" kern="0" dirty="0">
                <a:solidFill>
                  <a:srgbClr val="000000"/>
                </a:solidFill>
                <a:cs typeface="Arial"/>
                <a:sym typeface="Arial"/>
              </a:rPr>
              <a:t>Device Drive  Layer I/O Layer (GPIO (A0, A1), PW</a:t>
            </a:r>
            <a:endParaRPr sz="1867" kern="0" dirty="0">
              <a:solidFill>
                <a:srgbClr val="000000"/>
              </a:solidFill>
              <a:cs typeface="Arial"/>
              <a:sym typeface="Arial"/>
            </a:endParaRPr>
          </a:p>
          <a:p>
            <a:pPr>
              <a:buClr>
                <a:srgbClr val="000000"/>
              </a:buClr>
              <a:buFont typeface="Arial"/>
              <a:buNone/>
            </a:pPr>
            <a:endParaRPr sz="1867" kern="0" dirty="0">
              <a:solidFill>
                <a:srgbClr val="000000"/>
              </a:solidFill>
              <a:cs typeface="Arial"/>
              <a:sym typeface="Arial"/>
            </a:endParaRPr>
          </a:p>
        </p:txBody>
      </p:sp>
      <p:sp>
        <p:nvSpPr>
          <p:cNvPr id="180" name="Google Shape;180;p31"/>
          <p:cNvSpPr/>
          <p:nvPr/>
        </p:nvSpPr>
        <p:spPr>
          <a:xfrm>
            <a:off x="4667000" y="5549000"/>
            <a:ext cx="6633600" cy="6948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n" sz="1867" kern="0">
                <a:solidFill>
                  <a:srgbClr val="000000"/>
                </a:solidFill>
                <a:cs typeface="Arial"/>
                <a:sym typeface="Arial"/>
              </a:rPr>
              <a:t>Arduino nano,  LCD, LDR Sensor, Servo Motor, PV</a:t>
            </a:r>
            <a:endParaRPr sz="1867" kern="0">
              <a:solidFill>
                <a:srgbClr val="000000"/>
              </a:solidFill>
              <a:cs typeface="Arial"/>
              <a:sym typeface="Arial"/>
            </a:endParaRPr>
          </a:p>
        </p:txBody>
      </p:sp>
      <p:sp>
        <p:nvSpPr>
          <p:cNvPr id="181" name="Google Shape;181;p31"/>
          <p:cNvSpPr txBox="1"/>
          <p:nvPr/>
        </p:nvSpPr>
        <p:spPr>
          <a:xfrm>
            <a:off x="5089833" y="2911780"/>
            <a:ext cx="5550800" cy="533600"/>
          </a:xfrm>
          <a:prstGeom prst="rect">
            <a:avLst/>
          </a:prstGeom>
          <a:noFill/>
          <a:ln>
            <a:noFill/>
          </a:ln>
        </p:spPr>
        <p:txBody>
          <a:bodyPr spcFirstLastPara="1" wrap="square" lIns="121900" tIns="121900" rIns="121900" bIns="121900" anchor="t" anchorCtr="0">
            <a:noAutofit/>
          </a:bodyPr>
          <a:lstStyle/>
          <a:p>
            <a:pPr>
              <a:buClr>
                <a:srgbClr val="000000"/>
              </a:buClr>
              <a:buFont typeface="Arial"/>
              <a:buNone/>
            </a:pPr>
            <a:r>
              <a:rPr lang="en" sz="1867" kern="0" dirty="0">
                <a:solidFill>
                  <a:srgbClr val="000000"/>
                </a:solidFill>
                <a:cs typeface="Arial"/>
                <a:sym typeface="Arial"/>
              </a:rPr>
              <a:t>Bluetooth Low Energy (BLE) Stack</a:t>
            </a:r>
            <a:endParaRPr sz="1867" kern="0" dirty="0">
              <a:solidFill>
                <a:srgbClr val="000000"/>
              </a:solidFill>
              <a:cs typeface="Arial"/>
              <a:sym typeface="Arial"/>
            </a:endParaRPr>
          </a:p>
        </p:txBody>
      </p:sp>
      <p:sp>
        <p:nvSpPr>
          <p:cNvPr id="182" name="Google Shape;182;p31"/>
          <p:cNvSpPr txBox="1"/>
          <p:nvPr/>
        </p:nvSpPr>
        <p:spPr>
          <a:xfrm>
            <a:off x="1267409" y="4048652"/>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Hardware Abstraction Layer</a:t>
            </a:r>
            <a:endParaRPr sz="1867" kern="0" dirty="0">
              <a:solidFill>
                <a:srgbClr val="000000"/>
              </a:solidFill>
              <a:cs typeface="Arial"/>
              <a:sym typeface="Arial"/>
            </a:endParaRPr>
          </a:p>
        </p:txBody>
      </p:sp>
      <p:sp>
        <p:nvSpPr>
          <p:cNvPr id="183" name="Google Shape;183;p31"/>
          <p:cNvSpPr txBox="1"/>
          <p:nvPr/>
        </p:nvSpPr>
        <p:spPr>
          <a:xfrm>
            <a:off x="1267409" y="5629648"/>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Hardware Layer</a:t>
            </a:r>
            <a:endParaRPr sz="1867" kern="0" dirty="0">
              <a:solidFill>
                <a:srgbClr val="000000"/>
              </a:solidFill>
              <a:cs typeface="Arial"/>
              <a:sym typeface="Arial"/>
            </a:endParaRPr>
          </a:p>
        </p:txBody>
      </p:sp>
      <p:sp>
        <p:nvSpPr>
          <p:cNvPr id="184" name="Google Shape;184;p31"/>
          <p:cNvSpPr txBox="1"/>
          <p:nvPr/>
        </p:nvSpPr>
        <p:spPr>
          <a:xfrm>
            <a:off x="1165817" y="1529719"/>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Software  app</a:t>
            </a:r>
            <a:endParaRPr sz="1867" kern="0" dirty="0">
              <a:solidFill>
                <a:srgbClr val="000000"/>
              </a:solidFill>
              <a:cs typeface="Arial"/>
              <a:sym typeface="Arial"/>
            </a:endParaRPr>
          </a:p>
        </p:txBody>
      </p:sp>
      <p:cxnSp>
        <p:nvCxnSpPr>
          <p:cNvPr id="185" name="Google Shape;185;p31"/>
          <p:cNvCxnSpPr>
            <a:stCxn id="184" idx="2"/>
          </p:cNvCxnSpPr>
          <p:nvPr/>
        </p:nvCxnSpPr>
        <p:spPr>
          <a:xfrm>
            <a:off x="2814817" y="2063223"/>
            <a:ext cx="0" cy="797677"/>
          </a:xfrm>
          <a:prstGeom prst="straightConnector1">
            <a:avLst/>
          </a:prstGeom>
          <a:noFill/>
          <a:ln w="9525" cap="flat" cmpd="sng">
            <a:solidFill>
              <a:schemeClr val="dk2"/>
            </a:solidFill>
            <a:prstDash val="solid"/>
            <a:round/>
            <a:headEnd type="stealth" w="med" len="med"/>
            <a:tailEnd type="stealth" w="med" len="med"/>
          </a:ln>
        </p:spPr>
      </p:cxnSp>
      <p:cxnSp>
        <p:nvCxnSpPr>
          <p:cNvPr id="186" name="Google Shape;186;p31"/>
          <p:cNvCxnSpPr/>
          <p:nvPr/>
        </p:nvCxnSpPr>
        <p:spPr>
          <a:xfrm>
            <a:off x="2766051" y="3445380"/>
            <a:ext cx="0" cy="600147"/>
          </a:xfrm>
          <a:prstGeom prst="straightConnector1">
            <a:avLst/>
          </a:prstGeom>
          <a:noFill/>
          <a:ln w="9525" cap="flat" cmpd="sng">
            <a:solidFill>
              <a:schemeClr val="dk2"/>
            </a:solidFill>
            <a:prstDash val="solid"/>
            <a:round/>
            <a:headEnd type="stealth" w="med" len="med"/>
            <a:tailEnd type="stealth" w="med" len="med"/>
          </a:ln>
        </p:spPr>
      </p:cxnSp>
      <p:cxnSp>
        <p:nvCxnSpPr>
          <p:cNvPr id="187" name="Google Shape;187;p31"/>
          <p:cNvCxnSpPr/>
          <p:nvPr/>
        </p:nvCxnSpPr>
        <p:spPr>
          <a:xfrm>
            <a:off x="2779666" y="4468600"/>
            <a:ext cx="0" cy="1080400"/>
          </a:xfrm>
          <a:prstGeom prst="straightConnector1">
            <a:avLst/>
          </a:prstGeom>
          <a:noFill/>
          <a:ln w="9525" cap="flat" cmpd="sng">
            <a:solidFill>
              <a:schemeClr val="dk2"/>
            </a:solidFill>
            <a:prstDash val="solid"/>
            <a:round/>
            <a:headEnd type="stealth" w="med" len="med"/>
            <a:tailEnd type="stealth" w="med" len="med"/>
          </a:ln>
        </p:spPr>
      </p:cxnSp>
    </p:spTree>
    <p:extLst>
      <p:ext uri="{BB962C8B-B14F-4D97-AF65-F5344CB8AC3E}">
        <p14:creationId xmlns:p14="http://schemas.microsoft.com/office/powerpoint/2010/main" val="83082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p:nvPr/>
        </p:nvSpPr>
        <p:spPr>
          <a:xfrm>
            <a:off x="313382" y="212437"/>
            <a:ext cx="4000000" cy="861734"/>
          </a:xfrm>
          <a:prstGeom prst="rect">
            <a:avLst/>
          </a:prstGeom>
          <a:noFill/>
          <a:ln>
            <a:noFill/>
          </a:ln>
        </p:spPr>
        <p:txBody>
          <a:bodyPr spcFirstLastPara="1" wrap="square" lIns="121900" tIns="121900" rIns="121900" bIns="121900" anchor="t" anchorCtr="0">
            <a:spAutoFit/>
          </a:bodyPr>
          <a:lstStyle/>
          <a:p>
            <a:r>
              <a:rPr lang="en" sz="4000" dirty="0"/>
              <a:t>FLOW CHART</a:t>
            </a:r>
            <a:endParaRPr sz="4000" dirty="0"/>
          </a:p>
        </p:txBody>
      </p:sp>
      <p:pic>
        <p:nvPicPr>
          <p:cNvPr id="4" name="Google Shape;193;p32"/>
          <p:cNvPicPr preferRelativeResize="0"/>
          <p:nvPr/>
        </p:nvPicPr>
        <p:blipFill>
          <a:blip r:embed="rId3">
            <a:alphaModFix/>
          </a:blip>
          <a:stretch>
            <a:fillRect/>
          </a:stretch>
        </p:blipFill>
        <p:spPr>
          <a:xfrm>
            <a:off x="2844800" y="129308"/>
            <a:ext cx="8663709" cy="6317673"/>
          </a:xfrm>
          <a:prstGeom prst="rect">
            <a:avLst/>
          </a:prstGeom>
          <a:noFill/>
          <a:ln>
            <a:noFill/>
          </a:ln>
        </p:spPr>
      </p:pic>
    </p:spTree>
    <p:extLst>
      <p:ext uri="{BB962C8B-B14F-4D97-AF65-F5344CB8AC3E}">
        <p14:creationId xmlns:p14="http://schemas.microsoft.com/office/powerpoint/2010/main" val="35419061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279</TotalTime>
  <Words>1035</Words>
  <Application>Microsoft Office PowerPoint</Application>
  <PresentationFormat>Widescreen</PresentationFormat>
  <Paragraphs>253</Paragraphs>
  <Slides>17</Slides>
  <Notes>11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Arial</vt:lpstr>
      <vt:lpstr>Calibri</vt:lpstr>
      <vt:lpstr>Gill Sans MT</vt:lpstr>
      <vt:lpstr>Roboto</vt:lpstr>
      <vt:lpstr>Rockwell</vt:lpstr>
      <vt:lpstr>Rockwell Condensed</vt:lpstr>
      <vt:lpstr>Times New Roman</vt:lpstr>
      <vt:lpstr>Verdana</vt:lpstr>
      <vt:lpstr>Wingdings</vt:lpstr>
      <vt:lpstr>Wingdings 2</vt:lpstr>
      <vt:lpstr>Wood Type</vt:lpstr>
      <vt:lpstr>Simple Light</vt:lpstr>
      <vt:lpstr>Office Theme</vt:lpstr>
      <vt:lpstr>Dividend</vt:lpstr>
      <vt:lpstr>TopiC: DESIGN OF A Solar Tracking System BASED ON Artificial Neural Networks</vt:lpstr>
      <vt:lpstr>PowerPoint Presentation</vt:lpstr>
      <vt:lpstr>PowerPoint Presentation</vt:lpstr>
      <vt:lpstr>PowerPoint Presentation</vt:lpstr>
      <vt:lpstr>PowerPoint Presentation</vt:lpstr>
      <vt:lpstr>PowerPoint Presentation</vt:lpstr>
      <vt:lpstr>SELECTION OF EMBEDDED SYSTEM (Original equipement manufacturer)</vt:lpstr>
      <vt:lpstr> LAYERED SOFTWARE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design of Microcontroller-based Solar Tracker</dc:title>
  <dc:creator>Microsoft account</dc:creator>
  <cp:lastModifiedBy>Microsoft account</cp:lastModifiedBy>
  <cp:revision>34</cp:revision>
  <dcterms:created xsi:type="dcterms:W3CDTF">2023-07-26T08:22:44Z</dcterms:created>
  <dcterms:modified xsi:type="dcterms:W3CDTF">2023-07-26T20:55:13Z</dcterms:modified>
</cp:coreProperties>
</file>