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9F9-FFAE-42CE-B64E-CDC30522B06A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F598-4C15-4F24-B88A-0F27956539D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62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9F9-FFAE-42CE-B64E-CDC30522B06A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F598-4C15-4F24-B88A-0F2795653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4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9F9-FFAE-42CE-B64E-CDC30522B06A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F598-4C15-4F24-B88A-0F2795653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40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9F9-FFAE-42CE-B64E-CDC30522B06A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F598-4C15-4F24-B88A-0F2795653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05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9F9-FFAE-42CE-B64E-CDC30522B06A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F598-4C15-4F24-B88A-0F27956539D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63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9F9-FFAE-42CE-B64E-CDC30522B06A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F598-4C15-4F24-B88A-0F2795653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5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9F9-FFAE-42CE-B64E-CDC30522B06A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F598-4C15-4F24-B88A-0F2795653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0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9F9-FFAE-42CE-B64E-CDC30522B06A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F598-4C15-4F24-B88A-0F2795653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17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9F9-FFAE-42CE-B64E-CDC30522B06A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F598-4C15-4F24-B88A-0F2795653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5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49D9F9-FFAE-42CE-B64E-CDC30522B06A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01F598-4C15-4F24-B88A-0F2795653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79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9F9-FFAE-42CE-B64E-CDC30522B06A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F598-4C15-4F24-B88A-0F2795653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23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49D9F9-FFAE-42CE-B64E-CDC30522B06A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01F598-4C15-4F24-B88A-0F27956539D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59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552C-F5B7-45C0-A9F2-27EA10EEF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7200" b="1" dirty="0"/>
              <a:t>Analysis of Venues and Prices of Apartments in Bengaluru</a:t>
            </a:r>
          </a:p>
        </p:txBody>
      </p:sp>
    </p:spTree>
    <p:extLst>
      <p:ext uri="{BB962C8B-B14F-4D97-AF65-F5344CB8AC3E}">
        <p14:creationId xmlns:p14="http://schemas.microsoft.com/office/powerpoint/2010/main" val="189069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1A45-84C8-4E26-9214-9267A01A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02B6-D5B5-482F-AEFC-D11432A8E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1600" dirty="0"/>
              <a:t> The unsupervised machine learning technique K-Means clustering was used to cluster the neighbourhoods on the basis of average, maximum and minimum per sqft prices of apartments.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dirty="0"/>
              <a:t> The optimal value of k was found out to be 3 using the elbow method.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975C3-4C9C-4A30-9F00-C90CACC7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254" y="2869776"/>
            <a:ext cx="3869491" cy="299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3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849E-4898-4301-A96A-09D5CAE8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CB3188-711F-4AC3-9752-12A976890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907" b="12736"/>
          <a:stretch/>
        </p:blipFill>
        <p:spPr>
          <a:xfrm>
            <a:off x="364432" y="2285919"/>
            <a:ext cx="5399532" cy="1263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90E26-B387-4337-A0E4-8EE62709F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72" b="8982"/>
          <a:stretch/>
        </p:blipFill>
        <p:spPr>
          <a:xfrm>
            <a:off x="493457" y="4315936"/>
            <a:ext cx="5270507" cy="1450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04664-28E5-46B2-806E-A1897DE715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73"/>
          <a:stretch/>
        </p:blipFill>
        <p:spPr>
          <a:xfrm>
            <a:off x="6110120" y="4315936"/>
            <a:ext cx="5588423" cy="14507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F2B88D-02EF-4719-B2FB-6D63C13717BA}"/>
              </a:ext>
            </a:extLst>
          </p:cNvPr>
          <p:cNvSpPr/>
          <p:nvPr/>
        </p:nvSpPr>
        <p:spPr>
          <a:xfrm>
            <a:off x="6126480" y="2132787"/>
            <a:ext cx="5602543" cy="17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0 contains localities with the cheapest apartments and accounts for 68% of the neighbourhoods. </a:t>
            </a:r>
          </a:p>
          <a:p>
            <a:pPr marL="91440" indent="-9144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1 has neighbourhoods which are expensive in Bengaluru. These neighbourhoods have a high average and maximum cost per sqft. </a:t>
            </a:r>
          </a:p>
          <a:p>
            <a:pPr marL="91440" indent="-9144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Neighbourhoods in Cluster 2 are averagely priced.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40CD6F-E2FB-42DE-8E6F-DE82BD4DC05D}"/>
              </a:ext>
            </a:extLst>
          </p:cNvPr>
          <p:cNvSpPr/>
          <p:nvPr/>
        </p:nvSpPr>
        <p:spPr>
          <a:xfrm>
            <a:off x="1261076" y="3666261"/>
            <a:ext cx="3606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Average price per sqft analysis of clusters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1A851-7D5F-4038-A5FD-F143ADDB7909}"/>
              </a:ext>
            </a:extLst>
          </p:cNvPr>
          <p:cNvSpPr/>
          <p:nvPr/>
        </p:nvSpPr>
        <p:spPr>
          <a:xfrm>
            <a:off x="1191890" y="5911071"/>
            <a:ext cx="37446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Minimum price per sqft analysis of clusters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8E3B9A-5DA9-4579-B0F7-8A0E1E2356CA}"/>
              </a:ext>
            </a:extLst>
          </p:cNvPr>
          <p:cNvSpPr/>
          <p:nvPr/>
        </p:nvSpPr>
        <p:spPr>
          <a:xfrm>
            <a:off x="7016955" y="5911071"/>
            <a:ext cx="37747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Maximum price per sqft analysis of clusters</a:t>
            </a:r>
          </a:p>
        </p:txBody>
      </p:sp>
    </p:spTree>
    <p:extLst>
      <p:ext uri="{BB962C8B-B14F-4D97-AF65-F5344CB8AC3E}">
        <p14:creationId xmlns:p14="http://schemas.microsoft.com/office/powerpoint/2010/main" val="48031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93C1-6E8D-43E9-9244-25FD64FC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4F6FFD-FFB0-4BF8-A789-F8E9CFB51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8900" y="1931306"/>
            <a:ext cx="6276780" cy="386145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C22613-F589-42DE-A587-AE1C40AD2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207435"/>
              </p:ext>
            </p:extLst>
          </p:nvPr>
        </p:nvGraphicFramePr>
        <p:xfrm>
          <a:off x="473910" y="3394298"/>
          <a:ext cx="4098090" cy="148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090">
                  <a:extLst>
                    <a:ext uri="{9D8B030D-6E8A-4147-A177-3AD203B41FA5}">
                      <a16:colId xmlns:a16="http://schemas.microsoft.com/office/drawing/2014/main" val="2826672780"/>
                    </a:ext>
                  </a:extLst>
                </a:gridCol>
                <a:gridCol w="958640">
                  <a:extLst>
                    <a:ext uri="{9D8B030D-6E8A-4147-A177-3AD203B41FA5}">
                      <a16:colId xmlns:a16="http://schemas.microsoft.com/office/drawing/2014/main" val="4012022126"/>
                    </a:ext>
                  </a:extLst>
                </a:gridCol>
                <a:gridCol w="1235180">
                  <a:extLst>
                    <a:ext uri="{9D8B030D-6E8A-4147-A177-3AD203B41FA5}">
                      <a16:colId xmlns:a16="http://schemas.microsoft.com/office/drawing/2014/main" val="2314506064"/>
                    </a:ext>
                  </a:extLst>
                </a:gridCol>
                <a:gridCol w="1235180">
                  <a:extLst>
                    <a:ext uri="{9D8B030D-6E8A-4147-A177-3AD203B41FA5}">
                      <a16:colId xmlns:a16="http://schemas.microsoft.com/office/drawing/2014/main" val="3662204044"/>
                    </a:ext>
                  </a:extLst>
                </a:gridCol>
              </a:tblGrid>
              <a:tr h="324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S.NO.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CLUSTER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COLOUR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LABEL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8707424"/>
                  </a:ext>
                </a:extLst>
              </a:tr>
              <a:tr h="324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Cluster 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Red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Affordable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166354"/>
                  </a:ext>
                </a:extLst>
              </a:tr>
              <a:tr h="324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 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Cluster 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Purple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Expensive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4014448"/>
                  </a:ext>
                </a:extLst>
              </a:tr>
              <a:tr h="324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Cluster 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Green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Averagely priced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97649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2ADB578-7657-4463-9FDF-F7FC6170CB5B}"/>
              </a:ext>
            </a:extLst>
          </p:cNvPr>
          <p:cNvSpPr/>
          <p:nvPr/>
        </p:nvSpPr>
        <p:spPr>
          <a:xfrm>
            <a:off x="6722095" y="5810354"/>
            <a:ext cx="2318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Clusters plotted on a map</a:t>
            </a:r>
          </a:p>
        </p:txBody>
      </p:sp>
    </p:spTree>
    <p:extLst>
      <p:ext uri="{BB962C8B-B14F-4D97-AF65-F5344CB8AC3E}">
        <p14:creationId xmlns:p14="http://schemas.microsoft.com/office/powerpoint/2010/main" val="378605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F039-BE4B-4C13-B239-394C5651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42D05-C12A-4E0C-B41D-8EAB66620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In this study, data was obtained from Wikipedia, Foursquare, Makaan.com and 99acres.com for  the purpose analysing neighbourhoods in Bengaluru with respect to venues and prices of apartments.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K-means clustering technique was used to cluster neighbourhoods in Bengaluru on the basis of apartment prices.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The top 5 types of venues of each neighbourhood were also found to assist in selecting neighbourhoods for buying an apartment.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This project can be extended in multiple ways. We can do the same analysis on datasets pertaining to costs of buying a plot, builder floor and independent house. Another useful study would be comparing neighbourhoods on the basis of rental costs of apartments.</a:t>
            </a:r>
          </a:p>
        </p:txBody>
      </p:sp>
    </p:spTree>
    <p:extLst>
      <p:ext uri="{BB962C8B-B14F-4D97-AF65-F5344CB8AC3E}">
        <p14:creationId xmlns:p14="http://schemas.microsoft.com/office/powerpoint/2010/main" val="489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5B6B30-71B6-41C8-9806-1E8F55EBCA04}"/>
              </a:ext>
            </a:extLst>
          </p:cNvPr>
          <p:cNvSpPr txBox="1"/>
          <p:nvPr/>
        </p:nvSpPr>
        <p:spPr>
          <a:xfrm>
            <a:off x="3212432" y="3136612"/>
            <a:ext cx="519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4773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B9A9-7EE4-4DEB-8D85-4C9B6668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5347-9C47-482E-95F2-672CFC51F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Bengaluru, also known as Bangalore, is the capital city of the southern Indian state Karnataka. With a population of 12 million, it is the third-most populous city of India.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This cosmopolitan ‘Garden City of India’ and the ‘Silicon Valley of India’ attracts scores of national as well as foreign professionals for the opportunities it offers.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The population density of Bengaluru has seen a staggering growth of 47% over the past ten  </a:t>
            </a:r>
            <a:br>
              <a:rPr lang="en-GB" dirty="0"/>
            </a:br>
            <a:r>
              <a:rPr lang="en-GB" dirty="0"/>
              <a:t>years.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With a large number of professionals moving to Bengaluru, it has earned the top spot as the ‘Most Traffic Congested City’ amongst 416 cities cross 57 countries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The objective of this study is to analyse neighbourhoods in Bengaluru with respect to cost of buying an apartment and access to different types of venues in the neighbourhoods.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GB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33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98A9-CA99-4429-BA83-8A7CA12E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D7B06-E9B9-4AD0-BD82-297FDF62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Wikipedia: The list of neighbourhoods in Bengaluru was web scraped from Wikipedia. A few more neighbourhoods were also added as the list gathered missed some localities in Bengaluru.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Google: The geographical co-ordinates of neighbourhoods were fetched from Google.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Foursquare: Details of venues in the neighbourhoods were gathered using Foursquare APIs.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Makaan.com: The dataset of cost of buying an apartment in various neighbourhoods was web scraped from the website Makaan.com.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99acres.com: This website to fill in the values missing in the dataset prepared from Makaan.com.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16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398D-CE71-4159-A705-CF76C420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AE5D-572B-4BC7-85FC-F09E5BF32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Problem Definition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Data Preparation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Data cleaning: This task involved correction of neighbourhoods names, removing duplicate tuples and handling missing values.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Data integration: Integrating real-estate dataset with the list of neighbourhoods. The resulting dataset contained 68 neighbourhoods.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Data transformation: One-hot encoding was used to transform the venue dataset from Foursquare into a form suitable for calculating the distribution of types of venues in each neighbourhood Exploratory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Clustering and Evaluation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72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E11F-54CC-4BDC-A7C5-6F9036FA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1CDD86-1489-43C0-BB19-2BED25C26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51" y="2018541"/>
            <a:ext cx="5894349" cy="4183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4F1E1D-DA5B-4B9F-9D86-C72A6807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726" y="2587062"/>
            <a:ext cx="5213684" cy="36149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136577-088C-4A80-B76C-4C64452EEEDD}"/>
              </a:ext>
            </a:extLst>
          </p:cNvPr>
          <p:cNvSpPr/>
          <p:nvPr/>
        </p:nvSpPr>
        <p:spPr>
          <a:xfrm>
            <a:off x="6096000" y="1848398"/>
            <a:ext cx="54904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400" dirty="0"/>
              <a:t>For a majority of the neighbourhoods, minimum cost is less than Rs. 5000 per sqft, average is Rs. 5000 – Rs. 10,000 per sqft and maximum cost is Rs. 5000 – Rs. 10,000 per sqft.</a:t>
            </a:r>
          </a:p>
        </p:txBody>
      </p:sp>
    </p:spTree>
    <p:extLst>
      <p:ext uri="{BB962C8B-B14F-4D97-AF65-F5344CB8AC3E}">
        <p14:creationId xmlns:p14="http://schemas.microsoft.com/office/powerpoint/2010/main" val="107798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AF3D-0A32-4616-A042-F1725068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  <a:br>
              <a:rPr lang="en-GB" dirty="0"/>
            </a:br>
            <a:r>
              <a:rPr lang="en-GB" sz="3200" dirty="0"/>
              <a:t>Average Price Per Sqft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496696-D0D3-4A2E-8A3A-006D87185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28" y="2582317"/>
            <a:ext cx="5486876" cy="3670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7434A9-58B8-41A3-A87A-F626818215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43897" y="2506562"/>
            <a:ext cx="5261610" cy="37458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3E9B65-F7D1-4002-B7EF-BBF4832CAD39}"/>
              </a:ext>
            </a:extLst>
          </p:cNvPr>
          <p:cNvSpPr/>
          <p:nvPr/>
        </p:nvSpPr>
        <p:spPr>
          <a:xfrm>
            <a:off x="1097280" y="1790506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Rajajinagar and </a:t>
            </a:r>
            <a:r>
              <a:rPr lang="en-GB" dirty="0" err="1"/>
              <a:t>Kammanahalli</a:t>
            </a:r>
            <a:r>
              <a:rPr lang="en-GB" dirty="0"/>
              <a:t> are considerably expensive than other neighbourhoods.</a:t>
            </a:r>
          </a:p>
        </p:txBody>
      </p:sp>
    </p:spTree>
    <p:extLst>
      <p:ext uri="{BB962C8B-B14F-4D97-AF65-F5344CB8AC3E}">
        <p14:creationId xmlns:p14="http://schemas.microsoft.com/office/powerpoint/2010/main" val="136262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45C6-60BA-4AAF-94A4-A2A91109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  <a:br>
              <a:rPr lang="en-GB" dirty="0"/>
            </a:br>
            <a:r>
              <a:rPr lang="en-GB" sz="3200" dirty="0"/>
              <a:t>Minimum Price Per Sqft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F7A8F4-0824-4E0D-9A56-298821FC9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290" y="2588377"/>
            <a:ext cx="5602710" cy="362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3AC850-4054-478F-9A6E-4477E882B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80" y="2493881"/>
            <a:ext cx="5566130" cy="38103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EE43EC-CB80-436E-B06A-5C36F4DF398E}"/>
              </a:ext>
            </a:extLst>
          </p:cNvPr>
          <p:cNvSpPr/>
          <p:nvPr/>
        </p:nvSpPr>
        <p:spPr>
          <a:xfrm>
            <a:off x="1097280" y="1883707"/>
            <a:ext cx="543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Sadashivanagar</a:t>
            </a:r>
            <a:r>
              <a:rPr lang="en-GB" dirty="0"/>
              <a:t> has a much higher lowest price per sqft.</a:t>
            </a:r>
          </a:p>
        </p:txBody>
      </p:sp>
    </p:spTree>
    <p:extLst>
      <p:ext uri="{BB962C8B-B14F-4D97-AF65-F5344CB8AC3E}">
        <p14:creationId xmlns:p14="http://schemas.microsoft.com/office/powerpoint/2010/main" val="35641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436C-039A-4E86-BBB3-AA8E8922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  <a:br>
              <a:rPr lang="en-GB" dirty="0"/>
            </a:br>
            <a:r>
              <a:rPr lang="en-GB" sz="3200" dirty="0"/>
              <a:t>Maximum Price Per Sqft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3D6C1F-D17E-48D9-BA56-168710A86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191" y="2594313"/>
            <a:ext cx="5639289" cy="3633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37672E-B8A4-4536-8F86-14800026F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283390"/>
            <a:ext cx="5761219" cy="39444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49D280-504A-4902-B223-1B1937679101}"/>
              </a:ext>
            </a:extLst>
          </p:cNvPr>
          <p:cNvSpPr/>
          <p:nvPr/>
        </p:nvSpPr>
        <p:spPr>
          <a:xfrm>
            <a:off x="1097279" y="1792520"/>
            <a:ext cx="10058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Kalyan Nagar, </a:t>
            </a:r>
            <a:r>
              <a:rPr lang="en-GB" sz="1600" dirty="0" err="1"/>
              <a:t>Hulimavu</a:t>
            </a:r>
            <a:r>
              <a:rPr lang="en-GB" sz="1600" dirty="0"/>
              <a:t>, </a:t>
            </a:r>
            <a:r>
              <a:rPr lang="en-GB" sz="1600" dirty="0" err="1"/>
              <a:t>Kammanhalli</a:t>
            </a:r>
            <a:r>
              <a:rPr lang="en-GB" sz="1600" dirty="0"/>
              <a:t>, Rajajinagar and </a:t>
            </a:r>
            <a:r>
              <a:rPr lang="en-GB" sz="1600" dirty="0" err="1"/>
              <a:t>Jalahalli</a:t>
            </a:r>
            <a:r>
              <a:rPr lang="en-GB" sz="1600" dirty="0"/>
              <a:t> have the highest maximum cost per sqft.</a:t>
            </a:r>
          </a:p>
        </p:txBody>
      </p:sp>
    </p:spTree>
    <p:extLst>
      <p:ext uri="{BB962C8B-B14F-4D97-AF65-F5344CB8AC3E}">
        <p14:creationId xmlns:p14="http://schemas.microsoft.com/office/powerpoint/2010/main" val="404228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0EC6-3CC6-40B2-B6EC-67FDB783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  <a:br>
              <a:rPr lang="en-GB" dirty="0"/>
            </a:br>
            <a:r>
              <a:rPr lang="en-GB" sz="3200" dirty="0"/>
              <a:t>Areas 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D7A97B-95FE-43AD-90E7-8FEBE37E9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4151" b="3012"/>
          <a:stretch/>
        </p:blipFill>
        <p:spPr>
          <a:xfrm>
            <a:off x="971318" y="2880750"/>
            <a:ext cx="2469713" cy="30297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11A6C3-2DD4-44CD-A3A3-9212A9FAFC37}"/>
              </a:ext>
            </a:extLst>
          </p:cNvPr>
          <p:cNvSpPr/>
          <p:nvPr/>
        </p:nvSpPr>
        <p:spPr>
          <a:xfrm>
            <a:off x="497374" y="5910533"/>
            <a:ext cx="34176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Average price per sqft analysis of areas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89322-FA3E-42A7-A8EA-77CAC8A88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411" b="-2049"/>
          <a:stretch/>
        </p:blipFill>
        <p:spPr>
          <a:xfrm>
            <a:off x="4921704" y="3035400"/>
            <a:ext cx="2348590" cy="30444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AEEAC5-D8EA-4F9A-BF2E-C2B3F835AFF4}"/>
              </a:ext>
            </a:extLst>
          </p:cNvPr>
          <p:cNvSpPr/>
          <p:nvPr/>
        </p:nvSpPr>
        <p:spPr>
          <a:xfrm>
            <a:off x="4318013" y="5910533"/>
            <a:ext cx="3555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Minimum price per sqft analysis of areas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C9A325-8468-4D02-8C6E-DF3D054EF7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61071" b="-6467"/>
          <a:stretch/>
        </p:blipFill>
        <p:spPr>
          <a:xfrm>
            <a:off x="8603727" y="3035400"/>
            <a:ext cx="2360277" cy="32136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8A9DB4-41B5-4348-B494-5B34587A9F4B}"/>
              </a:ext>
            </a:extLst>
          </p:cNvPr>
          <p:cNvSpPr/>
          <p:nvPr/>
        </p:nvSpPr>
        <p:spPr>
          <a:xfrm>
            <a:off x="8062028" y="5910533"/>
            <a:ext cx="3632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Maximum price per sqft analysis of areas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86CF83-8D1D-4D67-989D-5EAA48D2DC99}"/>
              </a:ext>
            </a:extLst>
          </p:cNvPr>
          <p:cNvSpPr/>
          <p:nvPr/>
        </p:nvSpPr>
        <p:spPr>
          <a:xfrm>
            <a:off x="1174294" y="1863212"/>
            <a:ext cx="99813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It can be observed that central Bengaluru is the most expensive and eastern Bengaluru the cheapest in terms of buying an apartment. </a:t>
            </a:r>
          </a:p>
        </p:txBody>
      </p:sp>
    </p:spTree>
    <p:extLst>
      <p:ext uri="{BB962C8B-B14F-4D97-AF65-F5344CB8AC3E}">
        <p14:creationId xmlns:p14="http://schemas.microsoft.com/office/powerpoint/2010/main" val="36391405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</TotalTime>
  <Words>786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Retrospect</vt:lpstr>
      <vt:lpstr>Analysis of Venues and Prices of Apartments in Bengaluru</vt:lpstr>
      <vt:lpstr>Introduction</vt:lpstr>
      <vt:lpstr>Data Description</vt:lpstr>
      <vt:lpstr>Methodology</vt:lpstr>
      <vt:lpstr>Exploratory Data Analysis</vt:lpstr>
      <vt:lpstr>Exploratory Data Analysis Average Price Per Sqft</vt:lpstr>
      <vt:lpstr>Exploratory Data Analysis Minimum Price Per Sqft</vt:lpstr>
      <vt:lpstr>Exploratory Data Analysis Maximum Price Per Sqft</vt:lpstr>
      <vt:lpstr>Exploratory Data Analysis Areas </vt:lpstr>
      <vt:lpstr>Clustering</vt:lpstr>
      <vt:lpstr>Results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Venues and Prices of Apartments in Bengaluru</dc:title>
  <dc:creator>Rehet</dc:creator>
  <cp:lastModifiedBy>Rehet</cp:lastModifiedBy>
  <cp:revision>9</cp:revision>
  <dcterms:created xsi:type="dcterms:W3CDTF">2020-05-27T06:32:24Z</dcterms:created>
  <dcterms:modified xsi:type="dcterms:W3CDTF">2020-05-27T08:13:46Z</dcterms:modified>
</cp:coreProperties>
</file>