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347" r:id="rId12"/>
    <p:sldId id="348" r:id="rId13"/>
    <p:sldId id="299" r:id="rId14"/>
    <p:sldId id="300" r:id="rId15"/>
    <p:sldId id="301" r:id="rId16"/>
    <p:sldId id="350" r:id="rId17"/>
    <p:sldId id="302" r:id="rId18"/>
    <p:sldId id="344" r:id="rId19"/>
    <p:sldId id="345" r:id="rId20"/>
    <p:sldId id="346" r:id="rId21"/>
    <p:sldId id="303" r:id="rId22"/>
    <p:sldId id="304" r:id="rId23"/>
    <p:sldId id="305" r:id="rId24"/>
    <p:sldId id="351" r:id="rId25"/>
    <p:sldId id="358" r:id="rId26"/>
    <p:sldId id="352" r:id="rId27"/>
    <p:sldId id="353" r:id="rId28"/>
    <p:sldId id="354" r:id="rId29"/>
    <p:sldId id="355" r:id="rId30"/>
    <p:sldId id="356" r:id="rId31"/>
    <p:sldId id="357" r:id="rId32"/>
    <p:sldId id="307" r:id="rId33"/>
    <p:sldId id="308" r:id="rId34"/>
    <p:sldId id="309" r:id="rId35"/>
    <p:sldId id="310" r:id="rId36"/>
    <p:sldId id="311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5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0E16-1574-44A8-B74D-8A4C61DFBF8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47FE8-123D-4CC8-A2EF-3A3674A6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315E3-98F0-42BD-826D-8B059D520A68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6036B-2FA3-4410-8952-E3F8D46BB9C2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4D29-7357-49B8-9B5C-153F2E8AD153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2ABD-2652-4E46-98C5-187BA4B8B4FB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40E4-4444-42B4-A1F3-DAB4EAD9B8D0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27A3A-04A5-4E26-85D1-1C1EAF1EABA9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79C8-F157-4C9E-BA7E-910177BE1241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 is often invoked by the class name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4126468"/>
            <a:ext cx="341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 new circle with radius ==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 is often invoked by the class name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581400" y="4038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3581400"/>
            <a:ext cx="505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the “static factory” pattern.</a:t>
            </a:r>
          </a:p>
          <a:p>
            <a:r>
              <a:rPr lang="en-US" dirty="0" smtClean="0"/>
              <a:t>A static method instantiates and produces an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87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item #1 in Effective Java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839200" cy="268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81400"/>
            <a:ext cx="9004300" cy="7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499973"/>
            <a:ext cx="8915400" cy="9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1945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838200"/>
            <a:ext cx="57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represent Strings in the C way as Character arrays…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828800"/>
            <a:ext cx="185385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much better is Java’s built in String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8610600" cy="480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867400"/>
            <a:ext cx="713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peruse the Java Doc’s for String, you will see many useful functions…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08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easy to iterate through the characters in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75047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199" y="5334000"/>
            <a:ext cx="346509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667000"/>
            <a:ext cx="472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2438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2669" y="41264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2286000" y="3581400"/>
            <a:ext cx="761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95300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“Hello”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4953000"/>
            <a:ext cx="63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</a:t>
            </a:r>
            <a:r>
              <a:rPr lang="en-US" dirty="0" err="1" smtClean="0"/>
              <a:t>SomeOtherString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SomeOtherString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Objects in Java each have their own separate copy of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90600"/>
            <a:ext cx="52055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11430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7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5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6096000"/>
            <a:ext cx="789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contrast a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variable is associated with the class not with objects of a class…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953000"/>
            <a:ext cx="697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</a:t>
            </a:r>
            <a:r>
              <a:rPr lang="en-US" dirty="0" err="1" smtClean="0"/>
              <a:t>SomeOtherString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“Hello” gets is no longer referenced and is marked for garbage collection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SomeOtherString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124200"/>
            <a:ext cx="129540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00200" y="3124200"/>
            <a:ext cx="9906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68868"/>
            <a:ext cx="696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immutability of strings has profound consequences for performance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57809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194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5334000"/>
            <a:ext cx="778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each  time we append a number to our string, a new </a:t>
            </a:r>
          </a:p>
          <a:p>
            <a:r>
              <a:rPr lang="en-US" dirty="0" smtClean="0"/>
              <a:t>String is created in memory (and the old ones get marked for garbage collection).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1" y="25892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8377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257800"/>
            <a:ext cx="24671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304800"/>
            <a:ext cx="413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alternative is here 20 times faster….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StringBuffer</a:t>
            </a:r>
            <a:r>
              <a:rPr lang="en-US" dirty="0" smtClean="0"/>
              <a:t> instead of String..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a mutable version of 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20" y="1143000"/>
            <a:ext cx="900928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JavaDocs</a:t>
            </a:r>
            <a:r>
              <a:rPr lang="en-US" dirty="0" smtClean="0"/>
              <a:t> for </a:t>
            </a:r>
            <a:r>
              <a:rPr lang="en-US" dirty="0" err="1" smtClean="0"/>
              <a:t>StringBuffer</a:t>
            </a:r>
            <a:r>
              <a:rPr lang="en-US" dirty="0" smtClean="0"/>
              <a:t> tells us that </a:t>
            </a:r>
            <a:r>
              <a:rPr lang="en-US" dirty="0" err="1" smtClean="0"/>
              <a:t>StringBuffer</a:t>
            </a:r>
            <a:r>
              <a:rPr lang="en-US" dirty="0" smtClean="0"/>
              <a:t> is a mutable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63000" cy="43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997" y="4819471"/>
            <a:ext cx="799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Notice Bloch prefers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StringBuilder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(as of Java 1.5)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StringBuffer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Performance of concatenation is a huge problem  in languages like R where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many immutable data structures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5800" y="106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20" y="1371600"/>
            <a:ext cx="84585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5" y="6286500"/>
            <a:ext cx="6991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83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upcoming lab will </a:t>
            </a:r>
            <a:r>
              <a:rPr lang="en-US" dirty="0" smtClean="0"/>
              <a:t>be the dreaded </a:t>
            </a:r>
            <a:r>
              <a:rPr lang="en-US" dirty="0" err="1" smtClean="0"/>
              <a:t>FastaSequence</a:t>
            </a:r>
            <a:r>
              <a:rPr lang="en-US" dirty="0" smtClean="0"/>
              <a:t> parser…</a:t>
            </a:r>
          </a:p>
          <a:p>
            <a:r>
              <a:rPr lang="en-US" dirty="0" smtClean="0"/>
              <a:t>We need to manipulate text files..</a:t>
            </a:r>
          </a:p>
          <a:p>
            <a:r>
              <a:rPr lang="en-US" dirty="0" smtClean="0"/>
              <a:t>Java provides many reader and writer classes to help us…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76275"/>
            <a:ext cx="62103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34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methods for </a:t>
            </a:r>
            <a:r>
              <a:rPr lang="en-US" dirty="0" err="1" smtClean="0"/>
              <a:t>BufferedReader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770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is constructed from a </a:t>
            </a:r>
            <a:r>
              <a:rPr lang="en-US" dirty="0" err="1" smtClean="0"/>
              <a:t>FileReader</a:t>
            </a:r>
            <a:r>
              <a:rPr lang="en-US" dirty="0" smtClean="0"/>
              <a:t> which is constructed from 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53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062038"/>
            <a:ext cx="84677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84325" y="115888"/>
            <a:ext cx="406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and instance variables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6200" y="555625"/>
          <a:ext cx="8915400" cy="5616575"/>
        </p:xfrm>
        <a:graphic>
          <a:graphicData uri="http://schemas.openxmlformats.org/presentationml/2006/ole">
            <p:oleObj spid="_x0000_s1026" name="Bitmap Image" r:id="rId4" imgW="7287642" imgH="4590476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913" y="5943600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instance variables are associated with objects – instances of a class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static variables are associated with the class itself -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4343400" y="1752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5334000" y="160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86500" y="1562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181600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a new File with a String argument and use that as an argument to the </a:t>
            </a:r>
          </a:p>
          <a:p>
            <a:r>
              <a:rPr lang="en-US" dirty="0" err="1" smtClean="0"/>
              <a:t>FileReader</a:t>
            </a:r>
            <a:r>
              <a:rPr lang="en-US" dirty="0" smtClean="0"/>
              <a:t> constructor which is used as an argument to the </a:t>
            </a:r>
            <a:r>
              <a:rPr lang="en-US" dirty="0" err="1" smtClean="0"/>
              <a:t>BufferedReader</a:t>
            </a:r>
            <a:r>
              <a:rPr lang="en-US" dirty="0" smtClean="0"/>
              <a:t> constructor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066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572000"/>
            <a:ext cx="577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Forgot to close the reader!  </a:t>
            </a:r>
            <a:r>
              <a:rPr lang="en-US" dirty="0" err="1" smtClean="0"/>
              <a:t>reader.close</a:t>
            </a:r>
            <a:r>
              <a:rPr lang="en-US" dirty="0" smtClean="0"/>
              <a:t>() here is good form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57600" y="2667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6031468"/>
            <a:ext cx="905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readLine</a:t>
            </a:r>
            <a:r>
              <a:rPr lang="en-US" dirty="0" smtClean="0"/>
              <a:t>() is a method in the </a:t>
            </a:r>
            <a:r>
              <a:rPr lang="en-US" dirty="0" err="1" smtClean="0"/>
              <a:t>BufferedReader</a:t>
            </a:r>
            <a:r>
              <a:rPr lang="en-US" dirty="0" smtClean="0"/>
              <a:t> that returns a String that represents the </a:t>
            </a:r>
            <a:r>
              <a:rPr lang="en-US" dirty="0" err="1" smtClean="0"/>
              <a:t>nextLine</a:t>
            </a:r>
            <a:endParaRPr lang="en-US" dirty="0" smtClean="0"/>
          </a:p>
          <a:p>
            <a:r>
              <a:rPr lang="en-US" dirty="0" smtClean="0"/>
              <a:t>(or null if the end of the file has been reached)..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48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to write a file, we have </a:t>
            </a:r>
            <a:r>
              <a:rPr lang="en-US" dirty="0" err="1" smtClean="0"/>
              <a:t>BufferedWriter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r>
              <a:rPr lang="en-US" dirty="0" smtClean="0"/>
              <a:t> and File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15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219200"/>
            <a:ext cx="43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outputs 100 random numbers.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485900" y="48387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5029200"/>
            <a:ext cx="667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it is your responsibility to call flush or the data file may not </a:t>
            </a:r>
          </a:p>
          <a:p>
            <a:r>
              <a:rPr lang="en-US" dirty="0" smtClean="0"/>
              <a:t>be completely output (this is a </a:t>
            </a:r>
            <a:r>
              <a:rPr lang="en-US" dirty="0" err="1" smtClean="0"/>
              <a:t>commom</a:t>
            </a:r>
            <a:r>
              <a:rPr lang="en-US" dirty="0" smtClean="0"/>
              <a:t> bug)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419600" y="2438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2514600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double back slashes for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5626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67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much slower is Java than C…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827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C version of code counts the number of lines in a text file.</a:t>
            </a:r>
          </a:p>
          <a:p>
            <a:r>
              <a:rPr lang="en-US" dirty="0" smtClean="0"/>
              <a:t>Note that we don’t have to make~1.2 million strings here because the string is mutable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75438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209800"/>
            <a:ext cx="5667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9419" y="640080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takes ~11 to </a:t>
            </a:r>
            <a:r>
              <a:rPr lang="en-US" smtClean="0"/>
              <a:t>12 seconds…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953000" y="5257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5029200"/>
            <a:ext cx="259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portable to use</a:t>
            </a:r>
          </a:p>
          <a:p>
            <a:r>
              <a:rPr lang="en-US" dirty="0" smtClean="0"/>
              <a:t>((float)CLOCKS_PER_SEC) </a:t>
            </a:r>
          </a:p>
          <a:p>
            <a:r>
              <a:rPr lang="en-US" dirty="0" smtClean="0"/>
              <a:t>instead of 1000.0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Java, we will use our new Reader class but it will have to create ~1.2 million String objects…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799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800600"/>
            <a:ext cx="36369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791200"/>
            <a:ext cx="627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is ~20 times faster than C.</a:t>
            </a:r>
          </a:p>
          <a:p>
            <a:r>
              <a:rPr lang="en-US" dirty="0" smtClean="0"/>
              <a:t>This is because the JVM is heavily optimized for windows and the</a:t>
            </a:r>
          </a:p>
          <a:p>
            <a:r>
              <a:rPr lang="en-US" dirty="0" err="1" smtClean="0"/>
              <a:t>Cygwin</a:t>
            </a:r>
            <a:r>
              <a:rPr lang="en-US" dirty="0" smtClean="0"/>
              <a:t> environment (where </a:t>
            </a:r>
            <a:r>
              <a:rPr lang="en-US" dirty="0" err="1" smtClean="0"/>
              <a:t>gcc</a:t>
            </a:r>
            <a:r>
              <a:rPr lang="en-US" dirty="0" smtClean="0"/>
              <a:t> lives) is very slow </a:t>
            </a:r>
            <a:r>
              <a:rPr lang="en-US" smtClean="0"/>
              <a:t>on Windows…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90600"/>
            <a:ext cx="5263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Linux (where </a:t>
            </a:r>
            <a:r>
              <a:rPr lang="en-US" dirty="0" err="1" smtClean="0"/>
              <a:t>gcc</a:t>
            </a:r>
            <a:r>
              <a:rPr lang="en-US" dirty="0" smtClean="0"/>
              <a:t> is native)</a:t>
            </a:r>
          </a:p>
          <a:p>
            <a:endParaRPr lang="en-US" dirty="0" smtClean="0"/>
          </a:p>
          <a:p>
            <a:r>
              <a:rPr lang="en-US" dirty="0" smtClean="0"/>
              <a:t>	C code  ~0.8 seconds</a:t>
            </a:r>
          </a:p>
          <a:p>
            <a:r>
              <a:rPr lang="en-US" dirty="0" smtClean="0"/>
              <a:t>	Java code ~0.4 seconds.</a:t>
            </a:r>
          </a:p>
          <a:p>
            <a:endParaRPr lang="en-US" dirty="0" smtClean="0"/>
          </a:p>
          <a:p>
            <a:r>
              <a:rPr lang="en-US" dirty="0" smtClean="0"/>
              <a:t>It is hard to predict ahead of time what will be faster…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76250"/>
            <a:ext cx="39243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Bloch – “Optimize last”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838200"/>
            <a:ext cx="4324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76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406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C, pointers and arrays are hopelessly entangled with each other.</a:t>
            </a:r>
          </a:p>
          <a:p>
            <a:r>
              <a:rPr lang="en-US" dirty="0" smtClean="0"/>
              <a:t>char** is a pointer to a char * pointer (or a String).</a:t>
            </a:r>
          </a:p>
          <a:p>
            <a:r>
              <a:rPr lang="en-US" dirty="0" smtClean="0"/>
              <a:t>As we know, this is pretty confusing.</a:t>
            </a:r>
          </a:p>
          <a:p>
            <a:endParaRPr lang="en-US" dirty="0" smtClean="0"/>
          </a:p>
          <a:p>
            <a:r>
              <a:rPr lang="en-US" dirty="0" smtClean="0"/>
              <a:t>In Java, Strings and arrays are (thankfully) separate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56007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819400"/>
            <a:ext cx="23199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19375"/>
            <a:ext cx="3505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009775"/>
            <a:ext cx="414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 and arrays are not interchangeable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609975"/>
            <a:ext cx="4695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27125" y="115888"/>
            <a:ext cx="687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variables can be used to grant easy access</a:t>
            </a:r>
          </a:p>
          <a:p>
            <a:r>
              <a:rPr lang="en-US"/>
              <a:t>to frequently used variables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800" y="1676400"/>
          <a:ext cx="8305800" cy="2720975"/>
        </p:xfrm>
        <a:graphic>
          <a:graphicData uri="http://schemas.openxmlformats.org/presentationml/2006/ole">
            <p:oleObj spid="_x0000_s2050" name="Bitmap Image" r:id="rId4" imgW="6249272" imgH="204816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4714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52800"/>
            <a:ext cx="6858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33400"/>
            <a:ext cx="806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gives us stack tracks (easy to fix) rather than the dreaded “segmentation fault”.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Also, note that Java is managing the length of the Array.</a:t>
            </a:r>
          </a:p>
          <a:p>
            <a:r>
              <a:rPr lang="en-US" dirty="0" smtClean="0"/>
              <a:t>You can call </a:t>
            </a:r>
            <a:r>
              <a:rPr lang="en-US" dirty="0" err="1" smtClean="0"/>
              <a:t>s.length</a:t>
            </a:r>
            <a:r>
              <a:rPr lang="en-US" dirty="0" smtClean="0"/>
              <a:t> to get the length (as opposed to C where the length of the array is not associated with the array data structure) </a:t>
            </a:r>
          </a:p>
          <a:p>
            <a:endParaRPr lang="en-US" dirty="0" smtClean="0"/>
          </a:p>
          <a:p>
            <a:r>
              <a:rPr lang="en-US" dirty="0" smtClean="0"/>
              <a:t>Because Java knows the length of the array, it does bound checking to see if your call is </a:t>
            </a:r>
          </a:p>
          <a:p>
            <a:r>
              <a:rPr lang="en-US" dirty="0" smtClean="0"/>
              <a:t>within that length. (As opposed to C that gives you direct access to the memory)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8600"/>
            <a:ext cx="673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Java knows the length of the array and the kinds of objects in</a:t>
            </a:r>
          </a:p>
          <a:p>
            <a:r>
              <a:rPr lang="en-US" dirty="0" smtClean="0"/>
              <a:t>the array, the sort interface is much cleaner…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5686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29718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9718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easier than the C sort…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33310"/>
            <a:ext cx="5638800" cy="327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7958" y="7620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00800" y="1752600"/>
            <a:ext cx="2514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"/>
            <a:ext cx="6400800" cy="39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510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binary search is much easier to implement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343400"/>
            <a:ext cx="4191000" cy="2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876800"/>
            <a:ext cx="281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much easier than C’s </a:t>
            </a:r>
          </a:p>
          <a:p>
            <a:r>
              <a:rPr lang="en-US" dirty="0" err="1" smtClean="0"/>
              <a:t>bsearch</a:t>
            </a:r>
            <a:r>
              <a:rPr lang="en-US" dirty="0" smtClean="0"/>
              <a:t>(….)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4478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06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 are a fixed size.</a:t>
            </a:r>
          </a:p>
          <a:p>
            <a:r>
              <a:rPr lang="en-US" dirty="0" smtClean="0"/>
              <a:t>Java also provides a List interface that will finally allow us to dynamically grow a data structure </a:t>
            </a:r>
          </a:p>
          <a:p>
            <a:r>
              <a:rPr lang="en-US" dirty="0" smtClean="0"/>
              <a:t>(no more  having to specify ahead of time how much memory to reserve)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676400"/>
            <a:ext cx="914400" cy="420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723900" y="41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304800"/>
            <a:ext cx="418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is an interface; a set of function names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000500" y="1562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828800"/>
            <a:ext cx="466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is an implementation of that interface.</a:t>
            </a:r>
          </a:p>
          <a:p>
            <a:r>
              <a:rPr lang="en-US" dirty="0" smtClean="0"/>
              <a:t>Much more on this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3" y="609600"/>
            <a:ext cx="881001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52400"/>
            <a:ext cx="32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javadoc</a:t>
            </a:r>
            <a:r>
              <a:rPr lang="en-US" dirty="0" smtClean="0"/>
              <a:t> for the List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42963"/>
            <a:ext cx="8840944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449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(Some of) the methods you can call on a List…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381000"/>
            <a:ext cx="88773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520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/>
              <a:t> of the List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84" y="6324600"/>
            <a:ext cx="750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 is the type of Java object that is held in the List (much more on this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529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up:</a:t>
            </a:r>
          </a:p>
          <a:p>
            <a:r>
              <a:rPr lang="en-US" dirty="0" smtClean="0"/>
              <a:t>	Inheritance, interfaces and abstract classes…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76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methods cannot access instance variables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95438" y="1066800"/>
          <a:ext cx="5491162" cy="4768850"/>
        </p:xfrm>
        <a:graphic>
          <a:graphicData uri="http://schemas.openxmlformats.org/presentationml/2006/ole">
            <p:oleObj spid="_x0000_s3074" name="Bitmap Image" r:id="rId4" imgW="4123810" imgH="3580952" progId="PBrush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43000" y="5791200"/>
          <a:ext cx="6705600" cy="757238"/>
        </p:xfrm>
        <a:graphic>
          <a:graphicData uri="http://schemas.openxmlformats.org/presentationml/2006/ole">
            <p:oleObj spid="_x0000_s3075" name="Bitmap Image" r:id="rId5" imgW="4304762" imgH="4855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66800" y="685800"/>
          <a:ext cx="6705600" cy="5341938"/>
        </p:xfrm>
        <a:graphic>
          <a:graphicData uri="http://schemas.openxmlformats.org/presentationml/2006/ole">
            <p:oleObj spid="_x0000_s4098" name="Bitmap Image" r:id="rId4" imgW="5761905" imgH="4590476" progId="PBrush">
              <p:embed/>
            </p:oleObj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662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would never want to do something like this!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7525" y="6135688"/>
            <a:ext cx="628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radius “leaks” from one Circle to the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838200" y="1524000"/>
          <a:ext cx="7010400" cy="3646488"/>
        </p:xfrm>
        <a:graphic>
          <a:graphicData uri="http://schemas.openxmlformats.org/presentationml/2006/ole">
            <p:oleObj spid="_x0000_s5122" name="Bitmap Image" r:id="rId4" imgW="4963218" imgH="2580952" progId="PBrush">
              <p:embed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50925" y="420688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constructors initialize static variables…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050925" y="5373688"/>
            <a:ext cx="7045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object was instantiated here.</a:t>
            </a:r>
          </a:p>
          <a:p>
            <a:r>
              <a:rPr lang="en-US"/>
              <a:t>You cannot pass parameters to static constructors.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3352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479925" y="2478088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268288"/>
            <a:ext cx="868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System consists of static methods and variables.</a:t>
            </a:r>
          </a:p>
          <a:p>
            <a:r>
              <a:rPr lang="en-US"/>
              <a:t>It makes sense.  There is one OS.  There is one output stream.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457200" y="1219200"/>
          <a:ext cx="8001000" cy="4832350"/>
        </p:xfrm>
        <a:graphic>
          <a:graphicData uri="http://schemas.openxmlformats.org/presentationml/2006/ole">
            <p:oleObj spid="_x0000_s6146" name="Bitmap Image" r:id="rId4" imgW="11590476" imgH="70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562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java.lang.Math</a:t>
            </a:r>
            <a:r>
              <a:rPr lang="en-US" dirty="0" smtClean="0"/>
              <a:t> is a collection of static values and 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7134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6324600"/>
            <a:ext cx="777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(F2 in eclipse with the cursor on any field will take you to a definition of that field)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1319</Words>
  <Application>Microsoft Office PowerPoint</Application>
  <PresentationFormat>On-screen Show (4:3)</PresentationFormat>
  <Paragraphs>180</Paragraphs>
  <Slides>48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69</cp:revision>
  <dcterms:created xsi:type="dcterms:W3CDTF">2006-08-16T00:00:00Z</dcterms:created>
  <dcterms:modified xsi:type="dcterms:W3CDTF">2015-09-08T20:01:02Z</dcterms:modified>
</cp:coreProperties>
</file>