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81" r:id="rId20"/>
    <p:sldId id="272" r:id="rId21"/>
    <p:sldId id="273" r:id="rId22"/>
    <p:sldId id="275" r:id="rId23"/>
    <p:sldId id="277" r:id="rId24"/>
    <p:sldId id="282" r:id="rId25"/>
    <p:sldId id="283" r:id="rId26"/>
    <p:sldId id="292" r:id="rId27"/>
    <p:sldId id="286" r:id="rId28"/>
    <p:sldId id="287" r:id="rId29"/>
    <p:sldId id="288" r:id="rId30"/>
    <p:sldId id="289" r:id="rId31"/>
    <p:sldId id="290" r:id="rId32"/>
    <p:sldId id="295" r:id="rId33"/>
    <p:sldId id="291" r:id="rId34"/>
    <p:sldId id="294" r:id="rId35"/>
    <p:sldId id="293" r:id="rId36"/>
    <p:sldId id="2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E675-AAC5-45A6-BC13-6BACD2C456F7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B975B-FD37-46B4-979A-A3CB936E8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B975B-FD37-46B4-979A-A3CB936E818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Pentagon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368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Interfaces</a:t>
            </a:r>
          </a:p>
          <a:p>
            <a:r>
              <a:rPr lang="en-US" dirty="0" smtClean="0"/>
              <a:t>List,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smtClean="0"/>
              <a:t>Sorting, Comparable and Comparator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600200" y="685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"/>
            <a:ext cx="741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want to make your own implementation  of List, you need to provide all</a:t>
            </a:r>
          </a:p>
          <a:p>
            <a:r>
              <a:rPr lang="en-US" dirty="0" smtClean="0"/>
              <a:t>of these functions…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48816"/>
            <a:ext cx="8148638" cy="476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6107668"/>
            <a:ext cx="822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(Actually some of these methods you can </a:t>
            </a:r>
            <a:r>
              <a:rPr lang="en-US" dirty="0" smtClean="0">
                <a:solidFill>
                  <a:srgbClr val="FF0000"/>
                </a:solidFill>
              </a:rPr>
              <a:t>inherit</a:t>
            </a:r>
            <a:r>
              <a:rPr lang="en-US" dirty="0" smtClean="0"/>
              <a:t> from Object, but more on that later)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31284" y="5638800"/>
            <a:ext cx="1481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 so forth…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781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an interface is just a collection of function names it can’t be instantiated.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7010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971800"/>
            <a:ext cx="3171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168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provides many different kinds of lists.</a:t>
            </a:r>
          </a:p>
          <a:p>
            <a:endParaRPr lang="en-US" dirty="0" smtClean="0"/>
          </a:p>
          <a:p>
            <a:r>
              <a:rPr lang="en-US" dirty="0" err="1" smtClean="0"/>
              <a:t>ArrayList</a:t>
            </a:r>
            <a:r>
              <a:rPr lang="en-US" dirty="0" smtClean="0"/>
              <a:t> is used most frequently.</a:t>
            </a:r>
          </a:p>
          <a:p>
            <a:endParaRPr lang="en-US" dirty="0" smtClean="0"/>
          </a:p>
          <a:p>
            <a:r>
              <a:rPr lang="en-US" dirty="0" smtClean="0"/>
              <a:t>It stores the list in an array (and copies the array into a bigger array on the </a:t>
            </a:r>
          </a:p>
          <a:p>
            <a:r>
              <a:rPr lang="en-US" dirty="0" smtClean="0"/>
              <a:t>fly when the data in the array gets too big).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2286000"/>
            <a:ext cx="87880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5638800"/>
            <a:ext cx="6790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size, </a:t>
            </a:r>
            <a:r>
              <a:rPr lang="en-US" dirty="0" err="1" smtClean="0"/>
              <a:t>isEmpty</a:t>
            </a:r>
            <a:r>
              <a:rPr lang="en-US" dirty="0" smtClean="0"/>
              <a:t>, get, set all run in constant time </a:t>
            </a:r>
          </a:p>
          <a:p>
            <a:r>
              <a:rPr lang="en-US" dirty="0" smtClean="0"/>
              <a:t>(because you can manipulate an element of an array directly).</a:t>
            </a:r>
          </a:p>
          <a:p>
            <a:r>
              <a:rPr lang="en-US" dirty="0" smtClean="0"/>
              <a:t>a[x] = 4.24 will execute in the same amount of time no matter how big</a:t>
            </a:r>
          </a:p>
          <a:p>
            <a:r>
              <a:rPr lang="en-US" dirty="0" smtClean="0"/>
              <a:t>the float array “a” is or what x is…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8414411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33400" y="4648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5257800"/>
            <a:ext cx="7609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ensureCapacity</a:t>
            </a:r>
            <a:r>
              <a:rPr lang="en-US" dirty="0" smtClean="0"/>
              <a:t>() is not part of the List interface (because not all lists will</a:t>
            </a:r>
          </a:p>
          <a:p>
            <a:r>
              <a:rPr lang="en-US" dirty="0" smtClean="0"/>
              <a:t>have a capacity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For an </a:t>
            </a:r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ensureCapacity</a:t>
            </a:r>
            <a:r>
              <a:rPr lang="en-US" dirty="0" smtClean="0"/>
              <a:t> says make the underlying array at least this big</a:t>
            </a:r>
          </a:p>
          <a:p>
            <a:r>
              <a:rPr lang="en-US" dirty="0" smtClean="0"/>
              <a:t>(even if I don’t have any elements added to the list)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19200"/>
            <a:ext cx="6553200" cy="312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419600"/>
            <a:ext cx="66522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81000" y="228600"/>
            <a:ext cx="797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</a:t>
            </a:r>
            <a:r>
              <a:rPr lang="en-US" dirty="0" err="1" smtClean="0"/>
              <a:t>ensureCapacity</a:t>
            </a:r>
            <a:r>
              <a:rPr lang="en-US" dirty="0" smtClean="0"/>
              <a:t> is part of </a:t>
            </a:r>
            <a:r>
              <a:rPr lang="en-US" dirty="0" err="1" smtClean="0"/>
              <a:t>ArrayList</a:t>
            </a:r>
            <a:r>
              <a:rPr lang="en-US" dirty="0" smtClean="0"/>
              <a:t> (but not List) it cannot be invoked from </a:t>
            </a:r>
          </a:p>
          <a:p>
            <a:r>
              <a:rPr lang="en-US" dirty="0" smtClean="0"/>
              <a:t>a List&lt;&gt; reference…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228600"/>
            <a:ext cx="648356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-76200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works (but defeats the attempt to deal with the List at a more abstract level)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2971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2971800"/>
            <a:ext cx="726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I change to a different kind of List, the cast will throw a </a:t>
            </a:r>
            <a:r>
              <a:rPr lang="en-US" dirty="0" smtClean="0">
                <a:solidFill>
                  <a:srgbClr val="FF0000"/>
                </a:solidFill>
              </a:rPr>
              <a:t>runtime</a:t>
            </a:r>
            <a:r>
              <a:rPr lang="en-US" dirty="0" smtClean="0"/>
              <a:t> Exception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276600"/>
            <a:ext cx="57531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95925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6096000"/>
            <a:ext cx="891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cast with care…  Probably better just to leave it as a List&lt;Shape&gt; and let the list manage its</a:t>
            </a:r>
          </a:p>
          <a:p>
            <a:r>
              <a:rPr lang="en-US" dirty="0" smtClean="0"/>
              <a:t>own capacity  (optimize last!).  It will probably be fast enough.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867400" y="1219201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304800"/>
            <a:ext cx="651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LinkedList</a:t>
            </a:r>
            <a:r>
              <a:rPr lang="en-US" dirty="0" smtClean="0"/>
              <a:t> is also a List but holds the data in a very different way…</a:t>
            </a:r>
          </a:p>
          <a:p>
            <a:r>
              <a:rPr lang="en-US" dirty="0" smtClean="0"/>
              <a:t>Each element holds a reference to the next element..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4478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1"/>
            <a:endCxn id="7" idx="3"/>
          </p:cNvCxnSpPr>
          <p:nvPr/>
        </p:nvCxnSpPr>
        <p:spPr>
          <a:xfrm rot="10800000" flipH="1">
            <a:off x="838200" y="1981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600" y="22098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76400" y="19812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19401" y="16764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1" y="17526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16" name="Straight Connector 15"/>
          <p:cNvCxnSpPr>
            <a:stCxn id="14" idx="1"/>
            <a:endCxn id="14" idx="3"/>
          </p:cNvCxnSpPr>
          <p:nvPr/>
        </p:nvCxnSpPr>
        <p:spPr>
          <a:xfrm rot="10800000" flipH="1">
            <a:off x="2819401" y="22860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71801" y="25146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91000" y="21336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228600" y="28956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3657600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34000" y="1828800"/>
            <a:ext cx="12192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1905000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Element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1"/>
            <a:endCxn id="23" idx="3"/>
          </p:cNvCxnSpPr>
          <p:nvPr/>
        </p:nvCxnSpPr>
        <p:spPr>
          <a:xfrm rot="10800000" flipH="1">
            <a:off x="5334000" y="24384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86400" y="266700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705600" y="2209800"/>
            <a:ext cx="1066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41467" y="19812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762000"/>
            <a:ext cx="858520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724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get()  takes linear time here.  (Not constant time like an </a:t>
            </a:r>
            <a:r>
              <a:rPr lang="en-US" dirty="0" err="1" smtClean="0"/>
              <a:t>ArrayList</a:t>
            </a:r>
            <a:r>
              <a:rPr lang="en-US" dirty="0" smtClean="0"/>
              <a:t>)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038600" y="42672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5029200"/>
            <a:ext cx="776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But, adding an element to the beginning of the list can be done in constant time.</a:t>
            </a:r>
          </a:p>
          <a:p>
            <a:r>
              <a:rPr lang="en-US" dirty="0" smtClean="0"/>
              <a:t>For an array list, the entire list has to be copied to a new array (linear time) if you</a:t>
            </a:r>
          </a:p>
          <a:p>
            <a:r>
              <a:rPr lang="en-US" dirty="0" smtClean="0"/>
              <a:t>add and element at the beginning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0603" y="6059269"/>
            <a:ext cx="5870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99% of the time, you want to use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(I don’t think I’ve ever used a </a:t>
            </a:r>
            <a:r>
              <a:rPr lang="en-US" dirty="0" err="1" smtClean="0"/>
              <a:t>LinkedList</a:t>
            </a:r>
            <a:r>
              <a:rPr lang="en-US" dirty="0" smtClean="0"/>
              <a:t> for production code)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6743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752600"/>
            <a:ext cx="1971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228600"/>
            <a:ext cx="5592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elements to the beginning of an </a:t>
            </a:r>
            <a:r>
              <a:rPr lang="en-US" dirty="0" err="1" smtClean="0"/>
              <a:t>ArrayList</a:t>
            </a:r>
            <a:r>
              <a:rPr lang="en-US" dirty="0" smtClean="0"/>
              <a:t> is slow.. </a:t>
            </a:r>
          </a:p>
          <a:p>
            <a:r>
              <a:rPr lang="en-US" dirty="0" smtClean="0"/>
              <a:t>(Linear time with the size of the list)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962400"/>
            <a:ext cx="68103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581400"/>
            <a:ext cx="693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elements to the beginning of a </a:t>
            </a:r>
            <a:r>
              <a:rPr lang="en-US" dirty="0" err="1" smtClean="0"/>
              <a:t>LinkedList</a:t>
            </a:r>
            <a:r>
              <a:rPr lang="en-US" dirty="0" smtClean="0"/>
              <a:t> is fast (constant time)..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33528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4267200"/>
            <a:ext cx="20955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76200"/>
            <a:ext cx="282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get() in a </a:t>
            </a:r>
            <a:r>
              <a:rPr lang="en-US" dirty="0" err="1" smtClean="0"/>
              <a:t>LinkedList</a:t>
            </a:r>
            <a:r>
              <a:rPr lang="en-US" dirty="0" smtClean="0"/>
              <a:t> is slow…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"/>
            <a:ext cx="701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133600"/>
            <a:ext cx="2295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733800"/>
            <a:ext cx="73818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381000" y="32766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0" y="3352800"/>
            <a:ext cx="275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get() in an </a:t>
            </a:r>
            <a:r>
              <a:rPr lang="en-US" dirty="0" err="1" smtClean="0"/>
              <a:t>ArrayList</a:t>
            </a:r>
            <a:r>
              <a:rPr lang="en-US" dirty="0" smtClean="0"/>
              <a:t> is fast…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6576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457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interface is a collection of function names…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143000"/>
            <a:ext cx="402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new Shape: Regular Pentagon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990600"/>
            <a:ext cx="26479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133600"/>
            <a:ext cx="5648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52800" y="4876800"/>
            <a:ext cx="3812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http://en.wikipedia.org/wiki/Pentagon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772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using a reference at the Interface level (List) and not the implementation, you</a:t>
            </a:r>
          </a:p>
          <a:p>
            <a:r>
              <a:rPr lang="en-US" dirty="0" smtClean="0"/>
              <a:t>can switch back and forth with a single line of code…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219200"/>
            <a:ext cx="696221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334001" y="4038601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3017519" y="5486400"/>
            <a:ext cx="231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867400"/>
            <a:ext cx="42195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3400" y="6248400"/>
            <a:ext cx="830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of code works with either the </a:t>
            </a:r>
            <a:r>
              <a:rPr lang="en-US" dirty="0" err="1" smtClean="0"/>
              <a:t>ArrayList</a:t>
            </a:r>
            <a:r>
              <a:rPr lang="en-US" dirty="0" smtClean="0"/>
              <a:t> or the </a:t>
            </a:r>
            <a:r>
              <a:rPr lang="en-US" dirty="0" err="1" smtClean="0"/>
              <a:t>LinkedList</a:t>
            </a:r>
            <a:r>
              <a:rPr lang="en-US" dirty="0" smtClean="0"/>
              <a:t> because they are both Lists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953001" y="6019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"/>
            <a:ext cx="6143625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368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Interfaces</a:t>
            </a:r>
          </a:p>
          <a:p>
            <a:r>
              <a:rPr lang="en-US" dirty="0" smtClean="0"/>
              <a:t>List,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smtClean="0"/>
              <a:t>Sorting, Comparable and Comparator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191000" y="1293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04169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657600"/>
            <a:ext cx="1524000" cy="154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57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We’ve seen sorting in arrays…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33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of course also sort a List…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609600"/>
            <a:ext cx="4848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124200"/>
            <a:ext cx="6572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410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look at the </a:t>
            </a:r>
            <a:r>
              <a:rPr lang="en-US" dirty="0" err="1" smtClean="0"/>
              <a:t>Javadocs</a:t>
            </a:r>
            <a:r>
              <a:rPr lang="en-US" dirty="0" smtClean="0"/>
              <a:t> for </a:t>
            </a:r>
            <a:r>
              <a:rPr lang="en-US" dirty="0" err="1" smtClean="0"/>
              <a:t>Arrays.sort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38200"/>
            <a:ext cx="8305800" cy="284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4191000"/>
            <a:ext cx="594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of the elements of the array must implement Comparable.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451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interface that you will come to know well…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0963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191000"/>
            <a:ext cx="44862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Arrays.sort</a:t>
            </a:r>
            <a:r>
              <a:rPr lang="en-US" dirty="0" smtClean="0"/>
              <a:t>() and </a:t>
            </a:r>
            <a:r>
              <a:rPr lang="en-US" dirty="0" err="1" smtClean="0"/>
              <a:t>Collections.sort</a:t>
            </a:r>
            <a:r>
              <a:rPr lang="en-US" dirty="0" smtClean="0"/>
              <a:t>() can sort Strings because they can sort any classes that implement Comparable and String implement Comparable.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857249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2743200" y="2514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8519026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808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javadoc</a:t>
            </a:r>
            <a:r>
              <a:rPr lang="en-US" dirty="0" smtClean="0"/>
              <a:t> (</a:t>
            </a:r>
            <a:r>
              <a:rPr lang="en-US" dirty="0" err="1" smtClean="0"/>
              <a:t>String.compareTo</a:t>
            </a:r>
            <a:r>
              <a:rPr lang="en-US" dirty="0" smtClean="0"/>
              <a:t>) will tell us what it means to sort Strings according to</a:t>
            </a:r>
          </a:p>
          <a:p>
            <a:r>
              <a:rPr lang="en-US" dirty="0" smtClean="0"/>
              <a:t>their “natural order”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we can look at the source code (</a:t>
            </a:r>
            <a:r>
              <a:rPr lang="en-US" dirty="0" err="1" smtClean="0"/>
              <a:t>String.compareTo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09600"/>
            <a:ext cx="5867400" cy="605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8680046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533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Certainly the comparison works the way we expect it to….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599157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1752599"/>
            <a:ext cx="1295400" cy="14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057400"/>
            <a:ext cx="4781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457200"/>
            <a:ext cx="5778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Because we have not defined what it means to sort a Shape</a:t>
            </a:r>
          </a:p>
          <a:p>
            <a:r>
              <a:rPr lang="en-US" dirty="0" smtClean="0"/>
              <a:t>(i.e. we have not define </a:t>
            </a:r>
            <a:r>
              <a:rPr lang="en-US" dirty="0" err="1" smtClean="0"/>
              <a:t>compareTo</a:t>
            </a:r>
            <a:r>
              <a:rPr lang="en-US" dirty="0" smtClean="0"/>
              <a:t>() for Shape)</a:t>
            </a:r>
          </a:p>
          <a:p>
            <a:r>
              <a:rPr lang="en-US" dirty="0" smtClean="0"/>
              <a:t>(i.e. Shape does not implement Comparable )</a:t>
            </a:r>
          </a:p>
          <a:p>
            <a:r>
              <a:rPr lang="en-US" dirty="0" smtClean="0"/>
              <a:t>We cannot sort a list of Shapes without additional work…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713874"/>
            <a:ext cx="8839200" cy="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4191000"/>
            <a:ext cx="430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not the clearest </a:t>
            </a:r>
            <a:r>
              <a:rPr lang="en-US" smtClean="0"/>
              <a:t>error message here!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4933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could make Shape implement Comparable</a:t>
            </a:r>
          </a:p>
          <a:p>
            <a:r>
              <a:rPr lang="en-US" dirty="0" smtClean="0"/>
              <a:t>(but it turns out we are not ready to do that yet….)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838200"/>
            <a:ext cx="5581650" cy="5503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676400" y="1219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9489" y="1397675"/>
            <a:ext cx="2822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Bloch item #12 has stuff</a:t>
            </a:r>
          </a:p>
          <a:p>
            <a:r>
              <a:rPr lang="en-US" dirty="0" smtClean="0"/>
              <a:t>we need to know before</a:t>
            </a:r>
          </a:p>
          <a:p>
            <a:r>
              <a:rPr lang="en-US" dirty="0" smtClean="0"/>
              <a:t>we implement Comparable.</a:t>
            </a:r>
          </a:p>
          <a:p>
            <a:endParaRPr lang="en-US" dirty="0" smtClean="0"/>
          </a:p>
          <a:p>
            <a:r>
              <a:rPr lang="en-US" dirty="0" smtClean="0"/>
              <a:t>But we need to understand</a:t>
            </a:r>
          </a:p>
          <a:p>
            <a:r>
              <a:rPr lang="en-US" dirty="0" smtClean="0"/>
              <a:t>inheritance, so we will</a:t>
            </a:r>
          </a:p>
          <a:p>
            <a:r>
              <a:rPr lang="en-US" dirty="0" smtClean="0"/>
              <a:t>come back to this later..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92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can, however, make our own Comparator function </a:t>
            </a:r>
          </a:p>
          <a:p>
            <a:r>
              <a:rPr lang="en-US" dirty="0" smtClean="0"/>
              <a:t>(that doesn’t require the Shapes to implement Comparable)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66800"/>
            <a:ext cx="48672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733800"/>
            <a:ext cx="647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2952750"/>
            <a:ext cx="81629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1981200" y="23622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95400" y="1676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“natural ordering” is specified by each object implementing Comparable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38862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200" y="4572000"/>
            <a:ext cx="559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ordering is specified by a </a:t>
            </a:r>
            <a:r>
              <a:rPr lang="en-US" smtClean="0"/>
              <a:t>Comparator that we make…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81000"/>
            <a:ext cx="3667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-1"/>
            <a:ext cx="6400800" cy="590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867400"/>
            <a:ext cx="56102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5715000" y="3505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2590800"/>
            <a:ext cx="2600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Tricky syntax.</a:t>
            </a:r>
          </a:p>
          <a:p>
            <a:r>
              <a:rPr lang="en-US" dirty="0" smtClean="0"/>
              <a:t>An inner class.</a:t>
            </a:r>
          </a:p>
          <a:p>
            <a:r>
              <a:rPr lang="en-US" dirty="0" smtClean="0"/>
              <a:t>We instantiate and define</a:t>
            </a:r>
          </a:p>
          <a:p>
            <a:r>
              <a:rPr lang="en-US" dirty="0" err="1" smtClean="0"/>
              <a:t>shapeComparator</a:t>
            </a:r>
            <a:r>
              <a:rPr lang="en-US" dirty="0" smtClean="0"/>
              <a:t> at the </a:t>
            </a:r>
          </a:p>
          <a:p>
            <a:r>
              <a:rPr lang="en-US" dirty="0" smtClean="0"/>
              <a:t>same time!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47139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 to come:</a:t>
            </a:r>
          </a:p>
          <a:p>
            <a:r>
              <a:rPr lang="en-US" dirty="0" smtClean="0"/>
              <a:t>	Inheritance</a:t>
            </a:r>
          </a:p>
          <a:p>
            <a:r>
              <a:rPr lang="en-US" dirty="0" smtClean="0"/>
              <a:t>	== and .equals()</a:t>
            </a:r>
          </a:p>
          <a:p>
            <a:r>
              <a:rPr lang="en-US" dirty="0" smtClean="0"/>
              <a:t>	Overloading and Overriding</a:t>
            </a:r>
          </a:p>
          <a:p>
            <a:r>
              <a:rPr lang="en-US" dirty="0" smtClean="0"/>
              <a:t>	source control</a:t>
            </a:r>
          </a:p>
          <a:p>
            <a:r>
              <a:rPr lang="en-US" dirty="0" smtClean="0"/>
              <a:t>	Boxing and </a:t>
            </a:r>
            <a:r>
              <a:rPr lang="en-US" dirty="0" err="1" smtClean="0"/>
              <a:t>unboxing</a:t>
            </a:r>
            <a:r>
              <a:rPr lang="en-US" dirty="0" smtClean="0"/>
              <a:t> primitives in Java</a:t>
            </a:r>
          </a:p>
          <a:p>
            <a:r>
              <a:rPr lang="en-US" dirty="0" smtClean="0"/>
              <a:t>	Exceptions</a:t>
            </a:r>
          </a:p>
          <a:p>
            <a:r>
              <a:rPr lang="en-US" dirty="0" smtClean="0"/>
              <a:t>	Constructor chaining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HashMaps</a:t>
            </a:r>
            <a:r>
              <a:rPr lang="en-US" dirty="0" smtClean="0"/>
              <a:t> and </a:t>
            </a:r>
            <a:r>
              <a:rPr lang="en-US" dirty="0" err="1" smtClean="0"/>
              <a:t>HashSets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58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 and </a:t>
            </a:r>
            <a:r>
              <a:rPr lang="en-US" dirty="0" err="1" smtClean="0"/>
              <a:t>RegularPentagon</a:t>
            </a:r>
            <a:r>
              <a:rPr lang="en-US" dirty="0" smtClean="0"/>
              <a:t> have some methods in common (and some that are different)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19812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9050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1524000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2057400"/>
            <a:ext cx="198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getRadius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getArea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getCircumference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1996" y="1438870"/>
            <a:ext cx="19812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41996" y="189607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8196" y="151507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RegularPentagon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1996" y="2048470"/>
            <a:ext cx="165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getRadius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getArea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getSideLength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3886200"/>
            <a:ext cx="794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has a number of ways that we can indicate classes with common functionality.</a:t>
            </a:r>
          </a:p>
          <a:p>
            <a:r>
              <a:rPr lang="en-US" dirty="0" smtClean="0"/>
              <a:t>One of these is an interface….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457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496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978015"/>
            <a:ext cx="6629400" cy="28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" y="3962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8800" y="2362200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Circle implements Shape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9718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4459069"/>
            <a:ext cx="19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RegularPengaon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implements Shape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5486400" y="4191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759912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2372" y="76200"/>
            <a:ext cx="8278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presence of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getArea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 and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getCircumference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 are enforced by the compiler.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functions must be named exactly  the same as in the interface (so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getarea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() here doesn’t compile)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800600"/>
            <a:ext cx="86410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6841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presence of the interface allow us to work at a more </a:t>
            </a:r>
            <a:r>
              <a:rPr lang="en-US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level.</a:t>
            </a:r>
          </a:p>
          <a:p>
            <a:r>
              <a:rPr lang="en-US" dirty="0" smtClean="0"/>
              <a:t>We can manipulate objects with Shape references.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62579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410200" y="1674812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1905000"/>
            <a:ext cx="2739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method works at the </a:t>
            </a:r>
          </a:p>
          <a:p>
            <a:r>
              <a:rPr lang="en-US" dirty="0" smtClean="0"/>
              <a:t>Shape level.  </a:t>
            </a:r>
          </a:p>
          <a:p>
            <a:r>
              <a:rPr lang="en-US" dirty="0" smtClean="0"/>
              <a:t>It will work on new Shapes </a:t>
            </a:r>
          </a:p>
          <a:p>
            <a:r>
              <a:rPr lang="en-US" dirty="0" smtClean="0"/>
              <a:t>defined in the future…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4572000" y="43418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4267200"/>
            <a:ext cx="259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 mix different Shapes</a:t>
            </a:r>
          </a:p>
          <a:p>
            <a:r>
              <a:rPr lang="en-US" dirty="0" smtClean="0"/>
              <a:t>within my list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5638800"/>
            <a:ext cx="652503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368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Interfaces</a:t>
            </a:r>
          </a:p>
          <a:p>
            <a:r>
              <a:rPr lang="en-US" dirty="0" smtClean="0"/>
              <a:t>List,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endParaRPr lang="en-US" dirty="0" smtClean="0"/>
          </a:p>
          <a:p>
            <a:r>
              <a:rPr lang="en-US" dirty="0" smtClean="0"/>
              <a:t>Sorting, Comparable and Comparator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276600" y="990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5334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now understand the relationship between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 List and the  </a:t>
            </a:r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r>
              <a:rPr lang="en-US" dirty="0" smtClean="0"/>
              <a:t> </a:t>
            </a:r>
            <a:r>
              <a:rPr lang="en-US" dirty="0" err="1" smtClean="0"/>
              <a:t>ArrayList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28800"/>
            <a:ext cx="70866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rot="10800000" flipV="1">
            <a:off x="3276600" y="1720334"/>
            <a:ext cx="8382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1535668"/>
            <a:ext cx="36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talk about the “extends” later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334000"/>
            <a:ext cx="7273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List interface is a collection of function names that an implementing list</a:t>
            </a:r>
          </a:p>
          <a:p>
            <a:r>
              <a:rPr lang="en-US" dirty="0" smtClean="0"/>
              <a:t>must define in order to be compiled as a List..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5538" y="76200"/>
            <a:ext cx="4352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1067</Words>
  <Application>Microsoft Office PowerPoint</Application>
  <PresentationFormat>On-screen Show (4:3)</PresentationFormat>
  <Paragraphs>176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83</cp:revision>
  <dcterms:created xsi:type="dcterms:W3CDTF">2006-08-16T00:00:00Z</dcterms:created>
  <dcterms:modified xsi:type="dcterms:W3CDTF">2014-08-28T19:35:17Z</dcterms:modified>
</cp:coreProperties>
</file>