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3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32.xml" ContentType="application/vnd.openxmlformats-officedocument.drawingml.chart+xml"/>
  <Override PartName="/ppt/charts/chart31.xml" ContentType="application/vnd.openxmlformats-officedocument.drawingml.chart+xml"/>
  <Override PartName="/ppt/charts/chart26.xml" ContentType="application/vnd.openxmlformats-officedocument.drawingml.chart+xml"/>
  <Override PartName="/ppt/charts/chart25.xml" ContentType="application/vnd.openxmlformats-officedocument.drawingml.chart+xml"/>
  <Override PartName="/ppt/charts/chart24.xml" ContentType="application/vnd.openxmlformats-officedocument.drawingml.chart+xml"/>
  <Override PartName="/ppt/charts/chart29.xml" ContentType="application/vnd.openxmlformats-officedocument.drawingml.chart+xml"/>
  <Override PartName="/ppt/charts/chart22.xml" ContentType="application/vnd.openxmlformats-officedocument.drawingml.chart+xml"/>
  <Override PartName="/ppt/charts/chart28.xml" ContentType="application/vnd.openxmlformats-officedocument.drawingml.chart+xml"/>
  <Override PartName="/ppt/charts/chart20.xml" ContentType="application/vnd.openxmlformats-officedocument.drawingml.chart+xml"/>
  <Override PartName="/ppt/charts/chart19.xml" ContentType="application/vnd.openxmlformats-officedocument.drawingml.chart+xml"/>
  <Override PartName="/ppt/charts/chart17.xml" ContentType="application/vnd.openxmlformats-officedocument.drawingml.chart+xml"/>
  <Override PartName="/ppt/charts/chart27.xml" ContentType="application/vnd.openxmlformats-officedocument.drawingml.chart+xml"/>
  <Override PartName="/ppt/charts/chart15.xml" ContentType="application/vnd.openxmlformats-officedocument.drawingml.chart+xml"/>
  <Override PartName="/ppt/charts/chart14.xml" ContentType="application/vnd.openxmlformats-officedocument.drawingml.chart+xml"/>
  <Override PartName="/ppt/charts/chart30.xml" ContentType="application/vnd.openxmlformats-officedocument.drawingml.chart+xml"/>
  <Override PartName="/ppt/charts/chart11.xml" ContentType="application/vnd.openxmlformats-officedocument.drawingml.chart+xml"/>
  <Override PartName="/ppt/charts/chart13.xml" ContentType="application/vnd.openxmlformats-officedocument.drawingml.chart+xml"/>
  <Override PartName="/ppt/charts/chart10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23.xml" ContentType="application/vnd.openxmlformats-officedocument.drawingml.chart+xml"/>
  <Override PartName="/ppt/charts/chart21.xml" ContentType="application/vnd.openxmlformats-officedocument.drawingml.chart+xml"/>
  <Override PartName="/ppt/charts/chart7.xml" ContentType="application/vnd.openxmlformats-officedocument.drawingml.chart+xml"/>
  <Override PartName="/ppt/charts/chart18.xml" ContentType="application/vnd.openxmlformats-officedocument.drawingml.chart+xml"/>
  <Override PartName="/ppt/charts/chart6.xml" ContentType="application/vnd.openxmlformats-officedocument.drawingml.chart+xml"/>
  <Override PartName="/ppt/charts/chart5.xml" ContentType="application/vnd.openxmlformats-officedocument.drawingml.chart+xml"/>
  <Override PartName="/ppt/charts/chart4.xml" ContentType="application/vnd.openxmlformats-officedocument.drawingml.chart+xml"/>
  <Override PartName="/ppt/charts/chart12.xml" ContentType="application/vnd.openxmlformats-officedocument.drawingml.chart+xml"/>
  <Override PartName="/ppt/charts/chart3.xml" ContentType="application/vnd.openxmlformats-officedocument.drawingml.chart+xml"/>
  <Override PartName="/ppt/charts/chart16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8.emf" ContentType="image/x-emf"/>
  <Override PartName="/ppt/media/image27.emf" ContentType="image/x-emf"/>
  <Override PartName="/ppt/media/image26.png" ContentType="image/png"/>
  <Override PartName="/ppt/media/image25.png" ContentType="image/png"/>
  <Override PartName="/ppt/media/image24.png" ContentType="image/png"/>
  <Override PartName="/ppt/media/image21.emf" ContentType="image/x-emf"/>
  <Override PartName="/ppt/media/image20.emf" ContentType="image/x-emf"/>
  <Override PartName="/ppt/media/image19.emf" ContentType="image/x-emf"/>
  <Override PartName="/ppt/media/image18.emf" ContentType="image/x-emf"/>
  <Override PartName="/ppt/media/image14.png" ContentType="image/png"/>
  <Override PartName="/ppt/media/image16.png" ContentType="image/png"/>
  <Override PartName="/ppt/media/image23.png" ContentType="image/png"/>
  <Override PartName="/ppt/media/image17.emf" ContentType="image/x-emf"/>
  <Override PartName="/ppt/media/image12.png" ContentType="image/png"/>
  <Override PartName="/ppt/media/image15.jpeg" ContentType="image/jpeg"/>
  <Override PartName="/ppt/media/image30.emf" ContentType="image/x-emf"/>
  <Override PartName="/ppt/media/image13.png" ContentType="image/png"/>
  <Override PartName="/ppt/media/image10.png" ContentType="image/png"/>
  <Override PartName="/ppt/media/image22.jpeg" ContentType="image/jpeg"/>
  <Override PartName="/ppt/media/image9.png" ContentType="image/png"/>
  <Override PartName="/ppt/media/image29.emf" ContentType="image/x-emf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sz="2000">
                <a:latin typeface="Arial"/>
              </a:rPr>
              <a:t>Reads/minute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walltime (reads/min)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616600.790513834</c:v>
                </c:pt>
                <c:pt idx="1">
                  <c:v>159509.202453988</c:v>
                </c:pt>
                <c:pt idx="2">
                  <c:v>520000</c:v>
                </c:pt>
                <c:pt idx="3">
                  <c:v>51896.2075848303</c:v>
                </c:pt>
                <c:pt idx="4">
                  <c:v>7419.0326722785</c:v>
                </c:pt>
                <c:pt idx="5">
                  <c:v>35127.2235982887</c:v>
                </c:pt>
                <c:pt idx="6">
                  <c:v>35040.4312668464</c:v>
                </c:pt>
                <c:pt idx="7">
                  <c:v>239.398557163311</c:v>
                </c:pt>
                <c:pt idx="8">
                  <c:v>14642.3878355547</c:v>
                </c:pt>
              </c:numCache>
            </c:numRef>
          </c:val>
        </c:ser>
        <c:gapWidth val="100"/>
        <c:axId val="94584909"/>
        <c:axId val="81087681"/>
      </c:barChart>
      <c:catAx>
        <c:axId val="9458490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1087681"/>
        <c:crossesAt val="0"/>
        <c:auto val="1"/>
        <c:lblAlgn val="ctr"/>
        <c:lblOffset val="100"/>
      </c:catAx>
      <c:valAx>
        <c:axId val="81087681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4584909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Bovine mastadenovirus A(species)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1</c:v>
                </c:pt>
                <c:pt idx="1">
                  <c:v>0.499</c:v>
                </c:pt>
                <c:pt idx="2">
                  <c:v>1</c:v>
                </c:pt>
                <c:pt idx="3">
                  <c:v>1</c:v>
                </c:pt>
                <c:pt idx="4">
                  <c:v>0.676</c:v>
                </c:pt>
                <c:pt idx="5">
                  <c:v>1</c:v>
                </c:pt>
                <c:pt idx="6">
                  <c:v>1</c:v>
                </c:pt>
                <c:pt idx="7">
                  <c:v>0.002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Bovine adenovirus D(species)</c:v>
                </c:pt>
              </c:strCache>
            </c:strRef>
          </c:tx>
          <c:spPr>
            <a:solidFill>
              <a:srgbClr val="83caf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1</c:v>
                </c:pt>
                <c:pt idx="1">
                  <c:v>0.512</c:v>
                </c:pt>
                <c:pt idx="2">
                  <c:v>1</c:v>
                </c:pt>
                <c:pt idx="3">
                  <c:v>1</c:v>
                </c:pt>
                <c:pt idx="4">
                  <c:v>0.688</c:v>
                </c:pt>
                <c:pt idx="5">
                  <c:v>1</c:v>
                </c:pt>
                <c:pt idx="6">
                  <c:v>1</c:v>
                </c:pt>
                <c:pt idx="7">
                  <c:v>0.001</c:v>
                </c:pt>
                <c:pt idx="8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Bacillus phage AP50(species)</c:v>
                </c:pt>
              </c:strCache>
            </c:strRef>
          </c:tx>
          <c:spPr>
            <a:solidFill>
              <a:srgbClr val="aecf0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1</c:v>
                </c:pt>
                <c:pt idx="1">
                  <c:v>0.497</c:v>
                </c:pt>
                <c:pt idx="2">
                  <c:v>0.999</c:v>
                </c:pt>
                <c:pt idx="3">
                  <c:v>1</c:v>
                </c:pt>
                <c:pt idx="4">
                  <c:v>0.7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Lactococcus phage jj50(species)</c:v>
                </c:pt>
              </c:strCache>
            </c:strRef>
          </c:tx>
          <c:spPr>
            <a:solidFill>
              <a:srgbClr val="4b1f6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0.662</c:v>
                </c:pt>
                <c:pt idx="1">
                  <c:v>0.179</c:v>
                </c:pt>
                <c:pt idx="2">
                  <c:v>0.787</c:v>
                </c:pt>
                <c:pt idx="3">
                  <c:v>0.713</c:v>
                </c:pt>
                <c:pt idx="4">
                  <c:v>0.708</c:v>
                </c:pt>
                <c:pt idx="5">
                  <c:v>0.876</c:v>
                </c:pt>
                <c:pt idx="6">
                  <c:v>1</c:v>
                </c:pt>
                <c:pt idx="7">
                  <c:v>0.001</c:v>
                </c:pt>
                <c:pt idx="8">
                  <c:v>0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Heron hepatitis B virus(species)</c:v>
                </c:pt>
              </c:strCache>
            </c:strRef>
          </c:tx>
          <c:spPr>
            <a:solidFill>
              <a:srgbClr val="ff95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1</c:v>
                </c:pt>
                <c:pt idx="1">
                  <c:v>0.436</c:v>
                </c:pt>
                <c:pt idx="2">
                  <c:v>1</c:v>
                </c:pt>
                <c:pt idx="3">
                  <c:v>1</c:v>
                </c:pt>
                <c:pt idx="4">
                  <c:v>0.667</c:v>
                </c:pt>
                <c:pt idx="5">
                  <c:v>1</c:v>
                </c:pt>
                <c:pt idx="6">
                  <c:v>1</c:v>
                </c:pt>
                <c:pt idx="7">
                  <c:v>0.003</c:v>
                </c:pt>
                <c:pt idx="8">
                  <c:v>1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Sudan ebolavirus(species)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1</c:v>
                </c:pt>
                <c:pt idx="1">
                  <c:v>0.36</c:v>
                </c:pt>
                <c:pt idx="2">
                  <c:v>1</c:v>
                </c:pt>
                <c:pt idx="3">
                  <c:v>1</c:v>
                </c:pt>
                <c:pt idx="4">
                  <c:v>0.601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Human parainfluenza virus 2(species)</c:v>
                </c:pt>
              </c:strCache>
            </c:strRef>
          </c:tx>
          <c:spPr>
            <a:solidFill>
              <a:srgbClr val="0084d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9"/>
                <c:pt idx="0">
                  <c:v>1</c:v>
                </c:pt>
                <c:pt idx="1">
                  <c:v>0.321</c:v>
                </c:pt>
                <c:pt idx="2">
                  <c:v>1</c:v>
                </c:pt>
                <c:pt idx="3">
                  <c:v>1</c:v>
                </c:pt>
                <c:pt idx="4">
                  <c:v>0.514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Human coronavirus NL63(species)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7</c:f>
              <c:numCache>
                <c:formatCode>General</c:formatCode>
                <c:ptCount val="9"/>
                <c:pt idx="0">
                  <c:v>1</c:v>
                </c:pt>
                <c:pt idx="1">
                  <c:v>0.501</c:v>
                </c:pt>
                <c:pt idx="2">
                  <c:v>1</c:v>
                </c:pt>
                <c:pt idx="3">
                  <c:v>1</c:v>
                </c:pt>
                <c:pt idx="4">
                  <c:v>0.664</c:v>
                </c:pt>
                <c:pt idx="5">
                  <c:v>1</c:v>
                </c:pt>
                <c:pt idx="6">
                  <c:v>1</c:v>
                </c:pt>
                <c:pt idx="7">
                  <c:v>0.001</c:v>
                </c:pt>
                <c:pt idx="8">
                  <c:v>1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Pepper mottle virus(species)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8</c:f>
              <c:numCache>
                <c:formatCode>General</c:formatCode>
                <c:ptCount val="9"/>
                <c:pt idx="0">
                  <c:v>1</c:v>
                </c:pt>
                <c:pt idx="1">
                  <c:v>0.507</c:v>
                </c:pt>
                <c:pt idx="2">
                  <c:v>1</c:v>
                </c:pt>
                <c:pt idx="3">
                  <c:v>1</c:v>
                </c:pt>
                <c:pt idx="4">
                  <c:v>0.699</c:v>
                </c:pt>
                <c:pt idx="5">
                  <c:v>1</c:v>
                </c:pt>
                <c:pt idx="6">
                  <c:v>1</c:v>
                </c:pt>
                <c:pt idx="7">
                  <c:v>0.001</c:v>
                </c:pt>
                <c:pt idx="8">
                  <c:v>1</c:v>
                </c:pt>
              </c:numCache>
            </c:numRef>
          </c:val>
        </c:ser>
        <c:gapWidth val="100"/>
        <c:axId val="28480942"/>
        <c:axId val="51822539"/>
      </c:barChart>
      <c:catAx>
        <c:axId val="2848094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51822539"/>
        <c:crossesAt val="0"/>
        <c:auto val="1"/>
        <c:lblAlgn val="ctr"/>
        <c:lblOffset val="100"/>
      </c:catAx>
      <c:valAx>
        <c:axId val="51822539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8480942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Bacillaceae(family)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1</c:v>
                </c:pt>
                <c:pt idx="1">
                  <c:v>0.538</c:v>
                </c:pt>
                <c:pt idx="2">
                  <c:v>1</c:v>
                </c:pt>
                <c:pt idx="3">
                  <c:v>1</c:v>
                </c:pt>
                <c:pt idx="4">
                  <c:v>0.722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Bacillaceae(family)</c:v>
                </c:pt>
              </c:strCache>
            </c:strRef>
          </c:tx>
          <c:spPr>
            <a:solidFill>
              <a:srgbClr val="0084d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1</c:v>
                </c:pt>
                <c:pt idx="1">
                  <c:v>0.524</c:v>
                </c:pt>
                <c:pt idx="2">
                  <c:v>0.998</c:v>
                </c:pt>
                <c:pt idx="3">
                  <c:v>1</c:v>
                </c:pt>
                <c:pt idx="4">
                  <c:v>0.722</c:v>
                </c:pt>
                <c:pt idx="5">
                  <c:v>0.998</c:v>
                </c:pt>
                <c:pt idx="6">
                  <c:v>1</c:v>
                </c:pt>
                <c:pt idx="7">
                  <c:v>0</c:v>
                </c:pt>
                <c:pt idx="8">
                  <c:v>0.999999999999995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Bacillaceae(family)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1</c:v>
                </c:pt>
                <c:pt idx="1">
                  <c:v>0.529</c:v>
                </c:pt>
                <c:pt idx="2">
                  <c:v>1</c:v>
                </c:pt>
                <c:pt idx="3">
                  <c:v>1</c:v>
                </c:pt>
                <c:pt idx="4">
                  <c:v>0.693</c:v>
                </c:pt>
                <c:pt idx="5">
                  <c:v>1</c:v>
                </c:pt>
                <c:pt idx="6">
                  <c:v>1</c:v>
                </c:pt>
                <c:pt idx="7">
                  <c:v>0.001</c:v>
                </c:pt>
                <c:pt idx="8">
                  <c:v>0.999999999999995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Bacillaceae(family)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0.51</c:v>
                </c:pt>
                <c:pt idx="2">
                  <c:v>1</c:v>
                </c:pt>
                <c:pt idx="3">
                  <c:v>1</c:v>
                </c:pt>
                <c:pt idx="4">
                  <c:v>0.669</c:v>
                </c:pt>
                <c:pt idx="5">
                  <c:v>1</c:v>
                </c:pt>
                <c:pt idx="6">
                  <c:v>1</c:v>
                </c:pt>
                <c:pt idx="7">
                  <c:v>0.001</c:v>
                </c:pt>
                <c:pt idx="8">
                  <c:v>1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Bacillaceae(family)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1</c:v>
                </c:pt>
                <c:pt idx="1">
                  <c:v>0.528</c:v>
                </c:pt>
                <c:pt idx="2">
                  <c:v>1</c:v>
                </c:pt>
                <c:pt idx="3">
                  <c:v>1</c:v>
                </c:pt>
                <c:pt idx="4">
                  <c:v>0.681</c:v>
                </c:pt>
                <c:pt idx="5">
                  <c:v>0.999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Bacillaceae(family)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1</c:v>
                </c:pt>
                <c:pt idx="1">
                  <c:v>0.504</c:v>
                </c:pt>
                <c:pt idx="2">
                  <c:v>1</c:v>
                </c:pt>
                <c:pt idx="3">
                  <c:v>1</c:v>
                </c:pt>
                <c:pt idx="4">
                  <c:v>0.682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0.999</c:v>
                </c:pt>
              </c:numCache>
            </c:numRef>
          </c:val>
        </c:ser>
        <c:gapWidth val="100"/>
        <c:axId val="41524251"/>
        <c:axId val="80138388"/>
      </c:barChart>
      <c:catAx>
        <c:axId val="4152425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0138388"/>
        <c:crossesAt val="0"/>
        <c:auto val="1"/>
        <c:lblAlgn val="ctr"/>
        <c:lblOffset val="100"/>
      </c:catAx>
      <c:valAx>
        <c:axId val="80138388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1524251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Bacillus(genus)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1</c:v>
                </c:pt>
                <c:pt idx="1">
                  <c:v>0.538</c:v>
                </c:pt>
                <c:pt idx="2">
                  <c:v>1</c:v>
                </c:pt>
                <c:pt idx="3">
                  <c:v>1</c:v>
                </c:pt>
                <c:pt idx="4">
                  <c:v>0.722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Bacillus(genus)</c:v>
                </c:pt>
              </c:strCache>
            </c:strRef>
          </c:tx>
          <c:spPr>
            <a:solidFill>
              <a:srgbClr val="0084d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1</c:v>
                </c:pt>
                <c:pt idx="1">
                  <c:v>0.524</c:v>
                </c:pt>
                <c:pt idx="2">
                  <c:v>0.998</c:v>
                </c:pt>
                <c:pt idx="3">
                  <c:v>1</c:v>
                </c:pt>
                <c:pt idx="4">
                  <c:v>0.722</c:v>
                </c:pt>
                <c:pt idx="5">
                  <c:v>0.998</c:v>
                </c:pt>
                <c:pt idx="6">
                  <c:v>1</c:v>
                </c:pt>
                <c:pt idx="7">
                  <c:v>0</c:v>
                </c:pt>
                <c:pt idx="8">
                  <c:v>0.999999999999995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Bacillus(genus)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1</c:v>
                </c:pt>
                <c:pt idx="1">
                  <c:v>0.529</c:v>
                </c:pt>
                <c:pt idx="2">
                  <c:v>1</c:v>
                </c:pt>
                <c:pt idx="3">
                  <c:v>1</c:v>
                </c:pt>
                <c:pt idx="4">
                  <c:v>0.693</c:v>
                </c:pt>
                <c:pt idx="5">
                  <c:v>1</c:v>
                </c:pt>
                <c:pt idx="6">
                  <c:v>1</c:v>
                </c:pt>
                <c:pt idx="7">
                  <c:v>0.001</c:v>
                </c:pt>
                <c:pt idx="8">
                  <c:v>0.999999999999995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Bacillus(genus)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0.51</c:v>
                </c:pt>
                <c:pt idx="2">
                  <c:v>1</c:v>
                </c:pt>
                <c:pt idx="3">
                  <c:v>1</c:v>
                </c:pt>
                <c:pt idx="4">
                  <c:v>0.669</c:v>
                </c:pt>
                <c:pt idx="5">
                  <c:v>1</c:v>
                </c:pt>
                <c:pt idx="6">
                  <c:v>1</c:v>
                </c:pt>
                <c:pt idx="7">
                  <c:v>0.001</c:v>
                </c:pt>
                <c:pt idx="8">
                  <c:v>1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Bacillus(genus)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1</c:v>
                </c:pt>
                <c:pt idx="1">
                  <c:v>0.528</c:v>
                </c:pt>
                <c:pt idx="2">
                  <c:v>1</c:v>
                </c:pt>
                <c:pt idx="3">
                  <c:v>1</c:v>
                </c:pt>
                <c:pt idx="4">
                  <c:v>0.681</c:v>
                </c:pt>
                <c:pt idx="5">
                  <c:v>0.999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Bacillus(genus)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1</c:v>
                </c:pt>
                <c:pt idx="1">
                  <c:v>0.504</c:v>
                </c:pt>
                <c:pt idx="2">
                  <c:v>1</c:v>
                </c:pt>
                <c:pt idx="3">
                  <c:v>1</c:v>
                </c:pt>
                <c:pt idx="4">
                  <c:v>0.682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0.999</c:v>
                </c:pt>
              </c:numCache>
            </c:numRef>
          </c:val>
        </c:ser>
        <c:gapWidth val="100"/>
        <c:axId val="4511019"/>
        <c:axId val="41608745"/>
      </c:barChart>
      <c:catAx>
        <c:axId val="451101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1608745"/>
        <c:crossesAt val="0"/>
        <c:auto val="1"/>
        <c:lblAlgn val="ctr"/>
        <c:lblOffset val="100"/>
      </c:catAx>
      <c:valAx>
        <c:axId val="41608745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511019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Bacillus anthracis(species)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0.363</c:v>
                </c:pt>
                <c:pt idx="1">
                  <c:v>0.084</c:v>
                </c:pt>
                <c:pt idx="2">
                  <c:v>0.468</c:v>
                </c:pt>
                <c:pt idx="3">
                  <c:v>0.981</c:v>
                </c:pt>
                <c:pt idx="4">
                  <c:v>0.705</c:v>
                </c:pt>
                <c:pt idx="5">
                  <c:v>0.993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Bacillus anthracis(species)</c:v>
                </c:pt>
              </c:strCache>
            </c:strRef>
          </c:tx>
          <c:spPr>
            <a:solidFill>
              <a:srgbClr val="0084d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0.386</c:v>
                </c:pt>
                <c:pt idx="1">
                  <c:v>0.079</c:v>
                </c:pt>
                <c:pt idx="2">
                  <c:v>0.484</c:v>
                </c:pt>
                <c:pt idx="3">
                  <c:v>0.986</c:v>
                </c:pt>
                <c:pt idx="4">
                  <c:v>0.702</c:v>
                </c:pt>
                <c:pt idx="5">
                  <c:v>0.979</c:v>
                </c:pt>
                <c:pt idx="6">
                  <c:v>1</c:v>
                </c:pt>
                <c:pt idx="7">
                  <c:v>0</c:v>
                </c:pt>
                <c:pt idx="8">
                  <c:v>0.999999999999995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Bacillus anthracis(species)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0.262</c:v>
                </c:pt>
                <c:pt idx="1">
                  <c:v>0.052</c:v>
                </c:pt>
                <c:pt idx="2">
                  <c:v>0.365</c:v>
                </c:pt>
                <c:pt idx="3">
                  <c:v>0.999</c:v>
                </c:pt>
                <c:pt idx="4">
                  <c:v>0.673</c:v>
                </c:pt>
                <c:pt idx="5">
                  <c:v>0.997</c:v>
                </c:pt>
                <c:pt idx="6">
                  <c:v>1</c:v>
                </c:pt>
                <c:pt idx="7">
                  <c:v>0.001</c:v>
                </c:pt>
                <c:pt idx="8">
                  <c:v>0.999999999999995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Bacillus anthracis(species)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0.254</c:v>
                </c:pt>
                <c:pt idx="1">
                  <c:v>0.034</c:v>
                </c:pt>
                <c:pt idx="2">
                  <c:v>0.316</c:v>
                </c:pt>
                <c:pt idx="3">
                  <c:v>1</c:v>
                </c:pt>
                <c:pt idx="4">
                  <c:v>0.642</c:v>
                </c:pt>
                <c:pt idx="5">
                  <c:v>0.998</c:v>
                </c:pt>
                <c:pt idx="6">
                  <c:v>1</c:v>
                </c:pt>
                <c:pt idx="7">
                  <c:v>0.001</c:v>
                </c:pt>
                <c:pt idx="8">
                  <c:v>1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Bacillus anthracis(species)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0.291</c:v>
                </c:pt>
                <c:pt idx="1">
                  <c:v>0.054</c:v>
                </c:pt>
                <c:pt idx="2">
                  <c:v>0.37</c:v>
                </c:pt>
                <c:pt idx="3">
                  <c:v>0.998</c:v>
                </c:pt>
                <c:pt idx="4">
                  <c:v>0.657</c:v>
                </c:pt>
                <c:pt idx="5">
                  <c:v>0.996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Bacillus anthracis(species)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0.23</c:v>
                </c:pt>
                <c:pt idx="1">
                  <c:v>0.035</c:v>
                </c:pt>
                <c:pt idx="2">
                  <c:v>0.313</c:v>
                </c:pt>
                <c:pt idx="3">
                  <c:v>1</c:v>
                </c:pt>
                <c:pt idx="4">
                  <c:v>0.652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0.999</c:v>
                </c:pt>
              </c:numCache>
            </c:numRef>
          </c:val>
        </c:ser>
        <c:gapWidth val="100"/>
        <c:axId val="47186997"/>
        <c:axId val="47104431"/>
      </c:barChart>
      <c:catAx>
        <c:axId val="4718699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7104431"/>
        <c:crossesAt val="0"/>
        <c:auto val="1"/>
        <c:lblAlgn val="ctr"/>
        <c:lblOffset val="100"/>
      </c:catAx>
      <c:valAx>
        <c:axId val="47104431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7186997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Bacillus anthracis str. Sterne(no rank)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0.005</c:v>
                </c:pt>
                <c:pt idx="1">
                  <c:v>0</c:v>
                </c:pt>
                <c:pt idx="2">
                  <c:v>0.004</c:v>
                </c:pt>
                <c:pt idx="3">
                  <c:v>0.005</c:v>
                </c:pt>
                <c:pt idx="4">
                  <c:v>0.056</c:v>
                </c:pt>
                <c:pt idx="5">
                  <c:v>0.007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Bacillus anthracis str. Ames(no rank)</c:v>
                </c:pt>
              </c:strCache>
            </c:strRef>
          </c:tx>
          <c:spPr>
            <a:solidFill>
              <a:srgbClr val="0084d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0.001</c:v>
                </c:pt>
                <c:pt idx="1">
                  <c:v>0.001</c:v>
                </c:pt>
                <c:pt idx="2">
                  <c:v>0.003</c:v>
                </c:pt>
                <c:pt idx="3">
                  <c:v>0.001</c:v>
                </c:pt>
                <c:pt idx="4">
                  <c:v>0.03</c:v>
                </c:pt>
                <c:pt idx="5">
                  <c:v>0.005</c:v>
                </c:pt>
                <c:pt idx="6">
                  <c:v>1</c:v>
                </c:pt>
                <c:pt idx="7">
                  <c:v>0</c:v>
                </c:pt>
                <c:pt idx="8">
                  <c:v>0.335166666666665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Bacillus anthracis str. A0248(no rank)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0.006</c:v>
                </c:pt>
                <c:pt idx="4">
                  <c:v>0.02</c:v>
                </c:pt>
                <c:pt idx="5">
                  <c:v>0.004</c:v>
                </c:pt>
                <c:pt idx="6">
                  <c:v>0.005</c:v>
                </c:pt>
                <c:pt idx="7">
                  <c:v>0.0002</c:v>
                </c:pt>
                <c:pt idx="8">
                  <c:v>0.331999999999999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Bacillus anthracis str. A2012(no rank)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0.088</c:v>
                </c:pt>
                <c:pt idx="4">
                  <c:v>0.32</c:v>
                </c:pt>
                <c:pt idx="5">
                  <c:v>0.128</c:v>
                </c:pt>
                <c:pt idx="6">
                  <c:v>0.004</c:v>
                </c:pt>
                <c:pt idx="7">
                  <c:v>0.00025</c:v>
                </c:pt>
                <c:pt idx="8">
                  <c:v>0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Bacillus anthracis str. CDC 684(no rank)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0.037</c:v>
                </c:pt>
                <c:pt idx="1">
                  <c:v>0.005</c:v>
                </c:pt>
                <c:pt idx="2">
                  <c:v>0.047</c:v>
                </c:pt>
                <c:pt idx="3">
                  <c:v>0.042</c:v>
                </c:pt>
                <c:pt idx="4">
                  <c:v>0.227</c:v>
                </c:pt>
                <c:pt idx="5">
                  <c:v>0.059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Bacillus anthracis str. H9401(no rank)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0.069</c:v>
                </c:pt>
                <c:pt idx="1">
                  <c:v>0.008</c:v>
                </c:pt>
                <c:pt idx="2">
                  <c:v>0.08</c:v>
                </c:pt>
                <c:pt idx="3">
                  <c:v>0.999</c:v>
                </c:pt>
                <c:pt idx="4">
                  <c:v>0.618</c:v>
                </c:pt>
                <c:pt idx="5">
                  <c:v>0.998</c:v>
                </c:pt>
                <c:pt idx="6">
                  <c:v>0.994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gapWidth val="100"/>
        <c:axId val="79403337"/>
        <c:axId val="45679465"/>
      </c:barChart>
      <c:catAx>
        <c:axId val="7940333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5679465"/>
        <c:crossesAt val="0"/>
        <c:auto val="1"/>
        <c:lblAlgn val="ctr"/>
        <c:lblOffset val="100"/>
      </c:catAx>
      <c:valAx>
        <c:axId val="45679465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9403337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Sum of All Taxonomic Levels</a:t>
            </a:r>
          </a:p>
        </c:rich>
      </c:tx>
      <c:layout/>
    </c:title>
    <c:plotArea>
      <c:layout/>
      <c:barChart>
        <c:barDir val="bar"/>
        <c:grouping val="stacked"/>
        <c:ser>
          <c:idx val="0"/>
          <c:order val="0"/>
          <c:tx>
            <c:strRef>
              <c:f>label 0</c:f>
              <c:strCache>
                <c:ptCount val="1"/>
                <c:pt idx="0">
                  <c:v>TP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3"/>
                <c:pt idx="0">
                  <c:v>PATHOSCOPE</c:v>
                </c:pt>
                <c:pt idx="1">
                  <c:v>BLASTN</c:v>
                </c:pt>
                <c:pt idx="2">
                  <c:v>KRAKEN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183427.116666667</c:v>
                </c:pt>
                <c:pt idx="1">
                  <c:v>237805</c:v>
                </c:pt>
                <c:pt idx="2">
                  <c:v>201502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3"/>
                <c:pt idx="0">
                  <c:v>PATHOSCOPE</c:v>
                </c:pt>
                <c:pt idx="1">
                  <c:v>BLASTN</c:v>
                </c:pt>
                <c:pt idx="2">
                  <c:v>KRAKEN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12824.8833333333</c:v>
                </c:pt>
                <c:pt idx="1">
                  <c:v>29887</c:v>
                </c:pt>
                <c:pt idx="2">
                  <c:v>51302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FN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3"/>
                <c:pt idx="0">
                  <c:v>PATHOSCOPE</c:v>
                </c:pt>
                <c:pt idx="1">
                  <c:v>BLASTN</c:v>
                </c:pt>
                <c:pt idx="2">
                  <c:v>KRAKEN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115748</c:v>
                </c:pt>
                <c:pt idx="1">
                  <c:v>44308</c:v>
                </c:pt>
                <c:pt idx="2">
                  <c:v>59196</c:v>
                </c:pt>
              </c:numCache>
            </c:numRef>
          </c:val>
        </c:ser>
        <c:gapWidth val="100"/>
        <c:axId val="24156001"/>
        <c:axId val="10946725"/>
      </c:barChart>
      <c:catAx>
        <c:axId val="2415600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0946725"/>
        <c:crossesAt val="0"/>
        <c:auto val="1"/>
        <c:lblAlgn val="ctr"/>
        <c:lblOffset val="100"/>
      </c:catAx>
      <c:valAx>
        <c:axId val="10946725"/>
        <c:scaling>
          <c:orientation val="minMax"/>
          <c:max val="312000"/>
          <c:min val="0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# of reads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4156001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Sum of All Read Types</a:t>
            </a:r>
          </a:p>
        </c:rich>
      </c:tx>
      <c:layout/>
    </c:title>
    <c:plotArea>
      <c:layout/>
      <c:barChart>
        <c:barDir val="bar"/>
        <c:grouping val="stacked"/>
        <c:ser>
          <c:idx val="0"/>
          <c:order val="0"/>
          <c:tx>
            <c:strRef>
              <c:f>label 0</c:f>
              <c:strCache>
                <c:ptCount val="1"/>
                <c:pt idx="0">
                  <c:v>TP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12"/>
                <c:pt idx="0">
                  <c:v>PATHOSCOPE norank</c:v>
                </c:pt>
                <c:pt idx="1">
                  <c:v>PATHOSCOPE species</c:v>
                </c:pt>
                <c:pt idx="2">
                  <c:v>PATHOSCOPE genus</c:v>
                </c:pt>
                <c:pt idx="3">
                  <c:v>PATHOSCOPE family</c:v>
                </c:pt>
                <c:pt idx="4">
                  <c:v>BLASTN norank</c:v>
                </c:pt>
                <c:pt idx="5">
                  <c:v>BLASTN species</c:v>
                </c:pt>
                <c:pt idx="6">
                  <c:v>BLASTN genus</c:v>
                </c:pt>
                <c:pt idx="7">
                  <c:v>BLASTN family</c:v>
                </c:pt>
                <c:pt idx="8">
                  <c:v>KRAKEN norank</c:v>
                </c:pt>
                <c:pt idx="9">
                  <c:v>KRAKEN species</c:v>
                </c:pt>
                <c:pt idx="10">
                  <c:v>KRAKEN genus</c:v>
                </c:pt>
                <c:pt idx="11">
                  <c:v>KRAKEN family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36238.1166666667</c:v>
                </c:pt>
                <c:pt idx="1">
                  <c:v>49063</c:v>
                </c:pt>
                <c:pt idx="2">
                  <c:v>49063</c:v>
                </c:pt>
                <c:pt idx="3">
                  <c:v>49063</c:v>
                </c:pt>
                <c:pt idx="4">
                  <c:v>39792</c:v>
                </c:pt>
                <c:pt idx="5">
                  <c:v>64167</c:v>
                </c:pt>
                <c:pt idx="6">
                  <c:v>66923</c:v>
                </c:pt>
                <c:pt idx="7">
                  <c:v>66923</c:v>
                </c:pt>
                <c:pt idx="8">
                  <c:v>28263</c:v>
                </c:pt>
                <c:pt idx="9">
                  <c:v>48316</c:v>
                </c:pt>
                <c:pt idx="10">
                  <c:v>61906</c:v>
                </c:pt>
                <c:pt idx="11">
                  <c:v>63017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12"/>
                <c:pt idx="0">
                  <c:v>PATHOSCOPE norank</c:v>
                </c:pt>
                <c:pt idx="1">
                  <c:v>PATHOSCOPE species</c:v>
                </c:pt>
                <c:pt idx="2">
                  <c:v>PATHOSCOPE genus</c:v>
                </c:pt>
                <c:pt idx="3">
                  <c:v>PATHOSCOPE family</c:v>
                </c:pt>
                <c:pt idx="4">
                  <c:v>BLASTN norank</c:v>
                </c:pt>
                <c:pt idx="5">
                  <c:v>BLASTN species</c:v>
                </c:pt>
                <c:pt idx="6">
                  <c:v>BLASTN genus</c:v>
                </c:pt>
                <c:pt idx="7">
                  <c:v>BLASTN family</c:v>
                </c:pt>
                <c:pt idx="8">
                  <c:v>KRAKEN norank</c:v>
                </c:pt>
                <c:pt idx="9">
                  <c:v>KRAKEN species</c:v>
                </c:pt>
                <c:pt idx="10">
                  <c:v>KRAKEN genus</c:v>
                </c:pt>
                <c:pt idx="11">
                  <c:v>KRAKEN family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12824.8833333333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27131</c:v>
                </c:pt>
                <c:pt idx="5">
                  <c:v>2756</c:v>
                </c:pt>
                <c:pt idx="6">
                  <c:v>0</c:v>
                </c:pt>
                <c:pt idx="7">
                  <c:v>0</c:v>
                </c:pt>
                <c:pt idx="8">
                  <c:v>34938</c:v>
                </c:pt>
                <c:pt idx="9">
                  <c:v>14885</c:v>
                </c:pt>
                <c:pt idx="10">
                  <c:v>1295</c:v>
                </c:pt>
                <c:pt idx="11">
                  <c:v>184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FN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12"/>
                <c:pt idx="0">
                  <c:v>PATHOSCOPE norank</c:v>
                </c:pt>
                <c:pt idx="1">
                  <c:v>PATHOSCOPE species</c:v>
                </c:pt>
                <c:pt idx="2">
                  <c:v>PATHOSCOPE genus</c:v>
                </c:pt>
                <c:pt idx="3">
                  <c:v>PATHOSCOPE family</c:v>
                </c:pt>
                <c:pt idx="4">
                  <c:v>BLASTN norank</c:v>
                </c:pt>
                <c:pt idx="5">
                  <c:v>BLASTN species</c:v>
                </c:pt>
                <c:pt idx="6">
                  <c:v>BLASTN genus</c:v>
                </c:pt>
                <c:pt idx="7">
                  <c:v>BLASTN family</c:v>
                </c:pt>
                <c:pt idx="8">
                  <c:v>KRAKEN norank</c:v>
                </c:pt>
                <c:pt idx="9">
                  <c:v>KRAKEN species</c:v>
                </c:pt>
                <c:pt idx="10">
                  <c:v>KRAKEN genus</c:v>
                </c:pt>
                <c:pt idx="11">
                  <c:v>KRAKEN family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28937</c:v>
                </c:pt>
                <c:pt idx="1">
                  <c:v>28937</c:v>
                </c:pt>
                <c:pt idx="2">
                  <c:v>28937</c:v>
                </c:pt>
                <c:pt idx="3">
                  <c:v>28937</c:v>
                </c:pt>
                <c:pt idx="4">
                  <c:v>11077</c:v>
                </c:pt>
                <c:pt idx="5">
                  <c:v>11077</c:v>
                </c:pt>
                <c:pt idx="6">
                  <c:v>11077</c:v>
                </c:pt>
                <c:pt idx="7">
                  <c:v>11077</c:v>
                </c:pt>
                <c:pt idx="8">
                  <c:v>14799</c:v>
                </c:pt>
                <c:pt idx="9">
                  <c:v>14799</c:v>
                </c:pt>
                <c:pt idx="10">
                  <c:v>14799</c:v>
                </c:pt>
                <c:pt idx="11">
                  <c:v>14799</c:v>
                </c:pt>
              </c:numCache>
            </c:numRef>
          </c:val>
        </c:ser>
        <c:gapWidth val="100"/>
        <c:axId val="92477598"/>
        <c:axId val="2411849"/>
      </c:barChart>
      <c:catAx>
        <c:axId val="9247759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411849"/>
        <c:crossesAt val="0"/>
        <c:auto val="1"/>
        <c:lblAlgn val="ctr"/>
        <c:lblOffset val="100"/>
      </c:catAx>
      <c:valAx>
        <c:axId val="2411849"/>
        <c:scaling>
          <c:orientation val="minMax"/>
          <c:max val="78000"/>
          <c:min val="0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# of reads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2477598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Sum of MiSeq + CCS Reads</a:t>
            </a:r>
          </a:p>
        </c:rich>
      </c:tx>
      <c:layout/>
    </c:title>
    <c:plotArea>
      <c:layout/>
      <c:barChart>
        <c:barDir val="bar"/>
        <c:grouping val="stacked"/>
        <c:ser>
          <c:idx val="0"/>
          <c:order val="0"/>
          <c:tx>
            <c:strRef>
              <c:f>label 0</c:f>
              <c:strCache>
                <c:ptCount val="1"/>
                <c:pt idx="0">
                  <c:v>TP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3"/>
                <c:pt idx="0">
                  <c:v>PATHOSCOPE</c:v>
                </c:pt>
                <c:pt idx="1">
                  <c:v>BLASTN</c:v>
                </c:pt>
                <c:pt idx="2">
                  <c:v>KRAKEN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183342.666666667</c:v>
                </c:pt>
                <c:pt idx="1">
                  <c:v>175806</c:v>
                </c:pt>
                <c:pt idx="2">
                  <c:v>163994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FP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3"/>
                <c:pt idx="0">
                  <c:v>PATHOSCOPE</c:v>
                </c:pt>
                <c:pt idx="1">
                  <c:v>BLASTN</c:v>
                </c:pt>
                <c:pt idx="2">
                  <c:v>KRAKEN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12821.3333333333</c:v>
                </c:pt>
                <c:pt idx="1">
                  <c:v>23810</c:v>
                </c:pt>
                <c:pt idx="2">
                  <c:v>38654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FN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3"/>
                <c:pt idx="0">
                  <c:v>PATHOSCOPE</c:v>
                </c:pt>
                <c:pt idx="1">
                  <c:v>BLASTN</c:v>
                </c:pt>
                <c:pt idx="2">
                  <c:v>KRAKEN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11836</c:v>
                </c:pt>
                <c:pt idx="1">
                  <c:v>8384</c:v>
                </c:pt>
                <c:pt idx="2">
                  <c:v>5352</c:v>
                </c:pt>
              </c:numCache>
            </c:numRef>
          </c:val>
        </c:ser>
        <c:gapWidth val="100"/>
        <c:axId val="32855290"/>
        <c:axId val="99103037"/>
      </c:barChart>
      <c:catAx>
        <c:axId val="3285529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9103037"/>
        <c:crossesAt val="0"/>
        <c:auto val="1"/>
        <c:lblAlgn val="ctr"/>
        <c:lblOffset val="100"/>
      </c:catAx>
      <c:valAx>
        <c:axId val="99103037"/>
        <c:scaling>
          <c:orientation val="minMax"/>
          <c:max val="208000"/>
          <c:min val="0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900">
                    <a:latin typeface="Arial"/>
                  </a:rPr>
                  <a:t># of reads</a:t>
                </a:r>
              </a:p>
            </c:rich>
          </c:tx>
          <c:layout/>
        </c:title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2855290"/>
        <c:crossesAt val="1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Staphylococcaceae(family)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0.965</c:v>
                </c:pt>
                <c:pt idx="1">
                  <c:v>0.963740458015267</c:v>
                </c:pt>
                <c:pt idx="2">
                  <c:v>0.963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Listeriaceae(family)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0.994</c:v>
                </c:pt>
                <c:pt idx="1">
                  <c:v>0.986742424242424</c:v>
                </c:pt>
                <c:pt idx="2">
                  <c:v>0.995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Vibrionaceae(family)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1</c:v>
                </c:pt>
                <c:pt idx="1">
                  <c:v>0.995859213250518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Clostridiaceae(family)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0.99443413729128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Enterobacteriaceae(family)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0.997</c:v>
                </c:pt>
                <c:pt idx="1">
                  <c:v>0.987854251012146</c:v>
                </c:pt>
                <c:pt idx="2">
                  <c:v>0.999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Streptococcaceae(family)</c:v>
                </c:pt>
              </c:strCache>
            </c:strRef>
          </c:tx>
          <c:spPr>
            <a:solidFill>
              <a:srgbClr val="83caf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1</c:v>
                </c:pt>
                <c:pt idx="1">
                  <c:v>0.998087954110899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Lactobacillaceae(family)</c:v>
                </c:pt>
              </c:strCache>
            </c:strRef>
          </c:tx>
          <c:spPr>
            <a:solidFill>
              <a:srgbClr val="314004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9"/>
                <c:pt idx="0">
                  <c:v>1</c:v>
                </c:pt>
                <c:pt idx="1">
                  <c:v>0.990512333965844</c:v>
                </c:pt>
                <c:pt idx="2">
                  <c:v>0.996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Bifidobacteriaceae(family)</c:v>
                </c:pt>
              </c:strCache>
            </c:strRef>
          </c:tx>
          <c:spPr>
            <a:solidFill>
              <a:srgbClr val="aecf0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7</c:f>
              <c:numCache>
                <c:formatCode>General</c:formatCode>
                <c:ptCount val="9"/>
                <c:pt idx="0">
                  <c:v>0.996</c:v>
                </c:pt>
                <c:pt idx="1">
                  <c:v>0.997881355932203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Streptococcaceae(family)</c:v>
                </c:pt>
              </c:strCache>
            </c:strRef>
          </c:tx>
          <c:spPr>
            <a:solidFill>
              <a:srgbClr val="4b1f6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8</c:f>
              <c:numCache>
                <c:formatCode>General</c:formatCode>
                <c:ptCount val="9"/>
                <c:pt idx="0">
                  <c:v>0.998</c:v>
                </c:pt>
                <c:pt idx="1">
                  <c:v>0.983870967741935</c:v>
                </c:pt>
                <c:pt idx="2">
                  <c:v>0.999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Neisseriaceae(family)</c:v>
                </c:pt>
              </c:strCache>
            </c:strRef>
          </c:tx>
          <c:spPr>
            <a:solidFill>
              <a:srgbClr val="ff95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9</c:f>
              <c:numCache>
                <c:formatCode>General</c:formatCode>
                <c:ptCount val="9"/>
                <c:pt idx="0">
                  <c:v>1</c:v>
                </c:pt>
                <c:pt idx="1">
                  <c:v>0.986381322957199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10"/>
          <c:order val="10"/>
          <c:tx>
            <c:strRef>
              <c:f>label 10</c:f>
              <c:strCache>
                <c:ptCount val="1"/>
                <c:pt idx="0">
                  <c:v>Bacillaceae(family)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10</c:f>
              <c:numCache>
                <c:formatCode>General</c:formatCode>
                <c:ptCount val="9"/>
                <c:pt idx="0">
                  <c:v>1</c:v>
                </c:pt>
                <c:pt idx="1">
                  <c:v>0.994454713493531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gapWidth val="100"/>
        <c:axId val="7061772"/>
        <c:axId val="32097176"/>
      </c:barChart>
      <c:catAx>
        <c:axId val="70617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2097176"/>
        <c:crossesAt val="0"/>
        <c:auto val="1"/>
        <c:lblAlgn val="ctr"/>
        <c:lblOffset val="100"/>
      </c:catAx>
      <c:valAx>
        <c:axId val="32097176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061772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Staphylococcus(genus)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0.965</c:v>
                </c:pt>
                <c:pt idx="1">
                  <c:v>0.963740458015267</c:v>
                </c:pt>
                <c:pt idx="2">
                  <c:v>0.963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Listeria(genus)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0.994</c:v>
                </c:pt>
                <c:pt idx="1">
                  <c:v>0.986742424242424</c:v>
                </c:pt>
                <c:pt idx="2">
                  <c:v>0.995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Vibrio(genus)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1</c:v>
                </c:pt>
                <c:pt idx="1">
                  <c:v>0.995859213250518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Clostridium(genus)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0.99443413729128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Escherichia(genus)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0.924</c:v>
                </c:pt>
                <c:pt idx="1">
                  <c:v>0.625506072874494</c:v>
                </c:pt>
                <c:pt idx="2">
                  <c:v>0.944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Streptococcus(genus)</c:v>
                </c:pt>
              </c:strCache>
            </c:strRef>
          </c:tx>
          <c:spPr>
            <a:solidFill>
              <a:srgbClr val="83caf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1</c:v>
                </c:pt>
                <c:pt idx="1">
                  <c:v>0.998087954110899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Lactobacillus(genus)</c:v>
                </c:pt>
              </c:strCache>
            </c:strRef>
          </c:tx>
          <c:spPr>
            <a:solidFill>
              <a:srgbClr val="314004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9"/>
                <c:pt idx="0">
                  <c:v>1</c:v>
                </c:pt>
                <c:pt idx="1">
                  <c:v>0.990512333965844</c:v>
                </c:pt>
                <c:pt idx="2">
                  <c:v>0.996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Bifidobacterium(genus)</c:v>
                </c:pt>
              </c:strCache>
            </c:strRef>
          </c:tx>
          <c:spPr>
            <a:solidFill>
              <a:srgbClr val="aecf0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7</c:f>
              <c:numCache>
                <c:formatCode>General</c:formatCode>
                <c:ptCount val="9"/>
                <c:pt idx="0">
                  <c:v>0.996</c:v>
                </c:pt>
                <c:pt idx="1">
                  <c:v>0.995762711864407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Lactococcus(genus)</c:v>
                </c:pt>
              </c:strCache>
            </c:strRef>
          </c:tx>
          <c:spPr>
            <a:solidFill>
              <a:srgbClr val="4b1f6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8</c:f>
              <c:numCache>
                <c:formatCode>General</c:formatCode>
                <c:ptCount val="9"/>
                <c:pt idx="0">
                  <c:v>0.996</c:v>
                </c:pt>
                <c:pt idx="1">
                  <c:v>0.978494623655914</c:v>
                </c:pt>
                <c:pt idx="2">
                  <c:v>0.999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Neisseria(genus)</c:v>
                </c:pt>
              </c:strCache>
            </c:strRef>
          </c:tx>
          <c:spPr>
            <a:solidFill>
              <a:srgbClr val="ff95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9</c:f>
              <c:numCache>
                <c:formatCode>General</c:formatCode>
                <c:ptCount val="9"/>
                <c:pt idx="0">
                  <c:v>1</c:v>
                </c:pt>
                <c:pt idx="1">
                  <c:v>0.986381322957199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10"/>
          <c:order val="10"/>
          <c:tx>
            <c:strRef>
              <c:f>label 10</c:f>
              <c:strCache>
                <c:ptCount val="1"/>
                <c:pt idx="0">
                  <c:v>Bacillus(genus)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10</c:f>
              <c:numCache>
                <c:formatCode>General</c:formatCode>
                <c:ptCount val="9"/>
                <c:pt idx="0">
                  <c:v>1</c:v>
                </c:pt>
                <c:pt idx="1">
                  <c:v>0.994454713493531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gapWidth val="100"/>
        <c:axId val="7061772"/>
        <c:axId val="32097176"/>
      </c:barChart>
      <c:catAx>
        <c:axId val="70617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2097176"/>
        <c:crossesAt val="0"/>
        <c:auto val="1"/>
        <c:lblAlgn val="ctr"/>
        <c:lblOffset val="100"/>
      </c:catAx>
      <c:valAx>
        <c:axId val="32097176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061772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b="1" sz="2000">
                <a:latin typeface="Arial"/>
              </a:rPr>
              <a:t>max RSS (Gigabytes)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max RSS (Gigabytes)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3.15466</c:v>
                </c:pt>
                <c:pt idx="1">
                  <c:v>28.294864</c:v>
                </c:pt>
                <c:pt idx="2">
                  <c:v>5.44441333333333</c:v>
                </c:pt>
                <c:pt idx="3">
                  <c:v>2.949796</c:v>
                </c:pt>
                <c:pt idx="4">
                  <c:v>2.82167466666667</c:v>
                </c:pt>
                <c:pt idx="5">
                  <c:v>3.04151733333333</c:v>
                </c:pt>
                <c:pt idx="6">
                  <c:v>3.88496666666667</c:v>
                </c:pt>
                <c:pt idx="7">
                  <c:v>115.605928</c:v>
                </c:pt>
                <c:pt idx="8">
                  <c:v>4.784692</c:v>
                </c:pt>
              </c:numCache>
            </c:numRef>
          </c:val>
        </c:ser>
        <c:gapWidth val="100"/>
        <c:axId val="94584909"/>
        <c:axId val="81087681"/>
      </c:barChart>
      <c:catAx>
        <c:axId val="9458490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1087681"/>
        <c:crossesAt val="0"/>
        <c:auto val="1"/>
        <c:lblAlgn val="ctr"/>
        <c:lblOffset val="100"/>
      </c:catAx>
      <c:valAx>
        <c:axId val="81087681"/>
        <c:scaling>
          <c:orientation val="minMax"/>
          <c:max val="120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4584909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Staphylococcus aureus(species)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0.938</c:v>
                </c:pt>
                <c:pt idx="1">
                  <c:v>0.879770992366412</c:v>
                </c:pt>
                <c:pt idx="2">
                  <c:v>0.939</c:v>
                </c:pt>
                <c:pt idx="3">
                  <c:v>0.968</c:v>
                </c:pt>
                <c:pt idx="4">
                  <c:v>0.997138769670958</c:v>
                </c:pt>
                <c:pt idx="5">
                  <c:v>0.886363636363636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Listeria monocytogenes(species)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0.981</c:v>
                </c:pt>
                <c:pt idx="1">
                  <c:v>0.897727272727273</c:v>
                </c:pt>
                <c:pt idx="2">
                  <c:v>0.983</c:v>
                </c:pt>
                <c:pt idx="3">
                  <c:v>0.991919191919192</c:v>
                </c:pt>
                <c:pt idx="4">
                  <c:v>0.997167138810198</c:v>
                </c:pt>
                <c:pt idx="5">
                  <c:v>0.993969849246231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Vibrio cholerae(species)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0.999</c:v>
                </c:pt>
                <c:pt idx="1">
                  <c:v>0.987577639751553</c:v>
                </c:pt>
                <c:pt idx="2">
                  <c:v>0.998</c:v>
                </c:pt>
                <c:pt idx="3">
                  <c:v>0.999</c:v>
                </c:pt>
                <c:pt idx="4">
                  <c:v>0.998522895125554</c:v>
                </c:pt>
                <c:pt idx="5">
                  <c:v>0.998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Clostridium botulinum(species)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0.999</c:v>
                </c:pt>
                <c:pt idx="1">
                  <c:v>0.98330241187384</c:v>
                </c:pt>
                <c:pt idx="2">
                  <c:v>1</c:v>
                </c:pt>
                <c:pt idx="3">
                  <c:v>1</c:v>
                </c:pt>
                <c:pt idx="4">
                  <c:v>0.994160583941606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Escherichia coli(species)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0.924</c:v>
                </c:pt>
                <c:pt idx="1">
                  <c:v>0.625506072874494</c:v>
                </c:pt>
                <c:pt idx="2">
                  <c:v>0.944</c:v>
                </c:pt>
                <c:pt idx="3">
                  <c:v>0.986272439281943</c:v>
                </c:pt>
                <c:pt idx="4">
                  <c:v>0.99537750385208</c:v>
                </c:pt>
                <c:pt idx="5">
                  <c:v>0.989722507708119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Streptococcus pneumoniae(species)</c:v>
                </c:pt>
              </c:strCache>
            </c:strRef>
          </c:tx>
          <c:spPr>
            <a:solidFill>
              <a:srgbClr val="83caf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0.968</c:v>
                </c:pt>
                <c:pt idx="1">
                  <c:v>0.72848948374761</c:v>
                </c:pt>
                <c:pt idx="2">
                  <c:v>0.982</c:v>
                </c:pt>
                <c:pt idx="3">
                  <c:v>0.997885835095137</c:v>
                </c:pt>
                <c:pt idx="4">
                  <c:v>0.994117647058824</c:v>
                </c:pt>
                <c:pt idx="5">
                  <c:v>0.99895178197065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Lactobacillus acidophilus(species)</c:v>
                </c:pt>
              </c:strCache>
            </c:strRef>
          </c:tx>
          <c:spPr>
            <a:solidFill>
              <a:srgbClr val="314004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9"/>
                <c:pt idx="0">
                  <c:v>0.412</c:v>
                </c:pt>
                <c:pt idx="1">
                  <c:v>0.267552182163188</c:v>
                </c:pt>
                <c:pt idx="2">
                  <c:v>0.509</c:v>
                </c:pt>
                <c:pt idx="3">
                  <c:v>0.444</c:v>
                </c:pt>
                <c:pt idx="4">
                  <c:v>0.874125874125874</c:v>
                </c:pt>
                <c:pt idx="5">
                  <c:v>0.561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Bifidobacterium animalis(species)</c:v>
                </c:pt>
              </c:strCache>
            </c:strRef>
          </c:tx>
          <c:spPr>
            <a:solidFill>
              <a:srgbClr val="aecf0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7</c:f>
              <c:numCache>
                <c:formatCode>General</c:formatCode>
                <c:ptCount val="9"/>
                <c:pt idx="0">
                  <c:v>0.994</c:v>
                </c:pt>
                <c:pt idx="1">
                  <c:v>0.991525423728814</c:v>
                </c:pt>
                <c:pt idx="2">
                  <c:v>0.999</c:v>
                </c:pt>
                <c:pt idx="3">
                  <c:v>0.996</c:v>
                </c:pt>
                <c:pt idx="4">
                  <c:v>0.998477929984779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Lactococcus lactis(species)</c:v>
                </c:pt>
              </c:strCache>
            </c:strRef>
          </c:tx>
          <c:spPr>
            <a:solidFill>
              <a:srgbClr val="4b1f6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8</c:f>
              <c:numCache>
                <c:formatCode>General</c:formatCode>
                <c:ptCount val="9"/>
                <c:pt idx="0">
                  <c:v>0.996</c:v>
                </c:pt>
                <c:pt idx="1">
                  <c:v>0.978494623655914</c:v>
                </c:pt>
                <c:pt idx="2">
                  <c:v>0.999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Neisseria gonorrhoeae(species)</c:v>
                </c:pt>
              </c:strCache>
            </c:strRef>
          </c:tx>
          <c:spPr>
            <a:solidFill>
              <a:srgbClr val="ff95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9</c:f>
              <c:numCache>
                <c:formatCode>General</c:formatCode>
                <c:ptCount val="9"/>
                <c:pt idx="0">
                  <c:v>0.965</c:v>
                </c:pt>
                <c:pt idx="1">
                  <c:v>0.626459143968872</c:v>
                </c:pt>
                <c:pt idx="2">
                  <c:v>0.978</c:v>
                </c:pt>
                <c:pt idx="3">
                  <c:v>0.986</c:v>
                </c:pt>
                <c:pt idx="4">
                  <c:v>0.990668740279938</c:v>
                </c:pt>
                <c:pt idx="5">
                  <c:v>0.990972918756269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10"/>
          <c:order val="10"/>
          <c:tx>
            <c:strRef>
              <c:f>label 10</c:f>
              <c:strCache>
                <c:ptCount val="1"/>
                <c:pt idx="0">
                  <c:v>Bacillus anthracis(species)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10</c:f>
              <c:numCache>
                <c:formatCode>General</c:formatCode>
                <c:ptCount val="9"/>
                <c:pt idx="0">
                  <c:v>0.363</c:v>
                </c:pt>
                <c:pt idx="1">
                  <c:v>0.155268022181146</c:v>
                </c:pt>
                <c:pt idx="2">
                  <c:v>0.468</c:v>
                </c:pt>
                <c:pt idx="3">
                  <c:v>0.981</c:v>
                </c:pt>
                <c:pt idx="4">
                  <c:v>0.976454293628809</c:v>
                </c:pt>
                <c:pt idx="5">
                  <c:v>0.993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gapWidth val="100"/>
        <c:axId val="7061772"/>
        <c:axId val="32097176"/>
      </c:barChart>
      <c:catAx>
        <c:axId val="70617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2097176"/>
        <c:crossesAt val="0"/>
        <c:auto val="1"/>
        <c:lblAlgn val="ctr"/>
        <c:lblOffset val="100"/>
      </c:catAx>
      <c:valAx>
        <c:axId val="32097176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061772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Staphylococcus aureus subsp. aureus MRSA252(no rank)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0.077</c:v>
                </c:pt>
                <c:pt idx="1">
                  <c:v>0.0114503816793893</c:v>
                </c:pt>
                <c:pt idx="2">
                  <c:v>0.087</c:v>
                </c:pt>
                <c:pt idx="3">
                  <c:v>0.655</c:v>
                </c:pt>
                <c:pt idx="4">
                  <c:v>0.206008583690987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Listeria monocytogenes M7(no rank)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0.001</c:v>
                </c:pt>
                <c:pt idx="3">
                  <c:v>0</c:v>
                </c:pt>
                <c:pt idx="4">
                  <c:v>0.538243626062323</c:v>
                </c:pt>
                <c:pt idx="5">
                  <c:v>0.00402010050251256</c:v>
                </c:pt>
                <c:pt idx="6">
                  <c:v>1</c:v>
                </c:pt>
                <c:pt idx="7">
                  <c:v>1</c:v>
                </c:pt>
                <c:pt idx="8">
                  <c:v>0.5015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Vibrio cholerae IEC224(no rank)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0.016</c:v>
                </c:pt>
                <c:pt idx="1">
                  <c:v>0</c:v>
                </c:pt>
                <c:pt idx="2">
                  <c:v>0.02</c:v>
                </c:pt>
                <c:pt idx="3">
                  <c:v>0.024</c:v>
                </c:pt>
                <c:pt idx="4">
                  <c:v>0.147710487444609</c:v>
                </c:pt>
                <c:pt idx="5">
                  <c:v>0.031</c:v>
                </c:pt>
                <c:pt idx="6">
                  <c:v>1</c:v>
                </c:pt>
                <c:pt idx="7">
                  <c:v>0</c:v>
                </c:pt>
                <c:pt idx="8">
                  <c:v>0.5275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Clostridium botulinum E3 str. Alaska E43(no rank)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0.988</c:v>
                </c:pt>
                <c:pt idx="1">
                  <c:v>0.847866419294991</c:v>
                </c:pt>
                <c:pt idx="2">
                  <c:v>0.987</c:v>
                </c:pt>
                <c:pt idx="3">
                  <c:v>1</c:v>
                </c:pt>
                <c:pt idx="4">
                  <c:v>0.98978102189781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Escherichia coli NA114(no rank)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0.037</c:v>
                </c:pt>
                <c:pt idx="1">
                  <c:v>0.0202429149797571</c:v>
                </c:pt>
                <c:pt idx="2">
                  <c:v>0.053</c:v>
                </c:pt>
                <c:pt idx="3">
                  <c:v>0.222808870116156</c:v>
                </c:pt>
                <c:pt idx="4">
                  <c:v>0.218798151001541</c:v>
                </c:pt>
                <c:pt idx="5">
                  <c:v>0.270298047276465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Streptococcus pneumoniae TIGR4(no rank)</c:v>
                </c:pt>
              </c:strCache>
            </c:strRef>
          </c:tx>
          <c:spPr>
            <a:solidFill>
              <a:srgbClr val="83caf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0.187</c:v>
                </c:pt>
                <c:pt idx="1">
                  <c:v>0.0439770554493308</c:v>
                </c:pt>
                <c:pt idx="2">
                  <c:v>0.253</c:v>
                </c:pt>
                <c:pt idx="3">
                  <c:v>0.256871035940803</c:v>
                </c:pt>
                <c:pt idx="4">
                  <c:v>0.854411764705882</c:v>
                </c:pt>
                <c:pt idx="5">
                  <c:v>0.414046121593291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Lactobacillus acidophilus 30SC(no rank)</c:v>
                </c:pt>
              </c:strCache>
            </c:strRef>
          </c:tx>
          <c:spPr>
            <a:solidFill>
              <a:srgbClr val="314004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9"/>
                <c:pt idx="0">
                  <c:v>0.411</c:v>
                </c:pt>
                <c:pt idx="1">
                  <c:v>0.259962049335863</c:v>
                </c:pt>
                <c:pt idx="2">
                  <c:v>0.506</c:v>
                </c:pt>
                <c:pt idx="3">
                  <c:v>0.444</c:v>
                </c:pt>
                <c:pt idx="4">
                  <c:v>0.874125874125874</c:v>
                </c:pt>
                <c:pt idx="5">
                  <c:v>0.561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Bifidobacterium animalis subsp. lactis BB-12(no rank)</c:v>
                </c:pt>
              </c:strCache>
            </c:strRef>
          </c:tx>
          <c:spPr>
            <a:solidFill>
              <a:srgbClr val="aecf0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7</c:f>
              <c:numCache>
                <c:formatCode>General</c:formatCode>
                <c:ptCount val="9"/>
                <c:pt idx="0">
                  <c:v>0.01</c:v>
                </c:pt>
                <c:pt idx="1">
                  <c:v>0.00847457627118644</c:v>
                </c:pt>
                <c:pt idx="2">
                  <c:v>0.036</c:v>
                </c:pt>
                <c:pt idx="3">
                  <c:v>0.012</c:v>
                </c:pt>
                <c:pt idx="4">
                  <c:v>0.185692541856925</c:v>
                </c:pt>
                <c:pt idx="5">
                  <c:v>0.038</c:v>
                </c:pt>
                <c:pt idx="6">
                  <c:v>1</c:v>
                </c:pt>
                <c:pt idx="7">
                  <c:v>0</c:v>
                </c:pt>
                <c:pt idx="8">
                  <c:v>0.5205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Lactococcus lactis subsp. cremoris KW2(no rank)</c:v>
                </c:pt>
              </c:strCache>
            </c:strRef>
          </c:tx>
          <c:spPr>
            <a:solidFill>
              <a:srgbClr val="4b1f6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8</c:f>
              <c:numCache>
                <c:formatCode>General</c:formatCode>
                <c:ptCount val="9"/>
                <c:pt idx="0">
                  <c:v>0.675</c:v>
                </c:pt>
                <c:pt idx="1">
                  <c:v>0.295698924731183</c:v>
                </c:pt>
                <c:pt idx="2">
                  <c:v>0.774</c:v>
                </c:pt>
                <c:pt idx="3">
                  <c:v>0.807</c:v>
                </c:pt>
                <c:pt idx="4">
                  <c:v>0.983539094650206</c:v>
                </c:pt>
                <c:pt idx="5">
                  <c:v>0.916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Neisseria gonorrhoeae FA 1090(no rank)</c:v>
                </c:pt>
              </c:strCache>
            </c:strRef>
          </c:tx>
          <c:spPr>
            <a:solidFill>
              <a:srgbClr val="ff95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9</c:f>
              <c:numCache>
                <c:formatCode>General</c:formatCode>
                <c:ptCount val="9"/>
                <c:pt idx="0">
                  <c:v>0.349</c:v>
                </c:pt>
                <c:pt idx="1">
                  <c:v>0.0992217898832685</c:v>
                </c:pt>
                <c:pt idx="2">
                  <c:v>0.423</c:v>
                </c:pt>
                <c:pt idx="3">
                  <c:v>0.986</c:v>
                </c:pt>
                <c:pt idx="4">
                  <c:v>0.947122861586314</c:v>
                </c:pt>
                <c:pt idx="5">
                  <c:v>0.989969909729187</c:v>
                </c:pt>
                <c:pt idx="6">
                  <c:v>1</c:v>
                </c:pt>
                <c:pt idx="7">
                  <c:v>0.5</c:v>
                </c:pt>
                <c:pt idx="8">
                  <c:v>1</c:v>
                </c:pt>
              </c:numCache>
            </c:numRef>
          </c:val>
        </c:ser>
        <c:ser>
          <c:idx val="10"/>
          <c:order val="10"/>
          <c:tx>
            <c:strRef>
              <c:f>label 10</c:f>
              <c:strCache>
                <c:ptCount val="1"/>
                <c:pt idx="0">
                  <c:v>Bacillus anthracis str. Sterne(no rank)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10</c:f>
              <c:numCache>
                <c:formatCode>General</c:formatCode>
                <c:ptCount val="9"/>
                <c:pt idx="0">
                  <c:v>0.005</c:v>
                </c:pt>
                <c:pt idx="1">
                  <c:v>0</c:v>
                </c:pt>
                <c:pt idx="2">
                  <c:v>0.004</c:v>
                </c:pt>
                <c:pt idx="3">
                  <c:v>0.005</c:v>
                </c:pt>
                <c:pt idx="4">
                  <c:v>0.0775623268698061</c:v>
                </c:pt>
                <c:pt idx="5">
                  <c:v>0.007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gapWidth val="100"/>
        <c:axId val="7061772"/>
        <c:axId val="32097176"/>
      </c:barChart>
      <c:catAx>
        <c:axId val="70617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2097176"/>
        <c:crossesAt val="0"/>
        <c:auto val="1"/>
        <c:lblAlgn val="ctr"/>
        <c:lblOffset val="100"/>
      </c:catAx>
      <c:valAx>
        <c:axId val="32097176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061772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Adenoviridae(family)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Adenoviridae(family)</c:v>
                </c:pt>
              </c:strCache>
            </c:strRef>
          </c:tx>
          <c:spPr>
            <a:solidFill>
              <a:srgbClr val="83caf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Tectiviridae(family)</c:v>
                </c:pt>
              </c:strCache>
            </c:strRef>
          </c:tx>
          <c:spPr>
            <a:solidFill>
              <a:srgbClr val="aecf0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Siphoviridae(family)</c:v>
                </c:pt>
              </c:strCache>
            </c:strRef>
          </c:tx>
          <c:spPr>
            <a:solidFill>
              <a:srgbClr val="4b1f6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0.994495412844037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Hepadnaviridae(family)</c:v>
                </c:pt>
              </c:strCache>
            </c:strRef>
          </c:tx>
          <c:spPr>
            <a:solidFill>
              <a:srgbClr val="ff95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Filoviridae(family)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Paramyxoviridae(family)</c:v>
                </c:pt>
              </c:strCache>
            </c:strRef>
          </c:tx>
          <c:spPr>
            <a:solidFill>
              <a:srgbClr val="0084d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Coronaviridae(family)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7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Potyviridae(family)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8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gapWidth val="100"/>
        <c:axId val="7061772"/>
        <c:axId val="32097176"/>
      </c:barChart>
      <c:catAx>
        <c:axId val="70617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2097176"/>
        <c:crossesAt val="0"/>
        <c:auto val="1"/>
        <c:lblAlgn val="ctr"/>
        <c:lblOffset val="100"/>
      </c:catAx>
      <c:valAx>
        <c:axId val="32097176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061772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Mastadenovirus(genus)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Atadenovirus(genus)</c:v>
                </c:pt>
              </c:strCache>
            </c:strRef>
          </c:tx>
          <c:spPr>
            <a:solidFill>
              <a:srgbClr val="83caf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Tectivirus(genus)</c:v>
                </c:pt>
              </c:strCache>
            </c:strRef>
          </c:tx>
          <c:spPr>
            <a:solidFill>
              <a:srgbClr val="aecf0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Skunalikevirus(genus)</c:v>
                </c:pt>
              </c:strCache>
            </c:strRef>
          </c:tx>
          <c:spPr>
            <a:solidFill>
              <a:srgbClr val="4b1f6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0.977</c:v>
                </c:pt>
                <c:pt idx="1">
                  <c:v>0.73394495412844</c:v>
                </c:pt>
                <c:pt idx="2">
                  <c:v>0.983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Avihepadnavirus(genus)</c:v>
                </c:pt>
              </c:strCache>
            </c:strRef>
          </c:tx>
          <c:spPr>
            <a:solidFill>
              <a:srgbClr val="ff95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1</c:v>
                </c:pt>
                <c:pt idx="1">
                  <c:v>0.973273942093541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Ebolavirus(genus)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Rubulavirus(genus)</c:v>
                </c:pt>
              </c:strCache>
            </c:strRef>
          </c:tx>
          <c:spPr>
            <a:solidFill>
              <a:srgbClr val="0084d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Alphacoronavirus(genus)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7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Potyvirus(genus)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8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gapWidth val="100"/>
        <c:axId val="7061772"/>
        <c:axId val="32097176"/>
      </c:barChart>
      <c:catAx>
        <c:axId val="70617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2097176"/>
        <c:crossesAt val="0"/>
        <c:auto val="1"/>
        <c:lblAlgn val="ctr"/>
        <c:lblOffset val="100"/>
      </c:catAx>
      <c:valAx>
        <c:axId val="32097176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061772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Bovine mastadenovirus A(species)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1</c:v>
                </c:pt>
                <c:pt idx="1">
                  <c:v>0.998</c:v>
                </c:pt>
                <c:pt idx="2">
                  <c:v>1</c:v>
                </c:pt>
                <c:pt idx="3">
                  <c:v>1</c:v>
                </c:pt>
                <c:pt idx="4">
                  <c:v>0.998522895125554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Bovine adenovirus D(species)</c:v>
                </c:pt>
              </c:strCache>
            </c:strRef>
          </c:tx>
          <c:spPr>
            <a:solidFill>
              <a:srgbClr val="83caf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1</c:v>
                </c:pt>
                <c:pt idx="1">
                  <c:v>0.982725527831094</c:v>
                </c:pt>
                <c:pt idx="2">
                  <c:v>1</c:v>
                </c:pt>
                <c:pt idx="3">
                  <c:v>1</c:v>
                </c:pt>
                <c:pt idx="4">
                  <c:v>0.998548621190131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Human herpesvirus 1(species)</c:v>
                </c:pt>
              </c:strCache>
            </c:strRef>
          </c:tx>
          <c:spPr>
            <a:solidFill>
              <a:srgbClr val="314004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Bacillus phage AP50(species)</c:v>
                </c:pt>
              </c:strCache>
            </c:strRef>
          </c:tx>
          <c:spPr>
            <a:solidFill>
              <a:srgbClr val="aecf0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0.994</c:v>
                </c:pt>
                <c:pt idx="2">
                  <c:v>1</c:v>
                </c:pt>
                <c:pt idx="3">
                  <c:v>1</c:v>
                </c:pt>
                <c:pt idx="4">
                  <c:v>0.998573466476462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Lactococcus phage jj50(species)</c:v>
                </c:pt>
              </c:strCache>
            </c:strRef>
          </c:tx>
          <c:spPr>
            <a:solidFill>
              <a:srgbClr val="4b1f6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0.662</c:v>
                </c:pt>
                <c:pt idx="1">
                  <c:v>0.328440366972477</c:v>
                </c:pt>
                <c:pt idx="2">
                  <c:v>0.787</c:v>
                </c:pt>
                <c:pt idx="3">
                  <c:v>0.713</c:v>
                </c:pt>
                <c:pt idx="4">
                  <c:v>0.986072423398329</c:v>
                </c:pt>
                <c:pt idx="5">
                  <c:v>0.876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Heron hepatitis B virus(species)</c:v>
                </c:pt>
              </c:strCache>
            </c:strRef>
          </c:tx>
          <c:spPr>
            <a:solidFill>
              <a:srgbClr val="ff95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1</c:v>
                </c:pt>
                <c:pt idx="1">
                  <c:v>0.971046770601336</c:v>
                </c:pt>
                <c:pt idx="2">
                  <c:v>1</c:v>
                </c:pt>
                <c:pt idx="3">
                  <c:v>1</c:v>
                </c:pt>
                <c:pt idx="4">
                  <c:v>0.995522388059701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Sudan ebolavirus(species)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0.998338870431894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Human parainfluenza virus 2(species)</c:v>
                </c:pt>
              </c:strCache>
            </c:strRef>
          </c:tx>
          <c:spPr>
            <a:solidFill>
              <a:srgbClr val="0084d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7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Human coronavirus NL63(species)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8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0.996996996996997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Pepper mottle virus(species)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9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gapWidth val="100"/>
        <c:axId val="7061772"/>
        <c:axId val="32097176"/>
      </c:barChart>
      <c:catAx>
        <c:axId val="70617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2097176"/>
        <c:crossesAt val="0"/>
        <c:auto val="1"/>
        <c:lblAlgn val="ctr"/>
        <c:lblOffset val="100"/>
      </c:catAx>
      <c:valAx>
        <c:axId val="32097176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061772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Bovine mastadenovirus A(species)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1</c:v>
                </c:pt>
                <c:pt idx="1">
                  <c:v>0.998</c:v>
                </c:pt>
                <c:pt idx="2">
                  <c:v>1</c:v>
                </c:pt>
                <c:pt idx="3">
                  <c:v>1</c:v>
                </c:pt>
                <c:pt idx="4">
                  <c:v>0.998522895125554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Bovine adenovirus D(species)</c:v>
                </c:pt>
              </c:strCache>
            </c:strRef>
          </c:tx>
          <c:spPr>
            <a:solidFill>
              <a:srgbClr val="83caf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1</c:v>
                </c:pt>
                <c:pt idx="1">
                  <c:v>0.982725527831094</c:v>
                </c:pt>
                <c:pt idx="2">
                  <c:v>1</c:v>
                </c:pt>
                <c:pt idx="3">
                  <c:v>1</c:v>
                </c:pt>
                <c:pt idx="4">
                  <c:v>0.998548621190131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Bacillus phage AP50(species)</c:v>
                </c:pt>
              </c:strCache>
            </c:strRef>
          </c:tx>
          <c:spPr>
            <a:solidFill>
              <a:srgbClr val="aecf0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1</c:v>
                </c:pt>
                <c:pt idx="1">
                  <c:v>0.994</c:v>
                </c:pt>
                <c:pt idx="2">
                  <c:v>1</c:v>
                </c:pt>
                <c:pt idx="3">
                  <c:v>1</c:v>
                </c:pt>
                <c:pt idx="4">
                  <c:v>0.998573466476462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Lactococcus phage jj50(species)</c:v>
                </c:pt>
              </c:strCache>
            </c:strRef>
          </c:tx>
          <c:spPr>
            <a:solidFill>
              <a:srgbClr val="4b1f6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0.662</c:v>
                </c:pt>
                <c:pt idx="1">
                  <c:v>0.328440366972477</c:v>
                </c:pt>
                <c:pt idx="2">
                  <c:v>0.787</c:v>
                </c:pt>
                <c:pt idx="3">
                  <c:v>0.713</c:v>
                </c:pt>
                <c:pt idx="4">
                  <c:v>0.986072423398329</c:v>
                </c:pt>
                <c:pt idx="5">
                  <c:v>0.876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Heron hepatitis B virus(species)</c:v>
                </c:pt>
              </c:strCache>
            </c:strRef>
          </c:tx>
          <c:spPr>
            <a:solidFill>
              <a:srgbClr val="ff95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1</c:v>
                </c:pt>
                <c:pt idx="1">
                  <c:v>0.971046770601336</c:v>
                </c:pt>
                <c:pt idx="2">
                  <c:v>1</c:v>
                </c:pt>
                <c:pt idx="3">
                  <c:v>1</c:v>
                </c:pt>
                <c:pt idx="4">
                  <c:v>0.995522388059701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Sudan ebolavirus(species)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0.998338870431894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Human parainfluenza virus 2(species)</c:v>
                </c:pt>
              </c:strCache>
            </c:strRef>
          </c:tx>
          <c:spPr>
            <a:solidFill>
              <a:srgbClr val="0084d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Human coronavirus NL63(species)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7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0.996996996996997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Pepper mottle virus(species)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8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gapWidth val="100"/>
        <c:axId val="7061772"/>
        <c:axId val="32097176"/>
      </c:barChart>
      <c:catAx>
        <c:axId val="70617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2097176"/>
        <c:crossesAt val="0"/>
        <c:auto val="1"/>
        <c:lblAlgn val="ctr"/>
        <c:lblOffset val="100"/>
      </c:catAx>
      <c:valAx>
        <c:axId val="32097176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061772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Bacillaceae(family)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1</c:v>
                </c:pt>
                <c:pt idx="1">
                  <c:v>0.994454713493531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Bacillaceae(family)</c:v>
                </c:pt>
              </c:strCache>
            </c:strRef>
          </c:tx>
          <c:spPr>
            <a:solidFill>
              <a:srgbClr val="0084d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1</c:v>
                </c:pt>
                <c:pt idx="1">
                  <c:v>0.998095238095238</c:v>
                </c:pt>
                <c:pt idx="2">
                  <c:v>0.998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Bacillaceae(family)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1</c:v>
                </c:pt>
                <c:pt idx="1">
                  <c:v>0.99811320754717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Bacillaceae(family)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Bacillaceae(family)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Bacillaceae(family)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gapWidth val="100"/>
        <c:axId val="7061772"/>
        <c:axId val="32097176"/>
      </c:barChart>
      <c:catAx>
        <c:axId val="70617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2097176"/>
        <c:crossesAt val="0"/>
        <c:auto val="1"/>
        <c:lblAlgn val="ctr"/>
        <c:lblOffset val="100"/>
      </c:catAx>
      <c:valAx>
        <c:axId val="32097176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061772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Bacillus(genus)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1</c:v>
                </c:pt>
                <c:pt idx="1">
                  <c:v>0.994454713493531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Bacillus(genus)</c:v>
                </c:pt>
              </c:strCache>
            </c:strRef>
          </c:tx>
          <c:spPr>
            <a:solidFill>
              <a:srgbClr val="0084d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1</c:v>
                </c:pt>
                <c:pt idx="1">
                  <c:v>0.998095238095238</c:v>
                </c:pt>
                <c:pt idx="2">
                  <c:v>0.998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Bacillus(genus)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1</c:v>
                </c:pt>
                <c:pt idx="1">
                  <c:v>0.99811320754717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Bacillus(genus)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Bacillus(genus)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Bacillus(genus)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gapWidth val="100"/>
        <c:axId val="7061772"/>
        <c:axId val="32097176"/>
      </c:barChart>
      <c:catAx>
        <c:axId val="70617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2097176"/>
        <c:crossesAt val="0"/>
        <c:auto val="1"/>
        <c:lblAlgn val="ctr"/>
        <c:lblOffset val="100"/>
      </c:catAx>
      <c:valAx>
        <c:axId val="32097176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061772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Bacillus anthracis(species)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0.363</c:v>
                </c:pt>
                <c:pt idx="1">
                  <c:v>0.155268022181146</c:v>
                </c:pt>
                <c:pt idx="2">
                  <c:v>0.468</c:v>
                </c:pt>
                <c:pt idx="3">
                  <c:v>0.981</c:v>
                </c:pt>
                <c:pt idx="4">
                  <c:v>0.976454293628809</c:v>
                </c:pt>
                <c:pt idx="5">
                  <c:v>0.993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Bacillus anthracis(species)</c:v>
                </c:pt>
              </c:strCache>
            </c:strRef>
          </c:tx>
          <c:spPr>
            <a:solidFill>
              <a:srgbClr val="0084d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0.386</c:v>
                </c:pt>
                <c:pt idx="1">
                  <c:v>0.15047619047619</c:v>
                </c:pt>
                <c:pt idx="2">
                  <c:v>0.484</c:v>
                </c:pt>
                <c:pt idx="3">
                  <c:v>0.986</c:v>
                </c:pt>
                <c:pt idx="4">
                  <c:v>0.972299168975069</c:v>
                </c:pt>
                <c:pt idx="5">
                  <c:v>0.980961923847695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Bacillus anthracis(species)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0.262</c:v>
                </c:pt>
                <c:pt idx="1">
                  <c:v>0.0981132075471698</c:v>
                </c:pt>
                <c:pt idx="2">
                  <c:v>0.365</c:v>
                </c:pt>
                <c:pt idx="3">
                  <c:v>0.999</c:v>
                </c:pt>
                <c:pt idx="4">
                  <c:v>0.971139971139971</c:v>
                </c:pt>
                <c:pt idx="5">
                  <c:v>0.997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Bacillus anthracis(species)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0.254</c:v>
                </c:pt>
                <c:pt idx="1">
                  <c:v>0.0666666666666667</c:v>
                </c:pt>
                <c:pt idx="2">
                  <c:v>0.316</c:v>
                </c:pt>
                <c:pt idx="3">
                  <c:v>1</c:v>
                </c:pt>
                <c:pt idx="4">
                  <c:v>0.959641255605381</c:v>
                </c:pt>
                <c:pt idx="5">
                  <c:v>0.998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Bacillus anthracis(species)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0.291</c:v>
                </c:pt>
                <c:pt idx="1">
                  <c:v>0.102272727272727</c:v>
                </c:pt>
                <c:pt idx="2">
                  <c:v>0.37</c:v>
                </c:pt>
                <c:pt idx="3">
                  <c:v>0.998</c:v>
                </c:pt>
                <c:pt idx="4">
                  <c:v>0.964757709251101</c:v>
                </c:pt>
                <c:pt idx="5">
                  <c:v>0.996996996996997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Bacillus anthracis(species)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0.23</c:v>
                </c:pt>
                <c:pt idx="1">
                  <c:v>0.0694444444444444</c:v>
                </c:pt>
                <c:pt idx="2">
                  <c:v>0.313</c:v>
                </c:pt>
                <c:pt idx="3">
                  <c:v>1</c:v>
                </c:pt>
                <c:pt idx="4">
                  <c:v>0.956011730205279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gapWidth val="100"/>
        <c:axId val="7061772"/>
        <c:axId val="32097176"/>
      </c:barChart>
      <c:catAx>
        <c:axId val="70617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2097176"/>
        <c:crossesAt val="0"/>
        <c:auto val="1"/>
        <c:lblAlgn val="ctr"/>
        <c:lblOffset val="100"/>
      </c:catAx>
      <c:valAx>
        <c:axId val="32097176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061772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Bacillus anthracis str. Sterne(no rank)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0.005</c:v>
                </c:pt>
                <c:pt idx="1">
                  <c:v>0</c:v>
                </c:pt>
                <c:pt idx="2">
                  <c:v>0.004</c:v>
                </c:pt>
                <c:pt idx="3">
                  <c:v>0.005</c:v>
                </c:pt>
                <c:pt idx="4">
                  <c:v>0.0775623268698061</c:v>
                </c:pt>
                <c:pt idx="5">
                  <c:v>0.007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Bacillus anthracis str. Ames(no rank)</c:v>
                </c:pt>
              </c:strCache>
            </c:strRef>
          </c:tx>
          <c:spPr>
            <a:solidFill>
              <a:srgbClr val="0084d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0.001</c:v>
                </c:pt>
                <c:pt idx="1">
                  <c:v>0.0019047619047619</c:v>
                </c:pt>
                <c:pt idx="2">
                  <c:v>0.003</c:v>
                </c:pt>
                <c:pt idx="3">
                  <c:v>0.001</c:v>
                </c:pt>
                <c:pt idx="4">
                  <c:v>0.0415512465373961</c:v>
                </c:pt>
                <c:pt idx="5">
                  <c:v>0.00501002004008016</c:v>
                </c:pt>
                <c:pt idx="6">
                  <c:v>1</c:v>
                </c:pt>
                <c:pt idx="7">
                  <c:v>0</c:v>
                </c:pt>
                <c:pt idx="8">
                  <c:v>0.335166666666667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Bacillus anthracis str. A0248(no rank)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0.006</c:v>
                </c:pt>
                <c:pt idx="4">
                  <c:v>0.0288600288600289</c:v>
                </c:pt>
                <c:pt idx="5">
                  <c:v>0.004</c:v>
                </c:pt>
                <c:pt idx="6">
                  <c:v>0.005</c:v>
                </c:pt>
                <c:pt idx="7">
                  <c:v>0.2</c:v>
                </c:pt>
                <c:pt idx="8">
                  <c:v>0.332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Bacillus anthracis str. A2012(no rank)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0.088</c:v>
                </c:pt>
                <c:pt idx="4">
                  <c:v>0.478325859491779</c:v>
                </c:pt>
                <c:pt idx="5">
                  <c:v>0.128</c:v>
                </c:pt>
                <c:pt idx="6">
                  <c:v>0.004</c:v>
                </c:pt>
                <c:pt idx="7">
                  <c:v>0.25</c:v>
                </c:pt>
                <c:pt idx="8">
                  <c:v>0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Bacillus anthracis str. CDC 684(no rank)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0.037</c:v>
                </c:pt>
                <c:pt idx="1">
                  <c:v>0.00946969696969697</c:v>
                </c:pt>
                <c:pt idx="2">
                  <c:v>0.047</c:v>
                </c:pt>
                <c:pt idx="3">
                  <c:v>0.042</c:v>
                </c:pt>
                <c:pt idx="4">
                  <c:v>0.333333333333333</c:v>
                </c:pt>
                <c:pt idx="5">
                  <c:v>0.0590590590590591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Bacillus anthracis str. H9401(no rank)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0.069</c:v>
                </c:pt>
                <c:pt idx="1">
                  <c:v>0.0158730158730159</c:v>
                </c:pt>
                <c:pt idx="2">
                  <c:v>0.08</c:v>
                </c:pt>
                <c:pt idx="3">
                  <c:v>0.999</c:v>
                </c:pt>
                <c:pt idx="4">
                  <c:v>0.906158357771261</c:v>
                </c:pt>
                <c:pt idx="5">
                  <c:v>0.998</c:v>
                </c:pt>
                <c:pt idx="6">
                  <c:v>0.994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gapWidth val="100"/>
        <c:axId val="7061772"/>
        <c:axId val="32097176"/>
      </c:barChart>
      <c:catAx>
        <c:axId val="70617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2097176"/>
        <c:crossesAt val="0"/>
        <c:auto val="1"/>
        <c:lblAlgn val="ctr"/>
        <c:lblOffset val="100"/>
      </c:catAx>
      <c:valAx>
        <c:axId val="32097176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061772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Staphylococcaceae(family)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0.965</c:v>
                </c:pt>
                <c:pt idx="1">
                  <c:v>0.505</c:v>
                </c:pt>
                <c:pt idx="2">
                  <c:v>0.963</c:v>
                </c:pt>
                <c:pt idx="3">
                  <c:v>1</c:v>
                </c:pt>
                <c:pt idx="4">
                  <c:v>0.699</c:v>
                </c:pt>
                <c:pt idx="5">
                  <c:v>0.308</c:v>
                </c:pt>
                <c:pt idx="6">
                  <c:v>1</c:v>
                </c:pt>
                <c:pt idx="7">
                  <c:v>0.001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Listeriaceae(family)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0.994</c:v>
                </c:pt>
                <c:pt idx="1">
                  <c:v>0.521</c:v>
                </c:pt>
                <c:pt idx="2">
                  <c:v>0.995</c:v>
                </c:pt>
                <c:pt idx="3">
                  <c:v>0.99</c:v>
                </c:pt>
                <c:pt idx="4">
                  <c:v>0.706</c:v>
                </c:pt>
                <c:pt idx="5">
                  <c:v>0.995</c:v>
                </c:pt>
                <c:pt idx="6">
                  <c:v>1</c:v>
                </c:pt>
                <c:pt idx="7">
                  <c:v>0.003</c:v>
                </c:pt>
                <c:pt idx="8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Vibrionaceae(family)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1</c:v>
                </c:pt>
                <c:pt idx="1">
                  <c:v>0.481</c:v>
                </c:pt>
                <c:pt idx="2">
                  <c:v>1</c:v>
                </c:pt>
                <c:pt idx="3">
                  <c:v>1</c:v>
                </c:pt>
                <c:pt idx="4">
                  <c:v>0.677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Clostridiaceae(family)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0.536</c:v>
                </c:pt>
                <c:pt idx="2">
                  <c:v>1</c:v>
                </c:pt>
                <c:pt idx="3">
                  <c:v>0.999</c:v>
                </c:pt>
                <c:pt idx="4">
                  <c:v>0.685</c:v>
                </c:pt>
                <c:pt idx="5">
                  <c:v>0.999</c:v>
                </c:pt>
                <c:pt idx="6">
                  <c:v>1</c:v>
                </c:pt>
                <c:pt idx="7">
                  <c:v>0</c:v>
                </c:pt>
                <c:pt idx="8">
                  <c:v>0.711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Enterobacteriaceae(family)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0.997</c:v>
                </c:pt>
                <c:pt idx="1">
                  <c:v>0.488</c:v>
                </c:pt>
                <c:pt idx="2">
                  <c:v>0.999</c:v>
                </c:pt>
                <c:pt idx="3">
                  <c:v>0.947</c:v>
                </c:pt>
                <c:pt idx="4">
                  <c:v>0.649</c:v>
                </c:pt>
                <c:pt idx="5">
                  <c:v>0.973</c:v>
                </c:pt>
                <c:pt idx="6">
                  <c:v>1</c:v>
                </c:pt>
                <c:pt idx="7">
                  <c:v>0</c:v>
                </c:pt>
                <c:pt idx="8">
                  <c:v>0.977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Streptococcaceae(family)</c:v>
                </c:pt>
              </c:strCache>
            </c:strRef>
          </c:tx>
          <c:spPr>
            <a:solidFill>
              <a:srgbClr val="83caf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1</c:v>
                </c:pt>
                <c:pt idx="1">
                  <c:v>0.522</c:v>
                </c:pt>
                <c:pt idx="2">
                  <c:v>1</c:v>
                </c:pt>
                <c:pt idx="3">
                  <c:v>0.946</c:v>
                </c:pt>
                <c:pt idx="4">
                  <c:v>0.68</c:v>
                </c:pt>
                <c:pt idx="5">
                  <c:v>0.954</c:v>
                </c:pt>
                <c:pt idx="6">
                  <c:v>0.94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Lactobacillaceae(family)</c:v>
                </c:pt>
              </c:strCache>
            </c:strRef>
          </c:tx>
          <c:spPr>
            <a:solidFill>
              <a:srgbClr val="314004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9"/>
                <c:pt idx="0">
                  <c:v>1</c:v>
                </c:pt>
                <c:pt idx="1">
                  <c:v>0.522</c:v>
                </c:pt>
                <c:pt idx="2">
                  <c:v>0.996</c:v>
                </c:pt>
                <c:pt idx="3">
                  <c:v>1</c:v>
                </c:pt>
                <c:pt idx="4">
                  <c:v>0.715</c:v>
                </c:pt>
                <c:pt idx="5">
                  <c:v>1</c:v>
                </c:pt>
                <c:pt idx="6">
                  <c:v>1</c:v>
                </c:pt>
                <c:pt idx="7">
                  <c:v>0.002</c:v>
                </c:pt>
                <c:pt idx="8">
                  <c:v>1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Bifidobacteriaceae(family)</c:v>
                </c:pt>
              </c:strCache>
            </c:strRef>
          </c:tx>
          <c:spPr>
            <a:solidFill>
              <a:srgbClr val="aecf0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7</c:f>
              <c:numCache>
                <c:formatCode>General</c:formatCode>
                <c:ptCount val="9"/>
                <c:pt idx="0">
                  <c:v>0.996</c:v>
                </c:pt>
                <c:pt idx="1">
                  <c:v>0.471</c:v>
                </c:pt>
                <c:pt idx="2">
                  <c:v>1</c:v>
                </c:pt>
                <c:pt idx="3">
                  <c:v>1</c:v>
                </c:pt>
                <c:pt idx="4">
                  <c:v>0.657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Streptococcaceae(family)</c:v>
                </c:pt>
              </c:strCache>
            </c:strRef>
          </c:tx>
          <c:spPr>
            <a:solidFill>
              <a:srgbClr val="4b1f6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8</c:f>
              <c:numCache>
                <c:formatCode>General</c:formatCode>
                <c:ptCount val="9"/>
                <c:pt idx="0">
                  <c:v>0.998</c:v>
                </c:pt>
                <c:pt idx="1">
                  <c:v>0.549</c:v>
                </c:pt>
                <c:pt idx="2">
                  <c:v>0.999</c:v>
                </c:pt>
                <c:pt idx="3">
                  <c:v>1</c:v>
                </c:pt>
                <c:pt idx="4">
                  <c:v>0.729</c:v>
                </c:pt>
                <c:pt idx="5">
                  <c:v>1</c:v>
                </c:pt>
                <c:pt idx="6">
                  <c:v>1</c:v>
                </c:pt>
                <c:pt idx="7">
                  <c:v>0.003</c:v>
                </c:pt>
                <c:pt idx="8">
                  <c:v>1</c:v>
                </c:pt>
              </c:numCache>
            </c:numRef>
          </c:val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Neisseriaceae(family)</c:v>
                </c:pt>
              </c:strCache>
            </c:strRef>
          </c:tx>
          <c:spPr>
            <a:solidFill>
              <a:srgbClr val="ff95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9</c:f>
              <c:numCache>
                <c:formatCode>General</c:formatCode>
                <c:ptCount val="9"/>
                <c:pt idx="0">
                  <c:v>1</c:v>
                </c:pt>
                <c:pt idx="1">
                  <c:v>0.507</c:v>
                </c:pt>
                <c:pt idx="2">
                  <c:v>1</c:v>
                </c:pt>
                <c:pt idx="3">
                  <c:v>1</c:v>
                </c:pt>
                <c:pt idx="4">
                  <c:v>0.643</c:v>
                </c:pt>
                <c:pt idx="5">
                  <c:v>0.997</c:v>
                </c:pt>
                <c:pt idx="6">
                  <c:v>1</c:v>
                </c:pt>
                <c:pt idx="7">
                  <c:v>0.002</c:v>
                </c:pt>
                <c:pt idx="8">
                  <c:v>1</c:v>
                </c:pt>
              </c:numCache>
            </c:numRef>
          </c:val>
        </c:ser>
        <c:ser>
          <c:idx val="10"/>
          <c:order val="10"/>
          <c:tx>
            <c:strRef>
              <c:f>label 10</c:f>
              <c:strCache>
                <c:ptCount val="1"/>
                <c:pt idx="0">
                  <c:v>Bacillaceae(family)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10</c:f>
              <c:numCache>
                <c:formatCode>General</c:formatCode>
                <c:ptCount val="9"/>
                <c:pt idx="0">
                  <c:v>1</c:v>
                </c:pt>
                <c:pt idx="1">
                  <c:v>0.538</c:v>
                </c:pt>
                <c:pt idx="2">
                  <c:v>1</c:v>
                </c:pt>
                <c:pt idx="3">
                  <c:v>1</c:v>
                </c:pt>
                <c:pt idx="4">
                  <c:v>0.722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gapWidth val="100"/>
        <c:axId val="94584909"/>
        <c:axId val="81087681"/>
      </c:barChart>
      <c:catAx>
        <c:axId val="9458490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1087681"/>
        <c:crossesAt val="0"/>
        <c:auto val="1"/>
        <c:lblAlgn val="ctr"/>
        <c:lblOffset val="100"/>
      </c:catAx>
      <c:valAx>
        <c:axId val="81087681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4584909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Average Accuracy (Divergent Bacteria)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MiSeq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12"/>
                <c:pt idx="0">
                  <c:v>KRAKEN FAMILY</c:v>
                </c:pt>
                <c:pt idx="1">
                  <c:v>KRAKEN GENUS</c:v>
                </c:pt>
                <c:pt idx="2">
                  <c:v>KRAKEN SPECIES</c:v>
                </c:pt>
                <c:pt idx="3">
                  <c:v>KRAKEN NORANK</c:v>
                </c:pt>
                <c:pt idx="4">
                  <c:v>BLASTN FAMILY</c:v>
                </c:pt>
                <c:pt idx="5">
                  <c:v>BLASTN GENUS</c:v>
                </c:pt>
                <c:pt idx="6">
                  <c:v>BLASTN SPECIES</c:v>
                </c:pt>
                <c:pt idx="7">
                  <c:v>BLASTN NORANK</c:v>
                </c:pt>
                <c:pt idx="8">
                  <c:v>PATHOSCOPE FAMILY</c:v>
                </c:pt>
                <c:pt idx="9">
                  <c:v>PATHOSCOPE GENUS</c:v>
                </c:pt>
                <c:pt idx="10">
                  <c:v>PATHOSCOPE SPECIES</c:v>
                </c:pt>
                <c:pt idx="11">
                  <c:v>PATHOSCOPE NORANK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0.995454545454545</c:v>
                </c:pt>
                <c:pt idx="1">
                  <c:v>0.988636363636364</c:v>
                </c:pt>
                <c:pt idx="2">
                  <c:v>0.867181818181818</c:v>
                </c:pt>
                <c:pt idx="3">
                  <c:v>0.250454545454545</c:v>
                </c:pt>
                <c:pt idx="4">
                  <c:v>0.989272727272727</c:v>
                </c:pt>
                <c:pt idx="5">
                  <c:v>0.989272727272727</c:v>
                </c:pt>
                <c:pt idx="6">
                  <c:v>0.930272727272727</c:v>
                </c:pt>
                <c:pt idx="7">
                  <c:v>0.398727272727273</c:v>
                </c:pt>
                <c:pt idx="8">
                  <c:v>0.994545454545455</c:v>
                </c:pt>
                <c:pt idx="9">
                  <c:v>0.994545454545455</c:v>
                </c:pt>
                <c:pt idx="10">
                  <c:v>0.994545454545455</c:v>
                </c:pt>
                <c:pt idx="11">
                  <c:v>0.909090909090909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CLR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12"/>
                <c:pt idx="0">
                  <c:v>KRAKEN FAMILY</c:v>
                </c:pt>
                <c:pt idx="1">
                  <c:v>KRAKEN GENUS</c:v>
                </c:pt>
                <c:pt idx="2">
                  <c:v>KRAKEN SPECIES</c:v>
                </c:pt>
                <c:pt idx="3">
                  <c:v>KRAKEN NORANK</c:v>
                </c:pt>
                <c:pt idx="4">
                  <c:v>BLASTN FAMILY</c:v>
                </c:pt>
                <c:pt idx="5">
                  <c:v>BLASTN GENUS</c:v>
                </c:pt>
                <c:pt idx="6">
                  <c:v>BLASTN SPECIES</c:v>
                </c:pt>
                <c:pt idx="7">
                  <c:v>BLASTN NORANK</c:v>
                </c:pt>
                <c:pt idx="8">
                  <c:v>PATHOSCOPE FAMILY</c:v>
                </c:pt>
                <c:pt idx="9">
                  <c:v>PATHOSCOPE GENUS</c:v>
                </c:pt>
                <c:pt idx="10">
                  <c:v>PATHOSCOPE SPECIES</c:v>
                </c:pt>
                <c:pt idx="11">
                  <c:v>PATHOSCOPE NORANK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0.512727272727273</c:v>
                </c:pt>
                <c:pt idx="1">
                  <c:v>0.496090909090909</c:v>
                </c:pt>
                <c:pt idx="2">
                  <c:v>0.381181818181818</c:v>
                </c:pt>
                <c:pt idx="3">
                  <c:v>0.0775454545454546</c:v>
                </c:pt>
                <c:pt idx="4">
                  <c:v>0.687454545454545</c:v>
                </c:pt>
                <c:pt idx="5">
                  <c:v>0.687454545454545</c:v>
                </c:pt>
                <c:pt idx="6">
                  <c:v>0.675636363636364</c:v>
                </c:pt>
                <c:pt idx="7">
                  <c:v>0.377636363636364</c:v>
                </c:pt>
                <c:pt idx="8">
                  <c:v>0.001</c:v>
                </c:pt>
                <c:pt idx="9">
                  <c:v>0.001</c:v>
                </c:pt>
                <c:pt idx="10">
                  <c:v>0.001</c:v>
                </c:pt>
                <c:pt idx="11">
                  <c:v>0.000818181818181818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CCS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12"/>
                <c:pt idx="0">
                  <c:v>KRAKEN FAMILY</c:v>
                </c:pt>
                <c:pt idx="1">
                  <c:v>KRAKEN GENUS</c:v>
                </c:pt>
                <c:pt idx="2">
                  <c:v>KRAKEN SPECIES</c:v>
                </c:pt>
                <c:pt idx="3">
                  <c:v>KRAKEN NORANK</c:v>
                </c:pt>
                <c:pt idx="4">
                  <c:v>BLASTN FAMILY</c:v>
                </c:pt>
                <c:pt idx="5">
                  <c:v>BLASTN GENUS</c:v>
                </c:pt>
                <c:pt idx="6">
                  <c:v>BLASTN SPECIES</c:v>
                </c:pt>
                <c:pt idx="7">
                  <c:v>BLASTN NORANK</c:v>
                </c:pt>
                <c:pt idx="8">
                  <c:v>PATHOSCOPE FAMILY</c:v>
                </c:pt>
                <c:pt idx="9">
                  <c:v>PATHOSCOPE GENUS</c:v>
                </c:pt>
                <c:pt idx="10">
                  <c:v>PATHOSCOPE SPECIES</c:v>
                </c:pt>
                <c:pt idx="11">
                  <c:v>PATHOSCOPE NORANK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0.995636363636364</c:v>
                </c:pt>
                <c:pt idx="1">
                  <c:v>0.990636363636364</c:v>
                </c:pt>
                <c:pt idx="2">
                  <c:v>0.890818181818182</c:v>
                </c:pt>
                <c:pt idx="3">
                  <c:v>0.285818181818182</c:v>
                </c:pt>
                <c:pt idx="4">
                  <c:v>0.929636363636364</c:v>
                </c:pt>
                <c:pt idx="5">
                  <c:v>0.929636363636364</c:v>
                </c:pt>
                <c:pt idx="6">
                  <c:v>0.883363636363636</c:v>
                </c:pt>
                <c:pt idx="7">
                  <c:v>0.381909090909091</c:v>
                </c:pt>
                <c:pt idx="8">
                  <c:v>0.971636363636364</c:v>
                </c:pt>
                <c:pt idx="9">
                  <c:v>0.971636363636364</c:v>
                </c:pt>
                <c:pt idx="10">
                  <c:v>0.971636363636364</c:v>
                </c:pt>
                <c:pt idx="11">
                  <c:v>0.595409090909091</c:v>
                </c:pt>
              </c:numCache>
            </c:numRef>
          </c:val>
        </c:ser>
        <c:gapWidth val="100"/>
        <c:axId val="7061772"/>
        <c:axId val="32097176"/>
      </c:barChart>
      <c:catAx>
        <c:axId val="70617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2097176"/>
        <c:crossesAt val="0"/>
        <c:auto val="1"/>
        <c:lblAlgn val="ctr"/>
        <c:lblOffset val="100"/>
      </c:catAx>
      <c:valAx>
        <c:axId val="32097176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061772"/>
        <c:crossesAt val="0"/>
        <c:majorUnit val="0.2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Average Accuracy (Near-Neighbor Bacteria)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MiSeq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12"/>
                <c:pt idx="0">
                  <c:v>KRAKEN FAMILY</c:v>
                </c:pt>
                <c:pt idx="1">
                  <c:v>KRAKEN GENUS</c:v>
                </c:pt>
                <c:pt idx="2">
                  <c:v>KRAKEN SPECIES</c:v>
                </c:pt>
                <c:pt idx="3">
                  <c:v>KRAKEN NORANK</c:v>
                </c:pt>
                <c:pt idx="4">
                  <c:v>BLASTN FAMILY</c:v>
                </c:pt>
                <c:pt idx="5">
                  <c:v>BLASTN GENUS</c:v>
                </c:pt>
                <c:pt idx="6">
                  <c:v>BLASTN SPECIES</c:v>
                </c:pt>
                <c:pt idx="7">
                  <c:v>BLASTN NORANK</c:v>
                </c:pt>
                <c:pt idx="8">
                  <c:v>PATHOSCOPE FAMILY</c:v>
                </c:pt>
                <c:pt idx="9">
                  <c:v>PATHOSCOPE GENUS</c:v>
                </c:pt>
                <c:pt idx="10">
                  <c:v>PATHOSCOPE SPECIES</c:v>
                </c:pt>
                <c:pt idx="11">
                  <c:v>PATHOSCOPE NORANK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0.297666666666667</c:v>
                </c:pt>
                <c:pt idx="3">
                  <c:v>0.0186666666666667</c:v>
                </c:pt>
                <c:pt idx="4">
                  <c:v>1</c:v>
                </c:pt>
                <c:pt idx="5">
                  <c:v>1</c:v>
                </c:pt>
                <c:pt idx="6">
                  <c:v>0.994</c:v>
                </c:pt>
                <c:pt idx="7">
                  <c:v>0.190166666666667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0.667166666666667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CLR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12"/>
                <c:pt idx="0">
                  <c:v>KRAKEN FAMILY</c:v>
                </c:pt>
                <c:pt idx="1">
                  <c:v>KRAKEN GENUS</c:v>
                </c:pt>
                <c:pt idx="2">
                  <c:v>KRAKEN SPECIES</c:v>
                </c:pt>
                <c:pt idx="3">
                  <c:v>KRAKEN NORANK</c:v>
                </c:pt>
                <c:pt idx="4">
                  <c:v>BLASTN FAMILY</c:v>
                </c:pt>
                <c:pt idx="5">
                  <c:v>BLASTN GENUS</c:v>
                </c:pt>
                <c:pt idx="6">
                  <c:v>BLASTN SPECIES</c:v>
                </c:pt>
                <c:pt idx="7">
                  <c:v>BLASTN NORANK</c:v>
                </c:pt>
                <c:pt idx="8">
                  <c:v>PATHOSCOPE FAMILY</c:v>
                </c:pt>
                <c:pt idx="9">
                  <c:v>PATHOSCOPE GENUS</c:v>
                </c:pt>
                <c:pt idx="10">
                  <c:v>PATHOSCOPE SPECIES</c:v>
                </c:pt>
                <c:pt idx="11">
                  <c:v>PATHOSCOPE NORANK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0.522166666666667</c:v>
                </c:pt>
                <c:pt idx="1">
                  <c:v>0.522166666666667</c:v>
                </c:pt>
                <c:pt idx="2">
                  <c:v>0.0563333333333333</c:v>
                </c:pt>
                <c:pt idx="3">
                  <c:v>0.00233333333333333</c:v>
                </c:pt>
                <c:pt idx="4">
                  <c:v>0.694833333333333</c:v>
                </c:pt>
                <c:pt idx="5">
                  <c:v>0.694833333333333</c:v>
                </c:pt>
                <c:pt idx="6">
                  <c:v>0.671833333333333</c:v>
                </c:pt>
                <c:pt idx="7">
                  <c:v>0.211833333333333</c:v>
                </c:pt>
                <c:pt idx="8">
                  <c:v>0.000333333333333333</c:v>
                </c:pt>
                <c:pt idx="9">
                  <c:v>0.000333333333333333</c:v>
                </c:pt>
                <c:pt idx="10">
                  <c:v>0.000333333333333333</c:v>
                </c:pt>
                <c:pt idx="11">
                  <c:v>7.5E-005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CCS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12"/>
                <c:pt idx="0">
                  <c:v>KRAKEN FAMILY</c:v>
                </c:pt>
                <c:pt idx="1">
                  <c:v>KRAKEN GENUS</c:v>
                </c:pt>
                <c:pt idx="2">
                  <c:v>KRAKEN SPECIES</c:v>
                </c:pt>
                <c:pt idx="3">
                  <c:v>KRAKEN NORANK</c:v>
                </c:pt>
                <c:pt idx="4">
                  <c:v>BLASTN FAMILY</c:v>
                </c:pt>
                <c:pt idx="5">
                  <c:v>BLASTN GENUS</c:v>
                </c:pt>
                <c:pt idx="6">
                  <c:v>BLASTN SPECIES</c:v>
                </c:pt>
                <c:pt idx="7">
                  <c:v>BLASTN NORANK</c:v>
                </c:pt>
                <c:pt idx="8">
                  <c:v>PATHOSCOPE FAMILY</c:v>
                </c:pt>
                <c:pt idx="9">
                  <c:v>PATHOSCOPE GENUS</c:v>
                </c:pt>
                <c:pt idx="10">
                  <c:v>PATHOSCOPE SPECIES</c:v>
                </c:pt>
                <c:pt idx="11">
                  <c:v>PATHOSCOPE NORANK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0.999666666666667</c:v>
                </c:pt>
                <c:pt idx="1">
                  <c:v>0.999666666666667</c:v>
                </c:pt>
                <c:pt idx="2">
                  <c:v>0.386</c:v>
                </c:pt>
                <c:pt idx="3">
                  <c:v>0.0223333333333333</c:v>
                </c:pt>
                <c:pt idx="4">
                  <c:v>0.9995</c:v>
                </c:pt>
                <c:pt idx="5">
                  <c:v>0.9995</c:v>
                </c:pt>
                <c:pt idx="6">
                  <c:v>0.993833333333333</c:v>
                </c:pt>
                <c:pt idx="7">
                  <c:v>0.200166666666667</c:v>
                </c:pt>
                <c:pt idx="8">
                  <c:v>0.999833333333332</c:v>
                </c:pt>
                <c:pt idx="9">
                  <c:v>0.999833333333332</c:v>
                </c:pt>
                <c:pt idx="10">
                  <c:v>0.999833333333332</c:v>
                </c:pt>
                <c:pt idx="11">
                  <c:v>0.111194444444444</c:v>
                </c:pt>
              </c:numCache>
            </c:numRef>
          </c:val>
        </c:ser>
        <c:gapWidth val="100"/>
        <c:axId val="7061772"/>
        <c:axId val="32097176"/>
      </c:barChart>
      <c:catAx>
        <c:axId val="70617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2097176"/>
        <c:crossesAt val="0"/>
        <c:auto val="1"/>
        <c:lblAlgn val="ctr"/>
        <c:lblOffset val="100"/>
      </c:catAx>
      <c:valAx>
        <c:axId val="32097176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061772"/>
        <c:crossesAt val="0"/>
        <c:majorUnit val="0.2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300">
                <a:latin typeface="Arial"/>
              </a:rPr>
              <a:t>Average Accuracy (Viruses)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MiSeq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12"/>
                <c:pt idx="0">
                  <c:v>KRAKEN FAMILY</c:v>
                </c:pt>
                <c:pt idx="1">
                  <c:v>KRAKEN GENUS</c:v>
                </c:pt>
                <c:pt idx="2">
                  <c:v>KRAKEN SPECIES</c:v>
                </c:pt>
                <c:pt idx="3">
                  <c:v>KRAKEN NORANK</c:v>
                </c:pt>
                <c:pt idx="4">
                  <c:v>BLASTN FAMILY</c:v>
                </c:pt>
                <c:pt idx="5">
                  <c:v>BLASTN GENUS</c:v>
                </c:pt>
                <c:pt idx="6">
                  <c:v>BLASTN SPECIES</c:v>
                </c:pt>
                <c:pt idx="7">
                  <c:v>BLASTN NORANK</c:v>
                </c:pt>
                <c:pt idx="8">
                  <c:v>PATHOSCOPE FAMILY</c:v>
                </c:pt>
                <c:pt idx="9">
                  <c:v>PATHOSCOPE GENUS</c:v>
                </c:pt>
                <c:pt idx="10">
                  <c:v>PATHOSCOPE SPECIES</c:v>
                </c:pt>
                <c:pt idx="11">
                  <c:v>PATHOSCOPE NORANK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0.995454545454545</c:v>
                </c:pt>
                <c:pt idx="1">
                  <c:v>0.988636363636364</c:v>
                </c:pt>
                <c:pt idx="2">
                  <c:v>0.867181818181818</c:v>
                </c:pt>
                <c:pt idx="3">
                  <c:v>0.250454545454545</c:v>
                </c:pt>
                <c:pt idx="4">
                  <c:v>0.989272727272727</c:v>
                </c:pt>
                <c:pt idx="5">
                  <c:v>0.989272727272727</c:v>
                </c:pt>
                <c:pt idx="6">
                  <c:v>0.930272727272727</c:v>
                </c:pt>
                <c:pt idx="7">
                  <c:v>0.398727272727273</c:v>
                </c:pt>
                <c:pt idx="8">
                  <c:v>0.994545454545455</c:v>
                </c:pt>
                <c:pt idx="9">
                  <c:v>0.994545454545455</c:v>
                </c:pt>
                <c:pt idx="10">
                  <c:v>0.994545454545455</c:v>
                </c:pt>
                <c:pt idx="11">
                  <c:v>0.909090909090909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CLR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12"/>
                <c:pt idx="0">
                  <c:v>KRAKEN FAMILY</c:v>
                </c:pt>
                <c:pt idx="1">
                  <c:v>KRAKEN GENUS</c:v>
                </c:pt>
                <c:pt idx="2">
                  <c:v>KRAKEN SPECIES</c:v>
                </c:pt>
                <c:pt idx="3">
                  <c:v>KRAKEN NORANK</c:v>
                </c:pt>
                <c:pt idx="4">
                  <c:v>BLASTN FAMILY</c:v>
                </c:pt>
                <c:pt idx="5">
                  <c:v>BLASTN GENUS</c:v>
                </c:pt>
                <c:pt idx="6">
                  <c:v>BLASTN SPECIES</c:v>
                </c:pt>
                <c:pt idx="7">
                  <c:v>BLASTN NORANK</c:v>
                </c:pt>
                <c:pt idx="8">
                  <c:v>PATHOSCOPE FAMILY</c:v>
                </c:pt>
                <c:pt idx="9">
                  <c:v>PATHOSCOPE GENUS</c:v>
                </c:pt>
                <c:pt idx="10">
                  <c:v>PATHOSCOPE SPECIES</c:v>
                </c:pt>
                <c:pt idx="11">
                  <c:v>PATHOSCOPE NORANK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0.512727272727273</c:v>
                </c:pt>
                <c:pt idx="1">
                  <c:v>0.496090909090909</c:v>
                </c:pt>
                <c:pt idx="2">
                  <c:v>0.381181818181818</c:v>
                </c:pt>
                <c:pt idx="3">
                  <c:v>0.0775454545454546</c:v>
                </c:pt>
                <c:pt idx="4">
                  <c:v>0.687454545454545</c:v>
                </c:pt>
                <c:pt idx="5">
                  <c:v>0.687454545454545</c:v>
                </c:pt>
                <c:pt idx="6">
                  <c:v>0.675636363636364</c:v>
                </c:pt>
                <c:pt idx="7">
                  <c:v>0.377636363636364</c:v>
                </c:pt>
                <c:pt idx="8">
                  <c:v>0.001</c:v>
                </c:pt>
                <c:pt idx="9">
                  <c:v>0.001</c:v>
                </c:pt>
                <c:pt idx="10">
                  <c:v>0.001</c:v>
                </c:pt>
                <c:pt idx="11">
                  <c:v>0.000818181818181818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CCS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12"/>
                <c:pt idx="0">
                  <c:v>KRAKEN FAMILY</c:v>
                </c:pt>
                <c:pt idx="1">
                  <c:v>KRAKEN GENUS</c:v>
                </c:pt>
                <c:pt idx="2">
                  <c:v>KRAKEN SPECIES</c:v>
                </c:pt>
                <c:pt idx="3">
                  <c:v>KRAKEN NORANK</c:v>
                </c:pt>
                <c:pt idx="4">
                  <c:v>BLASTN FAMILY</c:v>
                </c:pt>
                <c:pt idx="5">
                  <c:v>BLASTN GENUS</c:v>
                </c:pt>
                <c:pt idx="6">
                  <c:v>BLASTN SPECIES</c:v>
                </c:pt>
                <c:pt idx="7">
                  <c:v>BLASTN NORANK</c:v>
                </c:pt>
                <c:pt idx="8">
                  <c:v>PATHOSCOPE FAMILY</c:v>
                </c:pt>
                <c:pt idx="9">
                  <c:v>PATHOSCOPE GENUS</c:v>
                </c:pt>
                <c:pt idx="10">
                  <c:v>PATHOSCOPE SPECIES</c:v>
                </c:pt>
                <c:pt idx="11">
                  <c:v>PATHOSCOPE NORANK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0.995636363636364</c:v>
                </c:pt>
                <c:pt idx="1">
                  <c:v>0.990636363636364</c:v>
                </c:pt>
                <c:pt idx="2">
                  <c:v>0.890818181818182</c:v>
                </c:pt>
                <c:pt idx="3">
                  <c:v>0.285818181818182</c:v>
                </c:pt>
                <c:pt idx="4">
                  <c:v>0.929636363636364</c:v>
                </c:pt>
                <c:pt idx="5">
                  <c:v>0.929636363636364</c:v>
                </c:pt>
                <c:pt idx="6">
                  <c:v>0.883363636363636</c:v>
                </c:pt>
                <c:pt idx="7">
                  <c:v>0.381909090909091</c:v>
                </c:pt>
                <c:pt idx="8">
                  <c:v>0.971636363636364</c:v>
                </c:pt>
                <c:pt idx="9">
                  <c:v>0.971636363636364</c:v>
                </c:pt>
                <c:pt idx="10">
                  <c:v>0.971636363636364</c:v>
                </c:pt>
                <c:pt idx="11">
                  <c:v>0.595409090909091</c:v>
                </c:pt>
              </c:numCache>
            </c:numRef>
          </c:val>
        </c:ser>
        <c:gapWidth val="100"/>
        <c:axId val="7061772"/>
        <c:axId val="32097176"/>
      </c:barChart>
      <c:catAx>
        <c:axId val="70617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2097176"/>
        <c:crossesAt val="0"/>
        <c:auto val="1"/>
        <c:lblAlgn val="ctr"/>
        <c:lblOffset val="100"/>
      </c:catAx>
      <c:valAx>
        <c:axId val="32097176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061772"/>
        <c:crossesAt val="0"/>
        <c:majorUnit val="0.2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Staphylococcus(genus)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0.965</c:v>
                </c:pt>
                <c:pt idx="1">
                  <c:v>0.505</c:v>
                </c:pt>
                <c:pt idx="2">
                  <c:v>0.963</c:v>
                </c:pt>
                <c:pt idx="3">
                  <c:v>1</c:v>
                </c:pt>
                <c:pt idx="4">
                  <c:v>0.699</c:v>
                </c:pt>
                <c:pt idx="5">
                  <c:v>0.308</c:v>
                </c:pt>
                <c:pt idx="6">
                  <c:v>1</c:v>
                </c:pt>
                <c:pt idx="7">
                  <c:v>0.001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Listeria(genus)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0.994</c:v>
                </c:pt>
                <c:pt idx="1">
                  <c:v>0.521</c:v>
                </c:pt>
                <c:pt idx="2">
                  <c:v>0.995</c:v>
                </c:pt>
                <c:pt idx="3">
                  <c:v>0.99</c:v>
                </c:pt>
                <c:pt idx="4">
                  <c:v>0.706</c:v>
                </c:pt>
                <c:pt idx="5">
                  <c:v>0.995</c:v>
                </c:pt>
                <c:pt idx="6">
                  <c:v>1</c:v>
                </c:pt>
                <c:pt idx="7">
                  <c:v>0.003</c:v>
                </c:pt>
                <c:pt idx="8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Vibrio(genus)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1</c:v>
                </c:pt>
                <c:pt idx="1">
                  <c:v>0.481</c:v>
                </c:pt>
                <c:pt idx="2">
                  <c:v>1</c:v>
                </c:pt>
                <c:pt idx="3">
                  <c:v>1</c:v>
                </c:pt>
                <c:pt idx="4">
                  <c:v>0.677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Clostridium(genus)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0.536</c:v>
                </c:pt>
                <c:pt idx="2">
                  <c:v>1</c:v>
                </c:pt>
                <c:pt idx="3">
                  <c:v>0.999</c:v>
                </c:pt>
                <c:pt idx="4">
                  <c:v>0.685</c:v>
                </c:pt>
                <c:pt idx="5">
                  <c:v>0.999</c:v>
                </c:pt>
                <c:pt idx="6">
                  <c:v>1</c:v>
                </c:pt>
                <c:pt idx="7">
                  <c:v>0</c:v>
                </c:pt>
                <c:pt idx="8">
                  <c:v>0.711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Escherichia(genus)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0.924</c:v>
                </c:pt>
                <c:pt idx="1">
                  <c:v>0.309</c:v>
                </c:pt>
                <c:pt idx="2">
                  <c:v>0.944</c:v>
                </c:pt>
                <c:pt idx="3">
                  <c:v>0.947</c:v>
                </c:pt>
                <c:pt idx="4">
                  <c:v>0.649</c:v>
                </c:pt>
                <c:pt idx="5">
                  <c:v>0.973</c:v>
                </c:pt>
                <c:pt idx="6">
                  <c:v>1</c:v>
                </c:pt>
                <c:pt idx="7">
                  <c:v>0</c:v>
                </c:pt>
                <c:pt idx="8">
                  <c:v>0.977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Streptococcus(genus)</c:v>
                </c:pt>
              </c:strCache>
            </c:strRef>
          </c:tx>
          <c:spPr>
            <a:solidFill>
              <a:srgbClr val="83caf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1</c:v>
                </c:pt>
                <c:pt idx="1">
                  <c:v>0.522</c:v>
                </c:pt>
                <c:pt idx="2">
                  <c:v>1</c:v>
                </c:pt>
                <c:pt idx="3">
                  <c:v>0.946</c:v>
                </c:pt>
                <c:pt idx="4">
                  <c:v>0.68</c:v>
                </c:pt>
                <c:pt idx="5">
                  <c:v>0.954</c:v>
                </c:pt>
                <c:pt idx="6">
                  <c:v>0.94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Lactobacillus(genus)</c:v>
                </c:pt>
              </c:strCache>
            </c:strRef>
          </c:tx>
          <c:spPr>
            <a:solidFill>
              <a:srgbClr val="314004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9"/>
                <c:pt idx="0">
                  <c:v>1</c:v>
                </c:pt>
                <c:pt idx="1">
                  <c:v>0.522</c:v>
                </c:pt>
                <c:pt idx="2">
                  <c:v>0.996</c:v>
                </c:pt>
                <c:pt idx="3">
                  <c:v>1</c:v>
                </c:pt>
                <c:pt idx="4">
                  <c:v>0.715</c:v>
                </c:pt>
                <c:pt idx="5">
                  <c:v>1</c:v>
                </c:pt>
                <c:pt idx="6">
                  <c:v>1</c:v>
                </c:pt>
                <c:pt idx="7">
                  <c:v>0.002</c:v>
                </c:pt>
                <c:pt idx="8">
                  <c:v>1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Bifidobacterium(genus)</c:v>
                </c:pt>
              </c:strCache>
            </c:strRef>
          </c:tx>
          <c:spPr>
            <a:solidFill>
              <a:srgbClr val="aecf0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7</c:f>
              <c:numCache>
                <c:formatCode>General</c:formatCode>
                <c:ptCount val="9"/>
                <c:pt idx="0">
                  <c:v>0.996</c:v>
                </c:pt>
                <c:pt idx="1">
                  <c:v>0.47</c:v>
                </c:pt>
                <c:pt idx="2">
                  <c:v>1</c:v>
                </c:pt>
                <c:pt idx="3">
                  <c:v>1</c:v>
                </c:pt>
                <c:pt idx="4">
                  <c:v>0.657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Lactococcus(genus)</c:v>
                </c:pt>
              </c:strCache>
            </c:strRef>
          </c:tx>
          <c:spPr>
            <a:solidFill>
              <a:srgbClr val="4b1f6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8</c:f>
              <c:numCache>
                <c:formatCode>General</c:formatCode>
                <c:ptCount val="9"/>
                <c:pt idx="0">
                  <c:v>0.996</c:v>
                </c:pt>
                <c:pt idx="1">
                  <c:v>0.546</c:v>
                </c:pt>
                <c:pt idx="2">
                  <c:v>0.999</c:v>
                </c:pt>
                <c:pt idx="3">
                  <c:v>1</c:v>
                </c:pt>
                <c:pt idx="4">
                  <c:v>0.729</c:v>
                </c:pt>
                <c:pt idx="5">
                  <c:v>1</c:v>
                </c:pt>
                <c:pt idx="6">
                  <c:v>1</c:v>
                </c:pt>
                <c:pt idx="7">
                  <c:v>0.003</c:v>
                </c:pt>
                <c:pt idx="8">
                  <c:v>1</c:v>
                </c:pt>
              </c:numCache>
            </c:numRef>
          </c:val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Neisseria(genus)</c:v>
                </c:pt>
              </c:strCache>
            </c:strRef>
          </c:tx>
          <c:spPr>
            <a:solidFill>
              <a:srgbClr val="ff95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9</c:f>
              <c:numCache>
                <c:formatCode>General</c:formatCode>
                <c:ptCount val="9"/>
                <c:pt idx="0">
                  <c:v>1</c:v>
                </c:pt>
                <c:pt idx="1">
                  <c:v>0.507</c:v>
                </c:pt>
                <c:pt idx="2">
                  <c:v>1</c:v>
                </c:pt>
                <c:pt idx="3">
                  <c:v>1</c:v>
                </c:pt>
                <c:pt idx="4">
                  <c:v>0.643</c:v>
                </c:pt>
                <c:pt idx="5">
                  <c:v>0.997</c:v>
                </c:pt>
                <c:pt idx="6">
                  <c:v>1</c:v>
                </c:pt>
                <c:pt idx="7">
                  <c:v>0.002</c:v>
                </c:pt>
                <c:pt idx="8">
                  <c:v>1</c:v>
                </c:pt>
              </c:numCache>
            </c:numRef>
          </c:val>
        </c:ser>
        <c:ser>
          <c:idx val="10"/>
          <c:order val="10"/>
          <c:tx>
            <c:strRef>
              <c:f>label 10</c:f>
              <c:strCache>
                <c:ptCount val="1"/>
                <c:pt idx="0">
                  <c:v>Bacillus(genus)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10</c:f>
              <c:numCache>
                <c:formatCode>General</c:formatCode>
                <c:ptCount val="9"/>
                <c:pt idx="0">
                  <c:v>1</c:v>
                </c:pt>
                <c:pt idx="1">
                  <c:v>0.538</c:v>
                </c:pt>
                <c:pt idx="2">
                  <c:v>1</c:v>
                </c:pt>
                <c:pt idx="3">
                  <c:v>1</c:v>
                </c:pt>
                <c:pt idx="4">
                  <c:v>0.722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gapWidth val="100"/>
        <c:axId val="94584909"/>
        <c:axId val="81087681"/>
      </c:barChart>
      <c:catAx>
        <c:axId val="9458490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1087681"/>
        <c:crossesAt val="0"/>
        <c:auto val="1"/>
        <c:lblAlgn val="ctr"/>
        <c:lblOffset val="100"/>
      </c:catAx>
      <c:valAx>
        <c:axId val="81087681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4584909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Staphylococcus aureus(species)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0.938</c:v>
                </c:pt>
                <c:pt idx="1">
                  <c:v>0.461</c:v>
                </c:pt>
                <c:pt idx="2">
                  <c:v>0.939</c:v>
                </c:pt>
                <c:pt idx="3">
                  <c:v>0.968</c:v>
                </c:pt>
                <c:pt idx="4">
                  <c:v>0.697</c:v>
                </c:pt>
                <c:pt idx="5">
                  <c:v>0.273</c:v>
                </c:pt>
                <c:pt idx="6">
                  <c:v>1</c:v>
                </c:pt>
                <c:pt idx="7">
                  <c:v>0.001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Listeria monocytogenes(species)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0.981</c:v>
                </c:pt>
                <c:pt idx="1">
                  <c:v>0.474</c:v>
                </c:pt>
                <c:pt idx="2">
                  <c:v>0.983</c:v>
                </c:pt>
                <c:pt idx="3">
                  <c:v>0.982</c:v>
                </c:pt>
                <c:pt idx="4">
                  <c:v>0.704</c:v>
                </c:pt>
                <c:pt idx="5">
                  <c:v>0.989</c:v>
                </c:pt>
                <c:pt idx="6">
                  <c:v>1</c:v>
                </c:pt>
                <c:pt idx="7">
                  <c:v>0.003</c:v>
                </c:pt>
                <c:pt idx="8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Vibrio cholerae(species)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0.999</c:v>
                </c:pt>
                <c:pt idx="1">
                  <c:v>0.477</c:v>
                </c:pt>
                <c:pt idx="2">
                  <c:v>0.998</c:v>
                </c:pt>
                <c:pt idx="3">
                  <c:v>0.999</c:v>
                </c:pt>
                <c:pt idx="4">
                  <c:v>0.676</c:v>
                </c:pt>
                <c:pt idx="5">
                  <c:v>0.998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Clostridium botulinum(species)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0.999</c:v>
                </c:pt>
                <c:pt idx="1">
                  <c:v>0.53</c:v>
                </c:pt>
                <c:pt idx="2">
                  <c:v>1</c:v>
                </c:pt>
                <c:pt idx="3">
                  <c:v>0.999</c:v>
                </c:pt>
                <c:pt idx="4">
                  <c:v>0.681</c:v>
                </c:pt>
                <c:pt idx="5">
                  <c:v>0.999</c:v>
                </c:pt>
                <c:pt idx="6">
                  <c:v>1</c:v>
                </c:pt>
                <c:pt idx="7">
                  <c:v>0</c:v>
                </c:pt>
                <c:pt idx="8">
                  <c:v>0.711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Escherichia coli(species)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0.924</c:v>
                </c:pt>
                <c:pt idx="1">
                  <c:v>0.309</c:v>
                </c:pt>
                <c:pt idx="2">
                  <c:v>0.944</c:v>
                </c:pt>
                <c:pt idx="3">
                  <c:v>0.934</c:v>
                </c:pt>
                <c:pt idx="4">
                  <c:v>0.646</c:v>
                </c:pt>
                <c:pt idx="5">
                  <c:v>0.963</c:v>
                </c:pt>
                <c:pt idx="6">
                  <c:v>1</c:v>
                </c:pt>
                <c:pt idx="7">
                  <c:v>0</c:v>
                </c:pt>
                <c:pt idx="8">
                  <c:v>0.977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Streptococcus pneumoniae(species)</c:v>
                </c:pt>
              </c:strCache>
            </c:strRef>
          </c:tx>
          <c:spPr>
            <a:solidFill>
              <a:srgbClr val="83caf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0.968</c:v>
                </c:pt>
                <c:pt idx="1">
                  <c:v>0.381</c:v>
                </c:pt>
                <c:pt idx="2">
                  <c:v>0.982</c:v>
                </c:pt>
                <c:pt idx="3">
                  <c:v>0.944</c:v>
                </c:pt>
                <c:pt idx="4">
                  <c:v>0.676</c:v>
                </c:pt>
                <c:pt idx="5">
                  <c:v>0.953</c:v>
                </c:pt>
                <c:pt idx="6">
                  <c:v>0.94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Lactobacillus acidophilus(species)</c:v>
                </c:pt>
              </c:strCache>
            </c:strRef>
          </c:tx>
          <c:spPr>
            <a:solidFill>
              <a:srgbClr val="314004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9"/>
                <c:pt idx="0">
                  <c:v>0.412</c:v>
                </c:pt>
                <c:pt idx="1">
                  <c:v>0.141</c:v>
                </c:pt>
                <c:pt idx="2">
                  <c:v>0.509</c:v>
                </c:pt>
                <c:pt idx="3">
                  <c:v>0.444</c:v>
                </c:pt>
                <c:pt idx="4">
                  <c:v>0.625</c:v>
                </c:pt>
                <c:pt idx="5">
                  <c:v>0.561</c:v>
                </c:pt>
                <c:pt idx="6">
                  <c:v>1</c:v>
                </c:pt>
                <c:pt idx="7">
                  <c:v>0.002</c:v>
                </c:pt>
                <c:pt idx="8">
                  <c:v>1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Bifidobacterium animalis(species)</c:v>
                </c:pt>
              </c:strCache>
            </c:strRef>
          </c:tx>
          <c:spPr>
            <a:solidFill>
              <a:srgbClr val="aecf0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7</c:f>
              <c:numCache>
                <c:formatCode>General</c:formatCode>
                <c:ptCount val="9"/>
                <c:pt idx="0">
                  <c:v>0.994</c:v>
                </c:pt>
                <c:pt idx="1">
                  <c:v>0.468</c:v>
                </c:pt>
                <c:pt idx="2">
                  <c:v>0.999</c:v>
                </c:pt>
                <c:pt idx="3">
                  <c:v>0.996</c:v>
                </c:pt>
                <c:pt idx="4">
                  <c:v>0.656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Lactococcus lactis(species)</c:v>
                </c:pt>
              </c:strCache>
            </c:strRef>
          </c:tx>
          <c:spPr>
            <a:solidFill>
              <a:srgbClr val="4b1f6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8</c:f>
              <c:numCache>
                <c:formatCode>General</c:formatCode>
                <c:ptCount val="9"/>
                <c:pt idx="0">
                  <c:v>0.996</c:v>
                </c:pt>
                <c:pt idx="1">
                  <c:v>0.546</c:v>
                </c:pt>
                <c:pt idx="2">
                  <c:v>0.999</c:v>
                </c:pt>
                <c:pt idx="3">
                  <c:v>1</c:v>
                </c:pt>
                <c:pt idx="4">
                  <c:v>0.729</c:v>
                </c:pt>
                <c:pt idx="5">
                  <c:v>1</c:v>
                </c:pt>
                <c:pt idx="6">
                  <c:v>1</c:v>
                </c:pt>
                <c:pt idx="7">
                  <c:v>0.003</c:v>
                </c:pt>
                <c:pt idx="8">
                  <c:v>1</c:v>
                </c:pt>
              </c:numCache>
            </c:numRef>
          </c:val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Neisseria gonorrhoeae(species)</c:v>
                </c:pt>
              </c:strCache>
            </c:strRef>
          </c:tx>
          <c:spPr>
            <a:solidFill>
              <a:srgbClr val="ff95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9</c:f>
              <c:numCache>
                <c:formatCode>General</c:formatCode>
                <c:ptCount val="9"/>
                <c:pt idx="0">
                  <c:v>0.965</c:v>
                </c:pt>
                <c:pt idx="1">
                  <c:v>0.322</c:v>
                </c:pt>
                <c:pt idx="2">
                  <c:v>0.978</c:v>
                </c:pt>
                <c:pt idx="3">
                  <c:v>0.986</c:v>
                </c:pt>
                <c:pt idx="4">
                  <c:v>0.637</c:v>
                </c:pt>
                <c:pt idx="5">
                  <c:v>0.988</c:v>
                </c:pt>
                <c:pt idx="6">
                  <c:v>1</c:v>
                </c:pt>
                <c:pt idx="7">
                  <c:v>0.002</c:v>
                </c:pt>
                <c:pt idx="8">
                  <c:v>1</c:v>
                </c:pt>
              </c:numCache>
            </c:numRef>
          </c:val>
        </c:ser>
        <c:ser>
          <c:idx val="10"/>
          <c:order val="10"/>
          <c:tx>
            <c:strRef>
              <c:f>label 10</c:f>
              <c:strCache>
                <c:ptCount val="1"/>
                <c:pt idx="0">
                  <c:v>Bacillus anthracis(species)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10</c:f>
              <c:numCache>
                <c:formatCode>General</c:formatCode>
                <c:ptCount val="9"/>
                <c:pt idx="0">
                  <c:v>0.363</c:v>
                </c:pt>
                <c:pt idx="1">
                  <c:v>0.084</c:v>
                </c:pt>
                <c:pt idx="2">
                  <c:v>0.468</c:v>
                </c:pt>
                <c:pt idx="3">
                  <c:v>0.981</c:v>
                </c:pt>
                <c:pt idx="4">
                  <c:v>0.705</c:v>
                </c:pt>
                <c:pt idx="5">
                  <c:v>0.993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gapWidth val="100"/>
        <c:axId val="94584909"/>
        <c:axId val="81087681"/>
      </c:barChart>
      <c:catAx>
        <c:axId val="9458490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1087681"/>
        <c:crossesAt val="0"/>
        <c:auto val="1"/>
        <c:lblAlgn val="ctr"/>
        <c:lblOffset val="100"/>
      </c:catAx>
      <c:valAx>
        <c:axId val="81087681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4584909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Staphylococcus aureus subsp. aureus MRSA252(no rank)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0.077</c:v>
                </c:pt>
                <c:pt idx="1">
                  <c:v>0.006</c:v>
                </c:pt>
                <c:pt idx="2">
                  <c:v>0.087</c:v>
                </c:pt>
                <c:pt idx="3">
                  <c:v>0.655</c:v>
                </c:pt>
                <c:pt idx="4">
                  <c:v>0.144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Listeria monocytogenes M7(no rank)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0.001</c:v>
                </c:pt>
                <c:pt idx="3">
                  <c:v>0</c:v>
                </c:pt>
                <c:pt idx="4">
                  <c:v>0.38</c:v>
                </c:pt>
                <c:pt idx="5">
                  <c:v>0.004</c:v>
                </c:pt>
                <c:pt idx="6">
                  <c:v>1</c:v>
                </c:pt>
                <c:pt idx="7">
                  <c:v>0.003</c:v>
                </c:pt>
                <c:pt idx="8">
                  <c:v>0.5015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Vibrio cholerae IEC224(no rank)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0.016</c:v>
                </c:pt>
                <c:pt idx="1">
                  <c:v>0</c:v>
                </c:pt>
                <c:pt idx="2">
                  <c:v>0.02</c:v>
                </c:pt>
                <c:pt idx="3">
                  <c:v>0.024</c:v>
                </c:pt>
                <c:pt idx="4">
                  <c:v>0.1</c:v>
                </c:pt>
                <c:pt idx="5">
                  <c:v>0.031</c:v>
                </c:pt>
                <c:pt idx="6">
                  <c:v>1</c:v>
                </c:pt>
                <c:pt idx="7">
                  <c:v>0</c:v>
                </c:pt>
                <c:pt idx="8">
                  <c:v>0.5275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Clostridium botulinum E3 str. Alaska E43(no rank)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0.988</c:v>
                </c:pt>
                <c:pt idx="1">
                  <c:v>0.457</c:v>
                </c:pt>
                <c:pt idx="2">
                  <c:v>0.987</c:v>
                </c:pt>
                <c:pt idx="3">
                  <c:v>0.999</c:v>
                </c:pt>
                <c:pt idx="4">
                  <c:v>0.678</c:v>
                </c:pt>
                <c:pt idx="5">
                  <c:v>0.999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Escherichia coli NA114(no rank)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0.037</c:v>
                </c:pt>
                <c:pt idx="1">
                  <c:v>0.01</c:v>
                </c:pt>
                <c:pt idx="2">
                  <c:v>0.053</c:v>
                </c:pt>
                <c:pt idx="3">
                  <c:v>0.211</c:v>
                </c:pt>
                <c:pt idx="4">
                  <c:v>0.142</c:v>
                </c:pt>
                <c:pt idx="5">
                  <c:v>0.263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Streptococcus pneumoniae TIGR4(no rank)</c:v>
                </c:pt>
              </c:strCache>
            </c:strRef>
          </c:tx>
          <c:spPr>
            <a:solidFill>
              <a:srgbClr val="83caf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0.187</c:v>
                </c:pt>
                <c:pt idx="1">
                  <c:v>0.023</c:v>
                </c:pt>
                <c:pt idx="2">
                  <c:v>0.253</c:v>
                </c:pt>
                <c:pt idx="3">
                  <c:v>0.243</c:v>
                </c:pt>
                <c:pt idx="4">
                  <c:v>0.581</c:v>
                </c:pt>
                <c:pt idx="5">
                  <c:v>0.395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Lactobacillus acidophilus 30SC(no rank)</c:v>
                </c:pt>
              </c:strCache>
            </c:strRef>
          </c:tx>
          <c:spPr>
            <a:solidFill>
              <a:srgbClr val="314004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9"/>
                <c:pt idx="0">
                  <c:v>0.411</c:v>
                </c:pt>
                <c:pt idx="1">
                  <c:v>0.137</c:v>
                </c:pt>
                <c:pt idx="2">
                  <c:v>0.506</c:v>
                </c:pt>
                <c:pt idx="3">
                  <c:v>0.444</c:v>
                </c:pt>
                <c:pt idx="4">
                  <c:v>0.625</c:v>
                </c:pt>
                <c:pt idx="5">
                  <c:v>0.561</c:v>
                </c:pt>
                <c:pt idx="6">
                  <c:v>1</c:v>
                </c:pt>
                <c:pt idx="7">
                  <c:v>0.002</c:v>
                </c:pt>
                <c:pt idx="8">
                  <c:v>1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Bifidobacterium animalis subsp. lactis BB-12(no rank)</c:v>
                </c:pt>
              </c:strCache>
            </c:strRef>
          </c:tx>
          <c:spPr>
            <a:solidFill>
              <a:srgbClr val="aecf0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7</c:f>
              <c:numCache>
                <c:formatCode>General</c:formatCode>
                <c:ptCount val="9"/>
                <c:pt idx="0">
                  <c:v>0.01</c:v>
                </c:pt>
                <c:pt idx="1">
                  <c:v>0.004</c:v>
                </c:pt>
                <c:pt idx="2">
                  <c:v>0.036</c:v>
                </c:pt>
                <c:pt idx="3">
                  <c:v>0.012</c:v>
                </c:pt>
                <c:pt idx="4">
                  <c:v>0.122</c:v>
                </c:pt>
                <c:pt idx="5">
                  <c:v>0.038</c:v>
                </c:pt>
                <c:pt idx="6">
                  <c:v>1</c:v>
                </c:pt>
                <c:pt idx="7">
                  <c:v>0</c:v>
                </c:pt>
                <c:pt idx="8">
                  <c:v>0.5205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Lactococcus lactis subsp. cremoris KW2(no rank)</c:v>
                </c:pt>
              </c:strCache>
            </c:strRef>
          </c:tx>
          <c:spPr>
            <a:solidFill>
              <a:srgbClr val="4b1f6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8</c:f>
              <c:numCache>
                <c:formatCode>General</c:formatCode>
                <c:ptCount val="9"/>
                <c:pt idx="0">
                  <c:v>0.675</c:v>
                </c:pt>
                <c:pt idx="1">
                  <c:v>0.165</c:v>
                </c:pt>
                <c:pt idx="2">
                  <c:v>0.774</c:v>
                </c:pt>
                <c:pt idx="3">
                  <c:v>0.807</c:v>
                </c:pt>
                <c:pt idx="4">
                  <c:v>0.717</c:v>
                </c:pt>
                <c:pt idx="5">
                  <c:v>0.916</c:v>
                </c:pt>
                <c:pt idx="6">
                  <c:v>1</c:v>
                </c:pt>
                <c:pt idx="7">
                  <c:v>0.003</c:v>
                </c:pt>
                <c:pt idx="8">
                  <c:v>1</c:v>
                </c:pt>
              </c:numCache>
            </c:numRef>
          </c:val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Neisseria gonorrhoeae FA 1090(no rank)</c:v>
                </c:pt>
              </c:strCache>
            </c:strRef>
          </c:tx>
          <c:spPr>
            <a:solidFill>
              <a:srgbClr val="ff95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9</c:f>
              <c:numCache>
                <c:formatCode>General</c:formatCode>
                <c:ptCount val="9"/>
                <c:pt idx="0">
                  <c:v>0.349</c:v>
                </c:pt>
                <c:pt idx="1">
                  <c:v>0.051</c:v>
                </c:pt>
                <c:pt idx="2">
                  <c:v>0.423</c:v>
                </c:pt>
                <c:pt idx="3">
                  <c:v>0.986</c:v>
                </c:pt>
                <c:pt idx="4">
                  <c:v>0.609</c:v>
                </c:pt>
                <c:pt idx="5">
                  <c:v>0.987</c:v>
                </c:pt>
                <c:pt idx="6">
                  <c:v>1</c:v>
                </c:pt>
                <c:pt idx="7">
                  <c:v>0.001</c:v>
                </c:pt>
                <c:pt idx="8">
                  <c:v>1</c:v>
                </c:pt>
              </c:numCache>
            </c:numRef>
          </c:val>
        </c:ser>
        <c:ser>
          <c:idx val="10"/>
          <c:order val="10"/>
          <c:tx>
            <c:strRef>
              <c:f>label 10</c:f>
              <c:strCache>
                <c:ptCount val="1"/>
                <c:pt idx="0">
                  <c:v>Bacillus anthracis str. Sterne(no rank)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10</c:f>
              <c:numCache>
                <c:formatCode>General</c:formatCode>
                <c:ptCount val="9"/>
                <c:pt idx="0">
                  <c:v>0.005</c:v>
                </c:pt>
                <c:pt idx="1">
                  <c:v>0</c:v>
                </c:pt>
                <c:pt idx="2">
                  <c:v>0.004</c:v>
                </c:pt>
                <c:pt idx="3">
                  <c:v>0.005</c:v>
                </c:pt>
                <c:pt idx="4">
                  <c:v>0.056</c:v>
                </c:pt>
                <c:pt idx="5">
                  <c:v>0.007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gapWidth val="100"/>
        <c:axId val="94584909"/>
        <c:axId val="81087681"/>
      </c:barChart>
      <c:catAx>
        <c:axId val="9458490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81087681"/>
        <c:crossesAt val="0"/>
        <c:auto val="1"/>
        <c:lblAlgn val="ctr"/>
        <c:lblOffset val="100"/>
      </c:catAx>
      <c:valAx>
        <c:axId val="81087681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4584909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Adenoviridae(family)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1</c:v>
                </c:pt>
                <c:pt idx="1">
                  <c:v>0.5</c:v>
                </c:pt>
                <c:pt idx="2">
                  <c:v>1</c:v>
                </c:pt>
                <c:pt idx="3">
                  <c:v>1</c:v>
                </c:pt>
                <c:pt idx="4">
                  <c:v>0.677</c:v>
                </c:pt>
                <c:pt idx="5">
                  <c:v>1</c:v>
                </c:pt>
                <c:pt idx="6">
                  <c:v>1</c:v>
                </c:pt>
                <c:pt idx="7">
                  <c:v>0.002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Adenoviridae(family)</c:v>
                </c:pt>
              </c:strCache>
            </c:strRef>
          </c:tx>
          <c:spPr>
            <a:solidFill>
              <a:srgbClr val="83caf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1</c:v>
                </c:pt>
                <c:pt idx="1">
                  <c:v>0.521</c:v>
                </c:pt>
                <c:pt idx="2">
                  <c:v>1</c:v>
                </c:pt>
                <c:pt idx="3">
                  <c:v>1</c:v>
                </c:pt>
                <c:pt idx="4">
                  <c:v>0.689</c:v>
                </c:pt>
                <c:pt idx="5">
                  <c:v>1</c:v>
                </c:pt>
                <c:pt idx="6">
                  <c:v>1</c:v>
                </c:pt>
                <c:pt idx="7">
                  <c:v>0.001</c:v>
                </c:pt>
                <c:pt idx="8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Tectiviridae(family)</c:v>
                </c:pt>
              </c:strCache>
            </c:strRef>
          </c:tx>
          <c:spPr>
            <a:solidFill>
              <a:srgbClr val="aecf0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1</c:v>
                </c:pt>
                <c:pt idx="1">
                  <c:v>0.5</c:v>
                </c:pt>
                <c:pt idx="2">
                  <c:v>0.999</c:v>
                </c:pt>
                <c:pt idx="3">
                  <c:v>1</c:v>
                </c:pt>
                <c:pt idx="4">
                  <c:v>0.701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Siphoviridae(family)</c:v>
                </c:pt>
              </c:strCache>
            </c:strRef>
          </c:tx>
          <c:spPr>
            <a:solidFill>
              <a:srgbClr val="4b1f6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1</c:v>
                </c:pt>
                <c:pt idx="1">
                  <c:v>0.542</c:v>
                </c:pt>
                <c:pt idx="2">
                  <c:v>1</c:v>
                </c:pt>
                <c:pt idx="3">
                  <c:v>1</c:v>
                </c:pt>
                <c:pt idx="4">
                  <c:v>0.718</c:v>
                </c:pt>
                <c:pt idx="5">
                  <c:v>1</c:v>
                </c:pt>
                <c:pt idx="6">
                  <c:v>1</c:v>
                </c:pt>
                <c:pt idx="7">
                  <c:v>0.001</c:v>
                </c:pt>
                <c:pt idx="8">
                  <c:v>0.976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Hepadnaviridae(family)</c:v>
                </c:pt>
              </c:strCache>
            </c:strRef>
          </c:tx>
          <c:spPr>
            <a:solidFill>
              <a:srgbClr val="ff95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1</c:v>
                </c:pt>
                <c:pt idx="1">
                  <c:v>0.449</c:v>
                </c:pt>
                <c:pt idx="2">
                  <c:v>1</c:v>
                </c:pt>
                <c:pt idx="3">
                  <c:v>1</c:v>
                </c:pt>
                <c:pt idx="4">
                  <c:v>0.67</c:v>
                </c:pt>
                <c:pt idx="5">
                  <c:v>1</c:v>
                </c:pt>
                <c:pt idx="6">
                  <c:v>1</c:v>
                </c:pt>
                <c:pt idx="7">
                  <c:v>0.003</c:v>
                </c:pt>
                <c:pt idx="8">
                  <c:v>1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Filoviridae(family)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1</c:v>
                </c:pt>
                <c:pt idx="1">
                  <c:v>0.36</c:v>
                </c:pt>
                <c:pt idx="2">
                  <c:v>1</c:v>
                </c:pt>
                <c:pt idx="3">
                  <c:v>1</c:v>
                </c:pt>
                <c:pt idx="4">
                  <c:v>0.602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Paramyxoviridae(family)</c:v>
                </c:pt>
              </c:strCache>
            </c:strRef>
          </c:tx>
          <c:spPr>
            <a:solidFill>
              <a:srgbClr val="0084d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9"/>
                <c:pt idx="0">
                  <c:v>1</c:v>
                </c:pt>
                <c:pt idx="1">
                  <c:v>0.321</c:v>
                </c:pt>
                <c:pt idx="2">
                  <c:v>1</c:v>
                </c:pt>
                <c:pt idx="3">
                  <c:v>1</c:v>
                </c:pt>
                <c:pt idx="4">
                  <c:v>0.514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Coronaviridae(family)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7</c:f>
              <c:numCache>
                <c:formatCode>General</c:formatCode>
                <c:ptCount val="9"/>
                <c:pt idx="0">
                  <c:v>1</c:v>
                </c:pt>
                <c:pt idx="1">
                  <c:v>0.501</c:v>
                </c:pt>
                <c:pt idx="2">
                  <c:v>1</c:v>
                </c:pt>
                <c:pt idx="3">
                  <c:v>1</c:v>
                </c:pt>
                <c:pt idx="4">
                  <c:v>0.666</c:v>
                </c:pt>
                <c:pt idx="5">
                  <c:v>1</c:v>
                </c:pt>
                <c:pt idx="6">
                  <c:v>1</c:v>
                </c:pt>
                <c:pt idx="7">
                  <c:v>0.001</c:v>
                </c:pt>
                <c:pt idx="8">
                  <c:v>1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Potyviridae(family)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8</c:f>
              <c:numCache>
                <c:formatCode>General</c:formatCode>
                <c:ptCount val="9"/>
                <c:pt idx="0">
                  <c:v>1</c:v>
                </c:pt>
                <c:pt idx="1">
                  <c:v>0.507</c:v>
                </c:pt>
                <c:pt idx="2">
                  <c:v>1</c:v>
                </c:pt>
                <c:pt idx="3">
                  <c:v>1</c:v>
                </c:pt>
                <c:pt idx="4">
                  <c:v>0.699</c:v>
                </c:pt>
                <c:pt idx="5">
                  <c:v>1</c:v>
                </c:pt>
                <c:pt idx="6">
                  <c:v>1</c:v>
                </c:pt>
                <c:pt idx="7">
                  <c:v>0.001</c:v>
                </c:pt>
                <c:pt idx="8">
                  <c:v>1</c:v>
                </c:pt>
              </c:numCache>
            </c:numRef>
          </c:val>
        </c:ser>
        <c:gapWidth val="100"/>
        <c:axId val="56742426"/>
        <c:axId val="1075168"/>
      </c:barChart>
      <c:catAx>
        <c:axId val="5674242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075168"/>
        <c:crossesAt val="0"/>
        <c:auto val="1"/>
        <c:lblAlgn val="ctr"/>
        <c:lblOffset val="100"/>
      </c:catAx>
      <c:valAx>
        <c:axId val="1075168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56742426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Mastadenovirus(genus)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1</c:v>
                </c:pt>
                <c:pt idx="1">
                  <c:v>0.5</c:v>
                </c:pt>
                <c:pt idx="2">
                  <c:v>1</c:v>
                </c:pt>
                <c:pt idx="3">
                  <c:v>1</c:v>
                </c:pt>
                <c:pt idx="4">
                  <c:v>0.677</c:v>
                </c:pt>
                <c:pt idx="5">
                  <c:v>1</c:v>
                </c:pt>
                <c:pt idx="6">
                  <c:v>1</c:v>
                </c:pt>
                <c:pt idx="7">
                  <c:v>0.002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Atadenovirus(genus)</c:v>
                </c:pt>
              </c:strCache>
            </c:strRef>
          </c:tx>
          <c:spPr>
            <a:solidFill>
              <a:srgbClr val="83caf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1</c:v>
                </c:pt>
                <c:pt idx="1">
                  <c:v>0.521</c:v>
                </c:pt>
                <c:pt idx="2">
                  <c:v>1</c:v>
                </c:pt>
                <c:pt idx="3">
                  <c:v>1</c:v>
                </c:pt>
                <c:pt idx="4">
                  <c:v>0.689</c:v>
                </c:pt>
                <c:pt idx="5">
                  <c:v>1</c:v>
                </c:pt>
                <c:pt idx="6">
                  <c:v>1</c:v>
                </c:pt>
                <c:pt idx="7">
                  <c:v>0.001</c:v>
                </c:pt>
                <c:pt idx="8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Tectivirus(genus)</c:v>
                </c:pt>
              </c:strCache>
            </c:strRef>
          </c:tx>
          <c:spPr>
            <a:solidFill>
              <a:srgbClr val="aecf0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1</c:v>
                </c:pt>
                <c:pt idx="1">
                  <c:v>0.5</c:v>
                </c:pt>
                <c:pt idx="2">
                  <c:v>0.999</c:v>
                </c:pt>
                <c:pt idx="3">
                  <c:v>1</c:v>
                </c:pt>
                <c:pt idx="4">
                  <c:v>0.701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Skunalikevirus(genus)</c:v>
                </c:pt>
              </c:strCache>
            </c:strRef>
          </c:tx>
          <c:spPr>
            <a:solidFill>
              <a:srgbClr val="4b1f6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0.977</c:v>
                </c:pt>
                <c:pt idx="1">
                  <c:v>0.4</c:v>
                </c:pt>
                <c:pt idx="2">
                  <c:v>0.983</c:v>
                </c:pt>
                <c:pt idx="3">
                  <c:v>1</c:v>
                </c:pt>
                <c:pt idx="4">
                  <c:v>0.718</c:v>
                </c:pt>
                <c:pt idx="5">
                  <c:v>1</c:v>
                </c:pt>
                <c:pt idx="6">
                  <c:v>1</c:v>
                </c:pt>
                <c:pt idx="7">
                  <c:v>0.001</c:v>
                </c:pt>
                <c:pt idx="8">
                  <c:v>0.976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Avihepadnavirus(genus)</c:v>
                </c:pt>
              </c:strCache>
            </c:strRef>
          </c:tx>
          <c:spPr>
            <a:solidFill>
              <a:srgbClr val="ff95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1</c:v>
                </c:pt>
                <c:pt idx="1">
                  <c:v>0.437</c:v>
                </c:pt>
                <c:pt idx="2">
                  <c:v>1</c:v>
                </c:pt>
                <c:pt idx="3">
                  <c:v>1</c:v>
                </c:pt>
                <c:pt idx="4">
                  <c:v>0.67</c:v>
                </c:pt>
                <c:pt idx="5">
                  <c:v>1</c:v>
                </c:pt>
                <c:pt idx="6">
                  <c:v>1</c:v>
                </c:pt>
                <c:pt idx="7">
                  <c:v>0.003</c:v>
                </c:pt>
                <c:pt idx="8">
                  <c:v>1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Ebolavirus(genus)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1</c:v>
                </c:pt>
                <c:pt idx="1">
                  <c:v>0.36</c:v>
                </c:pt>
                <c:pt idx="2">
                  <c:v>1</c:v>
                </c:pt>
                <c:pt idx="3">
                  <c:v>1</c:v>
                </c:pt>
                <c:pt idx="4">
                  <c:v>0.602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Rubulavirus(genus)</c:v>
                </c:pt>
              </c:strCache>
            </c:strRef>
          </c:tx>
          <c:spPr>
            <a:solidFill>
              <a:srgbClr val="0084d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9"/>
                <c:pt idx="0">
                  <c:v>1</c:v>
                </c:pt>
                <c:pt idx="1">
                  <c:v>0.321</c:v>
                </c:pt>
                <c:pt idx="2">
                  <c:v>1</c:v>
                </c:pt>
                <c:pt idx="3">
                  <c:v>1</c:v>
                </c:pt>
                <c:pt idx="4">
                  <c:v>0.514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Alphacoronavirus(genus)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7</c:f>
              <c:numCache>
                <c:formatCode>General</c:formatCode>
                <c:ptCount val="9"/>
                <c:pt idx="0">
                  <c:v>1</c:v>
                </c:pt>
                <c:pt idx="1">
                  <c:v>0.501</c:v>
                </c:pt>
                <c:pt idx="2">
                  <c:v>1</c:v>
                </c:pt>
                <c:pt idx="3">
                  <c:v>1</c:v>
                </c:pt>
                <c:pt idx="4">
                  <c:v>0.666</c:v>
                </c:pt>
                <c:pt idx="5">
                  <c:v>1</c:v>
                </c:pt>
                <c:pt idx="6">
                  <c:v>1</c:v>
                </c:pt>
                <c:pt idx="7">
                  <c:v>0.001</c:v>
                </c:pt>
                <c:pt idx="8">
                  <c:v>1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Potyvirus(genus)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8</c:f>
              <c:numCache>
                <c:formatCode>General</c:formatCode>
                <c:ptCount val="9"/>
                <c:pt idx="0">
                  <c:v>1</c:v>
                </c:pt>
                <c:pt idx="1">
                  <c:v>0.507</c:v>
                </c:pt>
                <c:pt idx="2">
                  <c:v>1</c:v>
                </c:pt>
                <c:pt idx="3">
                  <c:v>1</c:v>
                </c:pt>
                <c:pt idx="4">
                  <c:v>0.699</c:v>
                </c:pt>
                <c:pt idx="5">
                  <c:v>1</c:v>
                </c:pt>
                <c:pt idx="6">
                  <c:v>1</c:v>
                </c:pt>
                <c:pt idx="7">
                  <c:v>0.001</c:v>
                </c:pt>
                <c:pt idx="8">
                  <c:v>1</c:v>
                </c:pt>
              </c:numCache>
            </c:numRef>
          </c:val>
        </c:ser>
        <c:gapWidth val="100"/>
        <c:axId val="51697972"/>
        <c:axId val="4527569"/>
      </c:barChart>
      <c:catAx>
        <c:axId val="516979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527569"/>
        <c:crossesAt val="0"/>
        <c:auto val="1"/>
        <c:lblAlgn val="ctr"/>
        <c:lblOffset val="100"/>
      </c:catAx>
      <c:valAx>
        <c:axId val="4527569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51697972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Bovine mastadenovirus A(species)</c:v>
                </c:pt>
              </c:strCache>
            </c:strRef>
          </c:tx>
          <c:spPr>
            <a:solidFill>
              <a:srgbClr val="7e002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9"/>
                <c:pt idx="0">
                  <c:v>1</c:v>
                </c:pt>
                <c:pt idx="1">
                  <c:v>0.499</c:v>
                </c:pt>
                <c:pt idx="2">
                  <c:v>1</c:v>
                </c:pt>
                <c:pt idx="3">
                  <c:v>1</c:v>
                </c:pt>
                <c:pt idx="4">
                  <c:v>0.676</c:v>
                </c:pt>
                <c:pt idx="5">
                  <c:v>1</c:v>
                </c:pt>
                <c:pt idx="6">
                  <c:v>1</c:v>
                </c:pt>
                <c:pt idx="7">
                  <c:v>0.002</c:v>
                </c:pt>
                <c:pt idx="8">
                  <c:v>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Bovine adenovirus D(species)</c:v>
                </c:pt>
              </c:strCache>
            </c:strRef>
          </c:tx>
          <c:spPr>
            <a:solidFill>
              <a:srgbClr val="83caf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9"/>
                <c:pt idx="0">
                  <c:v>1</c:v>
                </c:pt>
                <c:pt idx="1">
                  <c:v>0.512</c:v>
                </c:pt>
                <c:pt idx="2">
                  <c:v>1</c:v>
                </c:pt>
                <c:pt idx="3">
                  <c:v>1</c:v>
                </c:pt>
                <c:pt idx="4">
                  <c:v>0.688</c:v>
                </c:pt>
                <c:pt idx="5">
                  <c:v>1</c:v>
                </c:pt>
                <c:pt idx="6">
                  <c:v>1</c:v>
                </c:pt>
                <c:pt idx="7">
                  <c:v>0.001</c:v>
                </c:pt>
                <c:pt idx="8">
                  <c:v>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Bacillus phage AP50(species)</c:v>
                </c:pt>
              </c:strCache>
            </c:strRef>
          </c:tx>
          <c:spPr>
            <a:solidFill>
              <a:srgbClr val="aecf00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9"/>
                <c:pt idx="0">
                  <c:v>1</c:v>
                </c:pt>
                <c:pt idx="1">
                  <c:v>0.497</c:v>
                </c:pt>
                <c:pt idx="2">
                  <c:v>0.999</c:v>
                </c:pt>
                <c:pt idx="3">
                  <c:v>1</c:v>
                </c:pt>
                <c:pt idx="4">
                  <c:v>0.7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Lactococcus phage jj50(species)</c:v>
                </c:pt>
              </c:strCache>
            </c:strRef>
          </c:tx>
          <c:spPr>
            <a:solidFill>
              <a:srgbClr val="4b1f6f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9"/>
                <c:pt idx="0">
                  <c:v>0.662</c:v>
                </c:pt>
                <c:pt idx="1">
                  <c:v>0.179</c:v>
                </c:pt>
                <c:pt idx="2">
                  <c:v>0.787</c:v>
                </c:pt>
                <c:pt idx="3">
                  <c:v>0.713</c:v>
                </c:pt>
                <c:pt idx="4">
                  <c:v>0.708</c:v>
                </c:pt>
                <c:pt idx="5">
                  <c:v>0.876</c:v>
                </c:pt>
                <c:pt idx="6">
                  <c:v>1</c:v>
                </c:pt>
                <c:pt idx="7">
                  <c:v>0.001</c:v>
                </c:pt>
                <c:pt idx="8">
                  <c:v>0.976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Heron hepatitis B virus(species)</c:v>
                </c:pt>
              </c:strCache>
            </c:strRef>
          </c:tx>
          <c:spPr>
            <a:solidFill>
              <a:srgbClr val="ff95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9"/>
                <c:pt idx="0">
                  <c:v>1</c:v>
                </c:pt>
                <c:pt idx="1">
                  <c:v>0.436</c:v>
                </c:pt>
                <c:pt idx="2">
                  <c:v>1</c:v>
                </c:pt>
                <c:pt idx="3">
                  <c:v>1</c:v>
                </c:pt>
                <c:pt idx="4">
                  <c:v>0.667</c:v>
                </c:pt>
                <c:pt idx="5">
                  <c:v>1</c:v>
                </c:pt>
                <c:pt idx="6">
                  <c:v>1</c:v>
                </c:pt>
                <c:pt idx="7">
                  <c:v>0.003</c:v>
                </c:pt>
                <c:pt idx="8">
                  <c:v>1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Sudan ebolavirus(species)</c:v>
                </c:pt>
              </c:strCache>
            </c:strRef>
          </c:tx>
          <c:spPr>
            <a:solidFill>
              <a:srgbClr val="c5000b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9"/>
                <c:pt idx="0">
                  <c:v>1</c:v>
                </c:pt>
                <c:pt idx="1">
                  <c:v>0.36</c:v>
                </c:pt>
                <c:pt idx="2">
                  <c:v>1</c:v>
                </c:pt>
                <c:pt idx="3">
                  <c:v>1</c:v>
                </c:pt>
                <c:pt idx="4">
                  <c:v>0.601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Human parainfluenza virus 2(species)</c:v>
                </c:pt>
              </c:strCache>
            </c:strRef>
          </c:tx>
          <c:spPr>
            <a:solidFill>
              <a:srgbClr val="0084d1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6</c:f>
              <c:numCache>
                <c:formatCode>General</c:formatCode>
                <c:ptCount val="9"/>
                <c:pt idx="0">
                  <c:v>1</c:v>
                </c:pt>
                <c:pt idx="1">
                  <c:v>0.321</c:v>
                </c:pt>
                <c:pt idx="2">
                  <c:v>1</c:v>
                </c:pt>
                <c:pt idx="3">
                  <c:v>1</c:v>
                </c:pt>
                <c:pt idx="4">
                  <c:v>0.514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Human coronavirus NL63(species)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7</c:f>
              <c:numCache>
                <c:formatCode>General</c:formatCode>
                <c:ptCount val="9"/>
                <c:pt idx="0">
                  <c:v>1</c:v>
                </c:pt>
                <c:pt idx="1">
                  <c:v>0.501</c:v>
                </c:pt>
                <c:pt idx="2">
                  <c:v>1</c:v>
                </c:pt>
                <c:pt idx="3">
                  <c:v>1</c:v>
                </c:pt>
                <c:pt idx="4">
                  <c:v>0.664</c:v>
                </c:pt>
                <c:pt idx="5">
                  <c:v>1</c:v>
                </c:pt>
                <c:pt idx="6">
                  <c:v>1</c:v>
                </c:pt>
                <c:pt idx="7">
                  <c:v>0.001</c:v>
                </c:pt>
                <c:pt idx="8">
                  <c:v>1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Pepper mottle virus(species)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cat>
            <c:strRef>
              <c:f>categories</c:f>
              <c:strCache>
                <c:ptCount val="9"/>
                <c:pt idx="0">
                  <c:v>KRAKEN MiSeq</c:v>
                </c:pt>
                <c:pt idx="1">
                  <c:v>KRAKEN CLR</c:v>
                </c:pt>
                <c:pt idx="2">
                  <c:v>KRAKEN CCS</c:v>
                </c:pt>
                <c:pt idx="3">
                  <c:v>BLASTN MiSeq</c:v>
                </c:pt>
                <c:pt idx="4">
                  <c:v>BLASTN CLR</c:v>
                </c:pt>
                <c:pt idx="5">
                  <c:v>BLASTN CCS</c:v>
                </c:pt>
                <c:pt idx="6">
                  <c:v>PATHOSCOPE MiSeq</c:v>
                </c:pt>
                <c:pt idx="7">
                  <c:v>PATHOSCOPE CLR</c:v>
                </c:pt>
                <c:pt idx="8">
                  <c:v>PATHOSCOPE CCS</c:v>
                </c:pt>
              </c:strCache>
            </c:strRef>
          </c:cat>
          <c:val>
            <c:numRef>
              <c:f>8</c:f>
              <c:numCache>
                <c:formatCode>General</c:formatCode>
                <c:ptCount val="9"/>
                <c:pt idx="0">
                  <c:v>1</c:v>
                </c:pt>
                <c:pt idx="1">
                  <c:v>0.507</c:v>
                </c:pt>
                <c:pt idx="2">
                  <c:v>1</c:v>
                </c:pt>
                <c:pt idx="3">
                  <c:v>1</c:v>
                </c:pt>
                <c:pt idx="4">
                  <c:v>0.699</c:v>
                </c:pt>
                <c:pt idx="5">
                  <c:v>1</c:v>
                </c:pt>
                <c:pt idx="6">
                  <c:v>1</c:v>
                </c:pt>
                <c:pt idx="7">
                  <c:v>0.001</c:v>
                </c:pt>
                <c:pt idx="8">
                  <c:v>1</c:v>
                </c:pt>
              </c:numCache>
            </c:numRef>
          </c:val>
        </c:ser>
        <c:gapWidth val="100"/>
        <c:axId val="98741492"/>
        <c:axId val="10497654"/>
      </c:barChart>
      <c:catAx>
        <c:axId val="987414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0497654"/>
        <c:crossesAt val="0"/>
        <c:auto val="1"/>
        <c:lblAlgn val="ctr"/>
        <c:lblOffset val="100"/>
      </c:catAx>
      <c:valAx>
        <c:axId val="10497654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8741492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solidFill>
      <a:srgbClr val="ffffff"/>
    </a:solidFill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49A55E8-7A18-4BE1-B4DF-CCE0067654C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F677ADE-5F07-4C17-AAAD-5A5E763DA02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B76D165-1D1F-4874-9455-D5891FAE069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F5ED0AB-6586-4621-9989-5F1FB5AC8D6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A9AC137-C82C-4902-B00F-F3900BA6B81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49985A3-B6D2-4C2E-8BEB-CCB45BBEAE2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F8FF17C-46BE-4036-881A-F4995203F84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EF1934A-F802-4B51-A108-AB397F6C5B0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7A85DAC-173F-4CBC-8AF3-BB3C1E5F011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72266BE-EAC2-41FD-B83D-CE8AA33F3CC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AEFC325-3F99-4FA2-A6B3-F0A20E3D33F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>
                <a:latin typeface="Arial"/>
              </a:rPr>
              <a:t>Bring together university scientists and engineers to develop military technologies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latin typeface="Arial"/>
              </a:rPr>
              <a:t>EOD robot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285F474-1503-452F-A755-18D5E152DA6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D7FA9C7-8B12-417F-8DF1-825E07F22E8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CFA8352-E9D5-4139-922C-3FFD3216F46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E374376-C553-4711-8EE4-1903B2777C5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D7BE622-4650-40C0-9173-B4B4BEDC13B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950557A-211B-4CC1-BF58-B1B82D8186B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7DC66B9-0162-470B-A803-98BE629BA7F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FA201F6-D047-464A-876A-3F238081669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484C1E0-EF4A-4627-A015-D2E13ACA619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D2B697B-DB9C-44AB-B79D-F094FB3312A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3DEA858-C01B-47B3-939B-937576B9A64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5BFA83E-2F26-4C74-BAFB-C2B0D89404C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52C647E-19E5-4ABA-ACE0-E3622678EC7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660136E-C314-4F6C-8BB4-9E714DA1085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8A1F703-1296-48DB-8A14-B6C361B4ADC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Conventional lab assays and culturing methods determine </a:t>
            </a:r>
            <a:r>
              <a:rPr lang="en-US" u="sng">
                <a:latin typeface="Arial"/>
                <a:ea typeface="ＭＳ Ｐゴシック"/>
              </a:rPr>
              <a:t>the ability of a collected organism to grow </a:t>
            </a:r>
            <a:r>
              <a:rPr lang="en-US">
                <a:latin typeface="Arial"/>
                <a:ea typeface="ＭＳ Ｐゴシック"/>
              </a:rPr>
              <a:t>and are </a:t>
            </a:r>
            <a:r>
              <a:rPr lang="en-US" u="sng">
                <a:latin typeface="Arial"/>
                <a:ea typeface="ＭＳ Ｐゴシック"/>
              </a:rPr>
              <a:t>used in the identification </a:t>
            </a:r>
            <a:r>
              <a:rPr lang="en-US">
                <a:latin typeface="Arial"/>
                <a:ea typeface="ＭＳ Ｐゴシック"/>
              </a:rPr>
              <a:t>of the specific organism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“</a:t>
            </a:r>
            <a:r>
              <a:rPr lang="en-US">
                <a:latin typeface="Arial"/>
                <a:ea typeface="ＭＳ Ｐゴシック"/>
              </a:rPr>
              <a:t>Viability” = ability of an organism to grow in favorable culture media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ea typeface="ＭＳ Ｐゴシック"/>
              </a:rPr>
              <a:t>The appearance of growth takes time due to the incredibly small size of the organisms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8324CED-3FA1-4D04-AEAB-075F036F7F8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lvl="1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a237a"/>
                </a:solidFill>
                <a:latin typeface="Arial"/>
                <a:ea typeface="ＭＳ Ｐゴシック"/>
              </a:rPr>
              <a:t>technology-specific read error model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35C41A8-3DD5-4FB8-8B16-CA22E4D01CA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82281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872880"/>
            <a:ext cx="82281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520" y="112644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3520" y="387288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87288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82281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126440"/>
            <a:ext cx="82281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560" y="1126440"/>
            <a:ext cx="6589080" cy="525744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1126440"/>
            <a:ext cx="6589080" cy="5257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126440"/>
            <a:ext cx="8228160" cy="525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82281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401508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126440"/>
            <a:ext cx="401508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41200" y="71640"/>
            <a:ext cx="8765640" cy="372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87288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126440"/>
            <a:ext cx="401508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126440"/>
            <a:ext cx="8228160" cy="525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401508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12644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87288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12644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872880"/>
            <a:ext cx="82281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82281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872880"/>
            <a:ext cx="82281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12644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87288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87288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82281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126440"/>
            <a:ext cx="82281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560" y="1126440"/>
            <a:ext cx="6589080" cy="52574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1126440"/>
            <a:ext cx="6589080" cy="5257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126440"/>
            <a:ext cx="8228160" cy="525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82281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401508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3520" y="1126440"/>
            <a:ext cx="401508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82281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241200" y="71640"/>
            <a:ext cx="8765640" cy="372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87288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3520" y="1126440"/>
            <a:ext cx="401508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401508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520" y="112644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3520" y="387288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3520" y="112644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872880"/>
            <a:ext cx="82281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82281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872880"/>
            <a:ext cx="82281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3520" y="112644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3520" y="387288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87288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82281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126440"/>
            <a:ext cx="822816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560" y="1126440"/>
            <a:ext cx="6589080" cy="525744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1126440"/>
            <a:ext cx="6589080" cy="5257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401508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520" y="1126440"/>
            <a:ext cx="401508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41200" y="71640"/>
            <a:ext cx="8765640" cy="372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87288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3520" y="1126440"/>
            <a:ext cx="401508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4015080" cy="5257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520" y="112644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387288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12644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126440"/>
            <a:ext cx="401508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872880"/>
            <a:ext cx="8228160" cy="250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371600" y="1240560"/>
            <a:ext cx="7772040" cy="1142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i="1" lang="en-US" sz="3200">
                <a:solidFill>
                  <a:srgbClr val="0a237a"/>
                </a:solidFill>
                <a:latin typeface="Calibri"/>
              </a:rPr>
              <a:t>Click to edit the title text formatTitle</a:t>
            </a:r>
            <a:endParaRPr/>
          </a:p>
        </p:txBody>
      </p:sp>
      <p:pic>
        <p:nvPicPr>
          <p:cNvPr id="1" name="Picture 6" descr=""/>
          <p:cNvPicPr/>
          <p:nvPr/>
        </p:nvPicPr>
        <p:blipFill>
          <a:blip r:embed="rId2"/>
          <a:srcRect l="0" t="0" r="2092" b="8877"/>
          <a:stretch>
            <a:fillRect/>
          </a:stretch>
        </p:blipFill>
        <p:spPr>
          <a:xfrm>
            <a:off x="6383880" y="5177880"/>
            <a:ext cx="2759760" cy="16797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591560" y="4585680"/>
            <a:ext cx="4494960" cy="20631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i="1" lang="en-US">
                <a:solidFill>
                  <a:srgbClr val="0a237a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i="1" lang="en-US">
                <a:solidFill>
                  <a:srgbClr val="0a237a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i="1" lang="en-US">
                <a:solidFill>
                  <a:srgbClr val="0a237a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i="1" lang="en-US">
                <a:solidFill>
                  <a:srgbClr val="0a237a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i="1" lang="en-US">
                <a:solidFill>
                  <a:srgbClr val="0a237a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i="1" lang="en-US">
                <a:solidFill>
                  <a:srgbClr val="0a237a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i="1" lang="en-US">
                <a:solidFill>
                  <a:srgbClr val="0a237a"/>
                </a:solidFill>
                <a:latin typeface="Calibri"/>
              </a:rPr>
              <a:t>Seventh Outline LevelName</a:t>
            </a:r>
            <a:r>
              <a:rPr i="1" lang="en-US">
                <a:solidFill>
                  <a:srgbClr val="0a237a"/>
                </a:solidFill>
                <a:latin typeface="Calibri"/>
              </a:rPr>
              <a:t>
</a:t>
            </a:r>
            <a:r>
              <a:rPr i="1" lang="en-US">
                <a:solidFill>
                  <a:srgbClr val="0a237a"/>
                </a:solidFill>
                <a:latin typeface="Calibri"/>
              </a:rPr>
              <a:t>Title</a:t>
            </a:r>
            <a:r>
              <a:rPr i="1" lang="en-US">
                <a:solidFill>
                  <a:srgbClr val="0a237a"/>
                </a:solidFill>
                <a:latin typeface="Calibri"/>
              </a:rPr>
              <a:t>
</a:t>
            </a:r>
            <a:r>
              <a:rPr i="1" lang="en-US">
                <a:solidFill>
                  <a:srgbClr val="0a237a"/>
                </a:solidFill>
                <a:latin typeface="Calibri"/>
              </a:rPr>
              <a:t>Contact info</a:t>
            </a:r>
            <a:endParaRPr/>
          </a:p>
        </p:txBody>
      </p:sp>
      <p:pic>
        <p:nvPicPr>
          <p:cNvPr id="3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71240" cy="68576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914040"/>
          </a:xfrm>
          <a:prstGeom prst="rect">
            <a:avLst/>
          </a:prstGeom>
          <a:ln>
            <a:noFill/>
          </a:ln>
        </p:spPr>
      </p:pic>
      <p:pic>
        <p:nvPicPr>
          <p:cNvPr id="39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651520" y="6460200"/>
            <a:ext cx="361440" cy="370080"/>
          </a:xfrm>
          <a:prstGeom prst="rect">
            <a:avLst/>
          </a:prstGeom>
          <a:ln>
            <a:noFill/>
          </a:ln>
        </p:spPr>
      </p:pic>
      <p:sp>
        <p:nvSpPr>
          <p:cNvPr id="40" name="Line 1"/>
          <p:cNvSpPr/>
          <p:nvPr/>
        </p:nvSpPr>
        <p:spPr>
          <a:xfrm>
            <a:off x="168120" y="6635520"/>
            <a:ext cx="8474040" cy="0"/>
          </a:xfrm>
          <a:prstGeom prst="line">
            <a:avLst/>
          </a:prstGeom>
          <a:ln w="9360">
            <a:solidFill>
              <a:srgbClr val="002463"/>
            </a:solidFill>
            <a:round/>
          </a:ln>
        </p:spPr>
      </p:sp>
      <p:sp>
        <p:nvSpPr>
          <p:cNvPr id="41" name="CustomShape 2"/>
          <p:cNvSpPr/>
          <p:nvPr/>
        </p:nvSpPr>
        <p:spPr>
          <a:xfrm>
            <a:off x="-86040" y="6636960"/>
            <a:ext cx="642960" cy="2120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126440"/>
            <a:ext cx="8228160" cy="5257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"/>
            </a:pPr>
            <a:r>
              <a:rPr b="1" lang="en-US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Lucida Grande"/>
              <a:buChar char="–"/>
            </a:pPr>
            <a:r>
              <a:rPr b="1" lang="en-US" sz="16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b="1" lang="en-US" sz="16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75000"/>
              <a:buFont typeface="Wingdings" charset="2"/>
              <a:buChar char=""/>
            </a:pPr>
            <a:r>
              <a:rPr b="1" lang="en-US" sz="16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280" cy="913680"/>
          </a:xfrm>
          <a:prstGeom prst="rect">
            <a:avLst/>
          </a:prstGeom>
          <a:ln>
            <a:noFill/>
          </a:ln>
        </p:spPr>
      </p:pic>
      <p:pic>
        <p:nvPicPr>
          <p:cNvPr id="79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651520" y="6460200"/>
            <a:ext cx="361080" cy="369720"/>
          </a:xfrm>
          <a:prstGeom prst="rect">
            <a:avLst/>
          </a:prstGeom>
          <a:ln>
            <a:noFill/>
          </a:ln>
        </p:spPr>
      </p:pic>
      <p:sp>
        <p:nvSpPr>
          <p:cNvPr id="80" name="Line 1"/>
          <p:cNvSpPr/>
          <p:nvPr/>
        </p:nvSpPr>
        <p:spPr>
          <a:xfrm>
            <a:off x="168120" y="6635520"/>
            <a:ext cx="8474040" cy="0"/>
          </a:xfrm>
          <a:prstGeom prst="line">
            <a:avLst/>
          </a:prstGeom>
          <a:ln w="9360">
            <a:solidFill>
              <a:srgbClr val="002463"/>
            </a:solidFill>
            <a:round/>
          </a:ln>
        </p:spPr>
      </p:sp>
      <p:sp>
        <p:nvSpPr>
          <p:cNvPr id="81" name="CustomShape 2"/>
          <p:cNvSpPr/>
          <p:nvPr/>
        </p:nvSpPr>
        <p:spPr>
          <a:xfrm>
            <a:off x="-86040" y="6636960"/>
            <a:ext cx="642600" cy="2116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image" Target="../media/image17.emf"/><Relationship Id="rId6" Type="http://schemas.openxmlformats.org/officeDocument/2006/relationships/slideLayout" Target="../slideLayouts/slideLayout2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Relationship Id="rId4" Type="http://schemas.openxmlformats.org/officeDocument/2006/relationships/chart" Target="../charts/chart10.xml"/><Relationship Id="rId5" Type="http://schemas.openxmlformats.org/officeDocument/2006/relationships/image" Target="../media/image18.emf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chart" Target="../charts/chart11.xml"/><Relationship Id="rId2" Type="http://schemas.openxmlformats.org/officeDocument/2006/relationships/chart" Target="../charts/chart12.xml"/><Relationship Id="rId3" Type="http://schemas.openxmlformats.org/officeDocument/2006/relationships/chart" Target="../charts/chart13.xml"/><Relationship Id="rId4" Type="http://schemas.openxmlformats.org/officeDocument/2006/relationships/chart" Target="../charts/chart14.xml"/><Relationship Id="rId5" Type="http://schemas.openxmlformats.org/officeDocument/2006/relationships/image" Target="../media/image19.emf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chart" Target="../charts/chart15.xml"/><Relationship Id="rId2" Type="http://schemas.openxmlformats.org/officeDocument/2006/relationships/chart" Target="../charts/chart16.xml"/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chart" Target="../charts/chart17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chart" Target="../charts/chart18.xml"/><Relationship Id="rId3" Type="http://schemas.openxmlformats.org/officeDocument/2006/relationships/chart" Target="../charts/chart19.xml"/><Relationship Id="rId4" Type="http://schemas.openxmlformats.org/officeDocument/2006/relationships/chart" Target="../charts/chart20.xml"/><Relationship Id="rId5" Type="http://schemas.openxmlformats.org/officeDocument/2006/relationships/chart" Target="../charts/chart21.xml"/><Relationship Id="rId6" Type="http://schemas.openxmlformats.org/officeDocument/2006/relationships/slideLayout" Target="../slideLayouts/slideLayout23.xml"/><Relationship Id="rId7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chart" Target="../charts/chart22.xml"/><Relationship Id="rId3" Type="http://schemas.openxmlformats.org/officeDocument/2006/relationships/chart" Target="../charts/chart23.xml"/><Relationship Id="rId4" Type="http://schemas.openxmlformats.org/officeDocument/2006/relationships/chart" Target="../charts/chart24.xml"/><Relationship Id="rId5" Type="http://schemas.openxmlformats.org/officeDocument/2006/relationships/chart" Target="../charts/chart25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chart" Target="../charts/chart26.xml"/><Relationship Id="rId3" Type="http://schemas.openxmlformats.org/officeDocument/2006/relationships/chart" Target="../charts/chart27.xml"/><Relationship Id="rId4" Type="http://schemas.openxmlformats.org/officeDocument/2006/relationships/chart" Target="../charts/chart28.xml"/><Relationship Id="rId5" Type="http://schemas.openxmlformats.org/officeDocument/2006/relationships/chart" Target="../charts/chart29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chart" Target="../charts/chart30.xml"/><Relationship Id="rId2" Type="http://schemas.openxmlformats.org/officeDocument/2006/relationships/image" Target="../media/image30.emf"/><Relationship Id="rId3" Type="http://schemas.openxmlformats.org/officeDocument/2006/relationships/chart" Target="../charts/chart31.xml"/><Relationship Id="rId4" Type="http://schemas.openxmlformats.org/officeDocument/2006/relationships/chart" Target="../charts/chart32.xm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379880" y="2513520"/>
            <a:ext cx="7772040" cy="20390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i="1" lang="en-US" sz="4800">
                <a:solidFill>
                  <a:srgbClr val="0a237a"/>
                </a:solidFill>
                <a:latin typeface="Calibri"/>
              </a:rPr>
              <a:t>Developing a Testing Pipeline for Metagenomic Classification Tools</a:t>
            </a:r>
            <a:r>
              <a:rPr i="1" lang="en-US" sz="4400">
                <a:solidFill>
                  <a:srgbClr val="0a237a"/>
                </a:solidFill>
                <a:latin typeface="Calibri"/>
              </a:rPr>
              <a:t>
</a:t>
            </a:r>
            <a:r>
              <a:rPr i="1" lang="en-US" sz="4400">
                <a:solidFill>
                  <a:srgbClr val="0a237a"/>
                </a:solidFill>
                <a:latin typeface="Calibri"/>
              </a:rPr>
              <a:t>
</a:t>
            </a:r>
            <a:r>
              <a:rPr lang="en-US" sz="3200">
                <a:solidFill>
                  <a:srgbClr val="0a237a"/>
                </a:solidFill>
                <a:latin typeface="Calibri"/>
              </a:rPr>
              <a:t>
</a:t>
            </a:r>
            <a:r>
              <a:rPr lang="en-US" sz="2600">
                <a:solidFill>
                  <a:srgbClr val="0a237a"/>
                </a:solidFill>
                <a:latin typeface="Calibri"/>
              </a:rPr>
              <a:t>25 September 2015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1591560" y="5486400"/>
            <a:ext cx="3163320" cy="1162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0a237a"/>
                </a:solidFill>
                <a:latin typeface="Calibri"/>
              </a:rPr>
              <a:t>Robert Player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Time and Resources of Classification</a:t>
            </a:r>
            <a:endParaRPr/>
          </a:p>
        </p:txBody>
      </p:sp>
      <p:graphicFrame>
        <p:nvGraphicFramePr>
          <p:cNvPr id="150" name=""/>
          <p:cNvGraphicFramePr/>
          <p:nvPr/>
        </p:nvGraphicFramePr>
        <p:xfrm>
          <a:off x="4023000" y="915480"/>
          <a:ext cx="5121000" cy="269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51" name="Table 2"/>
          <p:cNvGraphicFramePr/>
          <p:nvPr/>
        </p:nvGraphicFramePr>
        <p:xfrm>
          <a:off x="218880" y="4307760"/>
          <a:ext cx="1701000" cy="1204560"/>
        </p:xfrm>
        <a:graphic>
          <a:graphicData uri="http://schemas.openxmlformats.org/drawingml/2006/table">
            <a:tbl>
              <a:tblPr/>
              <a:tblGrid>
                <a:gridCol w="889560"/>
                <a:gridCol w="811800"/>
              </a:tblGrid>
              <a:tr h="278280">
                <a:tc>
                  <a:txBody>
                    <a:bodyPr lIns="90000" rIns="90000" tIns="46800" bIns="46800"/>
                    <a:p>
                      <a:r>
                        <a:rPr lang="en-US" sz="1300">
                          <a:latin typeface="Arial"/>
                        </a:rPr>
                        <a:t>Average read length</a:t>
                      </a:r>
                      <a:endParaRPr/>
                    </a:p>
                  </a:txBody>
                  <a:tcPr/>
                </a:tc>
              </a:tr>
              <a:tr h="308880">
                <a:tc>
                  <a:txBody>
                    <a:bodyPr lIns="90000" rIns="90000" tIns="46800" bIns="46800"/>
                    <a:p>
                      <a:r>
                        <a:rPr b="1" lang="en-US" sz="1500">
                          <a:latin typeface="Arial"/>
                        </a:rPr>
                        <a:t>MiSeq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500">
                          <a:latin typeface="Arial"/>
                        </a:rPr>
                        <a:t>250</a:t>
                      </a:r>
                      <a:endParaRPr/>
                    </a:p>
                  </a:txBody>
                  <a:tcPr/>
                </a:tc>
              </a:tr>
              <a:tr h="308880">
                <a:tc>
                  <a:txBody>
                    <a:bodyPr lIns="90000" rIns="90000" tIns="46800" bIns="46800"/>
                    <a:p>
                      <a:r>
                        <a:rPr b="1" lang="en-US" sz="1500">
                          <a:latin typeface="Arial"/>
                        </a:rPr>
                        <a:t>CLR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500">
                          <a:latin typeface="Arial"/>
                        </a:rPr>
                        <a:t>2829</a:t>
                      </a:r>
                      <a:endParaRPr/>
                    </a:p>
                  </a:txBody>
                  <a:tcPr/>
                </a:tc>
              </a:tr>
              <a:tr h="308880">
                <a:tc>
                  <a:txBody>
                    <a:bodyPr lIns="90000" rIns="90000" tIns="46800" bIns="46800"/>
                    <a:p>
                      <a:r>
                        <a:rPr b="1" lang="en-US" sz="1500">
                          <a:latin typeface="Arial"/>
                        </a:rPr>
                        <a:t>CCS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n-US" sz="1500">
                          <a:latin typeface="Arial"/>
                        </a:rPr>
                        <a:t>450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2" name=""/>
          <p:cNvGraphicFramePr/>
          <p:nvPr/>
        </p:nvGraphicFramePr>
        <p:xfrm>
          <a:off x="4135320" y="3677040"/>
          <a:ext cx="5008680" cy="2750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3" name="Table 3"/>
          <p:cNvGraphicFramePr/>
          <p:nvPr/>
        </p:nvGraphicFramePr>
        <p:xfrm>
          <a:off x="173520" y="1167480"/>
          <a:ext cx="3300840" cy="1483200"/>
        </p:xfrm>
        <a:graphic>
          <a:graphicData uri="http://schemas.openxmlformats.org/drawingml/2006/table">
            <a:tbl>
              <a:tblPr/>
              <a:tblGrid>
                <a:gridCol w="1117080"/>
                <a:gridCol w="2184120"/>
              </a:tblGrid>
              <a:tr h="279720">
                <a:tc>
                  <a:txBody>
                    <a:bodyPr lIns="90000" rIns="90000" tIns="46800" bIns="46800"/>
                    <a:p>
                      <a:pPr algn="r"/>
                      <a:r>
                        <a:rPr b="1" lang="en-US" sz="1200">
                          <a:latin typeface="Arial"/>
                        </a:rPr>
                        <a:t>ODIN node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1200">
                          <a:latin typeface="Arial"/>
                        </a:rPr>
                        <a:t>THOR</a:t>
                      </a:r>
                      <a:endParaRPr/>
                    </a:p>
                  </a:txBody>
                  <a:tcPr/>
                </a:tc>
              </a:tr>
              <a:tr h="465480">
                <a:tc>
                  <a:txBody>
                    <a:bodyPr lIns="90000" rIns="90000" tIns="46800" bIns="46800"/>
                    <a:p>
                      <a:pPr algn="r"/>
                      <a:r>
                        <a:rPr b="1" lang="en-US" sz="1200">
                          <a:latin typeface="Arial"/>
                        </a:rPr>
                        <a:t>processors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1200">
                          <a:latin typeface="Arial"/>
                        </a:rPr>
                        <a:t>32 hyper-threaded cores @ 2.40 GHz each</a:t>
                      </a:r>
                      <a:endParaRPr/>
                    </a:p>
                  </a:txBody>
                  <a:tcPr/>
                </a:tc>
              </a:tr>
              <a:tr h="738360">
                <a:tc>
                  <a:txBody>
                    <a:bodyPr lIns="90000" rIns="90000" tIns="46800" bIns="46800"/>
                    <a:p>
                      <a:pPr algn="r"/>
                      <a:r>
                        <a:rPr b="1" lang="en-US" sz="1200">
                          <a:latin typeface="Arial"/>
                        </a:rPr>
                        <a:t>memory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1200">
                          <a:latin typeface="Arial"/>
                        </a:rPr>
                        <a:t>32 x 16 GB DDR3 @ 1600 MHz + 1.2 TB ultra-low latency SSD as swap space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4" name="Table 4"/>
          <p:cNvGraphicFramePr/>
          <p:nvPr/>
        </p:nvGraphicFramePr>
        <p:xfrm>
          <a:off x="146160" y="2799720"/>
          <a:ext cx="3511080" cy="1184400"/>
        </p:xfrm>
        <a:graphic>
          <a:graphicData uri="http://schemas.openxmlformats.org/drawingml/2006/table">
            <a:tbl>
              <a:tblPr/>
              <a:tblGrid>
                <a:gridCol w="1144440"/>
                <a:gridCol w="2367000"/>
              </a:tblGrid>
              <a:tr h="349920">
                <a:tc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1300">
                          <a:latin typeface="Arial"/>
                        </a:rPr>
                        <a:t># of threads (not parallelized)</a:t>
                      </a:r>
                      <a:endParaRPr/>
                    </a:p>
                  </a:txBody>
                  <a:tcPr/>
                </a:tc>
              </a:tr>
              <a:tr h="278280">
                <a:tc>
                  <a:txBody>
                    <a:bodyPr lIns="90000" rIns="90000" tIns="46800" bIns="46800"/>
                    <a:p>
                      <a:r>
                        <a:rPr b="1" lang="en-US" sz="1300">
                          <a:latin typeface="Arial"/>
                        </a:rPr>
                        <a:t>Kraken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1300">
                          <a:latin typeface="Arial"/>
                        </a:rPr>
                        <a:t>64</a:t>
                      </a:r>
                      <a:endParaRPr/>
                    </a:p>
                  </a:txBody>
                  <a:tcPr/>
                </a:tc>
              </a:tr>
              <a:tr h="278280">
                <a:tc>
                  <a:txBody>
                    <a:bodyPr lIns="90000" rIns="90000" tIns="46800" bIns="46800"/>
                    <a:p>
                      <a:r>
                        <a:rPr b="1" lang="en-US" sz="1300">
                          <a:latin typeface="Arial"/>
                        </a:rPr>
                        <a:t>BlastN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1300">
                          <a:latin typeface="Arial"/>
                        </a:rPr>
                        <a:t>64</a:t>
                      </a:r>
                      <a:endParaRPr/>
                    </a:p>
                  </a:txBody>
                  <a:tcPr/>
                </a:tc>
              </a:tr>
              <a:tr h="278280">
                <a:tc>
                  <a:txBody>
                    <a:bodyPr lIns="90000" rIns="90000" tIns="46800" bIns="46800"/>
                    <a:p>
                      <a:r>
                        <a:rPr b="1" lang="en-US" sz="1300">
                          <a:latin typeface="Arial"/>
                        </a:rPr>
                        <a:t>Pathoscope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 sz="1300">
                          <a:latin typeface="Arial"/>
                        </a:rPr>
                        <a:t>Option N/A (8 for bowtie2)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Divergent Bacteria (different Family)</a:t>
            </a:r>
            <a:endParaRPr/>
          </a:p>
        </p:txBody>
      </p:sp>
      <p:graphicFrame>
        <p:nvGraphicFramePr>
          <p:cNvPr id="156" name=""/>
          <p:cNvGraphicFramePr/>
          <p:nvPr/>
        </p:nvGraphicFramePr>
        <p:xfrm>
          <a:off x="432000" y="950400"/>
          <a:ext cx="5756040" cy="1406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57" name=""/>
          <p:cNvGraphicFramePr/>
          <p:nvPr/>
        </p:nvGraphicFramePr>
        <p:xfrm>
          <a:off x="454680" y="2316960"/>
          <a:ext cx="5767920" cy="143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8" name=""/>
          <p:cNvGraphicFramePr/>
          <p:nvPr/>
        </p:nvGraphicFramePr>
        <p:xfrm>
          <a:off x="454680" y="3709440"/>
          <a:ext cx="5767920" cy="141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9" name=""/>
          <p:cNvGraphicFramePr/>
          <p:nvPr/>
        </p:nvGraphicFramePr>
        <p:xfrm>
          <a:off x="466560" y="5097960"/>
          <a:ext cx="5767560" cy="141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0" name="TextShape 2"/>
          <p:cNvSpPr txBox="1"/>
          <p:nvPr/>
        </p:nvSpPr>
        <p:spPr>
          <a:xfrm>
            <a:off x="6123600" y="971640"/>
            <a:ext cx="1879920" cy="4697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u="sng">
                <a:latin typeface="Arial"/>
              </a:rPr>
              <a:t>Taxonomic Level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Family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Genus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Species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Strain (No Rank)</a:t>
            </a:r>
            <a:endParaRPr/>
          </a:p>
        </p:txBody>
      </p:sp>
      <p:sp>
        <p:nvSpPr>
          <p:cNvPr id="161" name="TextShape 3"/>
          <p:cNvSpPr txBox="1"/>
          <p:nvPr/>
        </p:nvSpPr>
        <p:spPr>
          <a:xfrm rot="16200000">
            <a:off x="-294840" y="3656160"/>
            <a:ext cx="1119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Accuracy</a:t>
            </a:r>
            <a:endParaRPr/>
          </a:p>
        </p:txBody>
      </p:sp>
      <p:pic>
        <p:nvPicPr>
          <p:cNvPr id="162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144560" y="2545920"/>
            <a:ext cx="2095560" cy="211500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Divergent Viruses (different Genus)</a:t>
            </a:r>
            <a:endParaRPr/>
          </a:p>
        </p:txBody>
      </p:sp>
      <p:graphicFrame>
        <p:nvGraphicFramePr>
          <p:cNvPr id="164" name=""/>
          <p:cNvGraphicFramePr/>
          <p:nvPr/>
        </p:nvGraphicFramePr>
        <p:xfrm>
          <a:off x="418320" y="936720"/>
          <a:ext cx="5759640" cy="142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65" name=""/>
          <p:cNvGraphicFramePr/>
          <p:nvPr/>
        </p:nvGraphicFramePr>
        <p:xfrm>
          <a:off x="418320" y="2321640"/>
          <a:ext cx="5759640" cy="1427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6" name=""/>
          <p:cNvGraphicFramePr/>
          <p:nvPr/>
        </p:nvGraphicFramePr>
        <p:xfrm>
          <a:off x="418320" y="3712680"/>
          <a:ext cx="5759640" cy="142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7" name=""/>
          <p:cNvGraphicFramePr/>
          <p:nvPr/>
        </p:nvGraphicFramePr>
        <p:xfrm>
          <a:off x="396000" y="5104080"/>
          <a:ext cx="575964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8" name="TextShape 2"/>
          <p:cNvSpPr txBox="1"/>
          <p:nvPr/>
        </p:nvSpPr>
        <p:spPr>
          <a:xfrm>
            <a:off x="6123600" y="972360"/>
            <a:ext cx="1879920" cy="4697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u="sng">
                <a:latin typeface="Arial"/>
              </a:rPr>
              <a:t>Taxonomic Level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Family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Genus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Species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Strain (No Rank)</a:t>
            </a:r>
            <a:endParaRPr/>
          </a:p>
        </p:txBody>
      </p:sp>
      <p:sp>
        <p:nvSpPr>
          <p:cNvPr id="169" name="TextShape 3"/>
          <p:cNvSpPr txBox="1"/>
          <p:nvPr/>
        </p:nvSpPr>
        <p:spPr>
          <a:xfrm rot="16200000">
            <a:off x="-294840" y="3656160"/>
            <a:ext cx="1119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Accuracy</a:t>
            </a:r>
            <a:endParaRPr/>
          </a:p>
        </p:txBody>
      </p:sp>
      <p:pic>
        <p:nvPicPr>
          <p:cNvPr id="17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384320" y="2710440"/>
            <a:ext cx="1764000" cy="17370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Near-Neighbor Bacteria (different Strains)</a:t>
            </a:r>
            <a:endParaRPr/>
          </a:p>
        </p:txBody>
      </p:sp>
      <p:graphicFrame>
        <p:nvGraphicFramePr>
          <p:cNvPr id="172" name=""/>
          <p:cNvGraphicFramePr/>
          <p:nvPr/>
        </p:nvGraphicFramePr>
        <p:xfrm>
          <a:off x="454680" y="961200"/>
          <a:ext cx="5756040" cy="1406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73" name=""/>
          <p:cNvGraphicFramePr/>
          <p:nvPr/>
        </p:nvGraphicFramePr>
        <p:xfrm>
          <a:off x="443160" y="2307960"/>
          <a:ext cx="5767560" cy="141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4" name=""/>
          <p:cNvGraphicFramePr/>
          <p:nvPr/>
        </p:nvGraphicFramePr>
        <p:xfrm>
          <a:off x="454680" y="3691800"/>
          <a:ext cx="5767920" cy="143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5" name=""/>
          <p:cNvGraphicFramePr/>
          <p:nvPr/>
        </p:nvGraphicFramePr>
        <p:xfrm>
          <a:off x="443160" y="5087160"/>
          <a:ext cx="5767560" cy="141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6" name="TextShape 2"/>
          <p:cNvSpPr txBox="1"/>
          <p:nvPr/>
        </p:nvSpPr>
        <p:spPr>
          <a:xfrm>
            <a:off x="6123600" y="972000"/>
            <a:ext cx="1879920" cy="4697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u="sng">
                <a:latin typeface="Arial"/>
              </a:rPr>
              <a:t>Taxonomic Level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Family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Genus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Species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Strain (No Rank)</a:t>
            </a:r>
            <a:endParaRPr/>
          </a:p>
        </p:txBody>
      </p:sp>
      <p:sp>
        <p:nvSpPr>
          <p:cNvPr id="177" name="TextShape 3"/>
          <p:cNvSpPr txBox="1"/>
          <p:nvPr/>
        </p:nvSpPr>
        <p:spPr>
          <a:xfrm rot="16200000">
            <a:off x="-294840" y="3656160"/>
            <a:ext cx="1119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Accuracy</a:t>
            </a:r>
            <a:endParaRPr/>
          </a:p>
        </p:txBody>
      </p:sp>
      <p:pic>
        <p:nvPicPr>
          <p:cNvPr id="178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317360" y="2922480"/>
            <a:ext cx="1830600" cy="13528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TP + FP + FN</a:t>
            </a:r>
            <a:endParaRPr/>
          </a:p>
        </p:txBody>
      </p:sp>
      <p:graphicFrame>
        <p:nvGraphicFramePr>
          <p:cNvPr id="180" name=""/>
          <p:cNvGraphicFramePr/>
          <p:nvPr/>
        </p:nvGraphicFramePr>
        <p:xfrm>
          <a:off x="4483440" y="1327680"/>
          <a:ext cx="44794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81" name=""/>
          <p:cNvGraphicFramePr/>
          <p:nvPr/>
        </p:nvGraphicFramePr>
        <p:xfrm>
          <a:off x="-548640" y="1972440"/>
          <a:ext cx="5029200" cy="387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8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23360" y="1865880"/>
            <a:ext cx="363960" cy="60300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414280" y="1188720"/>
            <a:ext cx="363960" cy="603000"/>
          </a:xfrm>
          <a:prstGeom prst="rect">
            <a:avLst/>
          </a:prstGeom>
          <a:ln>
            <a:noFill/>
          </a:ln>
        </p:spPr>
      </p:pic>
      <p:graphicFrame>
        <p:nvGraphicFramePr>
          <p:cNvPr id="184" name=""/>
          <p:cNvGraphicFramePr/>
          <p:nvPr/>
        </p:nvGraphicFramePr>
        <p:xfrm>
          <a:off x="4519440" y="3869640"/>
          <a:ext cx="4479480" cy="26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Conclusions</a:t>
            </a:r>
            <a:endParaRPr/>
          </a:p>
        </p:txBody>
      </p:sp>
      <p:graphicFrame>
        <p:nvGraphicFramePr>
          <p:cNvPr id="186" name="Table 2"/>
          <p:cNvGraphicFramePr/>
          <p:nvPr/>
        </p:nvGraphicFramePr>
        <p:xfrm>
          <a:off x="133560" y="979560"/>
          <a:ext cx="8918640" cy="5511960"/>
        </p:xfrm>
        <a:graphic>
          <a:graphicData uri="http://schemas.openxmlformats.org/drawingml/2006/table">
            <a:tbl>
              <a:tblPr/>
              <a:tblGrid>
                <a:gridCol w="1809000"/>
                <a:gridCol w="3306600"/>
                <a:gridCol w="3803400"/>
              </a:tblGrid>
              <a:tr h="406440">
                <a:tc>
                  <a:txBody>
                    <a:bodyPr lIns="90000" rIns="90000" tIns="46800" bIns="46800"/>
                    <a:p>
                      <a:pPr algn="r"/>
                      <a:r>
                        <a:rPr b="1" lang="en-US" sz="2200">
                          <a:latin typeface="Arial"/>
                        </a:rPr>
                        <a:t>Classifier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US" sz="2200">
                          <a:latin typeface="Arial"/>
                        </a:rPr>
                        <a:t>Strengths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b="1" lang="en-US" sz="2200">
                          <a:latin typeface="Arial"/>
                        </a:rPr>
                        <a:t>Weaknesses</a:t>
                      </a:r>
                      <a:endParaRPr/>
                    </a:p>
                  </a:txBody>
                  <a:tcPr/>
                </a:tc>
              </a:tr>
              <a:tr h="1702440">
                <a:tc>
                  <a:txBody>
                    <a:bodyPr lIns="90000" rIns="90000" tIns="46800" bIns="46800"/>
                    <a:p>
                      <a:pPr algn="r"/>
                      <a:r>
                        <a:rPr b="1" lang="en-US" sz="2200">
                          <a:latin typeface="Arial"/>
                        </a:rPr>
                        <a:t>Kraken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US" sz="1600">
                          <a:latin typeface="Arial"/>
                        </a:rPr>
                        <a:t>Fastest classification time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US" sz="1600">
                          <a:latin typeface="Arial"/>
                        </a:rPr>
                        <a:t>Highest FP rate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US" sz="1600">
                          <a:latin typeface="Arial"/>
                        </a:rPr>
                        <a:t>Algorithm based on exact matches, requires high accuracy base calls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US" sz="1600">
                          <a:latin typeface="Arial"/>
                        </a:rPr>
                        <a:t>Requires most RAM for building reference database</a:t>
                      </a:r>
                      <a:endParaRPr/>
                    </a:p>
                  </a:txBody>
                  <a:tcPr/>
                </a:tc>
              </a:tr>
              <a:tr h="1702440">
                <a:tc>
                  <a:txBody>
                    <a:bodyPr lIns="90000" rIns="90000" tIns="46800" bIns="46800"/>
                    <a:p>
                      <a:pPr algn="r"/>
                      <a:r>
                        <a:rPr b="1" lang="en-US" sz="2200">
                          <a:latin typeface="Arial"/>
                        </a:rPr>
                        <a:t>blastn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US" sz="1600">
                          <a:latin typeface="Arial"/>
                        </a:rPr>
                        <a:t>Best CLR read classification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US" sz="1600">
                          <a:latin typeface="Arial"/>
                        </a:rPr>
                        <a:t>Lowest FN rate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US" sz="1600">
                          <a:latin typeface="Arial"/>
                        </a:rPr>
                        <a:t>Output formatting problems for reporting best hit: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US" sz="1600">
                          <a:latin typeface="Arial"/>
                        </a:rPr>
                        <a:t>    </a:t>
                      </a:r>
                      <a:r>
                        <a:rPr lang="en-US" sz="1600">
                          <a:latin typeface="Arial"/>
                        </a:rPr>
                        <a:t>- Multiple hits in different                        genomes</a:t>
                      </a:r>
                      <a:endParaRPr/>
                    </a:p>
                  </a:txBody>
                  <a:tcPr/>
                </a:tc>
              </a:tr>
              <a:tr h="1701000">
                <a:tc>
                  <a:txBody>
                    <a:bodyPr lIns="90000" rIns="90000" tIns="46800" bIns="46800"/>
                    <a:p>
                      <a:pPr algn="r"/>
                      <a:r>
                        <a:rPr b="1" lang="en-US" sz="2200">
                          <a:latin typeface="Arial"/>
                        </a:rPr>
                        <a:t>PathoScope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US">
                          <a:latin typeface="Arial"/>
                        </a:rPr>
                        <a:t>Highest overall accuracies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US">
                          <a:latin typeface="Arial"/>
                        </a:rPr>
                        <a:t>Lowest FP rate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US" sz="1600">
                          <a:latin typeface="Arial"/>
                        </a:rPr>
                        <a:t>Highest FN rate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US" sz="1600">
                          <a:latin typeface="Arial"/>
                        </a:rPr>
                        <a:t>Worst CLR read classification</a:t>
                      </a:r>
                      <a:endParaRPr/>
                    </a:p>
                    <a:p>
                      <a:pPr>
                        <a:buSzPct val="45000"/>
                        <a:buFont typeface="StarSymbol"/>
                        <a:buChar char=""/>
                      </a:pPr>
                      <a:r>
                        <a:rPr lang="en-US" sz="1600">
                          <a:latin typeface="Arial"/>
                        </a:rPr>
                        <a:t>Requires most RAM during classification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Future Work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304920" y="1143000"/>
            <a:ext cx="848484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Automate the pipeline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reads pulled from MANY sets of simulated data from ART and PBsim for each organism.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Classify non-simulated sequence reads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Increase Complexity of Test dataset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Expand list of organisms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Vary number of reads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Add noise (many host reads in 'real' metagenomic samples)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Define datasets for different use cases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Acknowledgements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304920" y="1143000"/>
            <a:ext cx="848484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Jennifer Weller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UNCC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Mentor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Chris Bradburne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AOS/QPA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Supervisor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Ben Baugher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AOS/QAI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IRAD support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Dave Karig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REDD/R1C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MURI support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Tom Mehoke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REDD/R1C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Bioinformatics support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Ron Jacak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REDD/R1C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Cluster support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Brant Chee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AOS/QAS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General Q&amp;A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Thank You: Questions?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189720" y="6595560"/>
            <a:ext cx="2004840" cy="262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200">
                <a:latin typeface="Arial"/>
              </a:rPr>
              <a:t>www.trygvewakenshaw.net</a:t>
            </a:r>
            <a:endParaRPr/>
          </a:p>
        </p:txBody>
      </p:sp>
      <p:pic>
        <p:nvPicPr>
          <p:cNvPr id="1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33680" y="1670400"/>
            <a:ext cx="4822200" cy="3727440"/>
          </a:xfrm>
          <a:prstGeom prst="rect">
            <a:avLst/>
          </a:prstGeom>
          <a:ln>
            <a:noFill/>
          </a:ln>
        </p:spPr>
      </p:pic>
      <p:sp>
        <p:nvSpPr>
          <p:cNvPr id="194" name="TextShape 3"/>
          <p:cNvSpPr txBox="1"/>
          <p:nvPr/>
        </p:nvSpPr>
        <p:spPr>
          <a:xfrm>
            <a:off x="305640" y="1143000"/>
            <a:ext cx="848484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Background and Goals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Classification Tools to be Tested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500">
                <a:solidFill>
                  <a:srgbClr val="0000cc"/>
                </a:solidFill>
                <a:latin typeface="Arial"/>
              </a:rPr>
              <a:t>BLASTN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500">
                <a:solidFill>
                  <a:srgbClr val="0000cc"/>
                </a:solidFill>
                <a:latin typeface="Arial"/>
              </a:rPr>
              <a:t>Kraken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500">
                <a:solidFill>
                  <a:srgbClr val="0000cc"/>
                </a:solidFill>
                <a:latin typeface="Arial"/>
              </a:rPr>
              <a:t>PathoScope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500">
                <a:solidFill>
                  <a:srgbClr val="0000cc"/>
                </a:solidFill>
                <a:latin typeface="Arial"/>
              </a:rPr>
              <a:t>(GOTTCHA, Mini-kraken, SURPI)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Test Databases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Test Input (and generation of)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Test Output Statistics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500">
                <a:solidFill>
                  <a:srgbClr val="0000cc"/>
                </a:solidFill>
                <a:latin typeface="Arial"/>
              </a:rPr>
              <a:t>Runtime and Resources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500">
                <a:solidFill>
                  <a:srgbClr val="0000cc"/>
                </a:solidFill>
                <a:latin typeface="Arial"/>
              </a:rPr>
              <a:t>Divergent Bacteria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500">
                <a:solidFill>
                  <a:srgbClr val="0000cc"/>
                </a:solidFill>
                <a:latin typeface="Arial"/>
              </a:rPr>
              <a:t>Near-Neighbor Bacteria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500">
                <a:solidFill>
                  <a:srgbClr val="0000cc"/>
                </a:solidFill>
                <a:latin typeface="Arial"/>
              </a:rPr>
              <a:t>Viruses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Conclusions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Future Work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Test Output Statistics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304920" y="1143000"/>
            <a:ext cx="848484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Definitions in Context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600">
                <a:solidFill>
                  <a:srgbClr val="0000cc"/>
                </a:solidFill>
                <a:latin typeface="Arial"/>
              </a:rPr>
              <a:t>TP = number of reads classified correctly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600">
                <a:solidFill>
                  <a:srgbClr val="0000cc"/>
                </a:solidFill>
                <a:latin typeface="Arial"/>
              </a:rPr>
              <a:t>FP = number of reads classified incorrectly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600">
                <a:solidFill>
                  <a:srgbClr val="0000cc"/>
                </a:solidFill>
                <a:latin typeface="Arial"/>
              </a:rPr>
              <a:t>TN = 0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600">
                <a:solidFill>
                  <a:srgbClr val="0000cc"/>
                </a:solidFill>
                <a:latin typeface="Arial"/>
              </a:rPr>
              <a:t>FN = number of reads NOT classified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600">
                <a:solidFill>
                  <a:srgbClr val="0000cc"/>
                </a:solidFill>
                <a:latin typeface="Arial"/>
              </a:rPr>
              <a:t>P = TP+FP (total number of reads classified)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600">
                <a:solidFill>
                  <a:srgbClr val="0000cc"/>
                </a:solidFill>
                <a:latin typeface="Arial"/>
              </a:rPr>
              <a:t>N = TN+FN (total number of reads left unclassified)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Accuracy = (TP+TN)/(P+N)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PPV = TP/P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Time and Resources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600">
                <a:solidFill>
                  <a:srgbClr val="0000cc"/>
                </a:solidFill>
                <a:latin typeface="Arial"/>
              </a:rPr>
              <a:t>reads/min = 26,000/walltime(mins)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600">
                <a:solidFill>
                  <a:srgbClr val="0000cc"/>
                </a:solidFill>
                <a:latin typeface="Arial"/>
              </a:rPr>
              <a:t>max RSS (resident set size)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41200" y="71640"/>
            <a:ext cx="8765280" cy="80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  <a:ea typeface="DejaVu Sans"/>
              </a:rPr>
              <a:t>Johns Hopkins Applied Physics Laboratory (APL)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304920" y="1143000"/>
            <a:ext cx="8484480" cy="52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Established in 1942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173db5"/>
                </a:solidFill>
                <a:latin typeface="Arial"/>
                <a:ea typeface="DejaVu Sans"/>
              </a:rPr>
              <a:t>Developed the ‘variable-time proximity fuze’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After WWII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1a44cc"/>
                </a:solidFill>
                <a:latin typeface="Arial"/>
                <a:ea typeface="DejaVu Sans"/>
              </a:rPr>
              <a:t>Guided missile technology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1a44cc"/>
                </a:solidFill>
                <a:latin typeface="Arial"/>
                <a:ea typeface="DejaVu Sans"/>
              </a:rPr>
              <a:t>First satellite positioning system (TRANSIT)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1a44cc"/>
                </a:solidFill>
                <a:latin typeface="Arial"/>
                <a:ea typeface="DejaVu Sans"/>
              </a:rPr>
              <a:t>Played major role in development of GPS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Recently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173db5"/>
                </a:solidFill>
                <a:latin typeface="Arial"/>
                <a:ea typeface="DejaVu Sans"/>
              </a:rPr>
              <a:t>Robo Sally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173db5"/>
                </a:solidFill>
                <a:latin typeface="Arial"/>
                <a:ea typeface="DejaVu Sans"/>
              </a:rPr>
              <a:t>New Horizons Pluto flyby</a:t>
            </a:r>
            <a:endParaRPr/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51960" y="1129680"/>
            <a:ext cx="1828440" cy="232920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6878880" y="3459240"/>
            <a:ext cx="1506960" cy="166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500">
                <a:solidFill>
                  <a:srgbClr val="000000"/>
                </a:solidFill>
                <a:latin typeface="Arial"/>
                <a:ea typeface="DejaVu Sans"/>
              </a:rPr>
              <a:t>https://en.wikipedia.org/wiki/MGM-31_Pershing</a:t>
            </a:r>
            <a:endParaRPr/>
          </a:p>
        </p:txBody>
      </p:sp>
      <p:sp>
        <p:nvSpPr>
          <p:cNvPr id="129" name="CustomShape 4"/>
          <p:cNvSpPr/>
          <p:nvPr/>
        </p:nvSpPr>
        <p:spPr>
          <a:xfrm>
            <a:off x="1986120" y="6327360"/>
            <a:ext cx="1384920" cy="166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500">
                <a:solidFill>
                  <a:srgbClr val="000000"/>
                </a:solidFill>
                <a:latin typeface="Arial"/>
                <a:ea typeface="DejaVu Sans"/>
              </a:rPr>
              <a:t>https://en.wikipedia.org/wiki/New_Horizons</a:t>
            </a:r>
            <a:endParaRPr/>
          </a:p>
        </p:txBody>
      </p:sp>
      <p:pic>
        <p:nvPicPr>
          <p:cNvPr id="130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51480" y="4648320"/>
            <a:ext cx="1676160" cy="1653120"/>
          </a:xfrm>
          <a:prstGeom prst="rect">
            <a:avLst/>
          </a:prstGeom>
          <a:ln>
            <a:noFill/>
          </a:ln>
        </p:spPr>
      </p:pic>
      <p:pic>
        <p:nvPicPr>
          <p:cNvPr id="131" name="Picture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71840" y="3860640"/>
            <a:ext cx="3517560" cy="2345040"/>
          </a:xfrm>
          <a:prstGeom prst="rect">
            <a:avLst/>
          </a:prstGeom>
          <a:ln>
            <a:noFill/>
          </a:ln>
        </p:spPr>
      </p:pic>
      <p:sp>
        <p:nvSpPr>
          <p:cNvPr id="132" name="CustomShape 5"/>
          <p:cNvSpPr/>
          <p:nvPr/>
        </p:nvSpPr>
        <p:spPr>
          <a:xfrm>
            <a:off x="5185440" y="6219360"/>
            <a:ext cx="3157560" cy="166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500">
                <a:solidFill>
                  <a:srgbClr val="000000"/>
                </a:solidFill>
                <a:latin typeface="Arial"/>
                <a:ea typeface="DejaVu Sans"/>
              </a:rPr>
              <a:t>http://api.hub.jhu.edu/factory/sites/default/files/styles/hub_medium/public/robosally-2.jpg?itok=HAhdHzMX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NEW Test Output Statistics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304920" y="1143000"/>
            <a:ext cx="848484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Definitions in Context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600">
                <a:solidFill>
                  <a:srgbClr val="0000cc"/>
                </a:solidFill>
                <a:latin typeface="Arial"/>
              </a:rPr>
              <a:t>TP = read from [this taxid] classified as [this taxid]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600">
                <a:solidFill>
                  <a:srgbClr val="0000cc"/>
                </a:solidFill>
                <a:latin typeface="Arial"/>
              </a:rPr>
              <a:t>TN = read from [any other taxid] did NOT classify as [this taxid]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600">
                <a:solidFill>
                  <a:srgbClr val="0000cc"/>
                </a:solidFill>
                <a:latin typeface="Arial"/>
              </a:rPr>
              <a:t>FP = read from [any other taxid] classified as [this taxid]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600">
                <a:solidFill>
                  <a:srgbClr val="0000cc"/>
                </a:solidFill>
                <a:latin typeface="Arial"/>
              </a:rPr>
              <a:t>FN = read from [this taxid] did NOT classify as [this taxid]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600">
                <a:solidFill>
                  <a:srgbClr val="0000cc"/>
                </a:solidFill>
                <a:latin typeface="Arial"/>
              </a:rPr>
              <a:t>P = TP+FP (total number of reads classified as [this taxid])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600">
                <a:solidFill>
                  <a:srgbClr val="0000cc"/>
                </a:solidFill>
                <a:latin typeface="Arial"/>
              </a:rPr>
              <a:t>N = TN+FN (total number of reads that did NOT classify as [this taxid])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Test Input: Integrative Genomics Viewer (IGV)</a:t>
            </a:r>
            <a:endParaRPr/>
          </a:p>
        </p:txBody>
      </p:sp>
      <p:pic>
        <p:nvPicPr>
          <p:cNvPr id="2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0880" y="1394640"/>
            <a:ext cx="8960760" cy="5091840"/>
          </a:xfrm>
          <a:prstGeom prst="rect">
            <a:avLst/>
          </a:prstGeom>
          <a:ln>
            <a:noFill/>
          </a:ln>
        </p:spPr>
      </p:pic>
      <p:sp>
        <p:nvSpPr>
          <p:cNvPr id="201" name="TextShape 2"/>
          <p:cNvSpPr txBox="1"/>
          <p:nvPr/>
        </p:nvSpPr>
        <p:spPr>
          <a:xfrm>
            <a:off x="2880" y="2689560"/>
            <a:ext cx="1241280" cy="34056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200">
                <a:latin typeface="Arial"/>
              </a:rPr>
              <a:t>MiSeq</a:t>
            </a:r>
            <a:endParaRPr/>
          </a:p>
          <a:p>
            <a:pPr algn="ctr"/>
            <a:r>
              <a:rPr lang="en-US" sz="1200">
                <a:latin typeface="Arial"/>
              </a:rPr>
              <a:t>Depth of Coverage</a:t>
            </a:r>
            <a:endParaRPr/>
          </a:p>
          <a:p>
            <a:pPr algn="ctr"/>
            <a:r>
              <a:rPr lang="en-US" sz="1200">
                <a:latin typeface="Arial"/>
              </a:rPr>
              <a:t>0-122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2200">
                <a:latin typeface="Arial"/>
              </a:rPr>
              <a:t>CCS</a:t>
            </a:r>
            <a:endParaRPr/>
          </a:p>
          <a:p>
            <a:pPr algn="ctr"/>
            <a:r>
              <a:rPr lang="en-US" sz="1200">
                <a:latin typeface="Arial"/>
              </a:rPr>
              <a:t>Depth of Coverage</a:t>
            </a:r>
            <a:endParaRPr/>
          </a:p>
          <a:p>
            <a:pPr algn="ctr"/>
            <a:r>
              <a:rPr lang="en-US" sz="1200">
                <a:latin typeface="Arial"/>
              </a:rPr>
              <a:t>0-433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2200">
                <a:latin typeface="Arial"/>
              </a:rPr>
              <a:t>CLR</a:t>
            </a:r>
            <a:endParaRPr/>
          </a:p>
          <a:p>
            <a:pPr algn="ctr"/>
            <a:r>
              <a:rPr lang="en-US" sz="1200">
                <a:latin typeface="Arial"/>
              </a:rPr>
              <a:t>Depth of Coverage</a:t>
            </a:r>
            <a:endParaRPr/>
          </a:p>
          <a:p>
            <a:pPr algn="ctr"/>
            <a:r>
              <a:rPr lang="en-US" sz="1200">
                <a:latin typeface="Arial"/>
              </a:rPr>
              <a:t>0</a:t>
            </a:r>
            <a:endParaRPr/>
          </a:p>
          <a:p>
            <a:pPr algn="ctr"/>
            <a:endParaRPr/>
          </a:p>
        </p:txBody>
      </p:sp>
      <p:sp>
        <p:nvSpPr>
          <p:cNvPr id="202" name="TextShape 3"/>
          <p:cNvSpPr txBox="1"/>
          <p:nvPr/>
        </p:nvSpPr>
        <p:spPr>
          <a:xfrm>
            <a:off x="360" y="915120"/>
            <a:ext cx="769284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Human parainfluenza virus 2 – smallest genome (3 Kbp)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Test Input: Integrative Genomics Viewer (IGV)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0" y="914760"/>
            <a:ext cx="769284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Pepper mottle virus (9 Kbp)</a:t>
            </a:r>
            <a:endParaRPr/>
          </a:p>
        </p:txBody>
      </p:sp>
      <p:pic>
        <p:nvPicPr>
          <p:cNvPr id="2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0880" y="1416600"/>
            <a:ext cx="8961120" cy="5092200"/>
          </a:xfrm>
          <a:prstGeom prst="rect">
            <a:avLst/>
          </a:prstGeom>
          <a:ln>
            <a:noFill/>
          </a:ln>
        </p:spPr>
      </p:pic>
      <p:sp>
        <p:nvSpPr>
          <p:cNvPr id="206" name="TextShape 3"/>
          <p:cNvSpPr txBox="1"/>
          <p:nvPr/>
        </p:nvSpPr>
        <p:spPr>
          <a:xfrm>
            <a:off x="2880" y="2689560"/>
            <a:ext cx="1241280" cy="34056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200">
                <a:latin typeface="Arial"/>
              </a:rPr>
              <a:t>MiSeq</a:t>
            </a:r>
            <a:endParaRPr/>
          </a:p>
          <a:p>
            <a:pPr algn="ctr"/>
            <a:r>
              <a:rPr lang="en-US" sz="1200">
                <a:latin typeface="Arial"/>
              </a:rPr>
              <a:t>Depth of Coverage</a:t>
            </a:r>
            <a:endParaRPr/>
          </a:p>
          <a:p>
            <a:pPr algn="ctr"/>
            <a:r>
              <a:rPr lang="en-US" sz="1200">
                <a:latin typeface="Arial"/>
              </a:rPr>
              <a:t>0-41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2200">
                <a:latin typeface="Arial"/>
              </a:rPr>
              <a:t>CCS</a:t>
            </a:r>
            <a:endParaRPr/>
          </a:p>
          <a:p>
            <a:pPr algn="ctr"/>
            <a:r>
              <a:rPr lang="en-US" sz="1200">
                <a:latin typeface="Arial"/>
              </a:rPr>
              <a:t>Depth of Coverage</a:t>
            </a:r>
            <a:endParaRPr/>
          </a:p>
          <a:p>
            <a:pPr algn="ctr"/>
            <a:r>
              <a:rPr lang="en-US" sz="1200">
                <a:latin typeface="Arial"/>
              </a:rPr>
              <a:t>0-73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2200">
                <a:latin typeface="Arial"/>
              </a:rPr>
              <a:t>CLR</a:t>
            </a:r>
            <a:endParaRPr/>
          </a:p>
          <a:p>
            <a:pPr algn="ctr"/>
            <a:r>
              <a:rPr lang="en-US" sz="1200">
                <a:latin typeface="Arial"/>
              </a:rPr>
              <a:t>Depth of Coverage</a:t>
            </a:r>
            <a:endParaRPr/>
          </a:p>
          <a:p>
            <a:pPr algn="ctr"/>
            <a:r>
              <a:rPr lang="en-US" sz="1200">
                <a:latin typeface="Arial"/>
              </a:rPr>
              <a:t>0</a:t>
            </a:r>
            <a:endParaRPr/>
          </a:p>
          <a:p>
            <a:pPr algn="ctr"/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1416600"/>
            <a:ext cx="8961120" cy="5092200"/>
          </a:xfrm>
          <a:prstGeom prst="rect">
            <a:avLst/>
          </a:prstGeom>
          <a:ln>
            <a:noFill/>
          </a:ln>
        </p:spPr>
      </p:pic>
      <p:sp>
        <p:nvSpPr>
          <p:cNvPr id="208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Test Input: Integrative Genomics Viewer (IGV)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0" y="914760"/>
            <a:ext cx="769284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i="1" lang="en-US" sz="2000">
                <a:solidFill>
                  <a:srgbClr val="000000"/>
                </a:solidFill>
                <a:latin typeface="Arial"/>
              </a:rPr>
              <a:t>Bacillus anthracis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 strain A2012 (184 Kbp)</a:t>
            </a:r>
            <a:endParaRPr/>
          </a:p>
        </p:txBody>
      </p:sp>
      <p:sp>
        <p:nvSpPr>
          <p:cNvPr id="210" name="TextShape 3"/>
          <p:cNvSpPr txBox="1"/>
          <p:nvPr/>
        </p:nvSpPr>
        <p:spPr>
          <a:xfrm>
            <a:off x="2880" y="2689560"/>
            <a:ext cx="1241280" cy="34056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200">
                <a:latin typeface="Arial"/>
              </a:rPr>
              <a:t>MiSeq</a:t>
            </a:r>
            <a:endParaRPr/>
          </a:p>
          <a:p>
            <a:pPr algn="ctr"/>
            <a:r>
              <a:rPr lang="en-US" sz="1200">
                <a:latin typeface="Arial"/>
              </a:rPr>
              <a:t>Depth of Coverage</a:t>
            </a:r>
            <a:endParaRPr/>
          </a:p>
          <a:p>
            <a:pPr algn="ctr"/>
            <a:r>
              <a:rPr lang="en-US" sz="1200">
                <a:latin typeface="Arial"/>
              </a:rPr>
              <a:t>&lt;10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2200">
                <a:latin typeface="Arial"/>
              </a:rPr>
              <a:t>CCS</a:t>
            </a:r>
            <a:endParaRPr/>
          </a:p>
          <a:p>
            <a:pPr algn="ctr"/>
            <a:r>
              <a:rPr lang="en-US" sz="1200">
                <a:latin typeface="Arial"/>
              </a:rPr>
              <a:t>Depth of Coverage</a:t>
            </a:r>
            <a:endParaRPr/>
          </a:p>
          <a:p>
            <a:pPr algn="ctr"/>
            <a:r>
              <a:rPr lang="en-US" sz="1200">
                <a:latin typeface="Arial"/>
              </a:rPr>
              <a:t>&lt;10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2200">
                <a:latin typeface="Arial"/>
              </a:rPr>
              <a:t>CLR</a:t>
            </a:r>
            <a:endParaRPr/>
          </a:p>
          <a:p>
            <a:pPr algn="ctr"/>
            <a:r>
              <a:rPr lang="en-US" sz="1200">
                <a:latin typeface="Arial"/>
              </a:rPr>
              <a:t>Depth of Coverage</a:t>
            </a:r>
            <a:endParaRPr/>
          </a:p>
          <a:p>
            <a:pPr algn="ctr"/>
            <a:r>
              <a:rPr lang="en-US" sz="1200">
                <a:latin typeface="Arial"/>
              </a:rPr>
              <a:t>0</a:t>
            </a:r>
            <a:endParaRPr/>
          </a:p>
          <a:p>
            <a:pPr algn="ctr"/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Test Input: Integrative Genomics Viewer (IGV)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0" y="914760"/>
            <a:ext cx="769284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i="1" lang="en-US" sz="2000">
                <a:solidFill>
                  <a:srgbClr val="000000"/>
                </a:solidFill>
                <a:latin typeface="Arial"/>
              </a:rPr>
              <a:t>Bacillus anthracis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 Sterne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 – largest genome (5303 Kbp)</a:t>
            </a:r>
            <a:endParaRPr/>
          </a:p>
        </p:txBody>
      </p:sp>
      <p:pic>
        <p:nvPicPr>
          <p:cNvPr id="2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1397520"/>
            <a:ext cx="8960760" cy="5091840"/>
          </a:xfrm>
          <a:prstGeom prst="rect">
            <a:avLst/>
          </a:prstGeom>
          <a:ln>
            <a:noFill/>
          </a:ln>
        </p:spPr>
      </p:pic>
      <p:sp>
        <p:nvSpPr>
          <p:cNvPr id="214" name="TextShape 3"/>
          <p:cNvSpPr txBox="1"/>
          <p:nvPr/>
        </p:nvSpPr>
        <p:spPr>
          <a:xfrm>
            <a:off x="2880" y="2689560"/>
            <a:ext cx="1241280" cy="34056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2200">
                <a:latin typeface="Arial"/>
              </a:rPr>
              <a:t>MiSeq</a:t>
            </a:r>
            <a:endParaRPr/>
          </a:p>
          <a:p>
            <a:pPr algn="ctr"/>
            <a:r>
              <a:rPr lang="en-US" sz="1200">
                <a:latin typeface="Arial"/>
              </a:rPr>
              <a:t>Depth of Coverage</a:t>
            </a:r>
            <a:endParaRPr/>
          </a:p>
          <a:p>
            <a:pPr algn="ctr"/>
            <a:r>
              <a:rPr lang="en-US" sz="1200">
                <a:latin typeface="Arial"/>
              </a:rPr>
              <a:t>&lt;1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2200">
                <a:latin typeface="Arial"/>
              </a:rPr>
              <a:t>CCS</a:t>
            </a:r>
            <a:endParaRPr/>
          </a:p>
          <a:p>
            <a:pPr algn="ctr"/>
            <a:r>
              <a:rPr lang="en-US" sz="1200">
                <a:latin typeface="Arial"/>
              </a:rPr>
              <a:t>Depth of Coverage</a:t>
            </a:r>
            <a:endParaRPr/>
          </a:p>
          <a:p>
            <a:pPr algn="ctr"/>
            <a:r>
              <a:rPr lang="en-US" sz="1200">
                <a:latin typeface="Arial"/>
              </a:rPr>
              <a:t>&lt;1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2200">
                <a:latin typeface="Arial"/>
              </a:rPr>
              <a:t>CLR</a:t>
            </a:r>
            <a:endParaRPr/>
          </a:p>
          <a:p>
            <a:pPr algn="ctr"/>
            <a:r>
              <a:rPr lang="en-US" sz="1200">
                <a:latin typeface="Arial"/>
              </a:rPr>
              <a:t>Depth of Coverage</a:t>
            </a:r>
            <a:endParaRPr/>
          </a:p>
          <a:p>
            <a:pPr algn="ctr"/>
            <a:r>
              <a:rPr lang="en-US" sz="1200">
                <a:latin typeface="Arial"/>
              </a:rPr>
              <a:t>0</a:t>
            </a:r>
            <a:endParaRPr/>
          </a:p>
          <a:p>
            <a:pPr algn="ctr"/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Divergent Bacteria (different Family)</a:t>
            </a:r>
            <a:endParaRPr/>
          </a:p>
        </p:txBody>
      </p:sp>
      <p:pic>
        <p:nvPicPr>
          <p:cNvPr id="2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60640" y="2545920"/>
            <a:ext cx="1663920" cy="2115000"/>
          </a:xfrm>
          <a:prstGeom prst="rect">
            <a:avLst/>
          </a:prstGeom>
          <a:ln>
            <a:noFill/>
          </a:ln>
        </p:spPr>
      </p:pic>
      <p:sp>
        <p:nvSpPr>
          <p:cNvPr id="217" name="TextShape 2"/>
          <p:cNvSpPr txBox="1"/>
          <p:nvPr/>
        </p:nvSpPr>
        <p:spPr>
          <a:xfrm>
            <a:off x="6123600" y="971640"/>
            <a:ext cx="1879920" cy="4697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u="sng">
                <a:latin typeface="Arial"/>
              </a:rPr>
              <a:t>Taxonomic Level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Family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Genus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Species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Strain (No Rank)</a:t>
            </a:r>
            <a:endParaRPr/>
          </a:p>
        </p:txBody>
      </p:sp>
      <p:graphicFrame>
        <p:nvGraphicFramePr>
          <p:cNvPr id="218" name=""/>
          <p:cNvGraphicFramePr/>
          <p:nvPr/>
        </p:nvGraphicFramePr>
        <p:xfrm>
          <a:off x="415440" y="950400"/>
          <a:ext cx="5759640" cy="1405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9" name=""/>
          <p:cNvGraphicFramePr/>
          <p:nvPr/>
        </p:nvGraphicFramePr>
        <p:xfrm>
          <a:off x="415440" y="2319480"/>
          <a:ext cx="5759640" cy="139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0" name=""/>
          <p:cNvGraphicFramePr/>
          <p:nvPr/>
        </p:nvGraphicFramePr>
        <p:xfrm>
          <a:off x="415440" y="3682080"/>
          <a:ext cx="5759640" cy="140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1" name=""/>
          <p:cNvGraphicFramePr/>
          <p:nvPr/>
        </p:nvGraphicFramePr>
        <p:xfrm>
          <a:off x="415440" y="5048640"/>
          <a:ext cx="5759640" cy="1427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2" name="TextShape 3"/>
          <p:cNvSpPr txBox="1"/>
          <p:nvPr/>
        </p:nvSpPr>
        <p:spPr>
          <a:xfrm rot="16200000">
            <a:off x="-1408320" y="3370680"/>
            <a:ext cx="3346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Positive Predictive Value (PPV)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Viruses (different Genus)</a:t>
            </a:r>
            <a:endParaRPr/>
          </a:p>
        </p:txBody>
      </p:sp>
      <p:pic>
        <p:nvPicPr>
          <p:cNvPr id="2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98080" y="2652120"/>
            <a:ext cx="1508400" cy="1737000"/>
          </a:xfrm>
          <a:prstGeom prst="rect">
            <a:avLst/>
          </a:prstGeom>
          <a:ln>
            <a:noFill/>
          </a:ln>
        </p:spPr>
      </p:pic>
      <p:sp>
        <p:nvSpPr>
          <p:cNvPr id="225" name="TextShape 2"/>
          <p:cNvSpPr txBox="1"/>
          <p:nvPr/>
        </p:nvSpPr>
        <p:spPr>
          <a:xfrm>
            <a:off x="6123600" y="972360"/>
            <a:ext cx="1879920" cy="4697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u="sng">
                <a:latin typeface="Arial"/>
              </a:rPr>
              <a:t>Taxonomic Level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Family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Genus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Species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Strain (No Rank)</a:t>
            </a:r>
            <a:endParaRPr/>
          </a:p>
        </p:txBody>
      </p:sp>
      <p:graphicFrame>
        <p:nvGraphicFramePr>
          <p:cNvPr id="226" name=""/>
          <p:cNvGraphicFramePr/>
          <p:nvPr/>
        </p:nvGraphicFramePr>
        <p:xfrm>
          <a:off x="396000" y="950400"/>
          <a:ext cx="575964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7" name=""/>
          <p:cNvGraphicFramePr/>
          <p:nvPr/>
        </p:nvGraphicFramePr>
        <p:xfrm>
          <a:off x="396000" y="2286000"/>
          <a:ext cx="575964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8" name=""/>
          <p:cNvGraphicFramePr/>
          <p:nvPr/>
        </p:nvGraphicFramePr>
        <p:xfrm>
          <a:off x="396000" y="3618720"/>
          <a:ext cx="575964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9" name=""/>
          <p:cNvGraphicFramePr/>
          <p:nvPr/>
        </p:nvGraphicFramePr>
        <p:xfrm>
          <a:off x="396000" y="4950360"/>
          <a:ext cx="5759640" cy="1410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0" name="TextShape 3"/>
          <p:cNvSpPr txBox="1"/>
          <p:nvPr/>
        </p:nvSpPr>
        <p:spPr>
          <a:xfrm rot="16200000">
            <a:off x="-1408320" y="3371040"/>
            <a:ext cx="3346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Positive Predictive Value (PPV)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Near-Neighbor Bacteria (different Strains)</a:t>
            </a:r>
            <a:endParaRPr/>
          </a:p>
        </p:txBody>
      </p:sp>
      <p:pic>
        <p:nvPicPr>
          <p:cNvPr id="23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49720" y="2670480"/>
            <a:ext cx="1211400" cy="1170000"/>
          </a:xfrm>
          <a:prstGeom prst="rect">
            <a:avLst/>
          </a:prstGeom>
          <a:ln>
            <a:noFill/>
          </a:ln>
        </p:spPr>
      </p:pic>
      <p:sp>
        <p:nvSpPr>
          <p:cNvPr id="233" name="TextShape 2"/>
          <p:cNvSpPr txBox="1"/>
          <p:nvPr/>
        </p:nvSpPr>
        <p:spPr>
          <a:xfrm>
            <a:off x="6123600" y="972000"/>
            <a:ext cx="1879920" cy="4697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u="sng">
                <a:latin typeface="Arial"/>
              </a:rPr>
              <a:t>Taxonomic Level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Family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Genus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Species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Strain (No Rank)</a:t>
            </a:r>
            <a:endParaRPr/>
          </a:p>
        </p:txBody>
      </p:sp>
      <p:graphicFrame>
        <p:nvGraphicFramePr>
          <p:cNvPr id="234" name=""/>
          <p:cNvGraphicFramePr/>
          <p:nvPr/>
        </p:nvGraphicFramePr>
        <p:xfrm>
          <a:off x="415440" y="950400"/>
          <a:ext cx="575964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5" name=""/>
          <p:cNvGraphicFramePr/>
          <p:nvPr/>
        </p:nvGraphicFramePr>
        <p:xfrm>
          <a:off x="432000" y="2263320"/>
          <a:ext cx="5759640" cy="1410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6" name=""/>
          <p:cNvGraphicFramePr/>
          <p:nvPr/>
        </p:nvGraphicFramePr>
        <p:xfrm>
          <a:off x="415440" y="3635280"/>
          <a:ext cx="575964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7" name=""/>
          <p:cNvGraphicFramePr/>
          <p:nvPr/>
        </p:nvGraphicFramePr>
        <p:xfrm>
          <a:off x="415440" y="4954320"/>
          <a:ext cx="5759640" cy="1410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8" name="TextShape 3"/>
          <p:cNvSpPr txBox="1"/>
          <p:nvPr/>
        </p:nvSpPr>
        <p:spPr>
          <a:xfrm rot="16200000">
            <a:off x="-1408320" y="3371040"/>
            <a:ext cx="3346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Positive Predictive Value (PPV)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Average Accuracy</a:t>
            </a:r>
            <a:endParaRPr/>
          </a:p>
        </p:txBody>
      </p:sp>
      <p:graphicFrame>
        <p:nvGraphicFramePr>
          <p:cNvPr id="240" name=""/>
          <p:cNvGraphicFramePr/>
          <p:nvPr/>
        </p:nvGraphicFramePr>
        <p:xfrm>
          <a:off x="1693080" y="914400"/>
          <a:ext cx="5759640" cy="256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2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61600" y="2891160"/>
            <a:ext cx="531360" cy="603000"/>
          </a:xfrm>
          <a:prstGeom prst="rect">
            <a:avLst/>
          </a:prstGeom>
          <a:ln>
            <a:noFill/>
          </a:ln>
        </p:spPr>
      </p:pic>
      <p:graphicFrame>
        <p:nvGraphicFramePr>
          <p:cNvPr id="242" name=""/>
          <p:cNvGraphicFramePr/>
          <p:nvPr/>
        </p:nvGraphicFramePr>
        <p:xfrm>
          <a:off x="1693080" y="2870280"/>
          <a:ext cx="5759640" cy="2508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3" name=""/>
          <p:cNvGraphicFramePr/>
          <p:nvPr/>
        </p:nvGraphicFramePr>
        <p:xfrm>
          <a:off x="1693080" y="4758120"/>
          <a:ext cx="5759640" cy="2476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Classifier default parameters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304920" y="1143000"/>
            <a:ext cx="848484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Kraken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The database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Contains records consisting of a k-mer and the LCA of all organisms whose genomes contain that k-mer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Default k-mer size for database build = 31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The classifier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Defaults to k-mer size used for database build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Blastn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Gap open penalty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-5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Gap ext penalty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      -2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Match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                         1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Mismatch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                  -3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Word size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                  11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Query filter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>
                <a:solidFill>
                  <a:srgbClr val="000000"/>
                </a:solidFill>
                <a:latin typeface="Arial"/>
              </a:rPr>
              <a:t>                  DUST (filters highly repetitive sequences)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Pathoscope 2.0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Shown that 0.2x coverage is usually sufficient to identify difference between strains that have 99.9% similarity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PathoMAP, bowtie2 wrapper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Predetermined optimal alignment parameters for different read generation technologies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PathoID, user-defined prior values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Defaults is a parsimonious solution for non-unique reads, will assign these to only one of the highly similar strains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41200" y="71640"/>
            <a:ext cx="8765280" cy="80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  <a:ea typeface="DejaVu Sans"/>
              </a:rPr>
              <a:t>APL AOS QPA - Applied Biological Sciences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304920" y="1143000"/>
            <a:ext cx="8484480" cy="525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Applied Physics Laboratory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AOS (Asymmetric Operations Sector)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QPA (Applied Biological Sciences Group)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QPA-2 (Biomolecular Sciences Section)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Aerosol Labs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Sequencing Center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- Roche 454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- Illumina MiSeq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- Oxford Nanopore MinION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Read Simulator parameters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304920" y="1143000"/>
            <a:ext cx="848484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ART  (Illumina)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MiSeq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BACTERIA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art_illumina -i $refseq -l 250 -f 10 -o $out_path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VIRUSES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art_illumina -i $refseq -l 250 -f 100 -o $out_path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Pbsim (PacBio)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CLR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BACTERIA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pbsim --data-type CLR --depth 40 --model_qc "$model_path/model_qc_clr" "$fasta" --prefix "clr_model_d5.$base"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VIRUSES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pbsim --data-type CLR --depth 1000 --model_qc "$model_path/model_qc_clr" "$fasta" --prefix "clr_model_d100.$base"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CCS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BACTERIA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pbsim --data-type CCS --depth 5 --model_qc "$model_path/model_qc_ccs" "$fasta" --prefix "ccs_model_d5.$base"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VIRUSES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pbsim --data-type CCS --depth 400 --model_qc "$model_path/model_qc_ccs" "$fasta" --prefix "ccs_model_d100.$base"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Background and Goals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304920" y="1143000"/>
            <a:ext cx="848484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Problems and Approach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99"/>
                </a:solidFill>
                <a:latin typeface="Arial"/>
              </a:rPr>
              <a:t>Algorithmic sequence classifiers may perform very differently on the same metagenomic dataset.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99"/>
                </a:solidFill>
                <a:latin typeface="Arial"/>
              </a:rPr>
              <a:t>Certain classifiers may be better suited for a specific use case.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99"/>
                </a:solidFill>
                <a:latin typeface="Arial"/>
              </a:rPr>
              <a:t>Given a metagenomic dataset, which is best suited for classification?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99"/>
                </a:solidFill>
                <a:latin typeface="Arial"/>
              </a:rPr>
              <a:t>Develop testing pipeline for metagenomic classification tools.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Supports multiple projects: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99"/>
                </a:solidFill>
                <a:latin typeface="Arial"/>
              </a:rPr>
              <a:t>IRAD RESIST: APL internal classification tool currently in development (Ben Baugher)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99"/>
                </a:solidFill>
                <a:latin typeface="Arial"/>
              </a:rPr>
              <a:t>ARO MURI (Dave Karig)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99"/>
                </a:solidFill>
                <a:latin typeface="Arial"/>
              </a:rPr>
              <a:t>Many Upcoming Projects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Classification Tools to be Tested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304920" y="1035000"/>
            <a:ext cx="8484840" cy="5349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200">
                <a:solidFill>
                  <a:srgbClr val="000000"/>
                </a:solidFill>
                <a:latin typeface="Arial"/>
              </a:rPr>
              <a:t>Kraken (Taxonomic Sequence Classification System)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Developed by JHU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Provides taxonomically accessible output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Classifies EXACT matches of k-mers to reference genomes</a:t>
            </a:r>
            <a:endParaRPr/>
          </a:p>
        </p:txBody>
      </p:sp>
      <p:pic>
        <p:nvPicPr>
          <p:cNvPr id="1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2690640"/>
            <a:ext cx="6043320" cy="3918600"/>
          </a:xfrm>
          <a:prstGeom prst="rect">
            <a:avLst/>
          </a:prstGeom>
          <a:ln>
            <a:noFill/>
          </a:ln>
        </p:spPr>
      </p:pic>
      <p:sp>
        <p:nvSpPr>
          <p:cNvPr id="140" name="TextShape 3"/>
          <p:cNvSpPr txBox="1"/>
          <p:nvPr/>
        </p:nvSpPr>
        <p:spPr>
          <a:xfrm>
            <a:off x="163440" y="6609240"/>
            <a:ext cx="3568680" cy="274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300">
                <a:latin typeface="Arial"/>
              </a:rPr>
              <a:t>http://www.genomebiology.com/2014/15/3/R46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Classification Tools to be Tested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304920" y="1035000"/>
            <a:ext cx="8484840" cy="5257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400">
                <a:solidFill>
                  <a:srgbClr val="000000"/>
                </a:solidFill>
                <a:latin typeface="Arial"/>
              </a:rPr>
              <a:t>BLAST (Basic Local Alignment Search Tool)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Developed 25 years ago by NCBI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Most widely used algorithm for sequence alignment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Is a more time-efficient variation of the Smith-Waterman algorithm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Classifies using computational heuristics (shortcuts)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finds a local instead of global optimal alignment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much faster, less accurate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Classification Tools to be Tested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304920" y="1035000"/>
            <a:ext cx="8484840" cy="5440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200">
                <a:solidFill>
                  <a:srgbClr val="000000"/>
                </a:solidFill>
                <a:latin typeface="Arial"/>
              </a:rPr>
              <a:t>PathoScope 2.0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Developed by BU and GWU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Used for microbiome classification (</a:t>
            </a:r>
            <a:r>
              <a:rPr b="1" i="1" lang="en-US" sz="2000">
                <a:solidFill>
                  <a:srgbClr val="0a237a"/>
                </a:solidFill>
                <a:latin typeface="Arial"/>
              </a:rPr>
              <a:t>Julia Oh et. al. 2014)</a:t>
            </a:r>
            <a:r>
              <a:rPr b="1" lang="en-US" sz="2000">
                <a:solidFill>
                  <a:srgbClr val="0a237a"/>
                </a:solidFill>
                <a:latin typeface="Arial"/>
              </a:rPr>
              <a:t>, therefore APL MURI team was interested in evaluating performance.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Classifies by aligning reads, scoring the alignment, then assigning each read to the highest scoring genome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Uses bowtie2 for alignment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Bowtie2 is an algorithm which extracts substrings of query sequence to seed extended alignments.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Used for comparative genomics (RNA-Seq, ChIP-Seq, etc)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Test Databases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304920" y="1143000"/>
            <a:ext cx="848484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Reference genomes downloaded June 2015 from: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99"/>
                </a:solidFill>
                <a:latin typeface="Arial"/>
              </a:rPr>
              <a:t>ftp://ftp.ncbi.nlm.nih.gov/genomes/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Completed Bacteria and Virus genomes only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99"/>
                </a:solidFill>
                <a:latin typeface="Arial"/>
              </a:rPr>
              <a:t>wget </a:t>
            </a:r>
            <a:r>
              <a:rPr b="1" lang="en-US" sz="2000">
                <a:solidFill>
                  <a:srgbClr val="000099"/>
                </a:solidFill>
                <a:latin typeface="Arial"/>
              </a:rPr>
              <a:t>ftp://ftp.ncbi.nlm.nih.gov/genomes/Bacteria/all.fna.tar.gz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w</a:t>
            </a:r>
            <a:r>
              <a:rPr b="1" lang="en-US" sz="2000">
                <a:solidFill>
                  <a:srgbClr val="000099"/>
                </a:solidFill>
                <a:latin typeface="Arial"/>
              </a:rPr>
              <a:t>get </a:t>
            </a:r>
            <a:r>
              <a:rPr b="1" lang="en-US" sz="2000">
                <a:solidFill>
                  <a:srgbClr val="000099"/>
                </a:solidFill>
                <a:latin typeface="Arial"/>
              </a:rPr>
              <a:t>ftp://ftp.ncbi.nlm.nih.gov/genomes/Viruses/all.fna.tar.gz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Custom database built for each classifier tool: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99"/>
                </a:solidFill>
                <a:latin typeface="Arial"/>
              </a:rPr>
              <a:t>2786 total Bacteria genomes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00099"/>
                </a:solidFill>
                <a:latin typeface="Arial"/>
              </a:rPr>
              <a:t>4401 total Virus genomes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41200" y="71640"/>
            <a:ext cx="8765640" cy="803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i="1" lang="en-US" sz="2800">
                <a:solidFill>
                  <a:srgbClr val="ffffff"/>
                </a:solidFill>
                <a:latin typeface="Arial"/>
              </a:rPr>
              <a:t>Test Input – in silico read generation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304920" y="1143000"/>
            <a:ext cx="848484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Common bacteria and virus species selected: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11 Divergent Bacteria (differing Family)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9 Divergent Viruses (differing Genus)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6 Near-Neighbor Bacteria (</a:t>
            </a:r>
            <a:r>
              <a:rPr b="1" i="1" lang="en-US" sz="2000">
                <a:solidFill>
                  <a:srgbClr val="0a237a"/>
                </a:solidFill>
                <a:latin typeface="Arial"/>
              </a:rPr>
              <a:t>B. anthracis</a:t>
            </a:r>
            <a:r>
              <a:rPr b="1" lang="en-US" sz="2000">
                <a:solidFill>
                  <a:srgbClr val="0a237a"/>
                </a:solidFill>
                <a:latin typeface="Arial"/>
              </a:rPr>
              <a:t> strains)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Reference genomes used as input for read simulators: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ART: Illumina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MiSeq reads (Gold Standard for 2</a:t>
            </a:r>
            <a:r>
              <a:rPr b="1" lang="en-US" sz="2000" baseline="101000">
                <a:solidFill>
                  <a:srgbClr val="0a237a"/>
                </a:solidFill>
                <a:latin typeface="Arial"/>
              </a:rPr>
              <a:t>nd</a:t>
            </a:r>
            <a:r>
              <a:rPr b="1" lang="en-US" sz="2000">
                <a:solidFill>
                  <a:srgbClr val="0a237a"/>
                </a:solidFill>
                <a:latin typeface="Arial"/>
              </a:rPr>
              <a:t> Gen sequencing)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Pbsim: PacBio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CLR reads (long and high error rate)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a237a"/>
                </a:solidFill>
                <a:latin typeface="Arial"/>
              </a:rPr>
              <a:t>CCS reads (short(er) and low(er) error rate)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b="1" lang="en-US" sz="2000">
                <a:solidFill>
                  <a:srgbClr val="000000"/>
                </a:solidFill>
                <a:latin typeface="Arial"/>
              </a:rPr>
              <a:t>From each of the 26 organisms, kept 1000 of the simulated reads to use as input into each classifier.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