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Calibri" pitchFamily="34" charset="0"/>
      <p:regular r:id="rId13"/>
      <p:bold r:id="rId14"/>
      <p:italic r:id="rId15"/>
      <p:boldItalic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73" d="100"/>
          <a:sy n="73" d="100"/>
        </p:scale>
        <p:origin x="-49" y="4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2.png"/><Relationship Id="rId7"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5.jpeg"/><Relationship Id="rId5"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27.jpeg"/></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3.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 Id="rId9" Type="http://schemas.openxmlformats.org/officeDocument/2006/relationships/image" Target="../media/image12.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13.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0.jpeg"/><Relationship Id="rId4" Type="http://schemas.openxmlformats.org/officeDocument/2006/relationships/image" Target="../media/image19.jpe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png"/><Relationship Id="rId7"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18166" r="-18166"/>
            </a:stretch>
          </a:blipFill>
        </p:spPr>
      </p:sp>
      <p:sp>
        <p:nvSpPr>
          <p:cNvPr id="3" name="Freeform 3"/>
          <p:cNvSpPr/>
          <p:nvPr/>
        </p:nvSpPr>
        <p:spPr>
          <a:xfrm>
            <a:off x="0" y="0"/>
            <a:ext cx="5143500" cy="5143500"/>
          </a:xfrm>
          <a:custGeom>
            <a:avLst/>
            <a:gdLst/>
            <a:ahLst/>
            <a:cxnLst/>
            <a:rect l="l" t="t" r="r" b="b"/>
            <a:pathLst>
              <a:path w="5143500" h="5143500">
                <a:moveTo>
                  <a:pt x="0" y="0"/>
                </a:moveTo>
                <a:lnTo>
                  <a:pt x="5143500" y="0"/>
                </a:lnTo>
                <a:lnTo>
                  <a:pt x="5143500" y="5143500"/>
                </a:lnTo>
                <a:lnTo>
                  <a:pt x="0" y="5143500"/>
                </a:lnTo>
                <a:lnTo>
                  <a:pt x="0" y="0"/>
                </a:lnTo>
                <a:close/>
              </a:path>
            </a:pathLst>
          </a:custGeom>
          <a:blipFill>
            <a:blip r:embed="rId3"/>
            <a:stretch>
              <a:fillRect/>
            </a:stretch>
          </a:blipFill>
        </p:spPr>
      </p:sp>
      <p:sp>
        <p:nvSpPr>
          <p:cNvPr id="4" name="TextBox 4"/>
          <p:cNvSpPr txBox="1"/>
          <p:nvPr/>
        </p:nvSpPr>
        <p:spPr>
          <a:xfrm>
            <a:off x="1518750" y="3935255"/>
            <a:ext cx="16058308" cy="2240580"/>
          </a:xfrm>
          <a:prstGeom prst="rect">
            <a:avLst/>
          </a:prstGeom>
        </p:spPr>
        <p:txBody>
          <a:bodyPr lIns="0" tIns="0" rIns="0" bIns="0" rtlCol="0" anchor="t">
            <a:spAutoFit/>
          </a:bodyPr>
          <a:lstStyle/>
          <a:p>
            <a:pPr marL="0" lvl="0" indent="0" algn="ctr">
              <a:lnSpc>
                <a:spcPts val="5756"/>
              </a:lnSpc>
            </a:pPr>
            <a:r>
              <a:rPr lang="en-US" sz="5874" dirty="0">
                <a:solidFill>
                  <a:srgbClr val="F0E0BB"/>
                </a:solidFill>
                <a:latin typeface="Brixton Sans"/>
                <a:ea typeface="Brixton Sans"/>
                <a:cs typeface="Brixton Sans"/>
                <a:sym typeface="Brixton Sans"/>
              </a:rPr>
              <a:t>PET VERSE: VIRTUAL PET ADOPTION &amp; BUYING PLATFORM. ENHANCED WITH AR, VR, AND GAMIFICATION</a:t>
            </a:r>
          </a:p>
        </p:txBody>
      </p:sp>
      <p:sp>
        <p:nvSpPr>
          <p:cNvPr id="5" name="Freeform 5"/>
          <p:cNvSpPr/>
          <p:nvPr/>
        </p:nvSpPr>
        <p:spPr>
          <a:xfrm flipH="1" flipV="1">
            <a:off x="13814399" y="5606400"/>
            <a:ext cx="5143500" cy="5143500"/>
          </a:xfrm>
          <a:custGeom>
            <a:avLst/>
            <a:gdLst/>
            <a:ahLst/>
            <a:cxnLst/>
            <a:rect l="l" t="t" r="r" b="b"/>
            <a:pathLst>
              <a:path w="5143500" h="5143500">
                <a:moveTo>
                  <a:pt x="5143500" y="5143500"/>
                </a:moveTo>
                <a:lnTo>
                  <a:pt x="0" y="5143500"/>
                </a:lnTo>
                <a:lnTo>
                  <a:pt x="0" y="0"/>
                </a:lnTo>
                <a:lnTo>
                  <a:pt x="5143500" y="0"/>
                </a:lnTo>
                <a:lnTo>
                  <a:pt x="5143500" y="5143500"/>
                </a:lnTo>
                <a:close/>
              </a:path>
            </a:pathLst>
          </a:custGeom>
          <a:blipFill>
            <a:blip r:embed="rId3"/>
            <a:stretch>
              <a:fillRect/>
            </a:stretch>
          </a:blipFill>
        </p:spPr>
      </p:sp>
      <p:sp>
        <p:nvSpPr>
          <p:cNvPr id="6" name="Freeform 6"/>
          <p:cNvSpPr/>
          <p:nvPr/>
        </p:nvSpPr>
        <p:spPr>
          <a:xfrm rot="1258342">
            <a:off x="-766438" y="7913946"/>
            <a:ext cx="4725705" cy="3173034"/>
          </a:xfrm>
          <a:custGeom>
            <a:avLst/>
            <a:gdLst/>
            <a:ahLst/>
            <a:cxnLst/>
            <a:rect l="l" t="t" r="r" b="b"/>
            <a:pathLst>
              <a:path w="4725705" h="3173034">
                <a:moveTo>
                  <a:pt x="0" y="0"/>
                </a:moveTo>
                <a:lnTo>
                  <a:pt x="4725705" y="0"/>
                </a:lnTo>
                <a:lnTo>
                  <a:pt x="4725705" y="3173034"/>
                </a:lnTo>
                <a:lnTo>
                  <a:pt x="0" y="3173034"/>
                </a:lnTo>
                <a:lnTo>
                  <a:pt x="0" y="0"/>
                </a:lnTo>
                <a:close/>
              </a:path>
            </a:pathLst>
          </a:custGeom>
          <a:blipFill>
            <a:blip r:embed="rId4"/>
            <a:stretch>
              <a:fillRect/>
            </a:stretch>
          </a:blipFill>
        </p:spPr>
      </p:sp>
      <p:sp>
        <p:nvSpPr>
          <p:cNvPr id="7" name="Freeform 7"/>
          <p:cNvSpPr/>
          <p:nvPr/>
        </p:nvSpPr>
        <p:spPr>
          <a:xfrm rot="1258342">
            <a:off x="14651920" y="-557817"/>
            <a:ext cx="4725705" cy="3173034"/>
          </a:xfrm>
          <a:custGeom>
            <a:avLst/>
            <a:gdLst/>
            <a:ahLst/>
            <a:cxnLst/>
            <a:rect l="l" t="t" r="r" b="b"/>
            <a:pathLst>
              <a:path w="4725705" h="3173034">
                <a:moveTo>
                  <a:pt x="0" y="0"/>
                </a:moveTo>
                <a:lnTo>
                  <a:pt x="4725706" y="0"/>
                </a:lnTo>
                <a:lnTo>
                  <a:pt x="4725706" y="3173034"/>
                </a:lnTo>
                <a:lnTo>
                  <a:pt x="0" y="3173034"/>
                </a:lnTo>
                <a:lnTo>
                  <a:pt x="0" y="0"/>
                </a:lnTo>
                <a:close/>
              </a:path>
            </a:pathLst>
          </a:custGeom>
          <a:blipFill>
            <a:blip r:embed="rId4"/>
            <a:stretch>
              <a:fillRect/>
            </a:stretch>
          </a:blipFill>
        </p:spPr>
      </p:sp>
      <p:sp>
        <p:nvSpPr>
          <p:cNvPr id="8" name="Freeform 8"/>
          <p:cNvSpPr/>
          <p:nvPr/>
        </p:nvSpPr>
        <p:spPr>
          <a:xfrm>
            <a:off x="6107445" y="6175835"/>
            <a:ext cx="6073110" cy="1132686"/>
          </a:xfrm>
          <a:custGeom>
            <a:avLst/>
            <a:gdLst/>
            <a:ahLst/>
            <a:cxnLst/>
            <a:rect l="l" t="t" r="r" b="b"/>
            <a:pathLst>
              <a:path w="6073110" h="1132686">
                <a:moveTo>
                  <a:pt x="0" y="0"/>
                </a:moveTo>
                <a:lnTo>
                  <a:pt x="6073110" y="0"/>
                </a:lnTo>
                <a:lnTo>
                  <a:pt x="6073110" y="1132686"/>
                </a:lnTo>
                <a:lnTo>
                  <a:pt x="0" y="1132686"/>
                </a:lnTo>
                <a:lnTo>
                  <a:pt x="0" y="0"/>
                </a:lnTo>
                <a:close/>
              </a:path>
            </a:pathLst>
          </a:custGeom>
          <a:blipFill>
            <a:blip r:embed="rId5"/>
            <a:stretch>
              <a:fillRect b="-33371"/>
            </a:stretch>
          </a:blipFill>
        </p:spPr>
      </p:sp>
      <p:sp>
        <p:nvSpPr>
          <p:cNvPr id="9" name="Freeform 9"/>
          <p:cNvSpPr/>
          <p:nvPr/>
        </p:nvSpPr>
        <p:spPr>
          <a:xfrm rot="1235630">
            <a:off x="-428677" y="7974854"/>
            <a:ext cx="2009465" cy="4624292"/>
          </a:xfrm>
          <a:custGeom>
            <a:avLst/>
            <a:gdLst/>
            <a:ahLst/>
            <a:cxnLst/>
            <a:rect l="l" t="t" r="r" b="b"/>
            <a:pathLst>
              <a:path w="2009465" h="4624292">
                <a:moveTo>
                  <a:pt x="0" y="0"/>
                </a:moveTo>
                <a:lnTo>
                  <a:pt x="2009465" y="0"/>
                </a:lnTo>
                <a:lnTo>
                  <a:pt x="2009465" y="4624292"/>
                </a:lnTo>
                <a:lnTo>
                  <a:pt x="0" y="4624292"/>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0" name="Freeform 10"/>
          <p:cNvSpPr/>
          <p:nvPr/>
        </p:nvSpPr>
        <p:spPr>
          <a:xfrm>
            <a:off x="-288554" y="0"/>
            <a:ext cx="3252212" cy="3852435"/>
          </a:xfrm>
          <a:custGeom>
            <a:avLst/>
            <a:gdLst/>
            <a:ahLst/>
            <a:cxnLst/>
            <a:rect l="l" t="t" r="r" b="b"/>
            <a:pathLst>
              <a:path w="3252212" h="3852435">
                <a:moveTo>
                  <a:pt x="0" y="0"/>
                </a:moveTo>
                <a:lnTo>
                  <a:pt x="3252213" y="0"/>
                </a:lnTo>
                <a:lnTo>
                  <a:pt x="3252213" y="3852435"/>
                </a:lnTo>
                <a:lnTo>
                  <a:pt x="0" y="3852435"/>
                </a:lnTo>
                <a:lnTo>
                  <a:pt x="0" y="0"/>
                </a:lnTo>
                <a:close/>
              </a:path>
            </a:pathLst>
          </a:custGeom>
          <a:blipFill>
            <a:blip r:embed="rId8"/>
            <a:stretch>
              <a:fillRect t="-3794" b="-3794"/>
            </a:stretch>
          </a:blipFill>
        </p:spPr>
      </p:sp>
      <p:sp>
        <p:nvSpPr>
          <p:cNvPr id="11" name="Freeform 11"/>
          <p:cNvSpPr/>
          <p:nvPr/>
        </p:nvSpPr>
        <p:spPr>
          <a:xfrm>
            <a:off x="14056741" y="6175835"/>
            <a:ext cx="7040635" cy="4693757"/>
          </a:xfrm>
          <a:custGeom>
            <a:avLst/>
            <a:gdLst/>
            <a:ahLst/>
            <a:cxnLst/>
            <a:rect l="l" t="t" r="r" b="b"/>
            <a:pathLst>
              <a:path w="7040635" h="4693757">
                <a:moveTo>
                  <a:pt x="0" y="0"/>
                </a:moveTo>
                <a:lnTo>
                  <a:pt x="7040635" y="0"/>
                </a:lnTo>
                <a:lnTo>
                  <a:pt x="7040635" y="4693756"/>
                </a:lnTo>
                <a:lnTo>
                  <a:pt x="0" y="4693756"/>
                </a:lnTo>
                <a:lnTo>
                  <a:pt x="0" y="0"/>
                </a:lnTo>
                <a:close/>
              </a:path>
            </a:pathLst>
          </a:custGeom>
          <a:blipFill>
            <a:blip r:embed="rId9"/>
            <a:stretch>
              <a:fillRect/>
            </a:stretch>
          </a:blipFill>
        </p:spPr>
      </p:sp>
      <p:sp>
        <p:nvSpPr>
          <p:cNvPr id="12" name="TextBox 12"/>
          <p:cNvSpPr txBox="1"/>
          <p:nvPr/>
        </p:nvSpPr>
        <p:spPr>
          <a:xfrm>
            <a:off x="5874573" y="6464430"/>
            <a:ext cx="6538855" cy="679450"/>
          </a:xfrm>
          <a:prstGeom prst="rect">
            <a:avLst/>
          </a:prstGeom>
        </p:spPr>
        <p:txBody>
          <a:bodyPr lIns="0" tIns="0" rIns="0" bIns="0" rtlCol="0" anchor="t">
            <a:spAutoFit/>
          </a:bodyPr>
          <a:lstStyle/>
          <a:p>
            <a:pPr marL="0" lvl="0" indent="0" algn="ctr">
              <a:lnSpc>
                <a:spcPts val="5599"/>
              </a:lnSpc>
              <a:spcBef>
                <a:spcPct val="0"/>
              </a:spcBef>
            </a:pPr>
            <a:r>
              <a:rPr lang="en-US" sz="3999" b="1">
                <a:solidFill>
                  <a:srgbClr val="675549"/>
                </a:solidFill>
                <a:latin typeface="Brixton Bold"/>
                <a:ea typeface="Brixton Bold"/>
                <a:cs typeface="Brixton Bold"/>
                <a:sym typeface="Brixton Bold"/>
              </a:rPr>
              <a:t>ONE FOR ALL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18166" r="-18166"/>
            </a:stretch>
          </a:blipFill>
        </p:spPr>
      </p:sp>
      <p:sp>
        <p:nvSpPr>
          <p:cNvPr id="3" name="Freeform 3"/>
          <p:cNvSpPr/>
          <p:nvPr/>
        </p:nvSpPr>
        <p:spPr>
          <a:xfrm flipH="1" flipV="1">
            <a:off x="13814399" y="5606400"/>
            <a:ext cx="5143500" cy="5143500"/>
          </a:xfrm>
          <a:custGeom>
            <a:avLst/>
            <a:gdLst/>
            <a:ahLst/>
            <a:cxnLst/>
            <a:rect l="l" t="t" r="r" b="b"/>
            <a:pathLst>
              <a:path w="5143500" h="5143500">
                <a:moveTo>
                  <a:pt x="5143500" y="5143500"/>
                </a:moveTo>
                <a:lnTo>
                  <a:pt x="0" y="5143500"/>
                </a:lnTo>
                <a:lnTo>
                  <a:pt x="0" y="0"/>
                </a:lnTo>
                <a:lnTo>
                  <a:pt x="5143500" y="0"/>
                </a:lnTo>
                <a:lnTo>
                  <a:pt x="5143500" y="5143500"/>
                </a:lnTo>
                <a:close/>
              </a:path>
            </a:pathLst>
          </a:custGeom>
          <a:blipFill>
            <a:blip r:embed="rId3"/>
            <a:stretch>
              <a:fillRect/>
            </a:stretch>
          </a:blipFill>
        </p:spPr>
      </p:sp>
      <p:grpSp>
        <p:nvGrpSpPr>
          <p:cNvPr id="4" name="Group 4"/>
          <p:cNvGrpSpPr/>
          <p:nvPr/>
        </p:nvGrpSpPr>
        <p:grpSpPr>
          <a:xfrm>
            <a:off x="-1579049" y="1028700"/>
            <a:ext cx="21446099" cy="8690967"/>
            <a:chOff x="0" y="0"/>
            <a:chExt cx="5648355" cy="2288979"/>
          </a:xfrm>
        </p:grpSpPr>
        <p:sp>
          <p:nvSpPr>
            <p:cNvPr id="5" name="Freeform 5"/>
            <p:cNvSpPr/>
            <p:nvPr/>
          </p:nvSpPr>
          <p:spPr>
            <a:xfrm>
              <a:off x="0" y="0"/>
              <a:ext cx="5648355" cy="2288979"/>
            </a:xfrm>
            <a:custGeom>
              <a:avLst/>
              <a:gdLst/>
              <a:ahLst/>
              <a:cxnLst/>
              <a:rect l="l" t="t" r="r" b="b"/>
              <a:pathLst>
                <a:path w="5648355" h="2288979">
                  <a:moveTo>
                    <a:pt x="0" y="0"/>
                  </a:moveTo>
                  <a:lnTo>
                    <a:pt x="5648355" y="0"/>
                  </a:lnTo>
                  <a:lnTo>
                    <a:pt x="5648355" y="2288979"/>
                  </a:lnTo>
                  <a:lnTo>
                    <a:pt x="0" y="2288979"/>
                  </a:lnTo>
                  <a:close/>
                </a:path>
              </a:pathLst>
            </a:custGeom>
            <a:solidFill>
              <a:srgbClr val="675549"/>
            </a:solidFill>
          </p:spPr>
        </p:sp>
        <p:sp>
          <p:nvSpPr>
            <p:cNvPr id="6" name="TextBox 6"/>
            <p:cNvSpPr txBox="1"/>
            <p:nvPr/>
          </p:nvSpPr>
          <p:spPr>
            <a:xfrm>
              <a:off x="0" y="-38100"/>
              <a:ext cx="5648355" cy="2327079"/>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rot="1258342">
            <a:off x="-1334153" y="7914783"/>
            <a:ext cx="4725705" cy="3173034"/>
          </a:xfrm>
          <a:custGeom>
            <a:avLst/>
            <a:gdLst/>
            <a:ahLst/>
            <a:cxnLst/>
            <a:rect l="l" t="t" r="r" b="b"/>
            <a:pathLst>
              <a:path w="4725705" h="3173034">
                <a:moveTo>
                  <a:pt x="0" y="0"/>
                </a:moveTo>
                <a:lnTo>
                  <a:pt x="4725706" y="0"/>
                </a:lnTo>
                <a:lnTo>
                  <a:pt x="4725706" y="3173034"/>
                </a:lnTo>
                <a:lnTo>
                  <a:pt x="0" y="3173034"/>
                </a:lnTo>
                <a:lnTo>
                  <a:pt x="0" y="0"/>
                </a:lnTo>
                <a:close/>
              </a:path>
            </a:pathLst>
          </a:custGeom>
          <a:blipFill>
            <a:blip r:embed="rId4"/>
            <a:stretch>
              <a:fillRect/>
            </a:stretch>
          </a:blipFill>
        </p:spPr>
      </p:sp>
      <p:sp>
        <p:nvSpPr>
          <p:cNvPr id="8" name="Freeform 8"/>
          <p:cNvSpPr/>
          <p:nvPr/>
        </p:nvSpPr>
        <p:spPr>
          <a:xfrm>
            <a:off x="-243000" y="-270000"/>
            <a:ext cx="5143500" cy="5143500"/>
          </a:xfrm>
          <a:custGeom>
            <a:avLst/>
            <a:gdLst/>
            <a:ahLst/>
            <a:cxnLst/>
            <a:rect l="l" t="t" r="r" b="b"/>
            <a:pathLst>
              <a:path w="5143500" h="5143500">
                <a:moveTo>
                  <a:pt x="0" y="0"/>
                </a:moveTo>
                <a:lnTo>
                  <a:pt x="5143500" y="0"/>
                </a:lnTo>
                <a:lnTo>
                  <a:pt x="5143500" y="5143500"/>
                </a:lnTo>
                <a:lnTo>
                  <a:pt x="0" y="5143500"/>
                </a:lnTo>
                <a:lnTo>
                  <a:pt x="0" y="0"/>
                </a:lnTo>
                <a:close/>
              </a:path>
            </a:pathLst>
          </a:custGeom>
          <a:blipFill>
            <a:blip r:embed="rId3"/>
            <a:stretch>
              <a:fillRect/>
            </a:stretch>
          </a:blipFill>
        </p:spPr>
      </p:sp>
      <p:sp>
        <p:nvSpPr>
          <p:cNvPr id="9" name="Freeform 9"/>
          <p:cNvSpPr/>
          <p:nvPr/>
        </p:nvSpPr>
        <p:spPr>
          <a:xfrm>
            <a:off x="0" y="140095"/>
            <a:ext cx="3138550" cy="3215727"/>
          </a:xfrm>
          <a:custGeom>
            <a:avLst/>
            <a:gdLst/>
            <a:ahLst/>
            <a:cxnLst/>
            <a:rect l="l" t="t" r="r" b="b"/>
            <a:pathLst>
              <a:path w="3138550" h="3215727">
                <a:moveTo>
                  <a:pt x="0" y="0"/>
                </a:moveTo>
                <a:lnTo>
                  <a:pt x="3138550" y="0"/>
                </a:lnTo>
                <a:lnTo>
                  <a:pt x="3138550" y="3215727"/>
                </a:lnTo>
                <a:lnTo>
                  <a:pt x="0" y="3215727"/>
                </a:lnTo>
                <a:lnTo>
                  <a:pt x="0" y="0"/>
                </a:lnTo>
                <a:close/>
              </a:path>
            </a:pathLst>
          </a:custGeom>
          <a:blipFill>
            <a:blip r:embed="rId5"/>
            <a:stretch>
              <a:fillRect/>
            </a:stretch>
          </a:blipFill>
        </p:spPr>
      </p:sp>
      <p:grpSp>
        <p:nvGrpSpPr>
          <p:cNvPr id="10" name="Group 10"/>
          <p:cNvGrpSpPr>
            <a:grpSpLocks noChangeAspect="1"/>
          </p:cNvGrpSpPr>
          <p:nvPr/>
        </p:nvGrpSpPr>
        <p:grpSpPr>
          <a:xfrm>
            <a:off x="787917" y="3928965"/>
            <a:ext cx="5310372" cy="3824087"/>
            <a:chOff x="0" y="0"/>
            <a:chExt cx="3136392" cy="2258568"/>
          </a:xfrm>
        </p:grpSpPr>
        <p:sp>
          <p:nvSpPr>
            <p:cNvPr id="11" name="Freeform 11"/>
            <p:cNvSpPr/>
            <p:nvPr/>
          </p:nvSpPr>
          <p:spPr>
            <a:xfrm>
              <a:off x="114300" y="125984"/>
              <a:ext cx="2882900" cy="1993900"/>
            </a:xfrm>
            <a:custGeom>
              <a:avLst/>
              <a:gdLst/>
              <a:ahLst/>
              <a:cxnLst/>
              <a:rect l="l" t="t" r="r" b="b"/>
              <a:pathLst>
                <a:path w="2882900" h="1993900">
                  <a:moveTo>
                    <a:pt x="2882900" y="1993900"/>
                  </a:moveTo>
                  <a:lnTo>
                    <a:pt x="0" y="1993900"/>
                  </a:lnTo>
                  <a:lnTo>
                    <a:pt x="0" y="0"/>
                  </a:lnTo>
                  <a:lnTo>
                    <a:pt x="2882900" y="0"/>
                  </a:lnTo>
                  <a:lnTo>
                    <a:pt x="2882900" y="1993900"/>
                  </a:lnTo>
                  <a:close/>
                </a:path>
              </a:pathLst>
            </a:custGeom>
            <a:blipFill>
              <a:blip r:embed="rId6"/>
              <a:stretch>
                <a:fillRect l="-13380" r="-13380" b="-3094"/>
              </a:stretch>
            </a:blipFill>
          </p:spPr>
        </p:sp>
        <p:sp>
          <p:nvSpPr>
            <p:cNvPr id="12" name="Freeform 12"/>
            <p:cNvSpPr/>
            <p:nvPr/>
          </p:nvSpPr>
          <p:spPr>
            <a:xfrm>
              <a:off x="0" y="-1016"/>
              <a:ext cx="3136392" cy="2258568"/>
            </a:xfrm>
            <a:custGeom>
              <a:avLst/>
              <a:gdLst/>
              <a:ahLst/>
              <a:cxnLst/>
              <a:rect l="l" t="t" r="r" b="b"/>
              <a:pathLst>
                <a:path w="3136392" h="2258568">
                  <a:moveTo>
                    <a:pt x="3136392" y="2258568"/>
                  </a:moveTo>
                  <a:lnTo>
                    <a:pt x="0" y="2258568"/>
                  </a:lnTo>
                  <a:lnTo>
                    <a:pt x="0" y="0"/>
                  </a:lnTo>
                  <a:lnTo>
                    <a:pt x="3136392" y="0"/>
                  </a:lnTo>
                  <a:lnTo>
                    <a:pt x="3136392" y="2258568"/>
                  </a:lnTo>
                  <a:close/>
                </a:path>
              </a:pathLst>
            </a:custGeom>
            <a:blipFill>
              <a:blip r:embed="rId7"/>
              <a:stretch>
                <a:fillRect l="-8" r="-8"/>
              </a:stretch>
            </a:blipFill>
          </p:spPr>
        </p:sp>
      </p:grpSp>
      <p:grpSp>
        <p:nvGrpSpPr>
          <p:cNvPr id="13" name="Group 13"/>
          <p:cNvGrpSpPr>
            <a:grpSpLocks noChangeAspect="1"/>
          </p:cNvGrpSpPr>
          <p:nvPr/>
        </p:nvGrpSpPr>
        <p:grpSpPr>
          <a:xfrm>
            <a:off x="6488814" y="3928965"/>
            <a:ext cx="5310372" cy="3824087"/>
            <a:chOff x="0" y="0"/>
            <a:chExt cx="3136392" cy="2258568"/>
          </a:xfrm>
        </p:grpSpPr>
        <p:sp>
          <p:nvSpPr>
            <p:cNvPr id="14" name="Freeform 14"/>
            <p:cNvSpPr/>
            <p:nvPr/>
          </p:nvSpPr>
          <p:spPr>
            <a:xfrm>
              <a:off x="114300" y="125984"/>
              <a:ext cx="2882900" cy="1993900"/>
            </a:xfrm>
            <a:custGeom>
              <a:avLst/>
              <a:gdLst/>
              <a:ahLst/>
              <a:cxnLst/>
              <a:rect l="l" t="t" r="r" b="b"/>
              <a:pathLst>
                <a:path w="2882900" h="1993900">
                  <a:moveTo>
                    <a:pt x="2882900" y="1993900"/>
                  </a:moveTo>
                  <a:lnTo>
                    <a:pt x="0" y="1993900"/>
                  </a:lnTo>
                  <a:lnTo>
                    <a:pt x="0" y="0"/>
                  </a:lnTo>
                  <a:lnTo>
                    <a:pt x="2882900" y="0"/>
                  </a:lnTo>
                  <a:lnTo>
                    <a:pt x="2882900" y="1993900"/>
                  </a:lnTo>
                  <a:close/>
                </a:path>
              </a:pathLst>
            </a:custGeom>
            <a:blipFill>
              <a:blip r:embed="rId8"/>
              <a:stretch>
                <a:fillRect l="-14232" t="-4480" r="-14232"/>
              </a:stretch>
            </a:blipFill>
          </p:spPr>
        </p:sp>
        <p:sp>
          <p:nvSpPr>
            <p:cNvPr id="15" name="Freeform 15"/>
            <p:cNvSpPr/>
            <p:nvPr/>
          </p:nvSpPr>
          <p:spPr>
            <a:xfrm>
              <a:off x="0" y="-1016"/>
              <a:ext cx="3136392" cy="2258568"/>
            </a:xfrm>
            <a:custGeom>
              <a:avLst/>
              <a:gdLst/>
              <a:ahLst/>
              <a:cxnLst/>
              <a:rect l="l" t="t" r="r" b="b"/>
              <a:pathLst>
                <a:path w="3136392" h="2258568">
                  <a:moveTo>
                    <a:pt x="3136392" y="2258568"/>
                  </a:moveTo>
                  <a:lnTo>
                    <a:pt x="0" y="2258568"/>
                  </a:lnTo>
                  <a:lnTo>
                    <a:pt x="0" y="0"/>
                  </a:lnTo>
                  <a:lnTo>
                    <a:pt x="3136392" y="0"/>
                  </a:lnTo>
                  <a:lnTo>
                    <a:pt x="3136392" y="2258568"/>
                  </a:lnTo>
                  <a:close/>
                </a:path>
              </a:pathLst>
            </a:custGeom>
            <a:blipFill>
              <a:blip r:embed="rId7"/>
              <a:stretch>
                <a:fillRect l="-8" r="-8"/>
              </a:stretch>
            </a:blipFill>
          </p:spPr>
        </p:sp>
      </p:grpSp>
      <p:grpSp>
        <p:nvGrpSpPr>
          <p:cNvPr id="16" name="Group 16"/>
          <p:cNvGrpSpPr>
            <a:grpSpLocks noChangeAspect="1"/>
          </p:cNvGrpSpPr>
          <p:nvPr/>
        </p:nvGrpSpPr>
        <p:grpSpPr>
          <a:xfrm>
            <a:off x="12194056" y="3856902"/>
            <a:ext cx="5310372" cy="3824087"/>
            <a:chOff x="0" y="0"/>
            <a:chExt cx="3136392" cy="2258568"/>
          </a:xfrm>
        </p:grpSpPr>
        <p:sp>
          <p:nvSpPr>
            <p:cNvPr id="17" name="Freeform 17"/>
            <p:cNvSpPr/>
            <p:nvPr/>
          </p:nvSpPr>
          <p:spPr>
            <a:xfrm>
              <a:off x="114300" y="125984"/>
              <a:ext cx="2882900" cy="1993900"/>
            </a:xfrm>
            <a:custGeom>
              <a:avLst/>
              <a:gdLst/>
              <a:ahLst/>
              <a:cxnLst/>
              <a:rect l="l" t="t" r="r" b="b"/>
              <a:pathLst>
                <a:path w="2882900" h="1993900">
                  <a:moveTo>
                    <a:pt x="2882900" y="1993900"/>
                  </a:moveTo>
                  <a:lnTo>
                    <a:pt x="0" y="1993900"/>
                  </a:lnTo>
                  <a:lnTo>
                    <a:pt x="0" y="0"/>
                  </a:lnTo>
                  <a:lnTo>
                    <a:pt x="2882900" y="0"/>
                  </a:lnTo>
                  <a:lnTo>
                    <a:pt x="2882900" y="1993900"/>
                  </a:lnTo>
                  <a:close/>
                </a:path>
              </a:pathLst>
            </a:custGeom>
            <a:blipFill>
              <a:blip r:embed="rId9"/>
              <a:stretch>
                <a:fillRect l="-11478" r="-11478"/>
              </a:stretch>
            </a:blipFill>
          </p:spPr>
        </p:sp>
        <p:sp>
          <p:nvSpPr>
            <p:cNvPr id="18" name="Freeform 18"/>
            <p:cNvSpPr/>
            <p:nvPr/>
          </p:nvSpPr>
          <p:spPr>
            <a:xfrm>
              <a:off x="0" y="-1016"/>
              <a:ext cx="3136392" cy="2258568"/>
            </a:xfrm>
            <a:custGeom>
              <a:avLst/>
              <a:gdLst/>
              <a:ahLst/>
              <a:cxnLst/>
              <a:rect l="l" t="t" r="r" b="b"/>
              <a:pathLst>
                <a:path w="3136392" h="2258568">
                  <a:moveTo>
                    <a:pt x="3136392" y="2258568"/>
                  </a:moveTo>
                  <a:lnTo>
                    <a:pt x="0" y="2258568"/>
                  </a:lnTo>
                  <a:lnTo>
                    <a:pt x="0" y="0"/>
                  </a:lnTo>
                  <a:lnTo>
                    <a:pt x="3136392" y="0"/>
                  </a:lnTo>
                  <a:lnTo>
                    <a:pt x="3136392" y="2258568"/>
                  </a:lnTo>
                  <a:close/>
                </a:path>
              </a:pathLst>
            </a:custGeom>
            <a:blipFill>
              <a:blip r:embed="rId7"/>
              <a:stretch>
                <a:fillRect l="-8" r="-8"/>
              </a:stretch>
            </a:blipFill>
          </p:spPr>
        </p:sp>
      </p:grpSp>
      <p:sp>
        <p:nvSpPr>
          <p:cNvPr id="19" name="TextBox 19"/>
          <p:cNvSpPr txBox="1"/>
          <p:nvPr/>
        </p:nvSpPr>
        <p:spPr>
          <a:xfrm>
            <a:off x="3736189" y="1564637"/>
            <a:ext cx="13225812" cy="1961092"/>
          </a:xfrm>
          <a:prstGeom prst="rect">
            <a:avLst/>
          </a:prstGeom>
        </p:spPr>
        <p:txBody>
          <a:bodyPr lIns="0" tIns="0" rIns="0" bIns="0" rtlCol="0" anchor="t">
            <a:spAutoFit/>
          </a:bodyPr>
          <a:lstStyle/>
          <a:p>
            <a:pPr marL="0" lvl="0" indent="0" algn="ctr">
              <a:lnSpc>
                <a:spcPts val="14991"/>
              </a:lnSpc>
              <a:spcBef>
                <a:spcPct val="0"/>
              </a:spcBef>
            </a:pPr>
            <a:r>
              <a:rPr lang="en-US" sz="9600" b="1" dirty="0">
                <a:solidFill>
                  <a:srgbClr val="F0E0BB"/>
                </a:solidFill>
                <a:latin typeface="Brixton Sans Bold"/>
                <a:ea typeface="Brixton Sans Bold"/>
                <a:cs typeface="Brixton Sans Bold"/>
                <a:sym typeface="Brixton Sans Bold"/>
              </a:rPr>
              <a:t>DOCUMENTATION</a:t>
            </a:r>
          </a:p>
        </p:txBody>
      </p:sp>
      <p:sp>
        <p:nvSpPr>
          <p:cNvPr id="20" name="TextBox 20"/>
          <p:cNvSpPr txBox="1"/>
          <p:nvPr/>
        </p:nvSpPr>
        <p:spPr>
          <a:xfrm>
            <a:off x="3015277" y="8105477"/>
            <a:ext cx="13157346" cy="1332865"/>
          </a:xfrm>
          <a:prstGeom prst="rect">
            <a:avLst/>
          </a:prstGeom>
        </p:spPr>
        <p:txBody>
          <a:bodyPr lIns="0" tIns="0" rIns="0" bIns="0" rtlCol="0" anchor="t">
            <a:spAutoFit/>
          </a:bodyPr>
          <a:lstStyle/>
          <a:p>
            <a:pPr algn="ctr">
              <a:lnSpc>
                <a:spcPts val="2659"/>
              </a:lnSpc>
            </a:pPr>
            <a:r>
              <a:rPr lang="en-US" sz="1899">
                <a:solidFill>
                  <a:srgbClr val="F0E0BB"/>
                </a:solidFill>
                <a:latin typeface="TDTD구름고딕"/>
                <a:ea typeface="TDTD구름고딕"/>
                <a:cs typeface="TDTD구름고딕"/>
                <a:sym typeface="TDTD구름고딕"/>
              </a:rPr>
              <a:t>•Pet Verse combines AR, VR, and gamification to provide a unique, immersive pet ownership experience accessible to anyone.</a:t>
            </a:r>
          </a:p>
          <a:p>
            <a:pPr algn="ctr">
              <a:lnSpc>
                <a:spcPts val="2659"/>
              </a:lnSpc>
            </a:pPr>
            <a:endParaRPr lang="en-US" sz="1899">
              <a:solidFill>
                <a:srgbClr val="F0E0BB"/>
              </a:solidFill>
              <a:latin typeface="TDTD구름고딕"/>
              <a:ea typeface="TDTD구름고딕"/>
              <a:cs typeface="TDTD구름고딕"/>
              <a:sym typeface="TDTD구름고딕"/>
            </a:endParaRPr>
          </a:p>
          <a:p>
            <a:pPr algn="ctr">
              <a:lnSpc>
                <a:spcPts val="2659"/>
              </a:lnSpc>
            </a:pPr>
            <a:r>
              <a:rPr lang="en-US" sz="1899">
                <a:solidFill>
                  <a:srgbClr val="F0E0BB"/>
                </a:solidFill>
                <a:latin typeface="TDTD구름고딕"/>
                <a:ea typeface="TDTD구름고딕"/>
                <a:cs typeface="TDTD구름고딕"/>
                <a:sym typeface="TDTD구름고딕"/>
              </a:rPr>
              <a:t>•Creates emotional and engaging interactions, revolutionizing how users experience virtual pets.</a:t>
            </a:r>
          </a:p>
          <a:p>
            <a:pPr algn="ctr">
              <a:lnSpc>
                <a:spcPts val="2659"/>
              </a:lnSpc>
            </a:pPr>
            <a:endParaRPr lang="en-US" sz="1899">
              <a:solidFill>
                <a:srgbClr val="F0E0BB"/>
              </a:solidFill>
              <a:latin typeface="TDTD구름고딕"/>
              <a:ea typeface="TDTD구름고딕"/>
              <a:cs typeface="TDTD구름고딕"/>
              <a:sym typeface="TDTD구름고딕"/>
            </a:endParaRPr>
          </a:p>
        </p:txBody>
      </p:sp>
    </p:spTree>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18166" r="-18166"/>
            </a:stretch>
          </a:blipFill>
        </p:spPr>
      </p:sp>
      <p:sp>
        <p:nvSpPr>
          <p:cNvPr id="3" name="Freeform 3"/>
          <p:cNvSpPr/>
          <p:nvPr/>
        </p:nvSpPr>
        <p:spPr>
          <a:xfrm>
            <a:off x="0" y="0"/>
            <a:ext cx="5143500" cy="5143500"/>
          </a:xfrm>
          <a:custGeom>
            <a:avLst/>
            <a:gdLst/>
            <a:ahLst/>
            <a:cxnLst/>
            <a:rect l="l" t="t" r="r" b="b"/>
            <a:pathLst>
              <a:path w="5143500" h="5143500">
                <a:moveTo>
                  <a:pt x="0" y="0"/>
                </a:moveTo>
                <a:lnTo>
                  <a:pt x="5143500" y="0"/>
                </a:lnTo>
                <a:lnTo>
                  <a:pt x="5143500" y="5143500"/>
                </a:lnTo>
                <a:lnTo>
                  <a:pt x="0" y="5143500"/>
                </a:lnTo>
                <a:lnTo>
                  <a:pt x="0" y="0"/>
                </a:lnTo>
                <a:close/>
              </a:path>
            </a:pathLst>
          </a:custGeom>
          <a:blipFill>
            <a:blip r:embed="rId3"/>
            <a:stretch>
              <a:fillRect/>
            </a:stretch>
          </a:blipFill>
        </p:spPr>
      </p:sp>
      <p:sp>
        <p:nvSpPr>
          <p:cNvPr id="4" name="TextBox 4"/>
          <p:cNvSpPr txBox="1"/>
          <p:nvPr/>
        </p:nvSpPr>
        <p:spPr>
          <a:xfrm>
            <a:off x="2085750" y="4188869"/>
            <a:ext cx="14929023" cy="2166437"/>
          </a:xfrm>
          <a:prstGeom prst="rect">
            <a:avLst/>
          </a:prstGeom>
        </p:spPr>
        <p:txBody>
          <a:bodyPr lIns="0" tIns="0" rIns="0" bIns="0" rtlCol="0" anchor="t">
            <a:spAutoFit/>
          </a:bodyPr>
          <a:lstStyle/>
          <a:p>
            <a:pPr marL="0" lvl="0" indent="0" algn="ctr">
              <a:lnSpc>
                <a:spcPts val="15554"/>
              </a:lnSpc>
            </a:pPr>
            <a:r>
              <a:rPr lang="en-US" sz="15872" b="1">
                <a:solidFill>
                  <a:srgbClr val="F0E0BB"/>
                </a:solidFill>
                <a:latin typeface="Brixton Sans Bold"/>
                <a:ea typeface="Brixton Sans Bold"/>
                <a:cs typeface="Brixton Sans Bold"/>
                <a:sym typeface="Brixton Sans Bold"/>
              </a:rPr>
              <a:t>THANK YOU</a:t>
            </a:r>
          </a:p>
        </p:txBody>
      </p:sp>
      <p:sp>
        <p:nvSpPr>
          <p:cNvPr id="5" name="Freeform 5"/>
          <p:cNvSpPr/>
          <p:nvPr/>
        </p:nvSpPr>
        <p:spPr>
          <a:xfrm flipH="1" flipV="1">
            <a:off x="13814399" y="5606400"/>
            <a:ext cx="5143500" cy="5143500"/>
          </a:xfrm>
          <a:custGeom>
            <a:avLst/>
            <a:gdLst/>
            <a:ahLst/>
            <a:cxnLst/>
            <a:rect l="l" t="t" r="r" b="b"/>
            <a:pathLst>
              <a:path w="5143500" h="5143500">
                <a:moveTo>
                  <a:pt x="5143500" y="5143500"/>
                </a:moveTo>
                <a:lnTo>
                  <a:pt x="0" y="5143500"/>
                </a:lnTo>
                <a:lnTo>
                  <a:pt x="0" y="0"/>
                </a:lnTo>
                <a:lnTo>
                  <a:pt x="5143500" y="0"/>
                </a:lnTo>
                <a:lnTo>
                  <a:pt x="5143500" y="5143500"/>
                </a:lnTo>
                <a:close/>
              </a:path>
            </a:pathLst>
          </a:custGeom>
          <a:blipFill>
            <a:blip r:embed="rId3"/>
            <a:stretch>
              <a:fillRect/>
            </a:stretch>
          </a:blipFill>
        </p:spPr>
      </p:sp>
      <p:sp>
        <p:nvSpPr>
          <p:cNvPr id="6" name="Freeform 6"/>
          <p:cNvSpPr/>
          <p:nvPr/>
        </p:nvSpPr>
        <p:spPr>
          <a:xfrm rot="1258342">
            <a:off x="-844103" y="7671783"/>
            <a:ext cx="4725705" cy="3173034"/>
          </a:xfrm>
          <a:custGeom>
            <a:avLst/>
            <a:gdLst/>
            <a:ahLst/>
            <a:cxnLst/>
            <a:rect l="l" t="t" r="r" b="b"/>
            <a:pathLst>
              <a:path w="4725705" h="3173034">
                <a:moveTo>
                  <a:pt x="0" y="0"/>
                </a:moveTo>
                <a:lnTo>
                  <a:pt x="4725706" y="0"/>
                </a:lnTo>
                <a:lnTo>
                  <a:pt x="4725706" y="3173034"/>
                </a:lnTo>
                <a:lnTo>
                  <a:pt x="0" y="3173034"/>
                </a:lnTo>
                <a:lnTo>
                  <a:pt x="0" y="0"/>
                </a:lnTo>
                <a:close/>
              </a:path>
            </a:pathLst>
          </a:custGeom>
          <a:blipFill>
            <a:blip r:embed="rId4"/>
            <a:stretch>
              <a:fillRect/>
            </a:stretch>
          </a:blipFill>
        </p:spPr>
      </p:sp>
      <p:sp>
        <p:nvSpPr>
          <p:cNvPr id="7" name="Freeform 7"/>
          <p:cNvSpPr/>
          <p:nvPr/>
        </p:nvSpPr>
        <p:spPr>
          <a:xfrm rot="1258342">
            <a:off x="14651920" y="-557817"/>
            <a:ext cx="4725705" cy="3173034"/>
          </a:xfrm>
          <a:custGeom>
            <a:avLst/>
            <a:gdLst/>
            <a:ahLst/>
            <a:cxnLst/>
            <a:rect l="l" t="t" r="r" b="b"/>
            <a:pathLst>
              <a:path w="4725705" h="3173034">
                <a:moveTo>
                  <a:pt x="0" y="0"/>
                </a:moveTo>
                <a:lnTo>
                  <a:pt x="4725706" y="0"/>
                </a:lnTo>
                <a:lnTo>
                  <a:pt x="4725706" y="3173034"/>
                </a:lnTo>
                <a:lnTo>
                  <a:pt x="0" y="3173034"/>
                </a:lnTo>
                <a:lnTo>
                  <a:pt x="0" y="0"/>
                </a:lnTo>
                <a:close/>
              </a:path>
            </a:pathLst>
          </a:custGeom>
          <a:blipFill>
            <a:blip r:embed="rId4"/>
            <a:stretch>
              <a:fillRect/>
            </a:stretch>
          </a:blipFill>
        </p:spPr>
      </p:sp>
      <p:sp>
        <p:nvSpPr>
          <p:cNvPr id="8" name="Freeform 8"/>
          <p:cNvSpPr/>
          <p:nvPr/>
        </p:nvSpPr>
        <p:spPr>
          <a:xfrm>
            <a:off x="725341" y="623700"/>
            <a:ext cx="3138550" cy="3215727"/>
          </a:xfrm>
          <a:custGeom>
            <a:avLst/>
            <a:gdLst/>
            <a:ahLst/>
            <a:cxnLst/>
            <a:rect l="l" t="t" r="r" b="b"/>
            <a:pathLst>
              <a:path w="3138550" h="3215727">
                <a:moveTo>
                  <a:pt x="0" y="0"/>
                </a:moveTo>
                <a:lnTo>
                  <a:pt x="3138550" y="0"/>
                </a:lnTo>
                <a:lnTo>
                  <a:pt x="3138550" y="3215727"/>
                </a:lnTo>
                <a:lnTo>
                  <a:pt x="0" y="3215727"/>
                </a:lnTo>
                <a:lnTo>
                  <a:pt x="0" y="0"/>
                </a:lnTo>
                <a:close/>
              </a:path>
            </a:pathLst>
          </a:custGeom>
          <a:blipFill>
            <a:blip r:embed="rId5"/>
            <a:stretch>
              <a:fillRect/>
            </a:stretch>
          </a:blipFill>
        </p:spPr>
      </p:sp>
      <p:sp>
        <p:nvSpPr>
          <p:cNvPr id="9" name="Freeform 9"/>
          <p:cNvSpPr/>
          <p:nvPr/>
        </p:nvSpPr>
        <p:spPr>
          <a:xfrm rot="1235630">
            <a:off x="-463921" y="6651976"/>
            <a:ext cx="2009465" cy="4624292"/>
          </a:xfrm>
          <a:custGeom>
            <a:avLst/>
            <a:gdLst/>
            <a:ahLst/>
            <a:cxnLst/>
            <a:rect l="l" t="t" r="r" b="b"/>
            <a:pathLst>
              <a:path w="2009465" h="4624292">
                <a:moveTo>
                  <a:pt x="0" y="0"/>
                </a:moveTo>
                <a:lnTo>
                  <a:pt x="2009465" y="0"/>
                </a:lnTo>
                <a:lnTo>
                  <a:pt x="2009465" y="4624292"/>
                </a:lnTo>
                <a:lnTo>
                  <a:pt x="0" y="4624292"/>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0" name="Freeform 10"/>
          <p:cNvSpPr/>
          <p:nvPr/>
        </p:nvSpPr>
        <p:spPr>
          <a:xfrm>
            <a:off x="5797905" y="6218181"/>
            <a:ext cx="6692190" cy="1248150"/>
          </a:xfrm>
          <a:custGeom>
            <a:avLst/>
            <a:gdLst/>
            <a:ahLst/>
            <a:cxnLst/>
            <a:rect l="l" t="t" r="r" b="b"/>
            <a:pathLst>
              <a:path w="6692190" h="1248150">
                <a:moveTo>
                  <a:pt x="0" y="0"/>
                </a:moveTo>
                <a:lnTo>
                  <a:pt x="6692190" y="0"/>
                </a:lnTo>
                <a:lnTo>
                  <a:pt x="6692190" y="1248149"/>
                </a:lnTo>
                <a:lnTo>
                  <a:pt x="0" y="1248149"/>
                </a:lnTo>
                <a:lnTo>
                  <a:pt x="0" y="0"/>
                </a:lnTo>
                <a:close/>
              </a:path>
            </a:pathLst>
          </a:custGeom>
          <a:blipFill>
            <a:blip r:embed="rId8"/>
            <a:stretch>
              <a:fillRect b="-33371"/>
            </a:stretch>
          </a:blipFill>
        </p:spPr>
      </p:sp>
      <p:sp>
        <p:nvSpPr>
          <p:cNvPr id="11" name="TextBox 11"/>
          <p:cNvSpPr txBox="1"/>
          <p:nvPr/>
        </p:nvSpPr>
        <p:spPr>
          <a:xfrm>
            <a:off x="5874573" y="6464430"/>
            <a:ext cx="6538855" cy="679450"/>
          </a:xfrm>
          <a:prstGeom prst="rect">
            <a:avLst/>
          </a:prstGeom>
        </p:spPr>
        <p:txBody>
          <a:bodyPr lIns="0" tIns="0" rIns="0" bIns="0" rtlCol="0" anchor="t">
            <a:spAutoFit/>
          </a:bodyPr>
          <a:lstStyle/>
          <a:p>
            <a:pPr marL="0" lvl="0" indent="0" algn="ctr">
              <a:lnSpc>
                <a:spcPts val="5599"/>
              </a:lnSpc>
              <a:spcBef>
                <a:spcPct val="0"/>
              </a:spcBef>
            </a:pPr>
            <a:r>
              <a:rPr lang="en-US" sz="3999" b="1">
                <a:solidFill>
                  <a:srgbClr val="675549"/>
                </a:solidFill>
                <a:latin typeface="Brixton Bold"/>
                <a:ea typeface="Brixton Bold"/>
                <a:cs typeface="Brixton Bold"/>
                <a:sym typeface="Brixton Bold"/>
              </a:rPr>
              <a:t>BY: TEAM ONE FOR ALL</a:t>
            </a:r>
          </a:p>
        </p:txBody>
      </p:sp>
    </p:spTree>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75549"/>
        </a:solidFill>
        <a:effectLst/>
      </p:bgPr>
    </p:bg>
    <p:spTree>
      <p:nvGrpSpPr>
        <p:cNvPr id="1" name=""/>
        <p:cNvGrpSpPr/>
        <p:nvPr/>
      </p:nvGrpSpPr>
      <p:grpSpPr>
        <a:xfrm>
          <a:off x="0" y="0"/>
          <a:ext cx="0" cy="0"/>
          <a:chOff x="0" y="0"/>
          <a:chExt cx="0" cy="0"/>
        </a:xfrm>
      </p:grpSpPr>
      <p:sp>
        <p:nvSpPr>
          <p:cNvPr id="2" name="Freeform 2"/>
          <p:cNvSpPr/>
          <p:nvPr/>
        </p:nvSpPr>
        <p:spPr>
          <a:xfrm>
            <a:off x="0" y="0"/>
            <a:ext cx="5143500" cy="5143500"/>
          </a:xfrm>
          <a:custGeom>
            <a:avLst/>
            <a:gdLst/>
            <a:ahLst/>
            <a:cxnLst/>
            <a:rect l="l" t="t" r="r" b="b"/>
            <a:pathLst>
              <a:path w="5143500" h="5143500">
                <a:moveTo>
                  <a:pt x="0" y="0"/>
                </a:moveTo>
                <a:lnTo>
                  <a:pt x="5143500" y="0"/>
                </a:lnTo>
                <a:lnTo>
                  <a:pt x="5143500" y="5143500"/>
                </a:lnTo>
                <a:lnTo>
                  <a:pt x="0" y="5143500"/>
                </a:lnTo>
                <a:lnTo>
                  <a:pt x="0" y="0"/>
                </a:lnTo>
                <a:close/>
              </a:path>
            </a:pathLst>
          </a:custGeom>
          <a:blipFill>
            <a:blip r:embed="rId2"/>
            <a:stretch>
              <a:fillRect/>
            </a:stretch>
          </a:blipFill>
        </p:spPr>
      </p:sp>
      <p:grpSp>
        <p:nvGrpSpPr>
          <p:cNvPr id="3" name="Group 3"/>
          <p:cNvGrpSpPr/>
          <p:nvPr/>
        </p:nvGrpSpPr>
        <p:grpSpPr>
          <a:xfrm>
            <a:off x="576055" y="-996300"/>
            <a:ext cx="17135890" cy="6778485"/>
            <a:chOff x="0" y="0"/>
            <a:chExt cx="2654798" cy="1050165"/>
          </a:xfrm>
        </p:grpSpPr>
        <p:sp>
          <p:nvSpPr>
            <p:cNvPr id="4" name="Freeform 4"/>
            <p:cNvSpPr/>
            <p:nvPr/>
          </p:nvSpPr>
          <p:spPr>
            <a:xfrm rot="-5400000">
              <a:off x="802316" y="-802316"/>
              <a:ext cx="1050165" cy="2654798"/>
            </a:xfrm>
            <a:custGeom>
              <a:avLst/>
              <a:gdLst/>
              <a:ahLst/>
              <a:cxnLst/>
              <a:rect l="l" t="t" r="r" b="b"/>
              <a:pathLst>
                <a:path w="1050165" h="2654798">
                  <a:moveTo>
                    <a:pt x="1050165" y="10391"/>
                  </a:moveTo>
                  <a:lnTo>
                    <a:pt x="1050165" y="2644406"/>
                  </a:lnTo>
                  <a:cubicBezTo>
                    <a:pt x="1050165" y="2650145"/>
                    <a:pt x="1045513" y="2654797"/>
                    <a:pt x="1039774" y="2654797"/>
                  </a:cubicBezTo>
                  <a:lnTo>
                    <a:pt x="10392" y="2654797"/>
                  </a:lnTo>
                  <a:cubicBezTo>
                    <a:pt x="4653" y="2654797"/>
                    <a:pt x="0" y="2650145"/>
                    <a:pt x="0" y="2644406"/>
                  </a:cubicBezTo>
                  <a:lnTo>
                    <a:pt x="0" y="10391"/>
                  </a:lnTo>
                  <a:cubicBezTo>
                    <a:pt x="0" y="4652"/>
                    <a:pt x="4653" y="0"/>
                    <a:pt x="10392" y="0"/>
                  </a:cubicBezTo>
                  <a:lnTo>
                    <a:pt x="1039774" y="0"/>
                  </a:lnTo>
                  <a:cubicBezTo>
                    <a:pt x="1045513" y="0"/>
                    <a:pt x="1050165" y="4652"/>
                    <a:pt x="1050165" y="10391"/>
                  </a:cubicBezTo>
                  <a:close/>
                </a:path>
              </a:pathLst>
            </a:custGeom>
            <a:blipFill>
              <a:blip r:embed="rId3"/>
              <a:stretch>
                <a:fillRect l="-59670" r="-34656" b="-238"/>
              </a:stretch>
            </a:blipFill>
            <a:ln w="85725" cap="rnd">
              <a:solidFill>
                <a:srgbClr val="E5D5A1"/>
              </a:solidFill>
              <a:prstDash val="solid"/>
              <a:round/>
            </a:ln>
          </p:spPr>
        </p:sp>
      </p:grpSp>
      <p:grpSp>
        <p:nvGrpSpPr>
          <p:cNvPr id="5" name="Group 5"/>
          <p:cNvGrpSpPr/>
          <p:nvPr/>
        </p:nvGrpSpPr>
        <p:grpSpPr>
          <a:xfrm>
            <a:off x="1028700" y="3890608"/>
            <a:ext cx="3164819" cy="3164807"/>
            <a:chOff x="0" y="0"/>
            <a:chExt cx="6350000" cy="6349975"/>
          </a:xfrm>
        </p:grpSpPr>
        <p:sp>
          <p:nvSpPr>
            <p:cNvPr id="6" name="Freeform 6"/>
            <p:cNvSpPr/>
            <p:nvPr/>
          </p:nvSpPr>
          <p:spPr>
            <a:xfrm>
              <a:off x="0" y="0"/>
              <a:ext cx="6350000" cy="6349975"/>
            </a:xfrm>
            <a:custGeom>
              <a:avLst/>
              <a:gdLst/>
              <a:ahLst/>
              <a:cxnLst/>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4"/>
              <a:stretch>
                <a:fillRect l="-16666" r="-16666"/>
              </a:stretch>
            </a:blipFill>
            <a:ln w="38100" cap="sq">
              <a:solidFill>
                <a:srgbClr val="E5D5A1"/>
              </a:solidFill>
              <a:prstDash val="dash"/>
              <a:miter/>
            </a:ln>
          </p:spPr>
        </p:sp>
      </p:grpSp>
      <p:grpSp>
        <p:nvGrpSpPr>
          <p:cNvPr id="7" name="Group 7"/>
          <p:cNvGrpSpPr/>
          <p:nvPr/>
        </p:nvGrpSpPr>
        <p:grpSpPr>
          <a:xfrm>
            <a:off x="5143500" y="3922809"/>
            <a:ext cx="3164819" cy="3164807"/>
            <a:chOff x="0" y="0"/>
            <a:chExt cx="6350000" cy="6349975"/>
          </a:xfrm>
        </p:grpSpPr>
        <p:sp>
          <p:nvSpPr>
            <p:cNvPr id="8" name="Freeform 8"/>
            <p:cNvSpPr/>
            <p:nvPr/>
          </p:nvSpPr>
          <p:spPr>
            <a:xfrm>
              <a:off x="0" y="0"/>
              <a:ext cx="6350000" cy="6349975"/>
            </a:xfrm>
            <a:custGeom>
              <a:avLst/>
              <a:gdLst/>
              <a:ahLst/>
              <a:cxnLst/>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5"/>
              <a:stretch>
                <a:fillRect l="-16666" r="-16666"/>
              </a:stretch>
            </a:blipFill>
            <a:ln w="38100" cap="sq">
              <a:solidFill>
                <a:srgbClr val="E5D5A1"/>
              </a:solidFill>
              <a:prstDash val="dash"/>
              <a:miter/>
            </a:ln>
          </p:spPr>
        </p:sp>
      </p:grpSp>
      <p:grpSp>
        <p:nvGrpSpPr>
          <p:cNvPr id="9" name="Group 9"/>
          <p:cNvGrpSpPr/>
          <p:nvPr/>
        </p:nvGrpSpPr>
        <p:grpSpPr>
          <a:xfrm>
            <a:off x="9260819" y="3922809"/>
            <a:ext cx="3164819" cy="3164807"/>
            <a:chOff x="0" y="0"/>
            <a:chExt cx="6350000" cy="6349975"/>
          </a:xfrm>
        </p:grpSpPr>
        <p:sp>
          <p:nvSpPr>
            <p:cNvPr id="10" name="Freeform 10"/>
            <p:cNvSpPr/>
            <p:nvPr/>
          </p:nvSpPr>
          <p:spPr>
            <a:xfrm>
              <a:off x="0" y="0"/>
              <a:ext cx="6350000" cy="6349975"/>
            </a:xfrm>
            <a:custGeom>
              <a:avLst/>
              <a:gdLst/>
              <a:ahLst/>
              <a:cxnLst/>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6"/>
              <a:stretch>
                <a:fillRect/>
              </a:stretch>
            </a:blipFill>
            <a:ln w="38100" cap="sq">
              <a:solidFill>
                <a:srgbClr val="E5D5A1"/>
              </a:solidFill>
              <a:prstDash val="dash"/>
              <a:miter/>
            </a:ln>
          </p:spPr>
        </p:sp>
      </p:grpSp>
      <p:sp>
        <p:nvSpPr>
          <p:cNvPr id="11" name="TextBox 11"/>
          <p:cNvSpPr txBox="1"/>
          <p:nvPr/>
        </p:nvSpPr>
        <p:spPr>
          <a:xfrm>
            <a:off x="12865675" y="7125716"/>
            <a:ext cx="4393625" cy="574675"/>
          </a:xfrm>
          <a:prstGeom prst="rect">
            <a:avLst/>
          </a:prstGeom>
        </p:spPr>
        <p:txBody>
          <a:bodyPr lIns="0" tIns="0" rIns="0" bIns="0" rtlCol="0" anchor="t">
            <a:spAutoFit/>
          </a:bodyPr>
          <a:lstStyle/>
          <a:p>
            <a:pPr marL="0" lvl="0" indent="0" algn="ctr">
              <a:lnSpc>
                <a:spcPts val="4550"/>
              </a:lnSpc>
              <a:spcBef>
                <a:spcPct val="0"/>
              </a:spcBef>
            </a:pPr>
            <a:r>
              <a:rPr lang="en-US" sz="3500">
                <a:solidFill>
                  <a:srgbClr val="F0E0BB"/>
                </a:solidFill>
                <a:latin typeface="Brixton"/>
                <a:ea typeface="Brixton"/>
                <a:cs typeface="Brixton"/>
                <a:sym typeface="Brixton"/>
              </a:rPr>
              <a:t>SWATHY C</a:t>
            </a:r>
          </a:p>
        </p:txBody>
      </p:sp>
      <p:sp>
        <p:nvSpPr>
          <p:cNvPr id="12" name="Freeform 12"/>
          <p:cNvSpPr/>
          <p:nvPr/>
        </p:nvSpPr>
        <p:spPr>
          <a:xfrm rot="1235630">
            <a:off x="-428677" y="8020344"/>
            <a:ext cx="2009465" cy="4624292"/>
          </a:xfrm>
          <a:custGeom>
            <a:avLst/>
            <a:gdLst/>
            <a:ahLst/>
            <a:cxnLst/>
            <a:rect l="l" t="t" r="r" b="b"/>
            <a:pathLst>
              <a:path w="2009465" h="4624292">
                <a:moveTo>
                  <a:pt x="0" y="0"/>
                </a:moveTo>
                <a:lnTo>
                  <a:pt x="2009465" y="0"/>
                </a:lnTo>
                <a:lnTo>
                  <a:pt x="2009465" y="4624292"/>
                </a:lnTo>
                <a:lnTo>
                  <a:pt x="0" y="4624292"/>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p:spPr>
      </p:sp>
      <p:sp>
        <p:nvSpPr>
          <p:cNvPr id="13" name="Freeform 13"/>
          <p:cNvSpPr/>
          <p:nvPr/>
        </p:nvSpPr>
        <p:spPr>
          <a:xfrm flipH="1" flipV="1">
            <a:off x="13814399" y="5606400"/>
            <a:ext cx="5143500" cy="5143500"/>
          </a:xfrm>
          <a:custGeom>
            <a:avLst/>
            <a:gdLst/>
            <a:ahLst/>
            <a:cxnLst/>
            <a:rect l="l" t="t" r="r" b="b"/>
            <a:pathLst>
              <a:path w="5143500" h="5143500">
                <a:moveTo>
                  <a:pt x="5143500" y="5143500"/>
                </a:moveTo>
                <a:lnTo>
                  <a:pt x="0" y="5143500"/>
                </a:lnTo>
                <a:lnTo>
                  <a:pt x="0" y="0"/>
                </a:lnTo>
                <a:lnTo>
                  <a:pt x="5143500" y="0"/>
                </a:lnTo>
                <a:lnTo>
                  <a:pt x="5143500" y="5143500"/>
                </a:lnTo>
                <a:close/>
              </a:path>
            </a:pathLst>
          </a:custGeom>
          <a:blipFill>
            <a:blip r:embed="rId2"/>
            <a:stretch>
              <a:fillRect/>
            </a:stretch>
          </a:blipFill>
        </p:spPr>
      </p:sp>
      <p:grpSp>
        <p:nvGrpSpPr>
          <p:cNvPr id="14" name="Group 14"/>
          <p:cNvGrpSpPr/>
          <p:nvPr/>
        </p:nvGrpSpPr>
        <p:grpSpPr>
          <a:xfrm>
            <a:off x="13378139" y="3922809"/>
            <a:ext cx="3164819" cy="3164807"/>
            <a:chOff x="0" y="0"/>
            <a:chExt cx="6350000" cy="6349975"/>
          </a:xfrm>
        </p:grpSpPr>
        <p:sp>
          <p:nvSpPr>
            <p:cNvPr id="15" name="Freeform 15"/>
            <p:cNvSpPr/>
            <p:nvPr/>
          </p:nvSpPr>
          <p:spPr>
            <a:xfrm>
              <a:off x="0" y="0"/>
              <a:ext cx="6350000" cy="6349975"/>
            </a:xfrm>
            <a:custGeom>
              <a:avLst/>
              <a:gdLst/>
              <a:ahLst/>
              <a:cxnLst/>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9"/>
              <a:stretch>
                <a:fillRect t="-15040" b="-15040"/>
              </a:stretch>
            </a:blipFill>
            <a:ln w="38100" cap="sq">
              <a:solidFill>
                <a:srgbClr val="E5D5A1"/>
              </a:solidFill>
              <a:prstDash val="dash"/>
              <a:miter/>
            </a:ln>
          </p:spPr>
        </p:sp>
      </p:grpSp>
      <p:sp>
        <p:nvSpPr>
          <p:cNvPr id="16" name="TextBox 16"/>
          <p:cNvSpPr txBox="1"/>
          <p:nvPr/>
        </p:nvSpPr>
        <p:spPr>
          <a:xfrm>
            <a:off x="2495026" y="1152525"/>
            <a:ext cx="13297948" cy="1399117"/>
          </a:xfrm>
          <a:prstGeom prst="rect">
            <a:avLst/>
          </a:prstGeom>
        </p:spPr>
        <p:txBody>
          <a:bodyPr lIns="0" tIns="0" rIns="0" bIns="0" rtlCol="0" anchor="t">
            <a:spAutoFit/>
          </a:bodyPr>
          <a:lstStyle/>
          <a:p>
            <a:pPr marL="0" lvl="0" indent="0" algn="ctr">
              <a:lnSpc>
                <a:spcPts val="10799"/>
              </a:lnSpc>
              <a:spcBef>
                <a:spcPct val="0"/>
              </a:spcBef>
            </a:pPr>
            <a:r>
              <a:rPr lang="en-US" sz="8999" b="1">
                <a:solidFill>
                  <a:srgbClr val="F0E0BB"/>
                </a:solidFill>
                <a:latin typeface="Brixton Sans Bold"/>
                <a:ea typeface="Brixton Sans Bold"/>
                <a:cs typeface="Brixton Sans Bold"/>
                <a:sym typeface="Brixton Sans Bold"/>
              </a:rPr>
              <a:t>OUR TEAM</a:t>
            </a:r>
          </a:p>
        </p:txBody>
      </p:sp>
      <p:sp>
        <p:nvSpPr>
          <p:cNvPr id="17" name="TextBox 17"/>
          <p:cNvSpPr txBox="1"/>
          <p:nvPr/>
        </p:nvSpPr>
        <p:spPr>
          <a:xfrm>
            <a:off x="414297" y="7192391"/>
            <a:ext cx="4393625" cy="574675"/>
          </a:xfrm>
          <a:prstGeom prst="rect">
            <a:avLst/>
          </a:prstGeom>
        </p:spPr>
        <p:txBody>
          <a:bodyPr lIns="0" tIns="0" rIns="0" bIns="0" rtlCol="0" anchor="t">
            <a:spAutoFit/>
          </a:bodyPr>
          <a:lstStyle/>
          <a:p>
            <a:pPr marL="0" lvl="0" indent="0" algn="ctr">
              <a:lnSpc>
                <a:spcPts val="4550"/>
              </a:lnSpc>
              <a:spcBef>
                <a:spcPct val="0"/>
              </a:spcBef>
            </a:pPr>
            <a:r>
              <a:rPr lang="en-US" sz="3500">
                <a:solidFill>
                  <a:srgbClr val="F0E0BB"/>
                </a:solidFill>
                <a:latin typeface="Brixton"/>
                <a:ea typeface="Brixton"/>
                <a:cs typeface="Brixton"/>
                <a:sym typeface="Brixton"/>
              </a:rPr>
              <a:t>RITHIKA H</a:t>
            </a:r>
          </a:p>
        </p:txBody>
      </p:sp>
      <p:sp>
        <p:nvSpPr>
          <p:cNvPr id="18" name="TextBox 18"/>
          <p:cNvSpPr txBox="1"/>
          <p:nvPr/>
        </p:nvSpPr>
        <p:spPr>
          <a:xfrm>
            <a:off x="4529097" y="7201916"/>
            <a:ext cx="4393625" cy="574675"/>
          </a:xfrm>
          <a:prstGeom prst="rect">
            <a:avLst/>
          </a:prstGeom>
        </p:spPr>
        <p:txBody>
          <a:bodyPr lIns="0" tIns="0" rIns="0" bIns="0" rtlCol="0" anchor="t">
            <a:spAutoFit/>
          </a:bodyPr>
          <a:lstStyle/>
          <a:p>
            <a:pPr marL="0" lvl="0" indent="0" algn="ctr">
              <a:lnSpc>
                <a:spcPts val="4550"/>
              </a:lnSpc>
              <a:spcBef>
                <a:spcPct val="0"/>
              </a:spcBef>
            </a:pPr>
            <a:r>
              <a:rPr lang="en-US" sz="3500">
                <a:solidFill>
                  <a:srgbClr val="F0E0BB"/>
                </a:solidFill>
                <a:latin typeface="Brixton"/>
                <a:ea typeface="Brixton"/>
                <a:cs typeface="Brixton"/>
                <a:sym typeface="Brixton"/>
              </a:rPr>
              <a:t>RAHUL  S</a:t>
            </a:r>
          </a:p>
        </p:txBody>
      </p:sp>
      <p:sp>
        <p:nvSpPr>
          <p:cNvPr id="19" name="TextBox 19"/>
          <p:cNvSpPr txBox="1"/>
          <p:nvPr/>
        </p:nvSpPr>
        <p:spPr>
          <a:xfrm>
            <a:off x="8646417" y="7125716"/>
            <a:ext cx="4393625" cy="574675"/>
          </a:xfrm>
          <a:prstGeom prst="rect">
            <a:avLst/>
          </a:prstGeom>
        </p:spPr>
        <p:txBody>
          <a:bodyPr lIns="0" tIns="0" rIns="0" bIns="0" rtlCol="0" anchor="t">
            <a:spAutoFit/>
          </a:bodyPr>
          <a:lstStyle/>
          <a:p>
            <a:pPr marL="0" lvl="0" indent="0" algn="ctr">
              <a:lnSpc>
                <a:spcPts val="4550"/>
              </a:lnSpc>
              <a:spcBef>
                <a:spcPct val="0"/>
              </a:spcBef>
            </a:pPr>
            <a:r>
              <a:rPr lang="en-US" sz="3500">
                <a:solidFill>
                  <a:srgbClr val="F0E0BB"/>
                </a:solidFill>
                <a:latin typeface="Brixton"/>
                <a:ea typeface="Brixton"/>
                <a:cs typeface="Brixton"/>
                <a:sym typeface="Brixton"/>
              </a:rPr>
              <a:t>RISHI R L</a:t>
            </a:r>
          </a:p>
        </p:txBody>
      </p:sp>
    </p:spTree>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18166" r="-18166"/>
            </a:stretch>
          </a:blipFill>
        </p:spPr>
      </p:sp>
      <p:grpSp>
        <p:nvGrpSpPr>
          <p:cNvPr id="3" name="Group 3"/>
          <p:cNvGrpSpPr/>
          <p:nvPr/>
        </p:nvGrpSpPr>
        <p:grpSpPr>
          <a:xfrm>
            <a:off x="-514350" y="2089758"/>
            <a:ext cx="12266099" cy="2532128"/>
            <a:chOff x="0" y="0"/>
            <a:chExt cx="3230578" cy="666898"/>
          </a:xfrm>
        </p:grpSpPr>
        <p:sp>
          <p:nvSpPr>
            <p:cNvPr id="4" name="Freeform 4"/>
            <p:cNvSpPr/>
            <p:nvPr/>
          </p:nvSpPr>
          <p:spPr>
            <a:xfrm>
              <a:off x="0" y="0"/>
              <a:ext cx="3230578" cy="666898"/>
            </a:xfrm>
            <a:custGeom>
              <a:avLst/>
              <a:gdLst/>
              <a:ahLst/>
              <a:cxnLst/>
              <a:rect l="l" t="t" r="r" b="b"/>
              <a:pathLst>
                <a:path w="3230578" h="666898">
                  <a:moveTo>
                    <a:pt x="0" y="0"/>
                  </a:moveTo>
                  <a:lnTo>
                    <a:pt x="3230578" y="0"/>
                  </a:lnTo>
                  <a:lnTo>
                    <a:pt x="3230578" y="666898"/>
                  </a:lnTo>
                  <a:lnTo>
                    <a:pt x="0" y="666898"/>
                  </a:lnTo>
                  <a:close/>
                </a:path>
              </a:pathLst>
            </a:custGeom>
            <a:solidFill>
              <a:srgbClr val="675549"/>
            </a:solidFill>
          </p:spPr>
        </p:sp>
        <p:sp>
          <p:nvSpPr>
            <p:cNvPr id="5" name="TextBox 5"/>
            <p:cNvSpPr txBox="1"/>
            <p:nvPr/>
          </p:nvSpPr>
          <p:spPr>
            <a:xfrm>
              <a:off x="0" y="-38100"/>
              <a:ext cx="3230578" cy="704998"/>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flipH="1" flipV="1">
            <a:off x="13814399" y="5606400"/>
            <a:ext cx="5143500" cy="5143500"/>
          </a:xfrm>
          <a:custGeom>
            <a:avLst/>
            <a:gdLst/>
            <a:ahLst/>
            <a:cxnLst/>
            <a:rect l="l" t="t" r="r" b="b"/>
            <a:pathLst>
              <a:path w="5143500" h="5143500">
                <a:moveTo>
                  <a:pt x="5143500" y="5143500"/>
                </a:moveTo>
                <a:lnTo>
                  <a:pt x="0" y="5143500"/>
                </a:lnTo>
                <a:lnTo>
                  <a:pt x="0" y="0"/>
                </a:lnTo>
                <a:lnTo>
                  <a:pt x="5143500" y="0"/>
                </a:lnTo>
                <a:lnTo>
                  <a:pt x="5143500" y="5143500"/>
                </a:lnTo>
                <a:close/>
              </a:path>
            </a:pathLst>
          </a:custGeom>
          <a:blipFill>
            <a:blip r:embed="rId3"/>
            <a:stretch>
              <a:fillRect/>
            </a:stretch>
          </a:blipFill>
        </p:spPr>
      </p:sp>
      <p:sp>
        <p:nvSpPr>
          <p:cNvPr id="7" name="Freeform 7"/>
          <p:cNvSpPr/>
          <p:nvPr/>
        </p:nvSpPr>
        <p:spPr>
          <a:xfrm rot="1258342">
            <a:off x="-1334153" y="7914783"/>
            <a:ext cx="4725705" cy="3173034"/>
          </a:xfrm>
          <a:custGeom>
            <a:avLst/>
            <a:gdLst/>
            <a:ahLst/>
            <a:cxnLst/>
            <a:rect l="l" t="t" r="r" b="b"/>
            <a:pathLst>
              <a:path w="4725705" h="3173034">
                <a:moveTo>
                  <a:pt x="0" y="0"/>
                </a:moveTo>
                <a:lnTo>
                  <a:pt x="4725706" y="0"/>
                </a:lnTo>
                <a:lnTo>
                  <a:pt x="4725706" y="3173034"/>
                </a:lnTo>
                <a:lnTo>
                  <a:pt x="0" y="3173034"/>
                </a:lnTo>
                <a:lnTo>
                  <a:pt x="0" y="0"/>
                </a:lnTo>
                <a:close/>
              </a:path>
            </a:pathLst>
          </a:custGeom>
          <a:blipFill>
            <a:blip r:embed="rId4"/>
            <a:stretch>
              <a:fillRect/>
            </a:stretch>
          </a:blipFill>
        </p:spPr>
      </p:sp>
      <p:sp>
        <p:nvSpPr>
          <p:cNvPr id="8" name="Freeform 8"/>
          <p:cNvSpPr/>
          <p:nvPr/>
        </p:nvSpPr>
        <p:spPr>
          <a:xfrm>
            <a:off x="-243000" y="-270000"/>
            <a:ext cx="5143500" cy="5143500"/>
          </a:xfrm>
          <a:custGeom>
            <a:avLst/>
            <a:gdLst/>
            <a:ahLst/>
            <a:cxnLst/>
            <a:rect l="l" t="t" r="r" b="b"/>
            <a:pathLst>
              <a:path w="5143500" h="5143500">
                <a:moveTo>
                  <a:pt x="0" y="0"/>
                </a:moveTo>
                <a:lnTo>
                  <a:pt x="5143500" y="0"/>
                </a:lnTo>
                <a:lnTo>
                  <a:pt x="5143500" y="5143500"/>
                </a:lnTo>
                <a:lnTo>
                  <a:pt x="0" y="5143500"/>
                </a:lnTo>
                <a:lnTo>
                  <a:pt x="0" y="0"/>
                </a:lnTo>
                <a:close/>
              </a:path>
            </a:pathLst>
          </a:custGeom>
          <a:blipFill>
            <a:blip r:embed="rId3"/>
            <a:stretch>
              <a:fillRect/>
            </a:stretch>
          </a:blipFill>
        </p:spPr>
      </p:sp>
      <p:sp>
        <p:nvSpPr>
          <p:cNvPr id="9" name="Freeform 9"/>
          <p:cNvSpPr/>
          <p:nvPr/>
        </p:nvSpPr>
        <p:spPr>
          <a:xfrm>
            <a:off x="429477" y="288770"/>
            <a:ext cx="2328750" cy="2386014"/>
          </a:xfrm>
          <a:custGeom>
            <a:avLst/>
            <a:gdLst/>
            <a:ahLst/>
            <a:cxnLst/>
            <a:rect l="l" t="t" r="r" b="b"/>
            <a:pathLst>
              <a:path w="2328750" h="2386014">
                <a:moveTo>
                  <a:pt x="0" y="0"/>
                </a:moveTo>
                <a:lnTo>
                  <a:pt x="2328750" y="0"/>
                </a:lnTo>
                <a:lnTo>
                  <a:pt x="2328750" y="2386015"/>
                </a:lnTo>
                <a:lnTo>
                  <a:pt x="0" y="2386015"/>
                </a:lnTo>
                <a:lnTo>
                  <a:pt x="0" y="0"/>
                </a:lnTo>
                <a:close/>
              </a:path>
            </a:pathLst>
          </a:custGeom>
          <a:blipFill>
            <a:blip r:embed="rId5"/>
            <a:stretch>
              <a:fillRect/>
            </a:stretch>
          </a:blipFill>
        </p:spPr>
      </p:sp>
      <p:grpSp>
        <p:nvGrpSpPr>
          <p:cNvPr id="10" name="Group 10"/>
          <p:cNvGrpSpPr/>
          <p:nvPr/>
        </p:nvGrpSpPr>
        <p:grpSpPr>
          <a:xfrm>
            <a:off x="-1745464" y="4307222"/>
            <a:ext cx="13666538" cy="4436100"/>
            <a:chOff x="0" y="0"/>
            <a:chExt cx="3599417" cy="1168356"/>
          </a:xfrm>
        </p:grpSpPr>
        <p:sp>
          <p:nvSpPr>
            <p:cNvPr id="11" name="Freeform 11"/>
            <p:cNvSpPr/>
            <p:nvPr/>
          </p:nvSpPr>
          <p:spPr>
            <a:xfrm>
              <a:off x="0" y="0"/>
              <a:ext cx="3599418" cy="1168356"/>
            </a:xfrm>
            <a:custGeom>
              <a:avLst/>
              <a:gdLst/>
              <a:ahLst/>
              <a:cxnLst/>
              <a:rect l="l" t="t" r="r" b="b"/>
              <a:pathLst>
                <a:path w="3599418" h="1168356">
                  <a:moveTo>
                    <a:pt x="0" y="0"/>
                  </a:moveTo>
                  <a:lnTo>
                    <a:pt x="3599418" y="0"/>
                  </a:lnTo>
                  <a:lnTo>
                    <a:pt x="3599418" y="1168356"/>
                  </a:lnTo>
                  <a:lnTo>
                    <a:pt x="0" y="1168356"/>
                  </a:lnTo>
                  <a:close/>
                </a:path>
              </a:pathLst>
            </a:custGeom>
            <a:solidFill>
              <a:srgbClr val="E5D5A1"/>
            </a:solidFill>
          </p:spPr>
        </p:sp>
        <p:sp>
          <p:nvSpPr>
            <p:cNvPr id="12" name="TextBox 12"/>
            <p:cNvSpPr txBox="1"/>
            <p:nvPr/>
          </p:nvSpPr>
          <p:spPr>
            <a:xfrm>
              <a:off x="0" y="-38100"/>
              <a:ext cx="3599417" cy="1206456"/>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1191214" y="812700"/>
            <a:ext cx="6578976" cy="8661600"/>
            <a:chOff x="0" y="0"/>
            <a:chExt cx="812800" cy="1070098"/>
          </a:xfrm>
        </p:grpSpPr>
        <p:sp>
          <p:nvSpPr>
            <p:cNvPr id="14" name="Freeform 14"/>
            <p:cNvSpPr/>
            <p:nvPr/>
          </p:nvSpPr>
          <p:spPr>
            <a:xfrm>
              <a:off x="0" y="0"/>
              <a:ext cx="812800" cy="1070098"/>
            </a:xfrm>
            <a:custGeom>
              <a:avLst/>
              <a:gdLst/>
              <a:ahLst/>
              <a:cxnLst/>
              <a:rect l="l" t="t" r="r" b="b"/>
              <a:pathLst>
                <a:path w="812800" h="1070098">
                  <a:moveTo>
                    <a:pt x="0" y="0"/>
                  </a:moveTo>
                  <a:lnTo>
                    <a:pt x="812800" y="0"/>
                  </a:lnTo>
                  <a:lnTo>
                    <a:pt x="812800" y="1070098"/>
                  </a:lnTo>
                  <a:lnTo>
                    <a:pt x="0" y="1070098"/>
                  </a:lnTo>
                  <a:close/>
                </a:path>
              </a:pathLst>
            </a:custGeom>
            <a:blipFill>
              <a:blip r:embed="rId6"/>
              <a:stretch>
                <a:fillRect l="-15827" r="-15827"/>
              </a:stretch>
            </a:blipFill>
            <a:ln w="114300" cap="sq">
              <a:solidFill>
                <a:srgbClr val="E5D5A1"/>
              </a:solidFill>
              <a:prstDash val="solid"/>
              <a:miter/>
            </a:ln>
          </p:spPr>
        </p:sp>
      </p:grpSp>
      <p:sp>
        <p:nvSpPr>
          <p:cNvPr id="15" name="TextBox 15"/>
          <p:cNvSpPr txBox="1"/>
          <p:nvPr/>
        </p:nvSpPr>
        <p:spPr>
          <a:xfrm>
            <a:off x="543044" y="4545686"/>
            <a:ext cx="10151312" cy="3931920"/>
          </a:xfrm>
          <a:prstGeom prst="rect">
            <a:avLst/>
          </a:prstGeom>
        </p:spPr>
        <p:txBody>
          <a:bodyPr lIns="0" tIns="0" rIns="0" bIns="0" rtlCol="0" anchor="t">
            <a:spAutoFit/>
          </a:bodyPr>
          <a:lstStyle/>
          <a:p>
            <a:pPr algn="just">
              <a:lnSpc>
                <a:spcPts val="3450"/>
              </a:lnSpc>
            </a:pPr>
            <a:r>
              <a:rPr lang="en-US" sz="2300">
                <a:solidFill>
                  <a:srgbClr val="675549"/>
                </a:solidFill>
                <a:latin typeface="Brixton"/>
                <a:ea typeface="Brixton"/>
                <a:cs typeface="Brixton"/>
                <a:sym typeface="Brixton"/>
              </a:rPr>
              <a:t>Many people yearn for the companionship of pets but face practical limitations like allergies, small living spaces, or busy schedules that make traditional pet ownership challenging. While virtual pet apps exist, they often lack depth and realistic interaction, leaving users unsatisfied. Additionally, technologies such as Augmented Reality (AR) and Virtual Reality (VR) that could create a more immersive experience are largely untapped in this space. As a result, people seeking an engaging and emotionally rewarding pet interaction are left with few suitable options.</a:t>
            </a:r>
          </a:p>
          <a:p>
            <a:pPr marL="0" lvl="0" indent="0" algn="just">
              <a:lnSpc>
                <a:spcPts val="3450"/>
              </a:lnSpc>
              <a:spcBef>
                <a:spcPct val="0"/>
              </a:spcBef>
            </a:pPr>
            <a:endParaRPr lang="en-US" sz="2300">
              <a:solidFill>
                <a:srgbClr val="675549"/>
              </a:solidFill>
              <a:latin typeface="Brixton"/>
              <a:ea typeface="Brixton"/>
              <a:cs typeface="Brixton"/>
              <a:sym typeface="Brixton"/>
            </a:endParaRPr>
          </a:p>
        </p:txBody>
      </p:sp>
      <p:sp>
        <p:nvSpPr>
          <p:cNvPr id="16" name="TextBox 16"/>
          <p:cNvSpPr txBox="1"/>
          <p:nvPr/>
        </p:nvSpPr>
        <p:spPr>
          <a:xfrm>
            <a:off x="1310845" y="2136622"/>
            <a:ext cx="9842639" cy="1219200"/>
          </a:xfrm>
          <a:prstGeom prst="rect">
            <a:avLst/>
          </a:prstGeom>
        </p:spPr>
        <p:txBody>
          <a:bodyPr lIns="0" tIns="0" rIns="0" bIns="0" rtlCol="0" anchor="t">
            <a:spAutoFit/>
          </a:bodyPr>
          <a:lstStyle/>
          <a:p>
            <a:pPr marL="0" lvl="0" indent="0" algn="ctr">
              <a:lnSpc>
                <a:spcPts val="9360"/>
              </a:lnSpc>
              <a:spcBef>
                <a:spcPct val="0"/>
              </a:spcBef>
            </a:pPr>
            <a:r>
              <a:rPr lang="en-US" sz="7800" dirty="0">
                <a:solidFill>
                  <a:srgbClr val="F0E0BB"/>
                </a:solidFill>
                <a:latin typeface="Brixton Sans"/>
                <a:ea typeface="Brixton Sans"/>
                <a:cs typeface="Brixton Sans"/>
                <a:sym typeface="Brixton Sans"/>
              </a:rPr>
              <a:t>PROJECT STATEMENT</a:t>
            </a:r>
          </a:p>
        </p:txBody>
      </p:sp>
    </p:spTree>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75549"/>
        </a:solidFill>
        <a:effectLst/>
      </p:bgPr>
    </p:bg>
    <p:spTree>
      <p:nvGrpSpPr>
        <p:cNvPr id="1" name=""/>
        <p:cNvGrpSpPr/>
        <p:nvPr/>
      </p:nvGrpSpPr>
      <p:grpSpPr>
        <a:xfrm>
          <a:off x="0" y="0"/>
          <a:ext cx="0" cy="0"/>
          <a:chOff x="0" y="0"/>
          <a:chExt cx="0" cy="0"/>
        </a:xfrm>
      </p:grpSpPr>
      <p:sp>
        <p:nvSpPr>
          <p:cNvPr id="2" name="Freeform 2"/>
          <p:cNvSpPr/>
          <p:nvPr/>
        </p:nvSpPr>
        <p:spPr>
          <a:xfrm rot="-5400000">
            <a:off x="5988463" y="-6456287"/>
            <a:ext cx="6311074" cy="19137599"/>
          </a:xfrm>
          <a:custGeom>
            <a:avLst/>
            <a:gdLst/>
            <a:ahLst/>
            <a:cxnLst/>
            <a:rect l="l" t="t" r="r" b="b"/>
            <a:pathLst>
              <a:path w="6311074" h="19137599">
                <a:moveTo>
                  <a:pt x="0" y="0"/>
                </a:moveTo>
                <a:lnTo>
                  <a:pt x="6311074" y="0"/>
                </a:lnTo>
                <a:lnTo>
                  <a:pt x="6311074" y="19137600"/>
                </a:lnTo>
                <a:lnTo>
                  <a:pt x="0" y="19137600"/>
                </a:lnTo>
                <a:lnTo>
                  <a:pt x="0" y="0"/>
                </a:lnTo>
                <a:close/>
              </a:path>
            </a:pathLst>
          </a:custGeom>
          <a:blipFill>
            <a:blip r:embed="rId2"/>
            <a:stretch>
              <a:fillRect l="-66272" r="-66272"/>
            </a:stretch>
          </a:blipFill>
        </p:spPr>
      </p:sp>
      <p:sp>
        <p:nvSpPr>
          <p:cNvPr id="3" name="Freeform 3"/>
          <p:cNvSpPr/>
          <p:nvPr/>
        </p:nvSpPr>
        <p:spPr>
          <a:xfrm>
            <a:off x="0" y="0"/>
            <a:ext cx="5143500" cy="5143500"/>
          </a:xfrm>
          <a:custGeom>
            <a:avLst/>
            <a:gdLst/>
            <a:ahLst/>
            <a:cxnLst/>
            <a:rect l="l" t="t" r="r" b="b"/>
            <a:pathLst>
              <a:path w="5143500" h="5143500">
                <a:moveTo>
                  <a:pt x="0" y="0"/>
                </a:moveTo>
                <a:lnTo>
                  <a:pt x="5143500" y="0"/>
                </a:lnTo>
                <a:lnTo>
                  <a:pt x="5143500" y="5143500"/>
                </a:lnTo>
                <a:lnTo>
                  <a:pt x="0" y="5143500"/>
                </a:lnTo>
                <a:lnTo>
                  <a:pt x="0" y="0"/>
                </a:lnTo>
                <a:close/>
              </a:path>
            </a:pathLst>
          </a:custGeom>
          <a:blipFill>
            <a:blip r:embed="rId3"/>
            <a:stretch>
              <a:fillRect/>
            </a:stretch>
          </a:blipFill>
        </p:spPr>
      </p:sp>
      <p:sp>
        <p:nvSpPr>
          <p:cNvPr id="4" name="Freeform 4"/>
          <p:cNvSpPr/>
          <p:nvPr/>
        </p:nvSpPr>
        <p:spPr>
          <a:xfrm flipH="1" flipV="1">
            <a:off x="13814399" y="5606400"/>
            <a:ext cx="5143500" cy="5143500"/>
          </a:xfrm>
          <a:custGeom>
            <a:avLst/>
            <a:gdLst/>
            <a:ahLst/>
            <a:cxnLst/>
            <a:rect l="l" t="t" r="r" b="b"/>
            <a:pathLst>
              <a:path w="5143500" h="5143500">
                <a:moveTo>
                  <a:pt x="5143500" y="5143500"/>
                </a:moveTo>
                <a:lnTo>
                  <a:pt x="0" y="5143500"/>
                </a:lnTo>
                <a:lnTo>
                  <a:pt x="0" y="0"/>
                </a:lnTo>
                <a:lnTo>
                  <a:pt x="5143500" y="0"/>
                </a:lnTo>
                <a:lnTo>
                  <a:pt x="5143500" y="5143500"/>
                </a:lnTo>
                <a:close/>
              </a:path>
            </a:pathLst>
          </a:custGeom>
          <a:blipFill>
            <a:blip r:embed="rId3"/>
            <a:stretch>
              <a:fillRect/>
            </a:stretch>
          </a:blipFill>
        </p:spPr>
      </p:sp>
      <p:grpSp>
        <p:nvGrpSpPr>
          <p:cNvPr id="5" name="Group 5"/>
          <p:cNvGrpSpPr/>
          <p:nvPr/>
        </p:nvGrpSpPr>
        <p:grpSpPr>
          <a:xfrm>
            <a:off x="499950" y="2776496"/>
            <a:ext cx="15244561" cy="4564003"/>
            <a:chOff x="0" y="0"/>
            <a:chExt cx="4015028" cy="1202042"/>
          </a:xfrm>
        </p:grpSpPr>
        <p:sp>
          <p:nvSpPr>
            <p:cNvPr id="6" name="Freeform 6"/>
            <p:cNvSpPr/>
            <p:nvPr/>
          </p:nvSpPr>
          <p:spPr>
            <a:xfrm>
              <a:off x="0" y="0"/>
              <a:ext cx="4015028" cy="1202042"/>
            </a:xfrm>
            <a:custGeom>
              <a:avLst/>
              <a:gdLst/>
              <a:ahLst/>
              <a:cxnLst/>
              <a:rect l="l" t="t" r="r" b="b"/>
              <a:pathLst>
                <a:path w="4015028" h="1202042">
                  <a:moveTo>
                    <a:pt x="25900" y="0"/>
                  </a:moveTo>
                  <a:lnTo>
                    <a:pt x="3989128" y="0"/>
                  </a:lnTo>
                  <a:cubicBezTo>
                    <a:pt x="3995997" y="0"/>
                    <a:pt x="4002585" y="2729"/>
                    <a:pt x="4007442" y="7586"/>
                  </a:cubicBezTo>
                  <a:cubicBezTo>
                    <a:pt x="4012299" y="12443"/>
                    <a:pt x="4015028" y="19031"/>
                    <a:pt x="4015028" y="25900"/>
                  </a:cubicBezTo>
                  <a:lnTo>
                    <a:pt x="4015028" y="1176142"/>
                  </a:lnTo>
                  <a:cubicBezTo>
                    <a:pt x="4015028" y="1190446"/>
                    <a:pt x="4003432" y="1202042"/>
                    <a:pt x="3989128" y="1202042"/>
                  </a:cubicBezTo>
                  <a:lnTo>
                    <a:pt x="25900" y="1202042"/>
                  </a:lnTo>
                  <a:cubicBezTo>
                    <a:pt x="11596" y="1202042"/>
                    <a:pt x="0" y="1190446"/>
                    <a:pt x="0" y="1176142"/>
                  </a:cubicBezTo>
                  <a:lnTo>
                    <a:pt x="0" y="25900"/>
                  </a:lnTo>
                  <a:cubicBezTo>
                    <a:pt x="0" y="11596"/>
                    <a:pt x="11596" y="0"/>
                    <a:pt x="25900" y="0"/>
                  </a:cubicBezTo>
                  <a:close/>
                </a:path>
              </a:pathLst>
            </a:custGeom>
            <a:solidFill>
              <a:srgbClr val="675549"/>
            </a:solidFill>
            <a:ln w="76200" cap="rnd">
              <a:solidFill>
                <a:srgbClr val="E5D5A1"/>
              </a:solidFill>
              <a:prstDash val="solid"/>
              <a:round/>
            </a:ln>
          </p:spPr>
        </p:sp>
        <p:sp>
          <p:nvSpPr>
            <p:cNvPr id="7" name="TextBox 7"/>
            <p:cNvSpPr txBox="1"/>
            <p:nvPr/>
          </p:nvSpPr>
          <p:spPr>
            <a:xfrm>
              <a:off x="0" y="-38100"/>
              <a:ext cx="4015028" cy="1240142"/>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2810509" y="456197"/>
            <a:ext cx="4984295" cy="3615084"/>
            <a:chOff x="0" y="0"/>
            <a:chExt cx="862722" cy="625728"/>
          </a:xfrm>
        </p:grpSpPr>
        <p:sp>
          <p:nvSpPr>
            <p:cNvPr id="9" name="Freeform 9"/>
            <p:cNvSpPr/>
            <p:nvPr/>
          </p:nvSpPr>
          <p:spPr>
            <a:xfrm>
              <a:off x="0" y="0"/>
              <a:ext cx="862722" cy="625728"/>
            </a:xfrm>
            <a:custGeom>
              <a:avLst/>
              <a:gdLst/>
              <a:ahLst/>
              <a:cxnLst/>
              <a:rect l="l" t="t" r="r" b="b"/>
              <a:pathLst>
                <a:path w="862722" h="625728">
                  <a:moveTo>
                    <a:pt x="0" y="0"/>
                  </a:moveTo>
                  <a:lnTo>
                    <a:pt x="862722" y="0"/>
                  </a:lnTo>
                  <a:lnTo>
                    <a:pt x="862722" y="625728"/>
                  </a:lnTo>
                  <a:lnTo>
                    <a:pt x="0" y="625728"/>
                  </a:lnTo>
                  <a:close/>
                </a:path>
              </a:pathLst>
            </a:custGeom>
            <a:blipFill>
              <a:blip r:embed="rId4"/>
              <a:stretch>
                <a:fillRect l="-17274" r="-17274" b="-4348"/>
              </a:stretch>
            </a:blipFill>
            <a:ln w="38100" cap="sq">
              <a:solidFill>
                <a:srgbClr val="E5D5A1"/>
              </a:solidFill>
              <a:prstDash val="solid"/>
              <a:miter/>
            </a:ln>
          </p:spPr>
        </p:sp>
      </p:grpSp>
      <p:grpSp>
        <p:nvGrpSpPr>
          <p:cNvPr id="10" name="Group 10"/>
          <p:cNvGrpSpPr/>
          <p:nvPr/>
        </p:nvGrpSpPr>
        <p:grpSpPr>
          <a:xfrm>
            <a:off x="11827629" y="5412639"/>
            <a:ext cx="6161272" cy="4433864"/>
            <a:chOff x="0" y="0"/>
            <a:chExt cx="869508" cy="625728"/>
          </a:xfrm>
        </p:grpSpPr>
        <p:sp>
          <p:nvSpPr>
            <p:cNvPr id="11" name="Freeform 11"/>
            <p:cNvSpPr/>
            <p:nvPr/>
          </p:nvSpPr>
          <p:spPr>
            <a:xfrm>
              <a:off x="0" y="0"/>
              <a:ext cx="869508" cy="625728"/>
            </a:xfrm>
            <a:custGeom>
              <a:avLst/>
              <a:gdLst/>
              <a:ahLst/>
              <a:cxnLst/>
              <a:rect l="l" t="t" r="r" b="b"/>
              <a:pathLst>
                <a:path w="869508" h="625728">
                  <a:moveTo>
                    <a:pt x="0" y="0"/>
                  </a:moveTo>
                  <a:lnTo>
                    <a:pt x="869508" y="0"/>
                  </a:lnTo>
                  <a:lnTo>
                    <a:pt x="869508" y="625728"/>
                  </a:lnTo>
                  <a:lnTo>
                    <a:pt x="0" y="625728"/>
                  </a:lnTo>
                  <a:close/>
                </a:path>
              </a:pathLst>
            </a:custGeom>
            <a:blipFill>
              <a:blip r:embed="rId5"/>
              <a:stretch>
                <a:fillRect l="-17898" r="-17898" b="-6144"/>
              </a:stretch>
            </a:blipFill>
            <a:ln w="38100" cap="sq">
              <a:solidFill>
                <a:srgbClr val="E5D5A1"/>
              </a:solidFill>
              <a:prstDash val="solid"/>
              <a:miter/>
            </a:ln>
          </p:spPr>
        </p:sp>
      </p:grpSp>
      <p:sp>
        <p:nvSpPr>
          <p:cNvPr id="12" name="TextBox 12"/>
          <p:cNvSpPr txBox="1"/>
          <p:nvPr/>
        </p:nvSpPr>
        <p:spPr>
          <a:xfrm>
            <a:off x="1028700" y="3408579"/>
            <a:ext cx="9985160" cy="3931920"/>
          </a:xfrm>
          <a:prstGeom prst="rect">
            <a:avLst/>
          </a:prstGeom>
        </p:spPr>
        <p:txBody>
          <a:bodyPr lIns="0" tIns="0" rIns="0" bIns="0" rtlCol="0" anchor="t">
            <a:spAutoFit/>
          </a:bodyPr>
          <a:lstStyle/>
          <a:p>
            <a:pPr algn="just">
              <a:lnSpc>
                <a:spcPts val="3450"/>
              </a:lnSpc>
            </a:pPr>
            <a:r>
              <a:rPr lang="en-US" sz="2300">
                <a:solidFill>
                  <a:srgbClr val="F0E0BB"/>
                </a:solidFill>
                <a:latin typeface="Brixton"/>
                <a:ea typeface="Brixton"/>
                <a:cs typeface="Brixton"/>
                <a:sym typeface="Brixton"/>
              </a:rPr>
              <a:t>An innovative virtual pet adoption platform that provides an immersive, lifelike pet ownership experience.</a:t>
            </a:r>
          </a:p>
          <a:p>
            <a:pPr algn="just">
              <a:lnSpc>
                <a:spcPts val="3450"/>
              </a:lnSpc>
            </a:pPr>
            <a:r>
              <a:rPr lang="en-US" sz="2300">
                <a:solidFill>
                  <a:srgbClr val="F0E0BB"/>
                </a:solidFill>
                <a:latin typeface="Brixton"/>
                <a:ea typeface="Brixton"/>
                <a:cs typeface="Brixton"/>
                <a:sym typeface="Brixton"/>
              </a:rPr>
              <a:t>•</a:t>
            </a:r>
            <a:r>
              <a:rPr lang="en-US" sz="2300" b="1">
                <a:solidFill>
                  <a:srgbClr val="F0E0BB"/>
                </a:solidFill>
                <a:latin typeface="Brixton Bold"/>
                <a:ea typeface="Brixton Bold"/>
                <a:cs typeface="Brixton Bold"/>
                <a:sym typeface="Brixton Bold"/>
              </a:rPr>
              <a:t>Key Components</a:t>
            </a:r>
            <a:r>
              <a:rPr lang="en-US" sz="2300">
                <a:solidFill>
                  <a:srgbClr val="F0E0BB"/>
                </a:solidFill>
                <a:latin typeface="Brixton"/>
                <a:ea typeface="Brixton"/>
                <a:cs typeface="Brixton"/>
                <a:sym typeface="Brixton"/>
              </a:rPr>
              <a:t>:</a:t>
            </a:r>
          </a:p>
          <a:p>
            <a:pPr algn="just">
              <a:lnSpc>
                <a:spcPts val="3450"/>
              </a:lnSpc>
            </a:pPr>
            <a:r>
              <a:rPr lang="en-US" sz="2300">
                <a:solidFill>
                  <a:srgbClr val="F0E0BB"/>
                </a:solidFill>
                <a:latin typeface="Brixton"/>
                <a:ea typeface="Brixton"/>
                <a:cs typeface="Brixton"/>
                <a:sym typeface="Brixton"/>
              </a:rPr>
              <a:t>•</a:t>
            </a:r>
            <a:r>
              <a:rPr lang="en-US" sz="2300" b="1">
                <a:solidFill>
                  <a:srgbClr val="F0E0BB"/>
                </a:solidFill>
                <a:latin typeface="Brixton Bold"/>
                <a:ea typeface="Brixton Bold"/>
                <a:cs typeface="Brixton Bold"/>
                <a:sym typeface="Brixton Bold"/>
              </a:rPr>
              <a:t>Augmented Reality (AR)</a:t>
            </a:r>
            <a:r>
              <a:rPr lang="en-US" sz="2300">
                <a:solidFill>
                  <a:srgbClr val="F0E0BB"/>
                </a:solidFill>
                <a:latin typeface="Brixton"/>
                <a:ea typeface="Brixton"/>
                <a:cs typeface="Brixton"/>
                <a:sym typeface="Brixton"/>
              </a:rPr>
              <a:t>: Integrate virtual pets into real-world settings.</a:t>
            </a:r>
          </a:p>
          <a:p>
            <a:pPr algn="just">
              <a:lnSpc>
                <a:spcPts val="3450"/>
              </a:lnSpc>
            </a:pPr>
            <a:r>
              <a:rPr lang="en-US" sz="2300">
                <a:solidFill>
                  <a:srgbClr val="F0E0BB"/>
                </a:solidFill>
                <a:latin typeface="Brixton"/>
                <a:ea typeface="Brixton"/>
                <a:cs typeface="Brixton"/>
                <a:sym typeface="Brixton"/>
              </a:rPr>
              <a:t>•</a:t>
            </a:r>
            <a:r>
              <a:rPr lang="en-US" sz="2300" b="1">
                <a:solidFill>
                  <a:srgbClr val="F0E0BB"/>
                </a:solidFill>
                <a:latin typeface="Brixton Bold"/>
                <a:ea typeface="Brixton Bold"/>
                <a:cs typeface="Brixton Bold"/>
                <a:sym typeface="Brixton Bold"/>
              </a:rPr>
              <a:t>Virtual Reality (VR)</a:t>
            </a:r>
            <a:r>
              <a:rPr lang="en-US" sz="2300">
                <a:solidFill>
                  <a:srgbClr val="F0E0BB"/>
                </a:solidFill>
                <a:latin typeface="Brixton"/>
                <a:ea typeface="Brixton"/>
                <a:cs typeface="Brixton"/>
                <a:sym typeface="Brixton"/>
              </a:rPr>
              <a:t>: Experience pet care in fully immersive virtual environments.</a:t>
            </a:r>
          </a:p>
          <a:p>
            <a:pPr algn="just">
              <a:lnSpc>
                <a:spcPts val="3450"/>
              </a:lnSpc>
            </a:pPr>
            <a:r>
              <a:rPr lang="en-US" sz="2300">
                <a:solidFill>
                  <a:srgbClr val="F0E0BB"/>
                </a:solidFill>
                <a:latin typeface="Brixton"/>
                <a:ea typeface="Brixton"/>
                <a:cs typeface="Brixton"/>
                <a:sym typeface="Brixton"/>
              </a:rPr>
              <a:t>•</a:t>
            </a:r>
            <a:r>
              <a:rPr lang="en-US" sz="2300" b="1">
                <a:solidFill>
                  <a:srgbClr val="F0E0BB"/>
                </a:solidFill>
                <a:latin typeface="Brixton Bold"/>
                <a:ea typeface="Brixton Bold"/>
                <a:cs typeface="Brixton Bold"/>
                <a:sym typeface="Brixton Bold"/>
              </a:rPr>
              <a:t>Gamification</a:t>
            </a:r>
            <a:r>
              <a:rPr lang="en-US" sz="2300">
                <a:solidFill>
                  <a:srgbClr val="F0E0BB"/>
                </a:solidFill>
                <a:latin typeface="Brixton"/>
                <a:ea typeface="Brixton"/>
                <a:cs typeface="Brixton"/>
                <a:sym typeface="Brixton"/>
              </a:rPr>
              <a:t>: Engage users with rewards, achievements, and interactive pet care tasks.</a:t>
            </a:r>
          </a:p>
          <a:p>
            <a:pPr marL="0" lvl="0" indent="0" algn="just">
              <a:lnSpc>
                <a:spcPts val="3450"/>
              </a:lnSpc>
              <a:spcBef>
                <a:spcPct val="0"/>
              </a:spcBef>
            </a:pPr>
            <a:endParaRPr lang="en-US" sz="2300">
              <a:solidFill>
                <a:srgbClr val="F0E0BB"/>
              </a:solidFill>
              <a:latin typeface="Brixton"/>
              <a:ea typeface="Brixton"/>
              <a:cs typeface="Brixton"/>
              <a:sym typeface="Brixton"/>
            </a:endParaRPr>
          </a:p>
        </p:txBody>
      </p:sp>
      <p:sp>
        <p:nvSpPr>
          <p:cNvPr id="13" name="TextBox 13"/>
          <p:cNvSpPr txBox="1"/>
          <p:nvPr/>
        </p:nvSpPr>
        <p:spPr>
          <a:xfrm>
            <a:off x="1641102" y="1335800"/>
            <a:ext cx="12173297" cy="1501910"/>
          </a:xfrm>
          <a:prstGeom prst="rect">
            <a:avLst/>
          </a:prstGeom>
        </p:spPr>
        <p:txBody>
          <a:bodyPr lIns="0" tIns="0" rIns="0" bIns="0" rtlCol="0" anchor="t">
            <a:spAutoFit/>
          </a:bodyPr>
          <a:lstStyle/>
          <a:p>
            <a:pPr marL="0" lvl="0" indent="0" algn="ctr">
              <a:lnSpc>
                <a:spcPts val="11489"/>
              </a:lnSpc>
              <a:spcBef>
                <a:spcPct val="0"/>
              </a:spcBef>
            </a:pPr>
            <a:r>
              <a:rPr lang="en-US" sz="9574" b="1">
                <a:solidFill>
                  <a:srgbClr val="F0E0BB"/>
                </a:solidFill>
                <a:latin typeface="Brixton Sans Bold"/>
                <a:ea typeface="Brixton Sans Bold"/>
                <a:cs typeface="Brixton Sans Bold"/>
                <a:sym typeface="Brixton Sans Bold"/>
              </a:rPr>
              <a:t>SOLUTION</a:t>
            </a:r>
          </a:p>
        </p:txBody>
      </p:sp>
    </p:spTree>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18166" r="-18166"/>
            </a:stretch>
          </a:blipFill>
        </p:spPr>
      </p:sp>
      <p:grpSp>
        <p:nvGrpSpPr>
          <p:cNvPr id="3" name="Group 3"/>
          <p:cNvGrpSpPr/>
          <p:nvPr/>
        </p:nvGrpSpPr>
        <p:grpSpPr>
          <a:xfrm>
            <a:off x="-514350" y="2089758"/>
            <a:ext cx="12266099" cy="2532128"/>
            <a:chOff x="0" y="0"/>
            <a:chExt cx="3230578" cy="666898"/>
          </a:xfrm>
        </p:grpSpPr>
        <p:sp>
          <p:nvSpPr>
            <p:cNvPr id="4" name="Freeform 4"/>
            <p:cNvSpPr/>
            <p:nvPr/>
          </p:nvSpPr>
          <p:spPr>
            <a:xfrm>
              <a:off x="0" y="0"/>
              <a:ext cx="3230578" cy="666898"/>
            </a:xfrm>
            <a:custGeom>
              <a:avLst/>
              <a:gdLst/>
              <a:ahLst/>
              <a:cxnLst/>
              <a:rect l="l" t="t" r="r" b="b"/>
              <a:pathLst>
                <a:path w="3230578" h="666898">
                  <a:moveTo>
                    <a:pt x="0" y="0"/>
                  </a:moveTo>
                  <a:lnTo>
                    <a:pt x="3230578" y="0"/>
                  </a:lnTo>
                  <a:lnTo>
                    <a:pt x="3230578" y="666898"/>
                  </a:lnTo>
                  <a:lnTo>
                    <a:pt x="0" y="666898"/>
                  </a:lnTo>
                  <a:close/>
                </a:path>
              </a:pathLst>
            </a:custGeom>
            <a:solidFill>
              <a:srgbClr val="675549"/>
            </a:solidFill>
          </p:spPr>
        </p:sp>
        <p:sp>
          <p:nvSpPr>
            <p:cNvPr id="5" name="TextBox 5"/>
            <p:cNvSpPr txBox="1"/>
            <p:nvPr/>
          </p:nvSpPr>
          <p:spPr>
            <a:xfrm>
              <a:off x="0" y="-38100"/>
              <a:ext cx="3230578" cy="704998"/>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flipH="1" flipV="1">
            <a:off x="13814399" y="5606400"/>
            <a:ext cx="5143500" cy="5143500"/>
          </a:xfrm>
          <a:custGeom>
            <a:avLst/>
            <a:gdLst/>
            <a:ahLst/>
            <a:cxnLst/>
            <a:rect l="l" t="t" r="r" b="b"/>
            <a:pathLst>
              <a:path w="5143500" h="5143500">
                <a:moveTo>
                  <a:pt x="5143500" y="5143500"/>
                </a:moveTo>
                <a:lnTo>
                  <a:pt x="0" y="5143500"/>
                </a:lnTo>
                <a:lnTo>
                  <a:pt x="0" y="0"/>
                </a:lnTo>
                <a:lnTo>
                  <a:pt x="5143500" y="0"/>
                </a:lnTo>
                <a:lnTo>
                  <a:pt x="5143500" y="5143500"/>
                </a:lnTo>
                <a:close/>
              </a:path>
            </a:pathLst>
          </a:custGeom>
          <a:blipFill>
            <a:blip r:embed="rId3"/>
            <a:stretch>
              <a:fillRect/>
            </a:stretch>
          </a:blipFill>
        </p:spPr>
      </p:sp>
      <p:sp>
        <p:nvSpPr>
          <p:cNvPr id="7" name="Freeform 7"/>
          <p:cNvSpPr/>
          <p:nvPr/>
        </p:nvSpPr>
        <p:spPr>
          <a:xfrm rot="1258342">
            <a:off x="-1334153" y="7914783"/>
            <a:ext cx="4725705" cy="3173034"/>
          </a:xfrm>
          <a:custGeom>
            <a:avLst/>
            <a:gdLst/>
            <a:ahLst/>
            <a:cxnLst/>
            <a:rect l="l" t="t" r="r" b="b"/>
            <a:pathLst>
              <a:path w="4725705" h="3173034">
                <a:moveTo>
                  <a:pt x="0" y="0"/>
                </a:moveTo>
                <a:lnTo>
                  <a:pt x="4725706" y="0"/>
                </a:lnTo>
                <a:lnTo>
                  <a:pt x="4725706" y="3173034"/>
                </a:lnTo>
                <a:lnTo>
                  <a:pt x="0" y="3173034"/>
                </a:lnTo>
                <a:lnTo>
                  <a:pt x="0" y="0"/>
                </a:lnTo>
                <a:close/>
              </a:path>
            </a:pathLst>
          </a:custGeom>
          <a:blipFill>
            <a:blip r:embed="rId4"/>
            <a:stretch>
              <a:fillRect/>
            </a:stretch>
          </a:blipFill>
        </p:spPr>
      </p:sp>
      <p:sp>
        <p:nvSpPr>
          <p:cNvPr id="8" name="Freeform 8"/>
          <p:cNvSpPr/>
          <p:nvPr/>
        </p:nvSpPr>
        <p:spPr>
          <a:xfrm>
            <a:off x="-243000" y="-270000"/>
            <a:ext cx="5143500" cy="5143500"/>
          </a:xfrm>
          <a:custGeom>
            <a:avLst/>
            <a:gdLst/>
            <a:ahLst/>
            <a:cxnLst/>
            <a:rect l="l" t="t" r="r" b="b"/>
            <a:pathLst>
              <a:path w="5143500" h="5143500">
                <a:moveTo>
                  <a:pt x="0" y="0"/>
                </a:moveTo>
                <a:lnTo>
                  <a:pt x="5143500" y="0"/>
                </a:lnTo>
                <a:lnTo>
                  <a:pt x="5143500" y="5143500"/>
                </a:lnTo>
                <a:lnTo>
                  <a:pt x="0" y="5143500"/>
                </a:lnTo>
                <a:lnTo>
                  <a:pt x="0" y="0"/>
                </a:lnTo>
                <a:close/>
              </a:path>
            </a:pathLst>
          </a:custGeom>
          <a:blipFill>
            <a:blip r:embed="rId3"/>
            <a:stretch>
              <a:fillRect/>
            </a:stretch>
          </a:blipFill>
        </p:spPr>
      </p:sp>
      <p:sp>
        <p:nvSpPr>
          <p:cNvPr id="9" name="Freeform 9"/>
          <p:cNvSpPr/>
          <p:nvPr/>
        </p:nvSpPr>
        <p:spPr>
          <a:xfrm>
            <a:off x="0" y="140095"/>
            <a:ext cx="3138550" cy="3215727"/>
          </a:xfrm>
          <a:custGeom>
            <a:avLst/>
            <a:gdLst/>
            <a:ahLst/>
            <a:cxnLst/>
            <a:rect l="l" t="t" r="r" b="b"/>
            <a:pathLst>
              <a:path w="3138550" h="3215727">
                <a:moveTo>
                  <a:pt x="0" y="0"/>
                </a:moveTo>
                <a:lnTo>
                  <a:pt x="3138550" y="0"/>
                </a:lnTo>
                <a:lnTo>
                  <a:pt x="3138550" y="3215727"/>
                </a:lnTo>
                <a:lnTo>
                  <a:pt x="0" y="3215727"/>
                </a:lnTo>
                <a:lnTo>
                  <a:pt x="0" y="0"/>
                </a:lnTo>
                <a:close/>
              </a:path>
            </a:pathLst>
          </a:custGeom>
          <a:blipFill>
            <a:blip r:embed="rId5"/>
            <a:stretch>
              <a:fillRect/>
            </a:stretch>
          </a:blipFill>
        </p:spPr>
      </p:sp>
      <p:grpSp>
        <p:nvGrpSpPr>
          <p:cNvPr id="10" name="Group 10"/>
          <p:cNvGrpSpPr/>
          <p:nvPr/>
        </p:nvGrpSpPr>
        <p:grpSpPr>
          <a:xfrm>
            <a:off x="-1745464" y="4307222"/>
            <a:ext cx="13666538" cy="4436100"/>
            <a:chOff x="0" y="0"/>
            <a:chExt cx="3599417" cy="1168356"/>
          </a:xfrm>
        </p:grpSpPr>
        <p:sp>
          <p:nvSpPr>
            <p:cNvPr id="11" name="Freeform 11"/>
            <p:cNvSpPr/>
            <p:nvPr/>
          </p:nvSpPr>
          <p:spPr>
            <a:xfrm>
              <a:off x="0" y="0"/>
              <a:ext cx="3599418" cy="1168356"/>
            </a:xfrm>
            <a:custGeom>
              <a:avLst/>
              <a:gdLst/>
              <a:ahLst/>
              <a:cxnLst/>
              <a:rect l="l" t="t" r="r" b="b"/>
              <a:pathLst>
                <a:path w="3599418" h="1168356">
                  <a:moveTo>
                    <a:pt x="0" y="0"/>
                  </a:moveTo>
                  <a:lnTo>
                    <a:pt x="3599418" y="0"/>
                  </a:lnTo>
                  <a:lnTo>
                    <a:pt x="3599418" y="1168356"/>
                  </a:lnTo>
                  <a:lnTo>
                    <a:pt x="0" y="1168356"/>
                  </a:lnTo>
                  <a:close/>
                </a:path>
              </a:pathLst>
            </a:custGeom>
            <a:solidFill>
              <a:srgbClr val="E5D5A1"/>
            </a:solidFill>
          </p:spPr>
        </p:sp>
        <p:sp>
          <p:nvSpPr>
            <p:cNvPr id="12" name="TextBox 12"/>
            <p:cNvSpPr txBox="1"/>
            <p:nvPr/>
          </p:nvSpPr>
          <p:spPr>
            <a:xfrm>
              <a:off x="0" y="-38100"/>
              <a:ext cx="3599417" cy="1206456"/>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1181390" y="554489"/>
            <a:ext cx="6578976" cy="3752733"/>
            <a:chOff x="0" y="0"/>
            <a:chExt cx="812800" cy="463632"/>
          </a:xfrm>
        </p:grpSpPr>
        <p:sp>
          <p:nvSpPr>
            <p:cNvPr id="14" name="Freeform 14"/>
            <p:cNvSpPr/>
            <p:nvPr/>
          </p:nvSpPr>
          <p:spPr>
            <a:xfrm>
              <a:off x="0" y="0"/>
              <a:ext cx="812800" cy="463632"/>
            </a:xfrm>
            <a:custGeom>
              <a:avLst/>
              <a:gdLst/>
              <a:ahLst/>
              <a:cxnLst/>
              <a:rect l="l" t="t" r="r" b="b"/>
              <a:pathLst>
                <a:path w="812800" h="463632">
                  <a:moveTo>
                    <a:pt x="0" y="0"/>
                  </a:moveTo>
                  <a:lnTo>
                    <a:pt x="812800" y="0"/>
                  </a:lnTo>
                  <a:lnTo>
                    <a:pt x="812800" y="463632"/>
                  </a:lnTo>
                  <a:lnTo>
                    <a:pt x="0" y="463632"/>
                  </a:lnTo>
                  <a:close/>
                </a:path>
              </a:pathLst>
            </a:custGeom>
            <a:blipFill>
              <a:blip r:embed="rId6"/>
              <a:stretch>
                <a:fillRect l="-2330" t="-3209" r="-2330"/>
              </a:stretch>
            </a:blipFill>
            <a:ln w="114300" cap="sq">
              <a:solidFill>
                <a:srgbClr val="675549"/>
              </a:solidFill>
              <a:prstDash val="solid"/>
              <a:miter/>
            </a:ln>
          </p:spPr>
        </p:sp>
      </p:grpSp>
      <p:grpSp>
        <p:nvGrpSpPr>
          <p:cNvPr id="15" name="Group 15"/>
          <p:cNvGrpSpPr/>
          <p:nvPr/>
        </p:nvGrpSpPr>
        <p:grpSpPr>
          <a:xfrm>
            <a:off x="11181390" y="6006778"/>
            <a:ext cx="6578976" cy="3494522"/>
            <a:chOff x="0" y="0"/>
            <a:chExt cx="812800" cy="431731"/>
          </a:xfrm>
        </p:grpSpPr>
        <p:sp>
          <p:nvSpPr>
            <p:cNvPr id="16" name="Freeform 16"/>
            <p:cNvSpPr/>
            <p:nvPr/>
          </p:nvSpPr>
          <p:spPr>
            <a:xfrm>
              <a:off x="0" y="0"/>
              <a:ext cx="812800" cy="431731"/>
            </a:xfrm>
            <a:custGeom>
              <a:avLst/>
              <a:gdLst/>
              <a:ahLst/>
              <a:cxnLst/>
              <a:rect l="l" t="t" r="r" b="b"/>
              <a:pathLst>
                <a:path w="812800" h="431731">
                  <a:moveTo>
                    <a:pt x="0" y="0"/>
                  </a:moveTo>
                  <a:lnTo>
                    <a:pt x="812800" y="0"/>
                  </a:lnTo>
                  <a:lnTo>
                    <a:pt x="812800" y="431731"/>
                  </a:lnTo>
                  <a:lnTo>
                    <a:pt x="0" y="431731"/>
                  </a:lnTo>
                  <a:close/>
                </a:path>
              </a:pathLst>
            </a:custGeom>
            <a:blipFill>
              <a:blip r:embed="rId7"/>
              <a:stretch>
                <a:fillRect t="-865" b="-5033"/>
              </a:stretch>
            </a:blipFill>
            <a:ln w="114300" cap="sq">
              <a:solidFill>
                <a:srgbClr val="675549"/>
              </a:solidFill>
              <a:prstDash val="solid"/>
              <a:miter/>
            </a:ln>
          </p:spPr>
        </p:sp>
      </p:grpSp>
      <p:sp>
        <p:nvSpPr>
          <p:cNvPr id="17" name="TextBox 17"/>
          <p:cNvSpPr txBox="1"/>
          <p:nvPr/>
        </p:nvSpPr>
        <p:spPr>
          <a:xfrm>
            <a:off x="3138550" y="2263650"/>
            <a:ext cx="8042841" cy="1879870"/>
          </a:xfrm>
          <a:prstGeom prst="rect">
            <a:avLst/>
          </a:prstGeom>
        </p:spPr>
        <p:txBody>
          <a:bodyPr lIns="0" tIns="0" rIns="0" bIns="0" rtlCol="0" anchor="t">
            <a:spAutoFit/>
          </a:bodyPr>
          <a:lstStyle/>
          <a:p>
            <a:pPr marL="0" lvl="0" indent="0" algn="l">
              <a:lnSpc>
                <a:spcPts val="7200"/>
              </a:lnSpc>
              <a:spcBef>
                <a:spcPct val="0"/>
              </a:spcBef>
            </a:pPr>
            <a:r>
              <a:rPr lang="en-US" sz="6000" b="1">
                <a:solidFill>
                  <a:srgbClr val="F0E0BB"/>
                </a:solidFill>
                <a:latin typeface="Brixton Sans Bold"/>
                <a:ea typeface="Brixton Sans Bold"/>
                <a:cs typeface="Brixton Sans Bold"/>
                <a:sym typeface="Brixton Sans Bold"/>
              </a:rPr>
              <a:t>KEY FEATURES OF PET VERSE:</a:t>
            </a:r>
          </a:p>
        </p:txBody>
      </p:sp>
      <p:sp>
        <p:nvSpPr>
          <p:cNvPr id="18" name="TextBox 18"/>
          <p:cNvSpPr txBox="1"/>
          <p:nvPr/>
        </p:nvSpPr>
        <p:spPr>
          <a:xfrm>
            <a:off x="424440" y="4521212"/>
            <a:ext cx="10388520" cy="3931920"/>
          </a:xfrm>
          <a:prstGeom prst="rect">
            <a:avLst/>
          </a:prstGeom>
        </p:spPr>
        <p:txBody>
          <a:bodyPr lIns="0" tIns="0" rIns="0" bIns="0" rtlCol="0" anchor="t">
            <a:spAutoFit/>
          </a:bodyPr>
          <a:lstStyle/>
          <a:p>
            <a:pPr algn="just">
              <a:lnSpc>
                <a:spcPts val="3450"/>
              </a:lnSpc>
            </a:pPr>
            <a:r>
              <a:rPr lang="en-US" sz="2300">
                <a:solidFill>
                  <a:srgbClr val="675549"/>
                </a:solidFill>
                <a:latin typeface="Brixton"/>
                <a:ea typeface="Brixton"/>
                <a:cs typeface="Brixton"/>
                <a:sym typeface="Brixton"/>
              </a:rPr>
              <a:t>•</a:t>
            </a:r>
            <a:r>
              <a:rPr lang="en-US" sz="2300" b="1">
                <a:solidFill>
                  <a:srgbClr val="675549"/>
                </a:solidFill>
                <a:latin typeface="Brixton Bold"/>
                <a:ea typeface="Brixton Bold"/>
                <a:cs typeface="Brixton Bold"/>
                <a:sym typeface="Brixton Bold"/>
              </a:rPr>
              <a:t> AR and VR Integration</a:t>
            </a:r>
            <a:r>
              <a:rPr lang="en-US" sz="2300">
                <a:solidFill>
                  <a:srgbClr val="675549"/>
                </a:solidFill>
                <a:latin typeface="Brixton"/>
                <a:ea typeface="Brixton"/>
                <a:cs typeface="Brixton"/>
                <a:sym typeface="Brixton"/>
              </a:rPr>
              <a:t>:</a:t>
            </a:r>
          </a:p>
          <a:p>
            <a:pPr algn="just">
              <a:lnSpc>
                <a:spcPts val="3450"/>
              </a:lnSpc>
            </a:pPr>
            <a:r>
              <a:rPr lang="en-US" sz="2300">
                <a:solidFill>
                  <a:srgbClr val="675549"/>
                </a:solidFill>
                <a:latin typeface="Brixton"/>
                <a:ea typeface="Brixton"/>
                <a:cs typeface="Brixton"/>
                <a:sym typeface="Brixton"/>
              </a:rPr>
              <a:t>•AR: Bring virtual pets into the real world with mobile devices.</a:t>
            </a:r>
          </a:p>
          <a:p>
            <a:pPr algn="just">
              <a:lnSpc>
                <a:spcPts val="3450"/>
              </a:lnSpc>
            </a:pPr>
            <a:r>
              <a:rPr lang="en-US" sz="2300">
                <a:solidFill>
                  <a:srgbClr val="675549"/>
                </a:solidFill>
                <a:latin typeface="Brixton"/>
                <a:ea typeface="Brixton"/>
                <a:cs typeface="Brixton"/>
                <a:sym typeface="Brixton"/>
              </a:rPr>
              <a:t>•VR: Create a fully immersive environment for a realistic pet experience.</a:t>
            </a:r>
          </a:p>
          <a:p>
            <a:pPr algn="just">
              <a:lnSpc>
                <a:spcPts val="3450"/>
              </a:lnSpc>
            </a:pPr>
            <a:r>
              <a:rPr lang="en-US" sz="2300">
                <a:solidFill>
                  <a:srgbClr val="675549"/>
                </a:solidFill>
                <a:latin typeface="Brixton"/>
                <a:ea typeface="Brixton"/>
                <a:cs typeface="Brixton"/>
                <a:sym typeface="Brixton"/>
              </a:rPr>
              <a:t>•</a:t>
            </a:r>
            <a:r>
              <a:rPr lang="en-US" sz="2300" b="1">
                <a:solidFill>
                  <a:srgbClr val="675549"/>
                </a:solidFill>
                <a:latin typeface="Brixton Bold"/>
                <a:ea typeface="Brixton Bold"/>
                <a:cs typeface="Brixton Bold"/>
                <a:sym typeface="Brixton Bold"/>
              </a:rPr>
              <a:t>Gamified Interactions</a:t>
            </a:r>
            <a:r>
              <a:rPr lang="en-US" sz="2300">
                <a:solidFill>
                  <a:srgbClr val="675549"/>
                </a:solidFill>
                <a:latin typeface="Brixton"/>
                <a:ea typeface="Brixton"/>
                <a:cs typeface="Brixton"/>
                <a:sym typeface="Brixton"/>
              </a:rPr>
              <a:t>:</a:t>
            </a:r>
          </a:p>
          <a:p>
            <a:pPr algn="just">
              <a:lnSpc>
                <a:spcPts val="3450"/>
              </a:lnSpc>
            </a:pPr>
            <a:r>
              <a:rPr lang="en-US" sz="2300">
                <a:solidFill>
                  <a:srgbClr val="675549"/>
                </a:solidFill>
                <a:latin typeface="Brixton"/>
                <a:ea typeface="Brixton"/>
                <a:cs typeface="Brixton"/>
                <a:sym typeface="Brixton"/>
              </a:rPr>
              <a:t>•Earn rewards and achievements for completing pet care activities.</a:t>
            </a:r>
          </a:p>
          <a:p>
            <a:pPr algn="just">
              <a:lnSpc>
                <a:spcPts val="3450"/>
              </a:lnSpc>
            </a:pPr>
            <a:r>
              <a:rPr lang="en-US" sz="2300">
                <a:solidFill>
                  <a:srgbClr val="675549"/>
                </a:solidFill>
                <a:latin typeface="Brixton"/>
                <a:ea typeface="Brixton"/>
                <a:cs typeface="Brixton"/>
                <a:sym typeface="Brixton"/>
              </a:rPr>
              <a:t>•Progress levels, unlock new items, and earn badges.</a:t>
            </a:r>
          </a:p>
          <a:p>
            <a:pPr algn="just">
              <a:lnSpc>
                <a:spcPts val="3450"/>
              </a:lnSpc>
            </a:pPr>
            <a:r>
              <a:rPr lang="en-US" sz="2300">
                <a:solidFill>
                  <a:srgbClr val="675549"/>
                </a:solidFill>
                <a:latin typeface="Brixton"/>
                <a:ea typeface="Brixton"/>
                <a:cs typeface="Brixton"/>
                <a:sym typeface="Brixton"/>
              </a:rPr>
              <a:t>•</a:t>
            </a:r>
            <a:r>
              <a:rPr lang="en-US" sz="2300" b="1">
                <a:solidFill>
                  <a:srgbClr val="675549"/>
                </a:solidFill>
                <a:latin typeface="Brixton Bold"/>
                <a:ea typeface="Brixton Bold"/>
                <a:cs typeface="Brixton Bold"/>
                <a:sym typeface="Brixton Bold"/>
              </a:rPr>
              <a:t>Customization Options</a:t>
            </a:r>
            <a:r>
              <a:rPr lang="en-US" sz="2300">
                <a:solidFill>
                  <a:srgbClr val="675549"/>
                </a:solidFill>
                <a:latin typeface="Brixton"/>
                <a:ea typeface="Brixton"/>
                <a:cs typeface="Brixton"/>
                <a:sym typeface="Brixton"/>
              </a:rPr>
              <a:t>:</a:t>
            </a:r>
          </a:p>
          <a:p>
            <a:pPr algn="just">
              <a:lnSpc>
                <a:spcPts val="3450"/>
              </a:lnSpc>
            </a:pPr>
            <a:r>
              <a:rPr lang="en-US" sz="2300">
                <a:solidFill>
                  <a:srgbClr val="675549"/>
                </a:solidFill>
                <a:latin typeface="Brixton"/>
                <a:ea typeface="Brixton"/>
                <a:cs typeface="Brixton"/>
                <a:sym typeface="Brixton"/>
              </a:rPr>
              <a:t>•Choose pet species, breeds, appearance, and behavior to fit user preferences.</a:t>
            </a:r>
          </a:p>
          <a:p>
            <a:pPr marL="0" lvl="0" indent="0" algn="just">
              <a:lnSpc>
                <a:spcPts val="3450"/>
              </a:lnSpc>
              <a:spcBef>
                <a:spcPct val="0"/>
              </a:spcBef>
            </a:pPr>
            <a:endParaRPr lang="en-US" sz="2300">
              <a:solidFill>
                <a:srgbClr val="675549"/>
              </a:solidFill>
              <a:latin typeface="Brixton"/>
              <a:ea typeface="Brixton"/>
              <a:cs typeface="Brixton"/>
              <a:sym typeface="Brixton"/>
            </a:endParaRPr>
          </a:p>
        </p:txBody>
      </p:sp>
    </p:spTree>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75549"/>
        </a:solidFill>
        <a:effectLst/>
      </p:bgPr>
    </p:bg>
    <p:spTree>
      <p:nvGrpSpPr>
        <p:cNvPr id="1" name=""/>
        <p:cNvGrpSpPr/>
        <p:nvPr/>
      </p:nvGrpSpPr>
      <p:grpSpPr>
        <a:xfrm>
          <a:off x="0" y="0"/>
          <a:ext cx="0" cy="0"/>
          <a:chOff x="0" y="0"/>
          <a:chExt cx="0" cy="0"/>
        </a:xfrm>
      </p:grpSpPr>
      <p:sp>
        <p:nvSpPr>
          <p:cNvPr id="2" name="Freeform 2"/>
          <p:cNvSpPr/>
          <p:nvPr/>
        </p:nvSpPr>
        <p:spPr>
          <a:xfrm flipH="1" flipV="1">
            <a:off x="13814399" y="5606400"/>
            <a:ext cx="5143500" cy="5143500"/>
          </a:xfrm>
          <a:custGeom>
            <a:avLst/>
            <a:gdLst/>
            <a:ahLst/>
            <a:cxnLst/>
            <a:rect l="l" t="t" r="r" b="b"/>
            <a:pathLst>
              <a:path w="5143500" h="5143500">
                <a:moveTo>
                  <a:pt x="5143500" y="5143500"/>
                </a:moveTo>
                <a:lnTo>
                  <a:pt x="0" y="5143500"/>
                </a:lnTo>
                <a:lnTo>
                  <a:pt x="0" y="0"/>
                </a:lnTo>
                <a:lnTo>
                  <a:pt x="5143500" y="0"/>
                </a:lnTo>
                <a:lnTo>
                  <a:pt x="5143500" y="5143500"/>
                </a:lnTo>
                <a:close/>
              </a:path>
            </a:pathLst>
          </a:custGeom>
          <a:blipFill>
            <a:blip r:embed="rId2"/>
            <a:stretch>
              <a:fillRect/>
            </a:stretch>
          </a:blipFill>
        </p:spPr>
      </p:sp>
      <p:sp>
        <p:nvSpPr>
          <p:cNvPr id="3" name="Freeform 3"/>
          <p:cNvSpPr/>
          <p:nvPr/>
        </p:nvSpPr>
        <p:spPr>
          <a:xfrm rot="-5400000">
            <a:off x="5988463" y="-6456287"/>
            <a:ext cx="6311074" cy="19137599"/>
          </a:xfrm>
          <a:custGeom>
            <a:avLst/>
            <a:gdLst/>
            <a:ahLst/>
            <a:cxnLst/>
            <a:rect l="l" t="t" r="r" b="b"/>
            <a:pathLst>
              <a:path w="6311074" h="19137599">
                <a:moveTo>
                  <a:pt x="0" y="0"/>
                </a:moveTo>
                <a:lnTo>
                  <a:pt x="6311074" y="0"/>
                </a:lnTo>
                <a:lnTo>
                  <a:pt x="6311074" y="19137600"/>
                </a:lnTo>
                <a:lnTo>
                  <a:pt x="0" y="19137600"/>
                </a:lnTo>
                <a:lnTo>
                  <a:pt x="0" y="0"/>
                </a:lnTo>
                <a:close/>
              </a:path>
            </a:pathLst>
          </a:custGeom>
          <a:blipFill>
            <a:blip r:embed="rId3"/>
            <a:stretch>
              <a:fillRect l="-66272" r="-66272"/>
            </a:stretch>
          </a:blipFill>
        </p:spPr>
      </p:sp>
      <p:sp>
        <p:nvSpPr>
          <p:cNvPr id="4" name="Freeform 4"/>
          <p:cNvSpPr/>
          <p:nvPr/>
        </p:nvSpPr>
        <p:spPr>
          <a:xfrm>
            <a:off x="0" y="0"/>
            <a:ext cx="5143500" cy="5143500"/>
          </a:xfrm>
          <a:custGeom>
            <a:avLst/>
            <a:gdLst/>
            <a:ahLst/>
            <a:cxnLst/>
            <a:rect l="l" t="t" r="r" b="b"/>
            <a:pathLst>
              <a:path w="5143500" h="5143500">
                <a:moveTo>
                  <a:pt x="0" y="0"/>
                </a:moveTo>
                <a:lnTo>
                  <a:pt x="5143500" y="0"/>
                </a:lnTo>
                <a:lnTo>
                  <a:pt x="5143500" y="5143500"/>
                </a:lnTo>
                <a:lnTo>
                  <a:pt x="0" y="5143500"/>
                </a:lnTo>
                <a:lnTo>
                  <a:pt x="0" y="0"/>
                </a:lnTo>
                <a:close/>
              </a:path>
            </a:pathLst>
          </a:custGeom>
          <a:blipFill>
            <a:blip r:embed="rId2"/>
            <a:stretch>
              <a:fillRect/>
            </a:stretch>
          </a:blipFill>
        </p:spPr>
      </p:sp>
      <p:grpSp>
        <p:nvGrpSpPr>
          <p:cNvPr id="5" name="Group 5"/>
          <p:cNvGrpSpPr/>
          <p:nvPr/>
        </p:nvGrpSpPr>
        <p:grpSpPr>
          <a:xfrm>
            <a:off x="499950" y="2776496"/>
            <a:ext cx="15244561" cy="7013042"/>
            <a:chOff x="0" y="0"/>
            <a:chExt cx="4015028" cy="1847056"/>
          </a:xfrm>
        </p:grpSpPr>
        <p:sp>
          <p:nvSpPr>
            <p:cNvPr id="6" name="Freeform 6"/>
            <p:cNvSpPr/>
            <p:nvPr/>
          </p:nvSpPr>
          <p:spPr>
            <a:xfrm>
              <a:off x="0" y="0"/>
              <a:ext cx="4015028" cy="1847056"/>
            </a:xfrm>
            <a:custGeom>
              <a:avLst/>
              <a:gdLst/>
              <a:ahLst/>
              <a:cxnLst/>
              <a:rect l="l" t="t" r="r" b="b"/>
              <a:pathLst>
                <a:path w="4015028" h="1847056">
                  <a:moveTo>
                    <a:pt x="25900" y="0"/>
                  </a:moveTo>
                  <a:lnTo>
                    <a:pt x="3989128" y="0"/>
                  </a:lnTo>
                  <a:cubicBezTo>
                    <a:pt x="3995997" y="0"/>
                    <a:pt x="4002585" y="2729"/>
                    <a:pt x="4007442" y="7586"/>
                  </a:cubicBezTo>
                  <a:cubicBezTo>
                    <a:pt x="4012299" y="12443"/>
                    <a:pt x="4015028" y="19031"/>
                    <a:pt x="4015028" y="25900"/>
                  </a:cubicBezTo>
                  <a:lnTo>
                    <a:pt x="4015028" y="1821156"/>
                  </a:lnTo>
                  <a:cubicBezTo>
                    <a:pt x="4015028" y="1835460"/>
                    <a:pt x="4003432" y="1847056"/>
                    <a:pt x="3989128" y="1847056"/>
                  </a:cubicBezTo>
                  <a:lnTo>
                    <a:pt x="25900" y="1847056"/>
                  </a:lnTo>
                  <a:cubicBezTo>
                    <a:pt x="11596" y="1847056"/>
                    <a:pt x="0" y="1835460"/>
                    <a:pt x="0" y="1821156"/>
                  </a:cubicBezTo>
                  <a:lnTo>
                    <a:pt x="0" y="25900"/>
                  </a:lnTo>
                  <a:cubicBezTo>
                    <a:pt x="0" y="11596"/>
                    <a:pt x="11596" y="0"/>
                    <a:pt x="25900" y="0"/>
                  </a:cubicBezTo>
                  <a:close/>
                </a:path>
              </a:pathLst>
            </a:custGeom>
            <a:solidFill>
              <a:srgbClr val="675549"/>
            </a:solidFill>
            <a:ln w="76200" cap="rnd">
              <a:solidFill>
                <a:srgbClr val="E5D5A1"/>
              </a:solidFill>
              <a:prstDash val="solid"/>
              <a:round/>
            </a:ln>
          </p:spPr>
        </p:sp>
        <p:sp>
          <p:nvSpPr>
            <p:cNvPr id="7" name="TextBox 7"/>
            <p:cNvSpPr txBox="1"/>
            <p:nvPr/>
          </p:nvSpPr>
          <p:spPr>
            <a:xfrm>
              <a:off x="0" y="-38100"/>
              <a:ext cx="4015028" cy="1885156"/>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2051900" y="552311"/>
            <a:ext cx="5612400" cy="4480005"/>
            <a:chOff x="0" y="0"/>
            <a:chExt cx="869508" cy="694070"/>
          </a:xfrm>
        </p:grpSpPr>
        <p:sp>
          <p:nvSpPr>
            <p:cNvPr id="9" name="Freeform 9"/>
            <p:cNvSpPr/>
            <p:nvPr/>
          </p:nvSpPr>
          <p:spPr>
            <a:xfrm>
              <a:off x="0" y="0"/>
              <a:ext cx="869508" cy="694070"/>
            </a:xfrm>
            <a:custGeom>
              <a:avLst/>
              <a:gdLst/>
              <a:ahLst/>
              <a:cxnLst/>
              <a:rect l="l" t="t" r="r" b="b"/>
              <a:pathLst>
                <a:path w="869508" h="694070">
                  <a:moveTo>
                    <a:pt x="0" y="0"/>
                  </a:moveTo>
                  <a:lnTo>
                    <a:pt x="869508" y="0"/>
                  </a:lnTo>
                  <a:lnTo>
                    <a:pt x="869508" y="694070"/>
                  </a:lnTo>
                  <a:lnTo>
                    <a:pt x="0" y="694070"/>
                  </a:lnTo>
                  <a:close/>
                </a:path>
              </a:pathLst>
            </a:custGeom>
            <a:blipFill>
              <a:blip r:embed="rId4"/>
              <a:stretch>
                <a:fillRect t="-13351" b="-13351"/>
              </a:stretch>
            </a:blipFill>
            <a:ln w="38100" cap="sq">
              <a:solidFill>
                <a:srgbClr val="E5D5A1"/>
              </a:solidFill>
              <a:prstDash val="solid"/>
              <a:miter/>
            </a:ln>
          </p:spPr>
        </p:sp>
      </p:grpSp>
      <p:grpSp>
        <p:nvGrpSpPr>
          <p:cNvPr id="10" name="Group 10"/>
          <p:cNvGrpSpPr/>
          <p:nvPr/>
        </p:nvGrpSpPr>
        <p:grpSpPr>
          <a:xfrm>
            <a:off x="12051900" y="5219423"/>
            <a:ext cx="5612400" cy="4038877"/>
            <a:chOff x="0" y="0"/>
            <a:chExt cx="869508" cy="625728"/>
          </a:xfrm>
        </p:grpSpPr>
        <p:sp>
          <p:nvSpPr>
            <p:cNvPr id="11" name="Freeform 11"/>
            <p:cNvSpPr/>
            <p:nvPr/>
          </p:nvSpPr>
          <p:spPr>
            <a:xfrm>
              <a:off x="0" y="0"/>
              <a:ext cx="869508" cy="625728"/>
            </a:xfrm>
            <a:custGeom>
              <a:avLst/>
              <a:gdLst/>
              <a:ahLst/>
              <a:cxnLst/>
              <a:rect l="l" t="t" r="r" b="b"/>
              <a:pathLst>
                <a:path w="869508" h="625728">
                  <a:moveTo>
                    <a:pt x="0" y="0"/>
                  </a:moveTo>
                  <a:lnTo>
                    <a:pt x="869508" y="0"/>
                  </a:lnTo>
                  <a:lnTo>
                    <a:pt x="869508" y="625728"/>
                  </a:lnTo>
                  <a:lnTo>
                    <a:pt x="0" y="625728"/>
                  </a:lnTo>
                  <a:close/>
                </a:path>
              </a:pathLst>
            </a:custGeom>
            <a:blipFill>
              <a:blip r:embed="rId5"/>
              <a:stretch>
                <a:fillRect t="-18003" b="-18003"/>
              </a:stretch>
            </a:blipFill>
            <a:ln w="38100" cap="sq">
              <a:solidFill>
                <a:srgbClr val="E5D5A1"/>
              </a:solidFill>
              <a:prstDash val="solid"/>
              <a:miter/>
            </a:ln>
          </p:spPr>
        </p:sp>
      </p:grpSp>
      <p:sp>
        <p:nvSpPr>
          <p:cNvPr id="12" name="TextBox 12"/>
          <p:cNvSpPr txBox="1"/>
          <p:nvPr/>
        </p:nvSpPr>
        <p:spPr>
          <a:xfrm>
            <a:off x="1028700" y="3406637"/>
            <a:ext cx="10537345" cy="4387215"/>
          </a:xfrm>
          <a:prstGeom prst="rect">
            <a:avLst/>
          </a:prstGeom>
        </p:spPr>
        <p:txBody>
          <a:bodyPr lIns="0" tIns="0" rIns="0" bIns="0" rtlCol="0" anchor="t">
            <a:spAutoFit/>
          </a:bodyPr>
          <a:lstStyle/>
          <a:p>
            <a:pPr algn="just">
              <a:lnSpc>
                <a:spcPts val="3150"/>
              </a:lnSpc>
            </a:pPr>
            <a:r>
              <a:rPr lang="en-US" sz="2100" b="1">
                <a:solidFill>
                  <a:srgbClr val="F0E0BB"/>
                </a:solidFill>
                <a:latin typeface="Brixton Bold"/>
                <a:ea typeface="Brixton Bold"/>
                <a:cs typeface="Brixton Bold"/>
                <a:sym typeface="Brixton Bold"/>
              </a:rPr>
              <a:t>Registration and Onboarding</a:t>
            </a:r>
            <a:r>
              <a:rPr lang="en-US" sz="2100">
                <a:solidFill>
                  <a:srgbClr val="F0E0BB"/>
                </a:solidFill>
                <a:latin typeface="Brixton"/>
                <a:ea typeface="Brixton"/>
                <a:cs typeface="Brixton"/>
                <a:sym typeface="Brixton"/>
              </a:rPr>
              <a:t>:</a:t>
            </a:r>
          </a:p>
          <a:p>
            <a:pPr marL="453392" lvl="1" indent="-226696" algn="just">
              <a:lnSpc>
                <a:spcPts val="3150"/>
              </a:lnSpc>
              <a:buFont typeface="Arial"/>
              <a:buChar char="•"/>
            </a:pPr>
            <a:r>
              <a:rPr lang="en-US" sz="2100">
                <a:solidFill>
                  <a:srgbClr val="F0E0BB"/>
                </a:solidFill>
                <a:latin typeface="Brixton"/>
                <a:ea typeface="Brixton"/>
                <a:cs typeface="Brixton"/>
                <a:sym typeface="Brixton"/>
              </a:rPr>
              <a:t>•Quick setup and tutorial on pet care essentials in a virtual setting.</a:t>
            </a:r>
          </a:p>
          <a:p>
            <a:pPr algn="just">
              <a:lnSpc>
                <a:spcPts val="3150"/>
              </a:lnSpc>
            </a:pPr>
            <a:r>
              <a:rPr lang="en-US" sz="2100" b="1">
                <a:solidFill>
                  <a:srgbClr val="F0E0BB"/>
                </a:solidFill>
                <a:latin typeface="Brixton Bold"/>
                <a:ea typeface="Brixton Bold"/>
                <a:cs typeface="Brixton Bold"/>
                <a:sym typeface="Brixton Bold"/>
              </a:rPr>
              <a:t>Pet Selection and Customization</a:t>
            </a:r>
            <a:r>
              <a:rPr lang="en-US" sz="2100">
                <a:solidFill>
                  <a:srgbClr val="F0E0BB"/>
                </a:solidFill>
                <a:latin typeface="Brixton"/>
                <a:ea typeface="Brixton"/>
                <a:cs typeface="Brixton"/>
                <a:sym typeface="Brixton"/>
              </a:rPr>
              <a:t>:</a:t>
            </a:r>
          </a:p>
          <a:p>
            <a:pPr marL="453392" lvl="1" indent="-226696" algn="just">
              <a:lnSpc>
                <a:spcPts val="3150"/>
              </a:lnSpc>
              <a:buFont typeface="Arial"/>
              <a:buChar char="•"/>
            </a:pPr>
            <a:r>
              <a:rPr lang="en-US" sz="2100">
                <a:solidFill>
                  <a:srgbClr val="F0E0BB"/>
                </a:solidFill>
                <a:latin typeface="Brixton"/>
                <a:ea typeface="Brixton"/>
                <a:cs typeface="Brixton"/>
                <a:sym typeface="Brixton"/>
              </a:rPr>
              <a:t>•Choose and personalize pets to match preferences in breed, color, and personality with the help of pop ups .</a:t>
            </a:r>
          </a:p>
          <a:p>
            <a:pPr algn="just">
              <a:lnSpc>
                <a:spcPts val="3150"/>
              </a:lnSpc>
            </a:pPr>
            <a:r>
              <a:rPr lang="en-US" sz="2100" b="1">
                <a:solidFill>
                  <a:srgbClr val="F0E0BB"/>
                </a:solidFill>
                <a:latin typeface="Brixton Bold"/>
                <a:ea typeface="Brixton Bold"/>
                <a:cs typeface="Brixton Bold"/>
                <a:sym typeface="Brixton Bold"/>
              </a:rPr>
              <a:t>Interactive Pet Care</a:t>
            </a:r>
            <a:r>
              <a:rPr lang="en-US" sz="2100">
                <a:solidFill>
                  <a:srgbClr val="F0E0BB"/>
                </a:solidFill>
                <a:latin typeface="Brixton"/>
                <a:ea typeface="Brixton"/>
                <a:cs typeface="Brixton"/>
                <a:sym typeface="Brixton"/>
              </a:rPr>
              <a:t>:</a:t>
            </a:r>
          </a:p>
          <a:p>
            <a:pPr marL="453392" lvl="1" indent="-226696" algn="just">
              <a:lnSpc>
                <a:spcPts val="3150"/>
              </a:lnSpc>
              <a:buFont typeface="Arial"/>
              <a:buChar char="•"/>
            </a:pPr>
            <a:r>
              <a:rPr lang="en-US" sz="2100">
                <a:solidFill>
                  <a:srgbClr val="F0E0BB"/>
                </a:solidFill>
                <a:latin typeface="Brixton"/>
                <a:ea typeface="Brixton"/>
                <a:cs typeface="Brixton"/>
                <a:sym typeface="Brixton"/>
              </a:rPr>
              <a:t>•Use AR to bring pets into real spaces or VR to explore virtual pet with the clinic setup ,play areas and homes.</a:t>
            </a:r>
          </a:p>
          <a:p>
            <a:pPr algn="just">
              <a:lnSpc>
                <a:spcPts val="3150"/>
              </a:lnSpc>
            </a:pPr>
            <a:r>
              <a:rPr lang="en-US" sz="2100" b="1">
                <a:solidFill>
                  <a:srgbClr val="F0E0BB"/>
                </a:solidFill>
                <a:latin typeface="Brixton Bold"/>
                <a:ea typeface="Brixton Bold"/>
                <a:cs typeface="Brixton Bold"/>
                <a:sym typeface="Brixton Bold"/>
              </a:rPr>
              <a:t>Gamified Engagement and Rewards</a:t>
            </a:r>
            <a:r>
              <a:rPr lang="en-US" sz="2100">
                <a:solidFill>
                  <a:srgbClr val="F0E0BB"/>
                </a:solidFill>
                <a:latin typeface="Brixton"/>
                <a:ea typeface="Brixton"/>
                <a:cs typeface="Brixton"/>
                <a:sym typeface="Brixton"/>
              </a:rPr>
              <a:t>:</a:t>
            </a:r>
          </a:p>
          <a:p>
            <a:pPr marL="453392" lvl="1" indent="-226696" algn="just">
              <a:lnSpc>
                <a:spcPts val="3150"/>
              </a:lnSpc>
              <a:buFont typeface="Arial"/>
              <a:buChar char="•"/>
            </a:pPr>
            <a:r>
              <a:rPr lang="en-US" sz="2100">
                <a:solidFill>
                  <a:srgbClr val="F0E0BB"/>
                </a:solidFill>
                <a:latin typeface="Brixton"/>
                <a:ea typeface="Brixton"/>
                <a:cs typeface="Brixton"/>
                <a:sym typeface="Brixton"/>
              </a:rPr>
              <a:t>•Progress through levels and unlock new activities and accessories.</a:t>
            </a:r>
          </a:p>
          <a:p>
            <a:pPr algn="just">
              <a:lnSpc>
                <a:spcPts val="3150"/>
              </a:lnSpc>
            </a:pPr>
            <a:endParaRPr lang="en-US" sz="2100">
              <a:solidFill>
                <a:srgbClr val="F0E0BB"/>
              </a:solidFill>
              <a:latin typeface="Brixton"/>
              <a:ea typeface="Brixton"/>
              <a:cs typeface="Brixton"/>
              <a:sym typeface="Brixton"/>
            </a:endParaRPr>
          </a:p>
        </p:txBody>
      </p:sp>
      <p:sp>
        <p:nvSpPr>
          <p:cNvPr id="13" name="TextBox 13"/>
          <p:cNvSpPr txBox="1"/>
          <p:nvPr/>
        </p:nvSpPr>
        <p:spPr>
          <a:xfrm>
            <a:off x="1839841" y="1329315"/>
            <a:ext cx="12173297" cy="1501910"/>
          </a:xfrm>
          <a:prstGeom prst="rect">
            <a:avLst/>
          </a:prstGeom>
        </p:spPr>
        <p:txBody>
          <a:bodyPr lIns="0" tIns="0" rIns="0" bIns="0" rtlCol="0" anchor="t">
            <a:spAutoFit/>
          </a:bodyPr>
          <a:lstStyle/>
          <a:p>
            <a:pPr marL="0" lvl="0" indent="0" algn="ctr">
              <a:lnSpc>
                <a:spcPts val="11489"/>
              </a:lnSpc>
              <a:spcBef>
                <a:spcPct val="0"/>
              </a:spcBef>
            </a:pPr>
            <a:r>
              <a:rPr lang="en-US" sz="9574" b="1">
                <a:solidFill>
                  <a:srgbClr val="F0E0BB"/>
                </a:solidFill>
                <a:latin typeface="Brixton Sans Bold"/>
                <a:ea typeface="Brixton Sans Bold"/>
                <a:cs typeface="Brixton Sans Bold"/>
                <a:sym typeface="Brixton Sans Bold"/>
              </a:rPr>
              <a:t>USER JOURNEY</a:t>
            </a:r>
          </a:p>
        </p:txBody>
      </p:sp>
    </p:spTree>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18166" r="-18166"/>
            </a:stretch>
          </a:blipFill>
        </p:spPr>
      </p:sp>
      <p:grpSp>
        <p:nvGrpSpPr>
          <p:cNvPr id="3" name="Group 3"/>
          <p:cNvGrpSpPr/>
          <p:nvPr/>
        </p:nvGrpSpPr>
        <p:grpSpPr>
          <a:xfrm>
            <a:off x="-514350" y="2089758"/>
            <a:ext cx="12266099" cy="2532128"/>
            <a:chOff x="0" y="0"/>
            <a:chExt cx="3230578" cy="666898"/>
          </a:xfrm>
        </p:grpSpPr>
        <p:sp>
          <p:nvSpPr>
            <p:cNvPr id="4" name="Freeform 4"/>
            <p:cNvSpPr/>
            <p:nvPr/>
          </p:nvSpPr>
          <p:spPr>
            <a:xfrm>
              <a:off x="0" y="0"/>
              <a:ext cx="3230578" cy="666898"/>
            </a:xfrm>
            <a:custGeom>
              <a:avLst/>
              <a:gdLst/>
              <a:ahLst/>
              <a:cxnLst/>
              <a:rect l="l" t="t" r="r" b="b"/>
              <a:pathLst>
                <a:path w="3230578" h="666898">
                  <a:moveTo>
                    <a:pt x="0" y="0"/>
                  </a:moveTo>
                  <a:lnTo>
                    <a:pt x="3230578" y="0"/>
                  </a:lnTo>
                  <a:lnTo>
                    <a:pt x="3230578" y="666898"/>
                  </a:lnTo>
                  <a:lnTo>
                    <a:pt x="0" y="666898"/>
                  </a:lnTo>
                  <a:close/>
                </a:path>
              </a:pathLst>
            </a:custGeom>
            <a:solidFill>
              <a:srgbClr val="675549"/>
            </a:solidFill>
          </p:spPr>
        </p:sp>
        <p:sp>
          <p:nvSpPr>
            <p:cNvPr id="5" name="TextBox 5"/>
            <p:cNvSpPr txBox="1"/>
            <p:nvPr/>
          </p:nvSpPr>
          <p:spPr>
            <a:xfrm>
              <a:off x="0" y="-38100"/>
              <a:ext cx="3230578" cy="704998"/>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flipH="1" flipV="1">
            <a:off x="13814399" y="5606400"/>
            <a:ext cx="5143500" cy="5143500"/>
          </a:xfrm>
          <a:custGeom>
            <a:avLst/>
            <a:gdLst/>
            <a:ahLst/>
            <a:cxnLst/>
            <a:rect l="l" t="t" r="r" b="b"/>
            <a:pathLst>
              <a:path w="5143500" h="5143500">
                <a:moveTo>
                  <a:pt x="5143500" y="5143500"/>
                </a:moveTo>
                <a:lnTo>
                  <a:pt x="0" y="5143500"/>
                </a:lnTo>
                <a:lnTo>
                  <a:pt x="0" y="0"/>
                </a:lnTo>
                <a:lnTo>
                  <a:pt x="5143500" y="0"/>
                </a:lnTo>
                <a:lnTo>
                  <a:pt x="5143500" y="5143500"/>
                </a:lnTo>
                <a:close/>
              </a:path>
            </a:pathLst>
          </a:custGeom>
          <a:blipFill>
            <a:blip r:embed="rId3"/>
            <a:stretch>
              <a:fillRect/>
            </a:stretch>
          </a:blipFill>
        </p:spPr>
      </p:sp>
      <p:sp>
        <p:nvSpPr>
          <p:cNvPr id="7" name="Freeform 7"/>
          <p:cNvSpPr/>
          <p:nvPr/>
        </p:nvSpPr>
        <p:spPr>
          <a:xfrm rot="1258342">
            <a:off x="-1334153" y="7914783"/>
            <a:ext cx="4725705" cy="3173034"/>
          </a:xfrm>
          <a:custGeom>
            <a:avLst/>
            <a:gdLst/>
            <a:ahLst/>
            <a:cxnLst/>
            <a:rect l="l" t="t" r="r" b="b"/>
            <a:pathLst>
              <a:path w="4725705" h="3173034">
                <a:moveTo>
                  <a:pt x="0" y="0"/>
                </a:moveTo>
                <a:lnTo>
                  <a:pt x="4725706" y="0"/>
                </a:lnTo>
                <a:lnTo>
                  <a:pt x="4725706" y="3173034"/>
                </a:lnTo>
                <a:lnTo>
                  <a:pt x="0" y="3173034"/>
                </a:lnTo>
                <a:lnTo>
                  <a:pt x="0" y="0"/>
                </a:lnTo>
                <a:close/>
              </a:path>
            </a:pathLst>
          </a:custGeom>
          <a:blipFill>
            <a:blip r:embed="rId4"/>
            <a:stretch>
              <a:fillRect/>
            </a:stretch>
          </a:blipFill>
        </p:spPr>
      </p:sp>
      <p:sp>
        <p:nvSpPr>
          <p:cNvPr id="8" name="Freeform 8"/>
          <p:cNvSpPr/>
          <p:nvPr/>
        </p:nvSpPr>
        <p:spPr>
          <a:xfrm>
            <a:off x="-243000" y="-270000"/>
            <a:ext cx="5143500" cy="5143500"/>
          </a:xfrm>
          <a:custGeom>
            <a:avLst/>
            <a:gdLst/>
            <a:ahLst/>
            <a:cxnLst/>
            <a:rect l="l" t="t" r="r" b="b"/>
            <a:pathLst>
              <a:path w="5143500" h="5143500">
                <a:moveTo>
                  <a:pt x="0" y="0"/>
                </a:moveTo>
                <a:lnTo>
                  <a:pt x="5143500" y="0"/>
                </a:lnTo>
                <a:lnTo>
                  <a:pt x="5143500" y="5143500"/>
                </a:lnTo>
                <a:lnTo>
                  <a:pt x="0" y="5143500"/>
                </a:lnTo>
                <a:lnTo>
                  <a:pt x="0" y="0"/>
                </a:lnTo>
                <a:close/>
              </a:path>
            </a:pathLst>
          </a:custGeom>
          <a:blipFill>
            <a:blip r:embed="rId3"/>
            <a:stretch>
              <a:fillRect/>
            </a:stretch>
          </a:blipFill>
        </p:spPr>
      </p:sp>
      <p:sp>
        <p:nvSpPr>
          <p:cNvPr id="9" name="Freeform 9"/>
          <p:cNvSpPr/>
          <p:nvPr/>
        </p:nvSpPr>
        <p:spPr>
          <a:xfrm>
            <a:off x="0" y="140095"/>
            <a:ext cx="3138550" cy="3215727"/>
          </a:xfrm>
          <a:custGeom>
            <a:avLst/>
            <a:gdLst/>
            <a:ahLst/>
            <a:cxnLst/>
            <a:rect l="l" t="t" r="r" b="b"/>
            <a:pathLst>
              <a:path w="3138550" h="3215727">
                <a:moveTo>
                  <a:pt x="0" y="0"/>
                </a:moveTo>
                <a:lnTo>
                  <a:pt x="3138550" y="0"/>
                </a:lnTo>
                <a:lnTo>
                  <a:pt x="3138550" y="3215727"/>
                </a:lnTo>
                <a:lnTo>
                  <a:pt x="0" y="3215727"/>
                </a:lnTo>
                <a:lnTo>
                  <a:pt x="0" y="0"/>
                </a:lnTo>
                <a:close/>
              </a:path>
            </a:pathLst>
          </a:custGeom>
          <a:blipFill>
            <a:blip r:embed="rId5"/>
            <a:stretch>
              <a:fillRect/>
            </a:stretch>
          </a:blipFill>
        </p:spPr>
      </p:sp>
      <p:grpSp>
        <p:nvGrpSpPr>
          <p:cNvPr id="10" name="Group 10"/>
          <p:cNvGrpSpPr/>
          <p:nvPr/>
        </p:nvGrpSpPr>
        <p:grpSpPr>
          <a:xfrm>
            <a:off x="-1745464" y="4307222"/>
            <a:ext cx="13666538" cy="4436100"/>
            <a:chOff x="0" y="0"/>
            <a:chExt cx="3599417" cy="1168356"/>
          </a:xfrm>
        </p:grpSpPr>
        <p:sp>
          <p:nvSpPr>
            <p:cNvPr id="11" name="Freeform 11"/>
            <p:cNvSpPr/>
            <p:nvPr/>
          </p:nvSpPr>
          <p:spPr>
            <a:xfrm>
              <a:off x="0" y="0"/>
              <a:ext cx="3599418" cy="1168356"/>
            </a:xfrm>
            <a:custGeom>
              <a:avLst/>
              <a:gdLst/>
              <a:ahLst/>
              <a:cxnLst/>
              <a:rect l="l" t="t" r="r" b="b"/>
              <a:pathLst>
                <a:path w="3599418" h="1168356">
                  <a:moveTo>
                    <a:pt x="0" y="0"/>
                  </a:moveTo>
                  <a:lnTo>
                    <a:pt x="3599418" y="0"/>
                  </a:lnTo>
                  <a:lnTo>
                    <a:pt x="3599418" y="1168356"/>
                  </a:lnTo>
                  <a:lnTo>
                    <a:pt x="0" y="1168356"/>
                  </a:lnTo>
                  <a:close/>
                </a:path>
              </a:pathLst>
            </a:custGeom>
            <a:solidFill>
              <a:srgbClr val="E5D5A1"/>
            </a:solidFill>
          </p:spPr>
        </p:sp>
        <p:sp>
          <p:nvSpPr>
            <p:cNvPr id="12" name="TextBox 12"/>
            <p:cNvSpPr txBox="1"/>
            <p:nvPr/>
          </p:nvSpPr>
          <p:spPr>
            <a:xfrm>
              <a:off x="0" y="-38100"/>
              <a:ext cx="3599417" cy="1206456"/>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1921075" y="319302"/>
            <a:ext cx="2133295" cy="2291774"/>
            <a:chOff x="0" y="0"/>
            <a:chExt cx="1228204" cy="1319445"/>
          </a:xfrm>
        </p:grpSpPr>
        <p:sp>
          <p:nvSpPr>
            <p:cNvPr id="14" name="Freeform 14"/>
            <p:cNvSpPr/>
            <p:nvPr/>
          </p:nvSpPr>
          <p:spPr>
            <a:xfrm>
              <a:off x="0" y="0"/>
              <a:ext cx="1228204" cy="1319446"/>
            </a:xfrm>
            <a:custGeom>
              <a:avLst/>
              <a:gdLst/>
              <a:ahLst/>
              <a:cxnLst/>
              <a:rect l="l" t="t" r="r" b="b"/>
              <a:pathLst>
                <a:path w="1228204" h="1319446">
                  <a:moveTo>
                    <a:pt x="0" y="0"/>
                  </a:moveTo>
                  <a:lnTo>
                    <a:pt x="1228204" y="0"/>
                  </a:lnTo>
                  <a:lnTo>
                    <a:pt x="1228204" y="1319446"/>
                  </a:lnTo>
                  <a:lnTo>
                    <a:pt x="0" y="1319446"/>
                  </a:lnTo>
                  <a:close/>
                </a:path>
              </a:pathLst>
            </a:custGeom>
            <a:blipFill>
              <a:blip r:embed="rId6"/>
              <a:stretch>
                <a:fillRect l="-3714" r="-3714"/>
              </a:stretch>
            </a:blipFill>
            <a:ln w="114300" cap="sq">
              <a:solidFill>
                <a:srgbClr val="675549"/>
              </a:solidFill>
              <a:prstDash val="solid"/>
              <a:miter/>
            </a:ln>
          </p:spPr>
        </p:sp>
      </p:grpSp>
      <p:grpSp>
        <p:nvGrpSpPr>
          <p:cNvPr id="15" name="Group 15"/>
          <p:cNvGrpSpPr/>
          <p:nvPr/>
        </p:nvGrpSpPr>
        <p:grpSpPr>
          <a:xfrm>
            <a:off x="12286702" y="4720621"/>
            <a:ext cx="3055393" cy="1809325"/>
            <a:chOff x="0" y="0"/>
            <a:chExt cx="1555309" cy="921014"/>
          </a:xfrm>
        </p:grpSpPr>
        <p:sp>
          <p:nvSpPr>
            <p:cNvPr id="16" name="Freeform 16"/>
            <p:cNvSpPr/>
            <p:nvPr/>
          </p:nvSpPr>
          <p:spPr>
            <a:xfrm>
              <a:off x="0" y="0"/>
              <a:ext cx="1555309" cy="921014"/>
            </a:xfrm>
            <a:custGeom>
              <a:avLst/>
              <a:gdLst/>
              <a:ahLst/>
              <a:cxnLst/>
              <a:rect l="l" t="t" r="r" b="b"/>
              <a:pathLst>
                <a:path w="1555309" h="921014">
                  <a:moveTo>
                    <a:pt x="0" y="0"/>
                  </a:moveTo>
                  <a:lnTo>
                    <a:pt x="1555309" y="0"/>
                  </a:lnTo>
                  <a:lnTo>
                    <a:pt x="1555309" y="921014"/>
                  </a:lnTo>
                  <a:lnTo>
                    <a:pt x="0" y="921014"/>
                  </a:lnTo>
                  <a:close/>
                </a:path>
              </a:pathLst>
            </a:custGeom>
            <a:blipFill>
              <a:blip r:embed="rId7"/>
              <a:stretch>
                <a:fillRect t="-6254" b="-6254"/>
              </a:stretch>
            </a:blipFill>
            <a:ln w="114300" cap="sq">
              <a:solidFill>
                <a:srgbClr val="675549"/>
              </a:solidFill>
              <a:prstDash val="solid"/>
              <a:miter/>
            </a:ln>
          </p:spPr>
        </p:sp>
      </p:grpSp>
      <p:grpSp>
        <p:nvGrpSpPr>
          <p:cNvPr id="17" name="Group 17"/>
          <p:cNvGrpSpPr/>
          <p:nvPr/>
        </p:nvGrpSpPr>
        <p:grpSpPr>
          <a:xfrm>
            <a:off x="13988943" y="2753951"/>
            <a:ext cx="3691160" cy="1823796"/>
            <a:chOff x="0" y="0"/>
            <a:chExt cx="1543581" cy="762680"/>
          </a:xfrm>
        </p:grpSpPr>
        <p:sp>
          <p:nvSpPr>
            <p:cNvPr id="18" name="Freeform 18"/>
            <p:cNvSpPr/>
            <p:nvPr/>
          </p:nvSpPr>
          <p:spPr>
            <a:xfrm>
              <a:off x="0" y="0"/>
              <a:ext cx="1543581" cy="762680"/>
            </a:xfrm>
            <a:custGeom>
              <a:avLst/>
              <a:gdLst/>
              <a:ahLst/>
              <a:cxnLst/>
              <a:rect l="l" t="t" r="r" b="b"/>
              <a:pathLst>
                <a:path w="1543581" h="762680">
                  <a:moveTo>
                    <a:pt x="0" y="0"/>
                  </a:moveTo>
                  <a:lnTo>
                    <a:pt x="1543581" y="0"/>
                  </a:lnTo>
                  <a:lnTo>
                    <a:pt x="1543581" y="762680"/>
                  </a:lnTo>
                  <a:lnTo>
                    <a:pt x="0" y="762680"/>
                  </a:lnTo>
                  <a:close/>
                </a:path>
              </a:pathLst>
            </a:custGeom>
            <a:blipFill>
              <a:blip r:embed="rId8"/>
              <a:stretch>
                <a:fillRect t="-3970" b="-3970"/>
              </a:stretch>
            </a:blipFill>
            <a:ln w="114300" cap="sq">
              <a:solidFill>
                <a:srgbClr val="675549"/>
              </a:solidFill>
              <a:prstDash val="solid"/>
              <a:miter/>
            </a:ln>
          </p:spPr>
        </p:sp>
      </p:grpSp>
      <p:grpSp>
        <p:nvGrpSpPr>
          <p:cNvPr id="19" name="Group 19"/>
          <p:cNvGrpSpPr/>
          <p:nvPr/>
        </p:nvGrpSpPr>
        <p:grpSpPr>
          <a:xfrm>
            <a:off x="14571774" y="7056200"/>
            <a:ext cx="3294702" cy="2445100"/>
            <a:chOff x="0" y="0"/>
            <a:chExt cx="1555309" cy="1154243"/>
          </a:xfrm>
        </p:grpSpPr>
        <p:sp>
          <p:nvSpPr>
            <p:cNvPr id="20" name="Freeform 20"/>
            <p:cNvSpPr/>
            <p:nvPr/>
          </p:nvSpPr>
          <p:spPr>
            <a:xfrm>
              <a:off x="0" y="0"/>
              <a:ext cx="1555309" cy="1154243"/>
            </a:xfrm>
            <a:custGeom>
              <a:avLst/>
              <a:gdLst/>
              <a:ahLst/>
              <a:cxnLst/>
              <a:rect l="l" t="t" r="r" b="b"/>
              <a:pathLst>
                <a:path w="1555309" h="1154243">
                  <a:moveTo>
                    <a:pt x="0" y="0"/>
                  </a:moveTo>
                  <a:lnTo>
                    <a:pt x="1555309" y="0"/>
                  </a:lnTo>
                  <a:lnTo>
                    <a:pt x="1555309" y="1154243"/>
                  </a:lnTo>
                  <a:lnTo>
                    <a:pt x="0" y="1154243"/>
                  </a:lnTo>
                  <a:close/>
                </a:path>
              </a:pathLst>
            </a:custGeom>
            <a:blipFill>
              <a:blip r:embed="rId9"/>
              <a:stretch>
                <a:fillRect l="-5659" r="-5659"/>
              </a:stretch>
            </a:blipFill>
            <a:ln w="114300" cap="sq">
              <a:solidFill>
                <a:srgbClr val="675549"/>
              </a:solidFill>
              <a:prstDash val="solid"/>
              <a:miter/>
            </a:ln>
          </p:spPr>
        </p:sp>
      </p:grpSp>
      <p:sp>
        <p:nvSpPr>
          <p:cNvPr id="21" name="TextBox 21"/>
          <p:cNvSpPr txBox="1"/>
          <p:nvPr/>
        </p:nvSpPr>
        <p:spPr>
          <a:xfrm>
            <a:off x="1228127" y="2427352"/>
            <a:ext cx="9554061" cy="1879870"/>
          </a:xfrm>
          <a:prstGeom prst="rect">
            <a:avLst/>
          </a:prstGeom>
        </p:spPr>
        <p:txBody>
          <a:bodyPr lIns="0" tIns="0" rIns="0" bIns="0" rtlCol="0" anchor="t">
            <a:spAutoFit/>
          </a:bodyPr>
          <a:lstStyle/>
          <a:p>
            <a:pPr algn="ctr">
              <a:lnSpc>
                <a:spcPts val="7200"/>
              </a:lnSpc>
            </a:pPr>
            <a:r>
              <a:rPr lang="en-US" sz="6000" b="1">
                <a:solidFill>
                  <a:srgbClr val="F0E0BB"/>
                </a:solidFill>
                <a:latin typeface="Brixton Sans Bold"/>
                <a:ea typeface="Brixton Sans Bold"/>
                <a:cs typeface="Brixton Sans Bold"/>
                <a:sym typeface="Brixton Sans Bold"/>
              </a:rPr>
              <a:t>TECHNICAL </a:t>
            </a:r>
          </a:p>
          <a:p>
            <a:pPr marL="0" lvl="0" indent="0" algn="ctr">
              <a:lnSpc>
                <a:spcPts val="7200"/>
              </a:lnSpc>
              <a:spcBef>
                <a:spcPct val="0"/>
              </a:spcBef>
            </a:pPr>
            <a:r>
              <a:rPr lang="en-US" sz="6000" b="1">
                <a:solidFill>
                  <a:srgbClr val="F0E0BB"/>
                </a:solidFill>
                <a:latin typeface="Brixton Sans Bold"/>
                <a:ea typeface="Brixton Sans Bold"/>
                <a:cs typeface="Brixton Sans Bold"/>
                <a:sym typeface="Brixton Sans Bold"/>
              </a:rPr>
              <a:t>ARCHITECTURE</a:t>
            </a:r>
          </a:p>
        </p:txBody>
      </p:sp>
      <p:sp>
        <p:nvSpPr>
          <p:cNvPr id="22" name="TextBox 22"/>
          <p:cNvSpPr txBox="1"/>
          <p:nvPr/>
        </p:nvSpPr>
        <p:spPr>
          <a:xfrm>
            <a:off x="616420" y="4501546"/>
            <a:ext cx="9157596" cy="3863340"/>
          </a:xfrm>
          <a:prstGeom prst="rect">
            <a:avLst/>
          </a:prstGeom>
        </p:spPr>
        <p:txBody>
          <a:bodyPr lIns="0" tIns="0" rIns="0" bIns="0" rtlCol="0" anchor="t">
            <a:spAutoFit/>
          </a:bodyPr>
          <a:lstStyle/>
          <a:p>
            <a:pPr algn="just">
              <a:lnSpc>
                <a:spcPts val="3899"/>
              </a:lnSpc>
            </a:pPr>
            <a:r>
              <a:rPr lang="en-US" sz="2599" b="1">
                <a:solidFill>
                  <a:srgbClr val="675549"/>
                </a:solidFill>
                <a:latin typeface="Brixton Bold"/>
                <a:ea typeface="Brixton Bold"/>
                <a:cs typeface="Brixton Bold"/>
                <a:sym typeface="Brixton Bold"/>
              </a:rPr>
              <a:t>Platform Components</a:t>
            </a:r>
            <a:r>
              <a:rPr lang="en-US" sz="2599">
                <a:solidFill>
                  <a:srgbClr val="675549"/>
                </a:solidFill>
                <a:latin typeface="Brixton"/>
                <a:ea typeface="Brixton"/>
                <a:cs typeface="Brixton"/>
                <a:sym typeface="Brixton"/>
              </a:rPr>
              <a:t>:</a:t>
            </a:r>
          </a:p>
          <a:p>
            <a:pPr algn="just">
              <a:lnSpc>
                <a:spcPts val="3899"/>
              </a:lnSpc>
            </a:pPr>
            <a:r>
              <a:rPr lang="en-US" sz="2599">
                <a:solidFill>
                  <a:srgbClr val="675549"/>
                </a:solidFill>
                <a:latin typeface="Brixton"/>
                <a:ea typeface="Brixton"/>
                <a:cs typeface="Brixton"/>
                <a:sym typeface="Brixton"/>
              </a:rPr>
              <a:t>•</a:t>
            </a:r>
            <a:r>
              <a:rPr lang="en-US" sz="2599" b="1">
                <a:solidFill>
                  <a:srgbClr val="675549"/>
                </a:solidFill>
                <a:latin typeface="Brixton Bold"/>
                <a:ea typeface="Brixton Bold"/>
                <a:cs typeface="Brixton Bold"/>
                <a:sym typeface="Brixton Bold"/>
              </a:rPr>
              <a:t>AR Module</a:t>
            </a:r>
            <a:r>
              <a:rPr lang="en-US" sz="2599">
                <a:solidFill>
                  <a:srgbClr val="675549"/>
                </a:solidFill>
                <a:latin typeface="Brixton"/>
                <a:ea typeface="Brixton"/>
                <a:cs typeface="Brixton"/>
                <a:sym typeface="Brixton"/>
              </a:rPr>
              <a:t>: Mobile-friendly interface for real-world pet interactions.</a:t>
            </a:r>
          </a:p>
          <a:p>
            <a:pPr algn="just">
              <a:lnSpc>
                <a:spcPts val="3899"/>
              </a:lnSpc>
            </a:pPr>
            <a:r>
              <a:rPr lang="en-US" sz="2599">
                <a:solidFill>
                  <a:srgbClr val="675549"/>
                </a:solidFill>
                <a:latin typeface="Brixton"/>
                <a:ea typeface="Brixton"/>
                <a:cs typeface="Brixton"/>
                <a:sym typeface="Brixton"/>
              </a:rPr>
              <a:t>•</a:t>
            </a:r>
            <a:r>
              <a:rPr lang="en-US" sz="2599" b="1">
                <a:solidFill>
                  <a:srgbClr val="675549"/>
                </a:solidFill>
                <a:latin typeface="Brixton Bold"/>
                <a:ea typeface="Brixton Bold"/>
                <a:cs typeface="Brixton Bold"/>
                <a:sym typeface="Brixton Bold"/>
              </a:rPr>
              <a:t>VR Environment</a:t>
            </a:r>
            <a:r>
              <a:rPr lang="en-US" sz="2599">
                <a:solidFill>
                  <a:srgbClr val="675549"/>
                </a:solidFill>
                <a:latin typeface="Brixton"/>
                <a:ea typeface="Brixton"/>
                <a:cs typeface="Brixton"/>
                <a:sym typeface="Brixton"/>
              </a:rPr>
              <a:t>: Immersive spaces for VR headset users.</a:t>
            </a:r>
          </a:p>
          <a:p>
            <a:pPr algn="just">
              <a:lnSpc>
                <a:spcPts val="3899"/>
              </a:lnSpc>
            </a:pPr>
            <a:r>
              <a:rPr lang="en-US" sz="2599">
                <a:solidFill>
                  <a:srgbClr val="675549"/>
                </a:solidFill>
                <a:latin typeface="Brixton"/>
                <a:ea typeface="Brixton"/>
                <a:cs typeface="Brixton"/>
                <a:sym typeface="Brixton"/>
              </a:rPr>
              <a:t>•</a:t>
            </a:r>
            <a:r>
              <a:rPr lang="en-US" sz="2599" b="1">
                <a:solidFill>
                  <a:srgbClr val="675549"/>
                </a:solidFill>
                <a:latin typeface="Brixton Bold"/>
                <a:ea typeface="Brixton Bold"/>
                <a:cs typeface="Brixton Bold"/>
                <a:sym typeface="Brixton Bold"/>
              </a:rPr>
              <a:t>Game Engine</a:t>
            </a:r>
            <a:r>
              <a:rPr lang="en-US" sz="2599">
                <a:solidFill>
                  <a:srgbClr val="675549"/>
                </a:solidFill>
                <a:latin typeface="Brixton"/>
                <a:ea typeface="Brixton"/>
                <a:cs typeface="Brixton"/>
                <a:sym typeface="Brixton"/>
              </a:rPr>
              <a:t>: Unity to support interactive pet experiences.</a:t>
            </a:r>
          </a:p>
          <a:p>
            <a:pPr algn="just">
              <a:lnSpc>
                <a:spcPts val="3899"/>
              </a:lnSpc>
            </a:pPr>
            <a:r>
              <a:rPr lang="en-US" sz="2599" b="1">
                <a:solidFill>
                  <a:srgbClr val="675549"/>
                </a:solidFill>
                <a:latin typeface="Brixton Bold"/>
                <a:ea typeface="Brixton Bold"/>
                <a:cs typeface="Brixton Bold"/>
                <a:sym typeface="Brixton Bold"/>
              </a:rPr>
              <a:t>Backend</a:t>
            </a:r>
            <a:r>
              <a:rPr lang="en-US" sz="2599">
                <a:solidFill>
                  <a:srgbClr val="675549"/>
                </a:solidFill>
                <a:latin typeface="Brixton"/>
                <a:ea typeface="Brixton"/>
                <a:cs typeface="Brixton"/>
                <a:sym typeface="Brixton"/>
              </a:rPr>
              <a:t>:</a:t>
            </a:r>
          </a:p>
          <a:p>
            <a:pPr algn="just">
              <a:lnSpc>
                <a:spcPts val="3899"/>
              </a:lnSpc>
            </a:pPr>
            <a:r>
              <a:rPr lang="en-US" sz="2599">
                <a:solidFill>
                  <a:srgbClr val="675549"/>
                </a:solidFill>
                <a:latin typeface="Brixton"/>
                <a:ea typeface="Brixton"/>
                <a:cs typeface="Brixton"/>
                <a:sym typeface="Brixton"/>
              </a:rPr>
              <a:t>•C# for the pop ups which deliver information of the pet.</a:t>
            </a:r>
          </a:p>
          <a:p>
            <a:pPr marL="0" lvl="0" indent="0" algn="just">
              <a:lnSpc>
                <a:spcPts val="3899"/>
              </a:lnSpc>
              <a:spcBef>
                <a:spcPct val="0"/>
              </a:spcBef>
            </a:pPr>
            <a:endParaRPr lang="en-US" sz="2599">
              <a:solidFill>
                <a:srgbClr val="675549"/>
              </a:solidFill>
              <a:latin typeface="Brixton"/>
              <a:ea typeface="Brixton"/>
              <a:cs typeface="Brixton"/>
              <a:sym typeface="Brixton"/>
            </a:endParaRPr>
          </a:p>
        </p:txBody>
      </p:sp>
    </p:spTree>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75549"/>
        </a:solidFill>
        <a:effectLst/>
      </p:bgPr>
    </p:bg>
    <p:spTree>
      <p:nvGrpSpPr>
        <p:cNvPr id="1" name=""/>
        <p:cNvGrpSpPr/>
        <p:nvPr/>
      </p:nvGrpSpPr>
      <p:grpSpPr>
        <a:xfrm>
          <a:off x="0" y="0"/>
          <a:ext cx="0" cy="0"/>
          <a:chOff x="0" y="0"/>
          <a:chExt cx="0" cy="0"/>
        </a:xfrm>
      </p:grpSpPr>
      <p:sp>
        <p:nvSpPr>
          <p:cNvPr id="2" name="Freeform 2"/>
          <p:cNvSpPr/>
          <p:nvPr/>
        </p:nvSpPr>
        <p:spPr>
          <a:xfrm rot="-5400000">
            <a:off x="5988463" y="-6456287"/>
            <a:ext cx="6311074" cy="19137599"/>
          </a:xfrm>
          <a:custGeom>
            <a:avLst/>
            <a:gdLst/>
            <a:ahLst/>
            <a:cxnLst/>
            <a:rect l="l" t="t" r="r" b="b"/>
            <a:pathLst>
              <a:path w="6311074" h="19137599">
                <a:moveTo>
                  <a:pt x="0" y="0"/>
                </a:moveTo>
                <a:lnTo>
                  <a:pt x="6311074" y="0"/>
                </a:lnTo>
                <a:lnTo>
                  <a:pt x="6311074" y="19137600"/>
                </a:lnTo>
                <a:lnTo>
                  <a:pt x="0" y="19137600"/>
                </a:lnTo>
                <a:lnTo>
                  <a:pt x="0" y="0"/>
                </a:lnTo>
                <a:close/>
              </a:path>
            </a:pathLst>
          </a:custGeom>
          <a:blipFill>
            <a:blip r:embed="rId2"/>
            <a:stretch>
              <a:fillRect l="-66272" r="-66272"/>
            </a:stretch>
          </a:blipFill>
        </p:spPr>
      </p:sp>
      <p:sp>
        <p:nvSpPr>
          <p:cNvPr id="3" name="Freeform 3"/>
          <p:cNvSpPr/>
          <p:nvPr/>
        </p:nvSpPr>
        <p:spPr>
          <a:xfrm>
            <a:off x="0" y="0"/>
            <a:ext cx="5143500" cy="5143500"/>
          </a:xfrm>
          <a:custGeom>
            <a:avLst/>
            <a:gdLst/>
            <a:ahLst/>
            <a:cxnLst/>
            <a:rect l="l" t="t" r="r" b="b"/>
            <a:pathLst>
              <a:path w="5143500" h="5143500">
                <a:moveTo>
                  <a:pt x="0" y="0"/>
                </a:moveTo>
                <a:lnTo>
                  <a:pt x="5143500" y="0"/>
                </a:lnTo>
                <a:lnTo>
                  <a:pt x="5143500" y="5143500"/>
                </a:lnTo>
                <a:lnTo>
                  <a:pt x="0" y="5143500"/>
                </a:lnTo>
                <a:lnTo>
                  <a:pt x="0" y="0"/>
                </a:lnTo>
                <a:close/>
              </a:path>
            </a:pathLst>
          </a:custGeom>
          <a:blipFill>
            <a:blip r:embed="rId3"/>
            <a:stretch>
              <a:fillRect/>
            </a:stretch>
          </a:blipFill>
        </p:spPr>
      </p:sp>
      <p:sp>
        <p:nvSpPr>
          <p:cNvPr id="4" name="Freeform 4"/>
          <p:cNvSpPr/>
          <p:nvPr/>
        </p:nvSpPr>
        <p:spPr>
          <a:xfrm flipH="1" flipV="1">
            <a:off x="13814399" y="5606400"/>
            <a:ext cx="5143500" cy="5143500"/>
          </a:xfrm>
          <a:custGeom>
            <a:avLst/>
            <a:gdLst/>
            <a:ahLst/>
            <a:cxnLst/>
            <a:rect l="l" t="t" r="r" b="b"/>
            <a:pathLst>
              <a:path w="5143500" h="5143500">
                <a:moveTo>
                  <a:pt x="5143500" y="5143500"/>
                </a:moveTo>
                <a:lnTo>
                  <a:pt x="0" y="5143500"/>
                </a:lnTo>
                <a:lnTo>
                  <a:pt x="0" y="0"/>
                </a:lnTo>
                <a:lnTo>
                  <a:pt x="5143500" y="0"/>
                </a:lnTo>
                <a:lnTo>
                  <a:pt x="5143500" y="5143500"/>
                </a:lnTo>
                <a:close/>
              </a:path>
            </a:pathLst>
          </a:custGeom>
          <a:blipFill>
            <a:blip r:embed="rId3"/>
            <a:stretch>
              <a:fillRect/>
            </a:stretch>
          </a:blipFill>
        </p:spPr>
      </p:sp>
      <p:grpSp>
        <p:nvGrpSpPr>
          <p:cNvPr id="5" name="Group 5"/>
          <p:cNvGrpSpPr/>
          <p:nvPr/>
        </p:nvGrpSpPr>
        <p:grpSpPr>
          <a:xfrm>
            <a:off x="823598" y="3414397"/>
            <a:ext cx="16973779" cy="5707306"/>
            <a:chOff x="0" y="0"/>
            <a:chExt cx="4470460" cy="1503159"/>
          </a:xfrm>
        </p:grpSpPr>
        <p:sp>
          <p:nvSpPr>
            <p:cNvPr id="6" name="Freeform 6"/>
            <p:cNvSpPr/>
            <p:nvPr/>
          </p:nvSpPr>
          <p:spPr>
            <a:xfrm>
              <a:off x="0" y="0"/>
              <a:ext cx="4470460" cy="1503159"/>
            </a:xfrm>
            <a:custGeom>
              <a:avLst/>
              <a:gdLst/>
              <a:ahLst/>
              <a:cxnLst/>
              <a:rect l="l" t="t" r="r" b="b"/>
              <a:pathLst>
                <a:path w="4470460" h="1503159">
                  <a:moveTo>
                    <a:pt x="23262" y="0"/>
                  </a:moveTo>
                  <a:lnTo>
                    <a:pt x="4447198" y="0"/>
                  </a:lnTo>
                  <a:cubicBezTo>
                    <a:pt x="4460046" y="0"/>
                    <a:pt x="4470460" y="10415"/>
                    <a:pt x="4470460" y="23262"/>
                  </a:cubicBezTo>
                  <a:lnTo>
                    <a:pt x="4470460" y="1479897"/>
                  </a:lnTo>
                  <a:cubicBezTo>
                    <a:pt x="4470460" y="1486067"/>
                    <a:pt x="4468009" y="1491983"/>
                    <a:pt x="4463647" y="1496346"/>
                  </a:cubicBezTo>
                  <a:cubicBezTo>
                    <a:pt x="4459284" y="1500708"/>
                    <a:pt x="4453368" y="1503159"/>
                    <a:pt x="4447198" y="1503159"/>
                  </a:cubicBezTo>
                  <a:lnTo>
                    <a:pt x="23262" y="1503159"/>
                  </a:lnTo>
                  <a:cubicBezTo>
                    <a:pt x="17092" y="1503159"/>
                    <a:pt x="11176" y="1500708"/>
                    <a:pt x="6813" y="1496346"/>
                  </a:cubicBezTo>
                  <a:cubicBezTo>
                    <a:pt x="2451" y="1491983"/>
                    <a:pt x="0" y="1486067"/>
                    <a:pt x="0" y="1479897"/>
                  </a:cubicBezTo>
                  <a:lnTo>
                    <a:pt x="0" y="23262"/>
                  </a:lnTo>
                  <a:cubicBezTo>
                    <a:pt x="0" y="17092"/>
                    <a:pt x="2451" y="11176"/>
                    <a:pt x="6813" y="6813"/>
                  </a:cubicBezTo>
                  <a:cubicBezTo>
                    <a:pt x="11176" y="2451"/>
                    <a:pt x="17092" y="0"/>
                    <a:pt x="23262" y="0"/>
                  </a:cubicBezTo>
                  <a:close/>
                </a:path>
              </a:pathLst>
            </a:custGeom>
            <a:solidFill>
              <a:srgbClr val="675549"/>
            </a:solidFill>
            <a:ln w="76200" cap="rnd">
              <a:solidFill>
                <a:srgbClr val="E5D5A1"/>
              </a:solidFill>
              <a:prstDash val="solid"/>
              <a:round/>
            </a:ln>
          </p:spPr>
        </p:sp>
        <p:sp>
          <p:nvSpPr>
            <p:cNvPr id="7" name="TextBox 7"/>
            <p:cNvSpPr txBox="1"/>
            <p:nvPr/>
          </p:nvSpPr>
          <p:spPr>
            <a:xfrm>
              <a:off x="0" y="-38100"/>
              <a:ext cx="4470460" cy="1541259"/>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059337" y="4597162"/>
            <a:ext cx="14502300" cy="3217952"/>
          </a:xfrm>
          <a:prstGeom prst="rect">
            <a:avLst/>
          </a:prstGeom>
        </p:spPr>
        <p:txBody>
          <a:bodyPr lIns="0" tIns="0" rIns="0" bIns="0" rtlCol="0" anchor="t">
            <a:spAutoFit/>
          </a:bodyPr>
          <a:lstStyle/>
          <a:p>
            <a:pPr algn="just">
              <a:lnSpc>
                <a:spcPts val="6299"/>
              </a:lnSpc>
            </a:pPr>
            <a:r>
              <a:rPr lang="en-US" sz="4199">
                <a:solidFill>
                  <a:srgbClr val="F0E0BB"/>
                </a:solidFill>
                <a:latin typeface="Brixton"/>
                <a:ea typeface="Brixton"/>
                <a:cs typeface="Brixton"/>
                <a:sym typeface="Brixton"/>
              </a:rPr>
              <a:t>•</a:t>
            </a:r>
            <a:r>
              <a:rPr lang="en-US" sz="4199" b="1">
                <a:solidFill>
                  <a:srgbClr val="F0E0BB"/>
                </a:solidFill>
                <a:latin typeface="Brixton Bold"/>
                <a:ea typeface="Brixton Bold"/>
                <a:cs typeface="Brixton Bold"/>
                <a:sym typeface="Brixton Bold"/>
              </a:rPr>
              <a:t>AR Development</a:t>
            </a:r>
            <a:r>
              <a:rPr lang="en-US" sz="4199">
                <a:solidFill>
                  <a:srgbClr val="F0E0BB"/>
                </a:solidFill>
                <a:latin typeface="Brixton"/>
                <a:ea typeface="Brixton"/>
                <a:cs typeface="Brixton"/>
                <a:sym typeface="Brixton"/>
              </a:rPr>
              <a:t>: ARCore (Android).</a:t>
            </a:r>
          </a:p>
          <a:p>
            <a:pPr algn="just">
              <a:lnSpc>
                <a:spcPts val="6299"/>
              </a:lnSpc>
            </a:pPr>
            <a:r>
              <a:rPr lang="en-US" sz="4199">
                <a:solidFill>
                  <a:srgbClr val="F0E0BB"/>
                </a:solidFill>
                <a:latin typeface="Brixton"/>
                <a:ea typeface="Brixton"/>
                <a:cs typeface="Brixton"/>
                <a:sym typeface="Brixton"/>
              </a:rPr>
              <a:t>•</a:t>
            </a:r>
            <a:r>
              <a:rPr lang="en-US" sz="4199" b="1">
                <a:solidFill>
                  <a:srgbClr val="F0E0BB"/>
                </a:solidFill>
                <a:latin typeface="Brixton Bold"/>
                <a:ea typeface="Brixton Bold"/>
                <a:cs typeface="Brixton Bold"/>
                <a:sym typeface="Brixton Bold"/>
              </a:rPr>
              <a:t>VR Support</a:t>
            </a:r>
            <a:r>
              <a:rPr lang="en-US" sz="4199">
                <a:solidFill>
                  <a:srgbClr val="F0E0BB"/>
                </a:solidFill>
                <a:latin typeface="Brixton"/>
                <a:ea typeface="Brixton"/>
                <a:cs typeface="Brixton"/>
                <a:sym typeface="Brixton"/>
              </a:rPr>
              <a:t>: Compatible with Oculus and other VR headsets.</a:t>
            </a:r>
          </a:p>
          <a:p>
            <a:pPr marL="0" lvl="0" indent="0" algn="just">
              <a:lnSpc>
                <a:spcPts val="6599"/>
              </a:lnSpc>
              <a:spcBef>
                <a:spcPct val="0"/>
              </a:spcBef>
            </a:pPr>
            <a:r>
              <a:rPr lang="en-US" sz="4399" b="1">
                <a:solidFill>
                  <a:srgbClr val="F0E0BB"/>
                </a:solidFill>
                <a:latin typeface="Brixton Bold"/>
                <a:ea typeface="Brixton Bold"/>
                <a:cs typeface="Brixton Bold"/>
                <a:sym typeface="Brixton Bold"/>
              </a:rPr>
              <a:t>Game Engine</a:t>
            </a:r>
            <a:r>
              <a:rPr lang="en-US" sz="4399">
                <a:solidFill>
                  <a:srgbClr val="F0E0BB"/>
                </a:solidFill>
                <a:latin typeface="Brixton"/>
                <a:ea typeface="Brixton"/>
                <a:cs typeface="Brixton"/>
                <a:sym typeface="Brixton"/>
              </a:rPr>
              <a:t>: Unity for high-quality graphics and interactions</a:t>
            </a:r>
          </a:p>
        </p:txBody>
      </p:sp>
      <p:sp>
        <p:nvSpPr>
          <p:cNvPr id="9" name="TextBox 9"/>
          <p:cNvSpPr txBox="1"/>
          <p:nvPr/>
        </p:nvSpPr>
        <p:spPr>
          <a:xfrm>
            <a:off x="2200482" y="1696970"/>
            <a:ext cx="15596894" cy="1701935"/>
          </a:xfrm>
          <a:prstGeom prst="rect">
            <a:avLst/>
          </a:prstGeom>
        </p:spPr>
        <p:txBody>
          <a:bodyPr lIns="0" tIns="0" rIns="0" bIns="0" rtlCol="0" anchor="t">
            <a:spAutoFit/>
          </a:bodyPr>
          <a:lstStyle/>
          <a:p>
            <a:pPr marL="0" lvl="0" indent="0" algn="l">
              <a:lnSpc>
                <a:spcPts val="13048"/>
              </a:lnSpc>
              <a:spcBef>
                <a:spcPct val="0"/>
              </a:spcBef>
            </a:pPr>
            <a:r>
              <a:rPr lang="en-US" sz="10874" b="1">
                <a:solidFill>
                  <a:srgbClr val="F0E0BB"/>
                </a:solidFill>
                <a:latin typeface="Brixton Sans Bold"/>
                <a:ea typeface="Brixton Sans Bold"/>
                <a:cs typeface="Brixton Sans Bold"/>
                <a:sym typeface="Brixton Sans Bold"/>
              </a:rPr>
              <a:t>TECHNOLOGY STACK</a:t>
            </a:r>
          </a:p>
        </p:txBody>
      </p:sp>
    </p:spTree>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75549"/>
        </a:solidFill>
        <a:effectLst/>
      </p:bgPr>
    </p:bg>
    <p:spTree>
      <p:nvGrpSpPr>
        <p:cNvPr id="1" name=""/>
        <p:cNvGrpSpPr/>
        <p:nvPr/>
      </p:nvGrpSpPr>
      <p:grpSpPr>
        <a:xfrm>
          <a:off x="0" y="0"/>
          <a:ext cx="0" cy="0"/>
          <a:chOff x="0" y="0"/>
          <a:chExt cx="0" cy="0"/>
        </a:xfrm>
      </p:grpSpPr>
      <p:sp>
        <p:nvSpPr>
          <p:cNvPr id="2" name="Freeform 2"/>
          <p:cNvSpPr/>
          <p:nvPr/>
        </p:nvSpPr>
        <p:spPr>
          <a:xfrm rot="-5400000">
            <a:off x="5988463" y="-6456287"/>
            <a:ext cx="6311074" cy="19137599"/>
          </a:xfrm>
          <a:custGeom>
            <a:avLst/>
            <a:gdLst/>
            <a:ahLst/>
            <a:cxnLst/>
            <a:rect l="l" t="t" r="r" b="b"/>
            <a:pathLst>
              <a:path w="6311074" h="19137599">
                <a:moveTo>
                  <a:pt x="0" y="0"/>
                </a:moveTo>
                <a:lnTo>
                  <a:pt x="6311074" y="0"/>
                </a:lnTo>
                <a:lnTo>
                  <a:pt x="6311074" y="19137600"/>
                </a:lnTo>
                <a:lnTo>
                  <a:pt x="0" y="19137600"/>
                </a:lnTo>
                <a:lnTo>
                  <a:pt x="0" y="0"/>
                </a:lnTo>
                <a:close/>
              </a:path>
            </a:pathLst>
          </a:custGeom>
          <a:blipFill>
            <a:blip r:embed="rId2"/>
            <a:stretch>
              <a:fillRect l="-66272" r="-66272"/>
            </a:stretch>
          </a:blipFill>
        </p:spPr>
      </p:sp>
      <p:sp>
        <p:nvSpPr>
          <p:cNvPr id="3" name="Freeform 3"/>
          <p:cNvSpPr/>
          <p:nvPr/>
        </p:nvSpPr>
        <p:spPr>
          <a:xfrm>
            <a:off x="0" y="0"/>
            <a:ext cx="5143500" cy="5143500"/>
          </a:xfrm>
          <a:custGeom>
            <a:avLst/>
            <a:gdLst/>
            <a:ahLst/>
            <a:cxnLst/>
            <a:rect l="l" t="t" r="r" b="b"/>
            <a:pathLst>
              <a:path w="5143500" h="5143500">
                <a:moveTo>
                  <a:pt x="0" y="0"/>
                </a:moveTo>
                <a:lnTo>
                  <a:pt x="5143500" y="0"/>
                </a:lnTo>
                <a:lnTo>
                  <a:pt x="5143500" y="5143500"/>
                </a:lnTo>
                <a:lnTo>
                  <a:pt x="0" y="5143500"/>
                </a:lnTo>
                <a:lnTo>
                  <a:pt x="0" y="0"/>
                </a:lnTo>
                <a:close/>
              </a:path>
            </a:pathLst>
          </a:custGeom>
          <a:blipFill>
            <a:blip r:embed="rId3"/>
            <a:stretch>
              <a:fillRect/>
            </a:stretch>
          </a:blipFill>
        </p:spPr>
      </p:sp>
      <p:sp>
        <p:nvSpPr>
          <p:cNvPr id="4" name="Freeform 4"/>
          <p:cNvSpPr/>
          <p:nvPr/>
        </p:nvSpPr>
        <p:spPr>
          <a:xfrm flipH="1" flipV="1">
            <a:off x="13814399" y="5606400"/>
            <a:ext cx="5143500" cy="5143500"/>
          </a:xfrm>
          <a:custGeom>
            <a:avLst/>
            <a:gdLst/>
            <a:ahLst/>
            <a:cxnLst/>
            <a:rect l="l" t="t" r="r" b="b"/>
            <a:pathLst>
              <a:path w="5143500" h="5143500">
                <a:moveTo>
                  <a:pt x="5143500" y="5143500"/>
                </a:moveTo>
                <a:lnTo>
                  <a:pt x="0" y="5143500"/>
                </a:lnTo>
                <a:lnTo>
                  <a:pt x="0" y="0"/>
                </a:lnTo>
                <a:lnTo>
                  <a:pt x="5143500" y="0"/>
                </a:lnTo>
                <a:lnTo>
                  <a:pt x="5143500" y="5143500"/>
                </a:lnTo>
                <a:close/>
              </a:path>
            </a:pathLst>
          </a:custGeom>
          <a:blipFill>
            <a:blip r:embed="rId3"/>
            <a:stretch>
              <a:fillRect/>
            </a:stretch>
          </a:blipFill>
        </p:spPr>
      </p:sp>
      <p:grpSp>
        <p:nvGrpSpPr>
          <p:cNvPr id="5" name="Group 5"/>
          <p:cNvGrpSpPr/>
          <p:nvPr/>
        </p:nvGrpSpPr>
        <p:grpSpPr>
          <a:xfrm>
            <a:off x="657111" y="2964447"/>
            <a:ext cx="16973779" cy="6960107"/>
            <a:chOff x="0" y="0"/>
            <a:chExt cx="4470460" cy="1833115"/>
          </a:xfrm>
        </p:grpSpPr>
        <p:sp>
          <p:nvSpPr>
            <p:cNvPr id="6" name="Freeform 6"/>
            <p:cNvSpPr/>
            <p:nvPr/>
          </p:nvSpPr>
          <p:spPr>
            <a:xfrm>
              <a:off x="0" y="0"/>
              <a:ext cx="4470460" cy="1833114"/>
            </a:xfrm>
            <a:custGeom>
              <a:avLst/>
              <a:gdLst/>
              <a:ahLst/>
              <a:cxnLst/>
              <a:rect l="l" t="t" r="r" b="b"/>
              <a:pathLst>
                <a:path w="4470460" h="1833114">
                  <a:moveTo>
                    <a:pt x="23262" y="0"/>
                  </a:moveTo>
                  <a:lnTo>
                    <a:pt x="4447198" y="0"/>
                  </a:lnTo>
                  <a:cubicBezTo>
                    <a:pt x="4460046" y="0"/>
                    <a:pt x="4470460" y="10415"/>
                    <a:pt x="4470460" y="23262"/>
                  </a:cubicBezTo>
                  <a:lnTo>
                    <a:pt x="4470460" y="1809853"/>
                  </a:lnTo>
                  <a:cubicBezTo>
                    <a:pt x="4470460" y="1816022"/>
                    <a:pt x="4468009" y="1821939"/>
                    <a:pt x="4463647" y="1826301"/>
                  </a:cubicBezTo>
                  <a:cubicBezTo>
                    <a:pt x="4459284" y="1830664"/>
                    <a:pt x="4453368" y="1833114"/>
                    <a:pt x="4447198" y="1833114"/>
                  </a:cubicBezTo>
                  <a:lnTo>
                    <a:pt x="23262" y="1833114"/>
                  </a:lnTo>
                  <a:cubicBezTo>
                    <a:pt x="17092" y="1833114"/>
                    <a:pt x="11176" y="1830664"/>
                    <a:pt x="6813" y="1826301"/>
                  </a:cubicBezTo>
                  <a:cubicBezTo>
                    <a:pt x="2451" y="1821939"/>
                    <a:pt x="0" y="1816022"/>
                    <a:pt x="0" y="1809853"/>
                  </a:cubicBezTo>
                  <a:lnTo>
                    <a:pt x="0" y="23262"/>
                  </a:lnTo>
                  <a:cubicBezTo>
                    <a:pt x="0" y="17092"/>
                    <a:pt x="2451" y="11176"/>
                    <a:pt x="6813" y="6813"/>
                  </a:cubicBezTo>
                  <a:cubicBezTo>
                    <a:pt x="11176" y="2451"/>
                    <a:pt x="17092" y="0"/>
                    <a:pt x="23262" y="0"/>
                  </a:cubicBezTo>
                  <a:close/>
                </a:path>
              </a:pathLst>
            </a:custGeom>
            <a:solidFill>
              <a:srgbClr val="675549"/>
            </a:solidFill>
            <a:ln w="76200" cap="rnd">
              <a:solidFill>
                <a:srgbClr val="E5D5A1"/>
              </a:solidFill>
              <a:prstDash val="solid"/>
              <a:round/>
            </a:ln>
          </p:spPr>
        </p:sp>
        <p:sp>
          <p:nvSpPr>
            <p:cNvPr id="7" name="TextBox 7"/>
            <p:cNvSpPr txBox="1"/>
            <p:nvPr/>
          </p:nvSpPr>
          <p:spPr>
            <a:xfrm>
              <a:off x="0" y="-38100"/>
              <a:ext cx="4470460" cy="187121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3918743" y="5888473"/>
            <a:ext cx="3340557" cy="4257366"/>
          </a:xfrm>
          <a:custGeom>
            <a:avLst/>
            <a:gdLst/>
            <a:ahLst/>
            <a:cxnLst/>
            <a:rect l="l" t="t" r="r" b="b"/>
            <a:pathLst>
              <a:path w="3340557" h="4257366">
                <a:moveTo>
                  <a:pt x="0" y="0"/>
                </a:moveTo>
                <a:lnTo>
                  <a:pt x="3340557" y="0"/>
                </a:lnTo>
                <a:lnTo>
                  <a:pt x="3340557" y="4257366"/>
                </a:lnTo>
                <a:lnTo>
                  <a:pt x="0" y="4257366"/>
                </a:lnTo>
                <a:lnTo>
                  <a:pt x="0" y="0"/>
                </a:lnTo>
                <a:close/>
              </a:path>
            </a:pathLst>
          </a:custGeom>
          <a:blipFill>
            <a:blip r:embed="rId4"/>
            <a:stretch>
              <a:fillRect/>
            </a:stretch>
          </a:blipFill>
        </p:spPr>
      </p:sp>
      <p:sp>
        <p:nvSpPr>
          <p:cNvPr id="9" name="TextBox 9"/>
          <p:cNvSpPr txBox="1"/>
          <p:nvPr/>
        </p:nvSpPr>
        <p:spPr>
          <a:xfrm>
            <a:off x="4344459" y="609600"/>
            <a:ext cx="12914841" cy="2165620"/>
          </a:xfrm>
          <a:prstGeom prst="rect">
            <a:avLst/>
          </a:prstGeom>
        </p:spPr>
        <p:txBody>
          <a:bodyPr lIns="0" tIns="0" rIns="0" bIns="0" rtlCol="0" anchor="t">
            <a:spAutoFit/>
          </a:bodyPr>
          <a:lstStyle/>
          <a:p>
            <a:pPr marL="0" lvl="0" indent="0" algn="ctr">
              <a:lnSpc>
                <a:spcPts val="8369"/>
              </a:lnSpc>
              <a:spcBef>
                <a:spcPct val="0"/>
              </a:spcBef>
            </a:pPr>
            <a:r>
              <a:rPr lang="en-US" sz="6974" b="1">
                <a:solidFill>
                  <a:srgbClr val="F0E0BB"/>
                </a:solidFill>
                <a:latin typeface="Brixton Sans Bold"/>
                <a:ea typeface="Brixton Sans Bold"/>
                <a:cs typeface="Brixton Sans Bold"/>
                <a:sym typeface="Brixton Sans Bold"/>
              </a:rPr>
              <a:t>COMPETITIVE ADVANTAGES &amp; FUTURE ENHANCEMENTS</a:t>
            </a:r>
          </a:p>
        </p:txBody>
      </p:sp>
      <p:sp>
        <p:nvSpPr>
          <p:cNvPr id="10" name="TextBox 10"/>
          <p:cNvSpPr txBox="1"/>
          <p:nvPr/>
        </p:nvSpPr>
        <p:spPr>
          <a:xfrm>
            <a:off x="1276547" y="3178706"/>
            <a:ext cx="14502300" cy="3455671"/>
          </a:xfrm>
          <a:prstGeom prst="rect">
            <a:avLst/>
          </a:prstGeom>
        </p:spPr>
        <p:txBody>
          <a:bodyPr lIns="0" tIns="0" rIns="0" bIns="0" rtlCol="0" anchor="t">
            <a:spAutoFit/>
          </a:bodyPr>
          <a:lstStyle/>
          <a:p>
            <a:pPr algn="just">
              <a:lnSpc>
                <a:spcPts val="4349"/>
              </a:lnSpc>
            </a:pPr>
            <a:r>
              <a:rPr lang="en-US" sz="2899">
                <a:solidFill>
                  <a:srgbClr val="F0E0BB"/>
                </a:solidFill>
                <a:latin typeface="Brixton"/>
                <a:ea typeface="Brixton"/>
                <a:cs typeface="Brixton"/>
                <a:sym typeface="Brixton"/>
              </a:rPr>
              <a:t>•</a:t>
            </a:r>
            <a:r>
              <a:rPr lang="en-US" sz="2899" b="1">
                <a:solidFill>
                  <a:srgbClr val="F0E0BB"/>
                </a:solidFill>
                <a:latin typeface="Brixton Bold"/>
                <a:ea typeface="Brixton Bold"/>
                <a:cs typeface="Brixton Bold"/>
                <a:sym typeface="Brixton Bold"/>
              </a:rPr>
              <a:t>Immersive Experience</a:t>
            </a:r>
            <a:r>
              <a:rPr lang="en-US" sz="2899">
                <a:solidFill>
                  <a:srgbClr val="F0E0BB"/>
                </a:solidFill>
                <a:latin typeface="Brixton"/>
                <a:ea typeface="Brixton"/>
                <a:cs typeface="Brixton"/>
                <a:sym typeface="Brixton"/>
              </a:rPr>
              <a:t>: Realistic pet interaction via AR and VR.</a:t>
            </a:r>
          </a:p>
          <a:p>
            <a:pPr algn="just">
              <a:lnSpc>
                <a:spcPts val="4349"/>
              </a:lnSpc>
            </a:pPr>
            <a:r>
              <a:rPr lang="en-US" sz="2899">
                <a:solidFill>
                  <a:srgbClr val="F0E0BB"/>
                </a:solidFill>
                <a:latin typeface="Brixton"/>
                <a:ea typeface="Brixton"/>
                <a:cs typeface="Brixton"/>
                <a:sym typeface="Brixton"/>
              </a:rPr>
              <a:t>•</a:t>
            </a:r>
            <a:r>
              <a:rPr lang="en-US" sz="2899" b="1">
                <a:solidFill>
                  <a:srgbClr val="F0E0BB"/>
                </a:solidFill>
                <a:latin typeface="Brixton Bold"/>
                <a:ea typeface="Brixton Bold"/>
                <a:cs typeface="Brixton Bold"/>
                <a:sym typeface="Brixton Bold"/>
              </a:rPr>
              <a:t>Emotional Connection</a:t>
            </a:r>
            <a:r>
              <a:rPr lang="en-US" sz="2899">
                <a:solidFill>
                  <a:srgbClr val="F0E0BB"/>
                </a:solidFill>
                <a:latin typeface="Brixton"/>
                <a:ea typeface="Brixton"/>
                <a:cs typeface="Brixton"/>
                <a:sym typeface="Brixton"/>
              </a:rPr>
              <a:t>: Personalized pet behaviors that adapt to user interactions.</a:t>
            </a:r>
          </a:p>
          <a:p>
            <a:pPr algn="just">
              <a:lnSpc>
                <a:spcPts val="4349"/>
              </a:lnSpc>
            </a:pPr>
            <a:r>
              <a:rPr lang="en-US" sz="2899">
                <a:solidFill>
                  <a:srgbClr val="F0E0BB"/>
                </a:solidFill>
                <a:latin typeface="Brixton"/>
                <a:ea typeface="Brixton"/>
                <a:cs typeface="Brixton"/>
                <a:sym typeface="Brixton"/>
              </a:rPr>
              <a:t>•</a:t>
            </a:r>
            <a:r>
              <a:rPr lang="en-US" sz="2899" b="1">
                <a:solidFill>
                  <a:srgbClr val="F0E0BB"/>
                </a:solidFill>
                <a:latin typeface="Brixton Bold"/>
                <a:ea typeface="Brixton Bold"/>
                <a:cs typeface="Brixton Bold"/>
                <a:sym typeface="Brixton Bold"/>
              </a:rPr>
              <a:t>Scalability</a:t>
            </a:r>
            <a:r>
              <a:rPr lang="en-US" sz="2899">
                <a:solidFill>
                  <a:srgbClr val="F0E0BB"/>
                </a:solidFill>
                <a:latin typeface="Brixton"/>
                <a:ea typeface="Brixton"/>
                <a:cs typeface="Brixton"/>
                <a:sym typeface="Brixton"/>
              </a:rPr>
              <a:t>: Easily expand with new pet types, environments, and features.</a:t>
            </a:r>
          </a:p>
          <a:p>
            <a:pPr algn="just">
              <a:lnSpc>
                <a:spcPts val="4349"/>
              </a:lnSpc>
            </a:pPr>
            <a:r>
              <a:rPr lang="en-US" sz="2899">
                <a:solidFill>
                  <a:srgbClr val="F0E0BB"/>
                </a:solidFill>
                <a:latin typeface="Brixton"/>
                <a:ea typeface="Brixton"/>
                <a:cs typeface="Brixton"/>
                <a:sym typeface="Brixton"/>
              </a:rPr>
              <a:t>•</a:t>
            </a:r>
            <a:r>
              <a:rPr lang="en-US" sz="2899" b="1">
                <a:solidFill>
                  <a:srgbClr val="F0E0BB"/>
                </a:solidFill>
                <a:latin typeface="Brixton Bold"/>
                <a:ea typeface="Brixton Bold"/>
                <a:cs typeface="Brixton Bold"/>
                <a:sym typeface="Brixton Bold"/>
              </a:rPr>
              <a:t>Community Building</a:t>
            </a:r>
            <a:r>
              <a:rPr lang="en-US" sz="2899">
                <a:solidFill>
                  <a:srgbClr val="F0E0BB"/>
                </a:solidFill>
                <a:latin typeface="Brixton"/>
                <a:ea typeface="Brixton"/>
                <a:cs typeface="Brixton"/>
                <a:sym typeface="Brixton"/>
              </a:rPr>
              <a:t>: Fosters a community of pet lovers who can connect and share experiences.</a:t>
            </a:r>
          </a:p>
          <a:p>
            <a:pPr marL="0" lvl="0" indent="0" algn="just">
              <a:lnSpc>
                <a:spcPts val="6299"/>
              </a:lnSpc>
              <a:spcBef>
                <a:spcPct val="0"/>
              </a:spcBef>
            </a:pPr>
            <a:endParaRPr lang="en-US" sz="2899">
              <a:solidFill>
                <a:srgbClr val="F0E0BB"/>
              </a:solidFill>
              <a:latin typeface="Brixton"/>
              <a:ea typeface="Brixton"/>
              <a:cs typeface="Brixton"/>
              <a:sym typeface="Brixton"/>
            </a:endParaRPr>
          </a:p>
        </p:txBody>
      </p:sp>
      <p:sp>
        <p:nvSpPr>
          <p:cNvPr id="11" name="TextBox 11"/>
          <p:cNvSpPr txBox="1"/>
          <p:nvPr/>
        </p:nvSpPr>
        <p:spPr>
          <a:xfrm>
            <a:off x="1276547" y="5943909"/>
            <a:ext cx="16531485" cy="4671060"/>
          </a:xfrm>
          <a:prstGeom prst="rect">
            <a:avLst/>
          </a:prstGeom>
        </p:spPr>
        <p:txBody>
          <a:bodyPr lIns="0" tIns="0" rIns="0" bIns="0" rtlCol="0" anchor="t">
            <a:spAutoFit/>
          </a:bodyPr>
          <a:lstStyle/>
          <a:p>
            <a:pPr algn="just">
              <a:lnSpc>
                <a:spcPts val="3600"/>
              </a:lnSpc>
            </a:pPr>
            <a:r>
              <a:rPr lang="en-US" sz="2400" b="1">
                <a:solidFill>
                  <a:srgbClr val="F0E0BB"/>
                </a:solidFill>
                <a:latin typeface="Brixton Bold"/>
                <a:ea typeface="Brixton Bold"/>
                <a:cs typeface="Brixton Bold"/>
                <a:sym typeface="Brixton Bold"/>
              </a:rPr>
              <a:t>AI-Driven Personalities</a:t>
            </a:r>
            <a:r>
              <a:rPr lang="en-US" sz="2400">
                <a:solidFill>
                  <a:srgbClr val="F0E0BB"/>
                </a:solidFill>
                <a:latin typeface="Brixton"/>
                <a:ea typeface="Brixton"/>
                <a:cs typeface="Brixton"/>
                <a:sym typeface="Brixton"/>
              </a:rPr>
              <a:t>:</a:t>
            </a:r>
          </a:p>
          <a:p>
            <a:pPr algn="just">
              <a:lnSpc>
                <a:spcPts val="3600"/>
              </a:lnSpc>
            </a:pPr>
            <a:r>
              <a:rPr lang="en-US" sz="2400">
                <a:solidFill>
                  <a:srgbClr val="F0E0BB"/>
                </a:solidFill>
                <a:latin typeface="Brixton"/>
                <a:ea typeface="Brixton"/>
                <a:cs typeface="Brixton"/>
                <a:sym typeface="Brixton"/>
              </a:rPr>
              <a:t>•Develop AI-based pet personalities that adapt based on interactions and user preferences.</a:t>
            </a:r>
          </a:p>
          <a:p>
            <a:pPr algn="just">
              <a:lnSpc>
                <a:spcPts val="3600"/>
              </a:lnSpc>
            </a:pPr>
            <a:r>
              <a:rPr lang="en-US" sz="2400">
                <a:solidFill>
                  <a:srgbClr val="F0E0BB"/>
                </a:solidFill>
                <a:latin typeface="Brixton"/>
                <a:ea typeface="Brixton"/>
                <a:cs typeface="Brixton"/>
                <a:sym typeface="Brixton"/>
              </a:rPr>
              <a:t>•</a:t>
            </a:r>
            <a:r>
              <a:rPr lang="en-US" sz="2400" b="1">
                <a:solidFill>
                  <a:srgbClr val="F0E0BB"/>
                </a:solidFill>
                <a:latin typeface="Brixton Bold"/>
                <a:ea typeface="Brixton Bold"/>
                <a:cs typeface="Brixton Bold"/>
                <a:sym typeface="Brixton Bold"/>
              </a:rPr>
              <a:t>Expanded Community Features</a:t>
            </a:r>
            <a:r>
              <a:rPr lang="en-US" sz="2400">
                <a:solidFill>
                  <a:srgbClr val="F0E0BB"/>
                </a:solidFill>
                <a:latin typeface="Brixton"/>
                <a:ea typeface="Brixton"/>
                <a:cs typeface="Brixton"/>
                <a:sym typeface="Brixton"/>
              </a:rPr>
              <a:t>:</a:t>
            </a:r>
          </a:p>
          <a:p>
            <a:pPr algn="just">
              <a:lnSpc>
                <a:spcPts val="3600"/>
              </a:lnSpc>
            </a:pPr>
            <a:r>
              <a:rPr lang="en-US" sz="2400">
                <a:solidFill>
                  <a:srgbClr val="F0E0BB"/>
                </a:solidFill>
                <a:latin typeface="Brixton"/>
                <a:ea typeface="Brixton"/>
                <a:cs typeface="Brixton"/>
                <a:sym typeface="Brixton"/>
              </a:rPr>
              <a:t>•Virtual playdates, competitions, and social features for a community-driven experience.</a:t>
            </a:r>
          </a:p>
          <a:p>
            <a:pPr algn="just">
              <a:lnSpc>
                <a:spcPts val="3600"/>
              </a:lnSpc>
            </a:pPr>
            <a:r>
              <a:rPr lang="en-US" sz="2400" b="1">
                <a:solidFill>
                  <a:srgbClr val="F0E0BB"/>
                </a:solidFill>
                <a:latin typeface="Brixton Bold"/>
                <a:ea typeface="Brixton Bold"/>
                <a:cs typeface="Brixton Bold"/>
                <a:sym typeface="Brixton Bold"/>
              </a:rPr>
              <a:t>Real-World Integration</a:t>
            </a:r>
            <a:r>
              <a:rPr lang="en-US" sz="2400">
                <a:solidFill>
                  <a:srgbClr val="F0E0BB"/>
                </a:solidFill>
                <a:latin typeface="Brixton"/>
                <a:ea typeface="Brixton"/>
                <a:cs typeface="Brixton"/>
                <a:sym typeface="Brixton"/>
              </a:rPr>
              <a:t>:</a:t>
            </a:r>
          </a:p>
          <a:p>
            <a:pPr algn="just">
              <a:lnSpc>
                <a:spcPts val="3600"/>
              </a:lnSpc>
            </a:pPr>
            <a:r>
              <a:rPr lang="en-US" sz="2400">
                <a:solidFill>
                  <a:srgbClr val="F0E0BB"/>
                </a:solidFill>
                <a:latin typeface="Brixton"/>
                <a:ea typeface="Brixton"/>
                <a:cs typeface="Brixton"/>
                <a:sym typeface="Brixton"/>
              </a:rPr>
              <a:t>•Collaboration with pet shelters or stores for users interested in real pet adoption.</a:t>
            </a:r>
          </a:p>
          <a:p>
            <a:pPr algn="just">
              <a:lnSpc>
                <a:spcPts val="3600"/>
              </a:lnSpc>
            </a:pPr>
            <a:r>
              <a:rPr lang="en-US" sz="2400" b="1">
                <a:solidFill>
                  <a:srgbClr val="F0E0BB"/>
                </a:solidFill>
                <a:latin typeface="Brixton Bold"/>
                <a:ea typeface="Brixton Bold"/>
                <a:cs typeface="Brixton Bold"/>
                <a:sym typeface="Brixton Bold"/>
              </a:rPr>
              <a:t>Platform Expansion</a:t>
            </a:r>
            <a:r>
              <a:rPr lang="en-US" sz="2400">
                <a:solidFill>
                  <a:srgbClr val="F0E0BB"/>
                </a:solidFill>
                <a:latin typeface="Brixton"/>
                <a:ea typeface="Brixton"/>
                <a:cs typeface="Brixton"/>
                <a:sym typeface="Brixton"/>
              </a:rPr>
              <a:t>:</a:t>
            </a:r>
          </a:p>
          <a:p>
            <a:pPr algn="just">
              <a:lnSpc>
                <a:spcPts val="3600"/>
              </a:lnSpc>
            </a:pPr>
            <a:r>
              <a:rPr lang="en-US" sz="2400">
                <a:solidFill>
                  <a:srgbClr val="F0E0BB"/>
                </a:solidFill>
                <a:latin typeface="Brixton"/>
                <a:ea typeface="Brixton"/>
                <a:cs typeface="Brixton"/>
                <a:sym typeface="Brixton"/>
              </a:rPr>
              <a:t>•Broaden platform compatibility to include consoles and newer VR devices.</a:t>
            </a:r>
          </a:p>
          <a:p>
            <a:pPr algn="just">
              <a:lnSpc>
                <a:spcPts val="3150"/>
              </a:lnSpc>
            </a:pPr>
            <a:endParaRPr lang="en-US" sz="2400">
              <a:solidFill>
                <a:srgbClr val="F0E0BB"/>
              </a:solidFill>
              <a:latin typeface="Brixton"/>
              <a:ea typeface="Brixton"/>
              <a:cs typeface="Brixton"/>
              <a:sym typeface="Brixton"/>
            </a:endParaRPr>
          </a:p>
          <a:p>
            <a:pPr marL="0" lvl="0" indent="0" algn="just">
              <a:lnSpc>
                <a:spcPts val="5099"/>
              </a:lnSpc>
              <a:spcBef>
                <a:spcPct val="0"/>
              </a:spcBef>
            </a:pPr>
            <a:endParaRPr lang="en-US" sz="2400">
              <a:solidFill>
                <a:srgbClr val="F0E0BB"/>
              </a:solidFill>
              <a:latin typeface="Brixton"/>
              <a:ea typeface="Brixton"/>
              <a:cs typeface="Brixton"/>
              <a:sym typeface="Brixton"/>
            </a:endParaRPr>
          </a:p>
        </p:txBody>
      </p:sp>
    </p:spTree>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637</Words>
  <Application>Microsoft Office PowerPoint</Application>
  <PresentationFormat>Custom</PresentationFormat>
  <Paragraphs>64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Brixton Sans Bold</vt:lpstr>
      <vt:lpstr>Brixton Bold</vt:lpstr>
      <vt:lpstr>TDTD구름고딕</vt:lpstr>
      <vt:lpstr>Calibri</vt:lpstr>
      <vt:lpstr>Brixton</vt:lpstr>
      <vt:lpstr>Brixton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Brown Beige Aesthetic Scrapbook Vintage Group Project Presentation</dc:title>
  <dc:creator>Rahul Saravanan</dc:creator>
  <cp:lastModifiedBy>Rahul Saravanan</cp:lastModifiedBy>
  <cp:revision>3</cp:revision>
  <dcterms:created xsi:type="dcterms:W3CDTF">2006-08-16T00:00:00Z</dcterms:created>
  <dcterms:modified xsi:type="dcterms:W3CDTF">2024-11-03T02:59:34Z</dcterms:modified>
  <dc:identifier>DAGVVgqu89o</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4135295</vt:lpwstr>
  </property>
  <property fmtid="{D5CDD505-2E9C-101B-9397-08002B2CF9AE}" pid="3" name="NXPowerLiteSettings">
    <vt:lpwstr>F7000400038000</vt:lpwstr>
  </property>
  <property fmtid="{D5CDD505-2E9C-101B-9397-08002B2CF9AE}" pid="4" name="NXPowerLiteVersion">
    <vt:lpwstr>S10.3.0</vt:lpwstr>
  </property>
</Properties>
</file>