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304" r:id="rId2"/>
    <p:sldId id="305" r:id="rId3"/>
    <p:sldId id="288" r:id="rId4"/>
    <p:sldId id="289" r:id="rId5"/>
    <p:sldId id="290" r:id="rId6"/>
    <p:sldId id="296" r:id="rId7"/>
    <p:sldId id="297" r:id="rId8"/>
    <p:sldId id="291" r:id="rId9"/>
    <p:sldId id="292" r:id="rId10"/>
    <p:sldId id="293" r:id="rId11"/>
    <p:sldId id="294" r:id="rId12"/>
    <p:sldId id="298" r:id="rId13"/>
    <p:sldId id="299" r:id="rId14"/>
    <p:sldId id="310" r:id="rId15"/>
    <p:sldId id="300" r:id="rId16"/>
    <p:sldId id="301" r:id="rId17"/>
    <p:sldId id="311" r:id="rId18"/>
    <p:sldId id="302" r:id="rId19"/>
    <p:sldId id="313" r:id="rId20"/>
    <p:sldId id="303" r:id="rId21"/>
    <p:sldId id="307" r:id="rId22"/>
    <p:sldId id="308" r:id="rId23"/>
    <p:sldId id="309" r:id="rId24"/>
  </p:sldIdLst>
  <p:sldSz cx="9144000" cy="6858000" type="screen4x3"/>
  <p:notesSz cx="6858000" cy="9144000"/>
  <p:defaultTextStyle>
    <a:defPPr>
      <a:defRPr lang="ar-IQ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>
        <p:scale>
          <a:sx n="68" d="100"/>
          <a:sy n="68" d="100"/>
        </p:scale>
        <p:origin x="-144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1-01-26T13:51:29.198"/>
    </inkml:context>
    <inkml:brush xml:id="br0">
      <inkml:brushProperty name="width" value="0.05292" units="cm"/>
      <inkml:brushProperty name="height" value="0.05292" units="cm"/>
      <inkml:brushProperty name="color" value="#1F497D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16297 3597,'0'0,"0"0,-25 0,0 0,1 0,24 0,-25 0,25 0,-25 0,0 0,25 0,-25 0,25 0,-24 0,24 0,-25 0,0 0,25 0,-25 0,25 0,-25 0,1 0,-1 0,0 0,0 0,0 0,25 0,-24 0,-1 0,25 0,-25 0,25 0,-25 0,25 0,-49 0,49 0,-25 0,0 0,0 0,25 0,-25 0,25 0,-49 0,49 0,-25 0,25 0,-25 0,0 0,25 0,-25 0,25 0,-24 0,-1 0,0 0,0 0,0 0,1 0,24 0,-50 0,25 0,0 0,1 0,24 0,-50 0,50 0,-25 0,0 0,1 0,24 0,-25 0,25 0,-50 0,50 0,-25 0,25 0,-24 0,24 0,-25 0,0 0,25 0,-25 0,25 0,-25 0,1 0,-1 0,25 0,-50 0,50 0,-25 0,1 0,-1 0,-25 0,25 0,-24 0,24 0,0 0,25 0,-50 0,26 0,-1 0,25 0,-25 0,0 0,0 0,1 0,24 0,-50 0,50 0,-25 0,25 0,-25 0,1 0,24 0,-25 0,0 0,0 0,25 0,-25 0,1 0,-1 0,0 0,-49 0,49 0,0 0,-25 0,50 0,-49 0,-1 0,-24 0,49 0,0 0,-24 0,49 0,-25 0,0 0,0 0,-25 0,26 0,-1 0,0 0,-49 0,24 0,0 0,26 0,-51 0,50 0,25 0,-24 0,-1 0,-50 0,26 0,-26 0,26 0,-26 0,26 0,24 0,-25 0,26 0,-1 0,-25 0,25 0,0 0,1 0,-26 0,0 0,26 0,-26 0,25 0,0 0,1 0,-1 0,0 0,0 0,0 0,1 0,-1 0,0 0,25 0</inkml:trace>
  <inkml:trace contextRef="#ctx0" brushRef="#br0" timeOffset="4324.2472">14015 2158,'0'0,"0"50,-25-1,25-24,-25 25,25-1,-24 1,24-25,0 24,0-49,0 25,0 0,0 0,0-1,0 1,0 0,0-25,0 25,0-25,0 50,0-26,0 1,0 0,0 0,0 0,0-25,0 24,0 1,0 0,0-25,0 74,0-24,24 24,-24-49,0 25,0-25,0 24,0-24,0 25,0-26,0 51,0-50,0-1,0 1,0 0,0 0,0-25,0 25,0-1,0 1,0-25,0 25,0 25,0 24,0-24,0 24,0-24,0-25,0 24,0 1,0-1,0-49,0 50,0-50,0 25,0 0,0-1,0-24,0 25,0 25,0-50,0 49,0-24,0-25,0 50,0-50,0 25,0-25,0 49,0-49,0 25,0 0,0 0,0-1,0-24,0 50,0-50,0 25,0 0,0-1,0 1,0 0,0 0,0-25,0 50,0 24,0 0,0-24,0 24,0-24,0 0,0-26,0 1,0 0,0 0,0 0</inkml:trace>
  <inkml:trace contextRef="#ctx0" brushRef="#br0" timeOffset="12627.7222">14015 3597,'0'0,"25"0,-25-25,25 25,-25 0,0 0,0-25,24 25,1 0,-25-25,0 25,25-25,-25 25,0-24,25 24,0-25,-25 25,24-25,-24 0,0 25,0 0,25 0,-25-25,25 25,-25-24,25-1,0 0,-1 25,-24-50,50 50,-50-24,25-1,-25 0,25 25,-1-25,-24 0,25 1,0-1,0 0,-25 0,25 25,0-25,-25 25,24 0,-24-24,50-1,-50-25,50 1,-26 24,26-25,0 25,-26 1,26-1,-25-25,0 25,-1-24,-24 49,25-25,0 0,0 0,0 0,24 1,-24-1,49 0,-49 0,0 0,0 1,0-1,-1 25,-24-25,0 25,50-25,-50 0,50 1,-50-1,24 25,1-25,25 0,-50 0,49 1,-49 24,50-50,-25 50,0-50,0 50,-1-24,1-1,-25 25,25-25,0 25,-25-25,25 0,-25 25,0-24,24 24,1 0,-25-25,25 0,-25 25,25-25,-25 25,25-49,-1 49,-24 0,0 0,0 0,-24 0,-1 0,0 0,0 0,0 0,25 0,-24 0,24 0,-25 0,25 0,0 0,25 0,-1 0,1 0,0 0,-25 0,25 0,0 0,-25 0,24 0,-24 0,25 0,-25 0,25 0,-25 0,0 24,0 1,0-25,0 50,0-50,0 49,0-24,0 0,0 0,-25-25,25 25</inkml:trace>
  <inkml:trace contextRef="#ctx0" brushRef="#br0" timeOffset="18340.049">13990 3572,'0'-25,"0"0,-25 0,25 25,-24-24,24-1,-50 0,50 0,-50 0,26-24,-51-1,26 1,-1 24,50 0,-25 0,25 25,-25 0,25 0,-49-25,24 25,-25-24,1-26,24 50,-50-50,26 26,-1-51,1 50,-1-24,25 24,-24 0,49 0,-25 25,0-24,-25-1,1 0,-26-50,1 26,0-26,-1 51,26-51,-1 26,-25-1,51 0,-26 26,50 24,-25 0,-74-25,49-25,26 50,-51-49,26-1,-1 0,0 26,26-26,-1 25,0-24,0 49,25-25,-25 25,1 0,24-25,0 25,0 0,0 25,-25 0,25 24,0-49,0 25,0-25,0 0,0 0,0-25,0 0,0 1,0 24,0-25,0 0,0 25,0-25,0 25,0-25,0 25,49 0,-49 0,25 0,0 0,0 0,24 0,-49 0,25 0,-25 0,25 0,0 0</inkml:trace>
  <inkml:trace contextRef="#ctx0" brushRef="#br0" timeOffset="58575.3503">16049 1067,'25'0,"0"0,-1 0,-24 0,25 0,-25 0,25 0,-25 24,25-24,-25 25,0-25,0 25,0 0,0 0,0-25,0 24,0 1,0 0,0-25,0 25,0 0,0-25,0 0,0 0,0-25,25 0,-1 0,-24 0,25 1,-25 24,0 0,25-25,-25-25,25 50,-25-25,0 25,0-24,0-1,0 25,25-25,-25 25,0-25,24 25,-24 0,0 25,0-25,0 25,0 0,0-1,0-24,0 25,0 0,0-25,0 25,0-25,0 25,0-25,0 0,0 24,0-24,25 0,-25 0,25 0,-25 0,25 0,0 0,-1 0,1 0,0 0</inkml:trace>
  <inkml:trace contextRef="#ctx0" brushRef="#br0" timeOffset="59971.4301">16644 1067,'0'0,"25"0,25 0,-50 0,25 0,49 0,-24 0,-26 0,1 0,0 0,0 0,-25 0,0 0,0 24,0 1,0 0,-25 0,0 24,-24 1,24 0,-50 24,26-24,24-1,0-49,0 25</inkml:trace>
  <inkml:trace contextRef="#ctx0" brushRef="#br0" timeOffset="60920.4844">17016 1315,'-49'24,"24"26,-25 24,1-24,24-25,25 0,-25-25,25 0,-25 49,1-49,24 50,-50 0,25-26,25 1,-25 0</inkml:trace>
  <inkml:trace contextRef="#ctx0" brushRef="#br0" timeOffset="62387.5683">17240 1166,'24'0,"-24"0,25 0,0 0,-25 0,25 0,-25 25,25-25,-25 24,0 1,0 0,0 0,0-25,0 25,0-1,0-24,-25 25,25-25,-50 0,25 25,1-25,24 0,-25 0,25 0,-25 0,25 0,-25-25,25 25,0-25,0 1,0-1,0 0,0 0,0 25,0-25,0 25,25-24,0-1,0 25,-1-25,-24 25</inkml:trace>
  <inkml:trace contextRef="#ctx0" brushRef="#br0" timeOffset="65428.7423">10642 1761,'0'0,"0"0,49-25,26 1,-26 24,-24 0,25 0,-50 0,24 0,-24 0,25 0,-25 0,0 24,0 1,0 0,0 0,0 0,0-1,-25 26,1-25,-1 24,0-49,25 25,-25 0,25-25,0 0,0-25,0 0,0 25,0-49,25-1,-25 25,50 1,-50-1,0 0,49 0,-49 0,25 1,0-1,-25 25,25-25,-25 0,0 50,0-25,0 50,0-26,0-24,0 25,0 0,0-25,0 25,0-25,0 25,0-25,0 24,0-24,24 0,-24 0,0 0,25 0,0 0,25 0,-50 0,24 0,-24 0,25 0,-25 0</inkml:trace>
  <inkml:trace contextRef="#ctx0" brushRef="#br0" timeOffset="67060.8356">11485 1414,'0'0,"0"25,0-1,-50 1,50 0,0-25,-24 25,24-25,0 25,-25-25,0 24,25 1,-25 0,25 0,0-25,-25 25,25-25,0 0,25 0,-25 0,25 0,0 0,-25 25,25-25,-25 0,24 0,1 0,-25 24,25-24,-25 0,50 0,-50 0,24 0,1 0,0 0,-25 0,25 0,-25 0,25 0</inkml:trace>
  <inkml:trace contextRef="#ctx0" brushRef="#br0" timeOffset="68986.9457">11783 1463,'24'0,"1"-24,0 24,-25 0,25 0,-25 0,0 0,0 24,0-24,0 50,0-50,0 25,0-25,0 25,-25-25,0 24,0-24,25 25,0-25,-24 0,-1 0,0 0,25 25,-25-25,25 0,-25 0,1 0,24 0,0 0,0-25,0 0,0 25,0-24,0 24,0-25,0 25,24-25,-24 0,25 25,-25 0,50-25,-50 25,25 0,-25 0,49 0,-49 0</inkml:trace>
  <inkml:trace contextRef="#ctx0" brushRef="#br1" timeOffset="81716.6739">13941 3671,'-25'0,"25"0,0 25,-25-25,25 0,0 0,-25 25</inkml:trace>
  <inkml:trace contextRef="#ctx0" brushRef="#br1" timeOffset="82538.7209">13792 3795,'0'25,"0"-25,-25 0,25 25,-25-25,25 25,-25-25,25 0</inkml:trace>
  <inkml:trace contextRef="#ctx0" brushRef="#br1" timeOffset="83213.7595">13593 3969,'-24'25,"24"-25,0 0,-25 24,25 1,-25-25,25 25,-25-25</inkml:trace>
  <inkml:trace contextRef="#ctx0" brushRef="#br1" timeOffset="83877.7974">13420 4192,'0'0,"0"25,-25-25,25 0,0 25,-25-25,25 0,-25 24,25 1</inkml:trace>
  <inkml:trace contextRef="#ctx0" brushRef="#br1" timeOffset="84526.8346">13320 4341,'0'25,"0"-25,0 24,0-24,-24 25,24 0</inkml:trace>
  <inkml:trace contextRef="#ctx0" brushRef="#br1" timeOffset="86039.9212">13246 4390,'-25'0,"0"25,-24 25,-1-1,1-24,49 0,-25 0</inkml:trace>
  <inkml:trace contextRef="#ctx0" brushRef="#br1" timeOffset="86785.9624">12849 4713,'-25'0,"1"49,-26-24,25 0,-24 0,49-25,0 25,-25-25</inkml:trace>
  <inkml:trace contextRef="#ctx0" brushRef="#br1" timeOffset="87501.0047">12552 4986,'-25'0,"0"25,0-25,0 49,25-49,-25 25</inkml:trace>
  <inkml:trace contextRef="#ctx0" brushRef="#br1" timeOffset="88787.0783">12328 4986,'0'0,"0"0,0 25,0-1,0 1,0 0,-25 0,25 0,0-1,0 1,0-25,0 0,50 0,0 0,49 0,-49-25,-1 25,1-24,-25 24,-1 0</inkml:trace>
  <inkml:trace contextRef="#ctx0" brushRef="#br1" timeOffset="90626.1835">14089 3721,'0'0,"0"0,25 0,0 0,-25 25,25-25,0 24,-25-24,24 0,-24 0,25 25,0-25,-25 0,0 0</inkml:trace>
  <inkml:trace contextRef="#ctx0" brushRef="#br1" timeOffset="91625.2404">14337 3894,'25'25,"25"-25,-25 25,-1-25,1 25,0 0,-25-25,25 0,-25 0,0 0,25 0</inkml:trace>
  <inkml:trace contextRef="#ctx0" brushRef="#br1" timeOffset="92626.2977">14685 4093,'0'0,"0"0,0 25,25-25,-25 24,49 1,-49-25,25 25,0-25,-25 0</inkml:trace>
  <inkml:trace contextRef="#ctx0" brushRef="#br1" timeOffset="93558.3512">15032 4291,'25'25,"0"0,-25 0,0-25,24 24,-24-24,0 0</inkml:trace>
  <inkml:trace contextRef="#ctx0" brushRef="#br1" timeOffset="94501.4051">15255 4440,'0'0,"0"25,25-25,0 49,0-24,-1 25,26-50,-25 49,0-49,-1 25,-24-25,25 0</inkml:trace>
  <inkml:trace contextRef="#ctx0" brushRef="#br1" timeOffset="95363.4544">15553 4713,'25'25,"24"-1,-49 1,50 0,-50 0</inkml:trace>
  <inkml:trace contextRef="#ctx0" brushRef="#br1" timeOffset="96067.4947">15751 4887,'0'24,"25"-24,0 25,0 0</inkml:trace>
  <inkml:trace contextRef="#ctx0" brushRef="#br1" timeOffset="97594.5821">15875 4762,'0'0,"25"25,0 0,0 0,-25 0,0-25,25 49,-25-24,0 0,24 0,-24-25,25 25,-25-25,-25 24,-24-24,24 0,0 0,0 0,1 0,-1 0,-25 0,25 0,1 0,24 0</inkml:trace>
  <inkml:trace contextRef="#ctx0" brushRef="#br1" timeOffset="101642.8136">17215 3597,'0'0,"25"0,24 0,1 0,49 0,-25 0,50-25,1 0,-26 0,-25 25,-24 0,-1 0,-49 0,25 0,-25 0,0-25,0 25,0-49,-49 24,-1-25,0 50,26-24,-1-1,-25 25,50-25,-25 0,1 25,24 0,24 0,1 0,0 25,25 0,-26 0,1-1,-25 1,25 0,0 0,-25-25,25 25,-25-25,24 24,-24 1,25-25,-25 0,25 0,-25 25,-25 49,-24-24,-26 49,26-49,-1 0,50-26,0 1,-25-25,25 0</inkml:trace>
  <inkml:trace contextRef="#ctx0" brushRef="#br0" timeOffset="115292.5943">23490 3398,'-24'0,"24"0,-25 0,0 0,0 0,-24 0,24 0,0 0,-25 0,50 0,-24 0,-1 0,0 0,0 25,25-25,-25 0,1 0,24 0,-25 0,-25 25,25 0,-24-25,24 0,0 24,-25-24,26 0,-1 0,-25 25,-24-25,24 0,1 0,-1 0,-49 0,0 0,74 0,0 0,0 0,25 0,-49 0,-1 0,0 0,26 0,-26 0,25 0,0 0,0 0,1 0,-1 0,0 0,0 0,0 0,-24 0,24 0,0 0,0 25,25-25,-24 0,-1 0,0 0,25 0,-50 25,26-25,-1 0,0 0,0 0,-24 0,-26 0,26 0,24 0,0 0,-25 0,-24 0,24 0,26 0,-26 0,50 0,-25 0,-49 0,24 25,0-25,1 0,-1 0,1 0,24 0,0 0,-25 0,1 0,24 0,0 0,-24 0,24 0,0 24,-25-24,50 0,-49 0,-1 0,25 0,-24 0,-1 0,50 0,-25 0,1 0,-1 0,-25 0,50 0,-25 0,25 0,-24 0,24 0,-25 0,0 0,0 0,25 0,-25 0,0 0,25 0,-24 0,24 0,-50 0,50 0,-25 0,25 0,-25 0,1 0,24 0,-25 0,25 0,-25 0,25 0,74 0,26-74</inkml:trace>
  <inkml:trace contextRef="#ctx0" brushRef="#br0" timeOffset="117991.7487">21506 2208,'0'24,"0"1,0-25,0 50,0-50,0 49,0 1,0 24,0-49,0 25,0-1,0-24,0 0,0 0,0 25,0-26,0 26,25 0,-25-1,0-24,0 25,0-1,0 1,0-25,25 24,-25-49,0 25,0 49,0-24,0-25,0 24,0 1,0 0,0-26,0 26,0-25,0 0,0 24,24 1,-24-25,0 0,0 24,0-49,0 25,0 25,0 24,0-49,0 24,0 1,0-25,0 0,0-25,0 24,0 26,0 0,0 24,0-49,25 24,-25-98,0 74,0 24,0 50,0-49,0 24,0-24,0-25,0 0,0-1,0 1,0 0,0-25,0 25,0-25,0 25,0 24,0-24,0 25,0-1,0-49,0 25,-25-50,25-24</inkml:trace>
  <inkml:trace contextRef="#ctx0" brushRef="#br0" timeOffset="121363.9416">21605 3547,'25'0,"-25"-25,25 0,0 25,-25-24,0-1,0 25,24 0,-24-25,0 0,25 0,0-24,0 24,-25 0,0 25,25-25,-25 1,0 24,49-50,-49 0,50 26,-25-1,-1-25,1 25,-25 25,0-24,25 24,-25-25,0 25,75-124,-26 0,-24 49,25 26,-50 24,0 0,24 0,-24 25,25-49,0 24,0-25,0 50,-1-25,-24 1,25-26,0 50,-25-25,50 0,-50 1,0-1,24 25,-24 0,0-50,50 1,-25-1,24-74,1 50,-25 49,-25-25,25 50,-25-25,0 25,0 0,0-24,0 24</inkml:trace>
  <inkml:trace contextRef="#ctx0" brushRef="#br0" timeOffset="124462.1188">21580 3547,'0'-25,"-24"25,-1 0,25-25,-25 25,-25-49,50 49,-24 0,-1-25,25 0,-25 25,0-49,-24 24,-1-25,25 25,-24-24,49 49,-50-25,50 0,-50 0,26 1,-1-1,25 25,0-25,-25 25,-25-25,26 0,-1 25,0-24,0-1,25 25,-25-25,25 25,-25-25,1 0,24 25,0-24,-25 24,25 0,-25-25,0 25,25 0,0 0,0-25,-25 25,25-25,-24 25,24 0,-25-25,25 25,-25-24,0-1,0 25,1-25,24 25,-25-25,0 0,0 25,0-49,25 49,-24-25,24 25,-50-50,50 50,-25-49,25 49,-49-25,49 0,-25 0,25 25,-25-25,0 25,25 0,-25-24,25 24,-24-25,-1 25,25-25,-25 25,25 0,-25-25,25 25,-25 0,1-25,24 1,-25 24,25-25,0 25</inkml:trace>
  <inkml:trace contextRef="#ctx0" brushRef="#br0" timeOffset="126559.2387">20191 2084,'0'0,"-24"0,24 24,-25-24,0 0,25 0,-25 0,0 0,25 0,-24 0,24 0,-25 0,25 0,-25 0,0 0,25 25,0-25,0 50,0-50,0 49,0-49,0 25,0 0,0 0,0-25,0 25,0-25</inkml:trace>
  <inkml:trace contextRef="#ctx0" brushRef="#br0" timeOffset="128667.3593">22548 1736,'0'0,"25"0,-1 0,1 0,0 0,0 0,-25 0,25 0,-25 0,24 0,1 0,-25 0,0 0,0 25,0 0,0 25,0-26,0 26,-25-25,25 0,-24-25,24 24,0-24,0 25,0 0,0 0,0 0</inkml:trace>
  <inkml:trace contextRef="#ctx0" brushRef="#br0" timeOffset="136400.8013">22101 11162,'0'0,"0"0,-49 0,24 0,0 0,0 0,-24 0,24 0,-25 0,-24 0,-1 0,26 25,-1-25,1 0,-1 0,25 0,-24 0,-51 25,-24-25,25 0,25 0,-1 0,26 0,-26 0,1 0,-1 0,-123 25,99-25,0 0,49 0,-49 0,24 0,1 0,0 0,-1 0,1 0,-1 0,1 0,24 0,25 0,-74 24,25-24,24 25,-24 0,24-25,-24 25,49-25,-25 25,1-25,-26 0,26 0,-1 0,-24 0,24 0,-49 0,24 24,1-24,-25 0,24 0,1 25,49-25,0 0,-49 0,49 0,-24 0,24 0,-99-25,74 25,1 0,-1 0,0 0,1 0,24 0,0 0,-25 0,1-24,-1 24,1 0,24 0,0 0,0 0,50 0</inkml:trace>
  <inkml:trace contextRef="#ctx0" brushRef="#br0" timeOffset="139860.9993">19323 9897,'0'0,"25"0,-25 0,0 0,25 50,-25-1,0 26,0-1,0-24,0-1,0 1,0 24,0 1,0-1,0-24,0-1,0 1,0 24,0-24,0 0,0-1,0 26,0 49,0-50,0 1,0 24,0-25,25 1,-25-1,24 0,-24-24,25 0,-25-26,0 1,0-25,0 25,25 25,0 24,0 0,-25 1,0-1,0-24,0 49,0-49,0-1,0 1,0 0,0-1,0 1,0-1,0 26,0-26,0 26,0-26,0 1,0-25,24 0,-24-1,25-24,-25 25,0 0,0 0,0 0</inkml:trace>
  <inkml:trace contextRef="#ctx0" brushRef="#br0" timeOffset="142179.1321">19348 11336,'0'0,"-25"25,0-1,-24 26,24-25,0 24,0 1,1-25,-1 0,0 24,0-49,25 50,-49-50,49 49,-50-24,50-25,-25 25,25 0,-25 0,1 24,-26-24,25 0,0 0,0 24,1-24,-1 0,0 24,0-49,-24 75,-1-25,-24-1,49 1,-50-1,51 1,-26 24,-24 1,-1-1,26 1,-26-1,75-49,-25 0,25-25,0 24,0-24,0 0,-24 0,24 25,-25 0</inkml:trace>
  <inkml:trace contextRef="#ctx0" brushRef="#br0" timeOffset="148868.5148">17785 12650,'0'0,"0"0,0 25,25-25,-25 50,0-50,0 25,0-25,0 24,0 1,0-25,0 25,0-25,0 25,0 0,0-1,0 1,0 0,0 0,0 0,0-25,0 24,0 1,0 0,25-25,0 0,24 0,51 0,-26 0,0 0,-49 0,25 0,-50 0</inkml:trace>
  <inkml:trace contextRef="#ctx0" brushRef="#br0" timeOffset="150184.59">18033 12898,'0'25,"-24"0,24-25,0 25,-25-25,0 49,0-24,0 0,25-25,0 25,0-25</inkml:trace>
  <inkml:trace contextRef="#ctx0" brushRef="#br0" timeOffset="164368.4013">19348 11311,'0'25,"25"-25,0 25,-25-25,24 0,-24 0,25 24,-25-24,25 0,-25 25,25 0,-25-25,25 0,-1 25,1-25,-25 0,0 25,25-1,-25-24,25 0,0 0,-25 25,24-25,-24 25,25 0,0-25,-25 0,25 25,-25-25,25 24,-25-24,49 0,-49 25,0 0,25-25,0 0,0 25,0 0,24-25,-24 49,0-49,0 50,-1-25,1-1,0 1,0 25,0-25,-25-1,49 1,-49 0,50 0,-25-25,-1 0,26 25,-50-25,25 0,0 0,-1 0,-24 24,25-24,-25 25,0-25,25 25,0-25,-25 25,0 0,25-25,-1 25,1-25,-25 24,25-24,-25 25,0-25,25 0,-25 25,49-25,-49 25,25 0,0-25,-25 0,25 24,-25-24,25 25,-1 0,1-25,-25 0,25 25,-25-25,25 0,-25 25,25-25,0 24,-25-24,24 0,1 25,0-25,0 25,0 0,-25-25,24 25,1-25,0 0,-25 24,25-24,0 50,-25-50,0 25,24 0,-24-25,25 24,-25-48,0-1,0-25,0 25,-25-24,1 24,24 0,0 0,0 1,0-1,-25 25,25-25,0 0,0 0,0 25,0-24,0 24,0 49,0 1,0-1,0 26,0-26,0 1,0 24,25-24,-25 0,0-26,0-24,0 0,-50-24,0-26,26 25,-1 25,25 0,-25 0,25-25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IQ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AD21-8CB8-4C50-BDA4-C55724F96C90}" type="datetimeFigureOut">
              <a:rPr lang="ar-IQ" smtClean="0"/>
              <a:t>11/05/1443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419D-0C89-4B29-81D7-664DC704AEE1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95471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AD21-8CB8-4C50-BDA4-C55724F96C90}" type="datetimeFigureOut">
              <a:rPr lang="ar-IQ" smtClean="0"/>
              <a:t>11/05/1443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419D-0C89-4B29-81D7-664DC704AEE1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21180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AD21-8CB8-4C50-BDA4-C55724F96C90}" type="datetimeFigureOut">
              <a:rPr lang="ar-IQ" smtClean="0"/>
              <a:t>11/05/1443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419D-0C89-4B29-81D7-664DC704AEE1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57157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AD21-8CB8-4C50-BDA4-C55724F96C90}" type="datetimeFigureOut">
              <a:rPr lang="ar-IQ" smtClean="0"/>
              <a:t>11/05/1443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419D-0C89-4B29-81D7-664DC704AEE1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855266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AD21-8CB8-4C50-BDA4-C55724F96C90}" type="datetimeFigureOut">
              <a:rPr lang="ar-IQ" smtClean="0"/>
              <a:t>11/05/1443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419D-0C89-4B29-81D7-664DC704AEE1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83464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AD21-8CB8-4C50-BDA4-C55724F96C90}" type="datetimeFigureOut">
              <a:rPr lang="ar-IQ" smtClean="0"/>
              <a:t>11/05/1443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419D-0C89-4B29-81D7-664DC704AEE1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56589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AD21-8CB8-4C50-BDA4-C55724F96C90}" type="datetimeFigureOut">
              <a:rPr lang="ar-IQ" smtClean="0"/>
              <a:t>11/05/1443</a:t>
            </a:fld>
            <a:endParaRPr lang="ar-IQ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419D-0C89-4B29-81D7-664DC704AEE1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00094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AD21-8CB8-4C50-BDA4-C55724F96C90}" type="datetimeFigureOut">
              <a:rPr lang="ar-IQ" smtClean="0"/>
              <a:t>11/05/1443</a:t>
            </a:fld>
            <a:endParaRPr lang="ar-IQ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419D-0C89-4B29-81D7-664DC704AEE1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24635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AD21-8CB8-4C50-BDA4-C55724F96C90}" type="datetimeFigureOut">
              <a:rPr lang="ar-IQ" smtClean="0"/>
              <a:t>11/05/1443</a:t>
            </a:fld>
            <a:endParaRPr lang="ar-IQ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419D-0C89-4B29-81D7-664DC704AEE1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62376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AD21-8CB8-4C50-BDA4-C55724F96C90}" type="datetimeFigureOut">
              <a:rPr lang="ar-IQ" smtClean="0"/>
              <a:t>11/05/1443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419D-0C89-4B29-81D7-664DC704AEE1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95471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ar-IQ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AD21-8CB8-4C50-BDA4-C55724F96C90}" type="datetimeFigureOut">
              <a:rPr lang="ar-IQ" smtClean="0"/>
              <a:t>11/05/1443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419D-0C89-4B29-81D7-664DC704AEE1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58934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5AD21-8CB8-4C50-BDA4-C55724F96C90}" type="datetimeFigureOut">
              <a:rPr lang="ar-IQ" smtClean="0"/>
              <a:t>11/05/1443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419D-0C89-4B29-81D7-664DC704AEE1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55538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IQ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Algebraic Functions</a:t>
            </a:r>
            <a:endParaRPr lang="ar-IQ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Domain of function</a:t>
            </a:r>
          </a:p>
          <a:p>
            <a:pPr algn="l" rtl="0"/>
            <a:r>
              <a:rPr lang="en-US" dirty="0"/>
              <a:t>Range of function</a:t>
            </a:r>
          </a:p>
          <a:p>
            <a:pPr algn="l" rtl="0"/>
            <a:r>
              <a:rPr lang="en-US" dirty="0"/>
              <a:t>Sketch graph of function</a:t>
            </a:r>
          </a:p>
          <a:p>
            <a:pPr marL="0" indent="0" algn="l">
              <a:buNone/>
            </a:pPr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2301526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sz="2800" dirty="0" smtClean="0"/>
                  <a:t>Example: find domain, range and graph of the function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4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</a:rPr>
                      <m:t>1</m:t>
                    </m:r>
                    <m:r>
                      <a:rPr lang="en-US" sz="2800" i="1">
                        <a:latin typeface="Cambria Math"/>
                      </a:rPr>
                      <m:t>2</m:t>
                    </m:r>
                    <m:r>
                      <a:rPr lang="en-US" sz="2800" i="1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r>
                      <a:rPr lang="en-US" sz="2800" b="0" i="1" smtClean="0">
                        <a:latin typeface="Cambria Math"/>
                      </a:rPr>
                      <m:t>9</m:t>
                    </m:r>
                  </m:oMath>
                </a14:m>
                <a:endParaRPr lang="en-US" sz="2800" b="0" dirty="0" smtClean="0"/>
              </a:p>
              <a:p>
                <a:pPr marL="0" indent="0" algn="l" rtl="0">
                  <a:buNone/>
                </a:pPr>
                <a:endParaRPr lang="en-US" sz="2800" dirty="0" smtClean="0"/>
              </a:p>
              <a:p>
                <a:pPr marL="0" indent="0" algn="l" rtl="0">
                  <a:buNone/>
                </a:pPr>
                <a:r>
                  <a:rPr lang="en-US" sz="2800" dirty="0" smtClean="0"/>
                  <a:t>Solution: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dirty="0" smtClean="0">
                        <a:latin typeface="Cambria Math"/>
                      </a:rPr>
                      <m:t>=−(</m:t>
                    </m:r>
                    <m:r>
                      <a:rPr lang="en-US" sz="2800" b="0" i="1" dirty="0" smtClean="0">
                        <a:latin typeface="Cambria Math"/>
                      </a:rPr>
                      <m:t>4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dirty="0" smtClean="0">
                        <a:latin typeface="Cambria Math"/>
                      </a:rPr>
                      <m:t>−</m:t>
                    </m:r>
                    <m:r>
                      <a:rPr lang="en-US" sz="2800" b="0" i="1" dirty="0" smtClean="0">
                        <a:latin typeface="Cambria Math"/>
                      </a:rPr>
                      <m:t>12</m:t>
                    </m:r>
                    <m:r>
                      <a:rPr lang="en-US" sz="2800" b="0" i="1" dirty="0" smtClean="0">
                        <a:latin typeface="Cambria Math"/>
                      </a:rPr>
                      <m:t>𝑥</m:t>
                    </m:r>
                    <m:r>
                      <a:rPr lang="en-US" sz="2800" b="0" i="1" dirty="0" smtClean="0">
                        <a:latin typeface="Cambria Math"/>
                      </a:rPr>
                      <m:t>+</m:t>
                    </m:r>
                    <m:r>
                      <a:rPr lang="en-US" sz="2800" b="0" i="1" dirty="0" smtClean="0">
                        <a:latin typeface="Cambria Math"/>
                      </a:rPr>
                      <m:t>9</m:t>
                    </m:r>
                    <m:r>
                      <a:rPr lang="en-US" sz="28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 </a:t>
                </a:r>
              </a:p>
              <a:p>
                <a:pPr marL="0" indent="0" algn="l" rtl="0">
                  <a:buNone/>
                </a:pPr>
                <a:r>
                  <a:rPr lang="en-US" sz="2800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=−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3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/>
                  <a:t>+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 0</a:t>
                </a:r>
              </a:p>
              <a:p>
                <a:pPr marL="0" indent="0" algn="l" rtl="0">
                  <a:buNone/>
                </a:pPr>
                <a:endParaRPr lang="en-US" sz="2800" dirty="0"/>
              </a:p>
              <a:p>
                <a:pPr marL="0" indent="0" algn="l" rtl="0">
                  <a:buNone/>
                </a:pPr>
                <a:r>
                  <a:rPr lang="en-US" sz="2800" dirty="0">
                    <a:ea typeface="Cambria Math"/>
                  </a:rPr>
                  <a:t>D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sz="2800" i="1" dirty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   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𝑎𝑛𝑑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  </m:t>
                    </m:r>
                  </m:oMath>
                </a14:m>
                <a:r>
                  <a:rPr lang="en-US" sz="2800" dirty="0">
                    <a:ea typeface="Cambria Math"/>
                  </a:rPr>
                  <a:t>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=[−</m:t>
                    </m:r>
                    <m:r>
                      <a:rPr lang="en-US" sz="2800" i="1" dirty="0">
                        <a:latin typeface="Cambria Math"/>
                        <a:ea typeface="Cambria Math"/>
                      </a:rPr>
                      <m:t>∞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0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 marL="0" indent="0" algn="l" rtl="0">
                  <a:buNone/>
                </a:pPr>
                <a:endParaRPr lang="en-US" sz="2800" dirty="0" smtClean="0"/>
              </a:p>
              <a:p>
                <a:pPr marL="0" indent="0" algn="l" rtl="0">
                  <a:buNone/>
                </a:pPr>
                <a:endParaRPr lang="en-US" sz="2800" dirty="0"/>
              </a:p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en-GB" sz="20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H.W: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Sketch the graph of the function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  <a:cs typeface="Times New Roman" panose="02020603050405020304" pitchFamily="18" charset="0"/>
                      </a:rPr>
                      <m:t>and</m:t>
                    </m:r>
                  </m:oMath>
                </a14:m>
                <a:endParaRPr lang="en-US" sz="2000" b="0" i="0" dirty="0" smtClean="0">
                  <a:latin typeface="Cambria Math"/>
                  <a:cs typeface="Times New Roman" panose="02020603050405020304" pitchFamily="18" charset="0"/>
                </a:endParaRPr>
              </a:p>
              <a:p>
                <a:pPr marL="0" indent="0" algn="l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/>
                          <a:cs typeface="Times New Roman" panose="02020603050405020304" pitchFamily="18" charset="0"/>
                        </a:rPr>
                        <m:t>            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  <a:cs typeface="Times New Roman" panose="02020603050405020304" pitchFamily="18" charset="0"/>
                        </a:rPr>
                        <m:t>find</m:t>
                      </m:r>
                      <m:r>
                        <a:rPr lang="en-US" sz="2000" b="0" i="0" smtClean="0">
                          <a:latin typeface="Cambria Math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  <a:cs typeface="Times New Roman" panose="02020603050405020304" pitchFamily="18" charset="0"/>
                        </a:rPr>
                        <m:t>domain</m:t>
                      </m:r>
                      <m:r>
                        <a:rPr lang="en-US" sz="2000" b="0" i="0" smtClean="0">
                          <a:latin typeface="Cambria Math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  <a:cs typeface="Times New Roman" panose="02020603050405020304" pitchFamily="18" charset="0"/>
                        </a:rPr>
                        <m:t>and</m:t>
                      </m:r>
                      <m:r>
                        <a:rPr lang="en-US" sz="2000" b="0" i="0" smtClean="0">
                          <a:latin typeface="Cambria Math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  <a:cs typeface="Times New Roman" panose="02020603050405020304" pitchFamily="18" charset="0"/>
                        </a:rPr>
                        <m:t>range</m:t>
                      </m:r>
                      <m:r>
                        <a:rPr lang="en-US" sz="2000" b="0" i="0" smtClean="0">
                          <a:latin typeface="Cambria Math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  <a:cs typeface="Times New Roman" panose="02020603050405020304" pitchFamily="18" charset="0"/>
                        </a:rPr>
                        <m:t>of</m:t>
                      </m:r>
                      <m:r>
                        <a:rPr lang="en-US" sz="2000" b="0" i="0" smtClean="0">
                          <a:latin typeface="Cambria Math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GB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en-GB" sz="2000" b="1" dirty="0">
                    <a:cs typeface="Times New Roman" panose="02020603050405020304" pitchFamily="18" charset="0"/>
                  </a:rPr>
                  <a:t>1.</a:t>
                </a:r>
                <a:r>
                  <a:rPr lang="en-GB" sz="2000" dirty="0"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p>
                      <m:sSup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en-GB" sz="2000" b="1" dirty="0">
                    <a:cs typeface="Times New Roman" panose="02020603050405020304" pitchFamily="18" charset="0"/>
                  </a:rPr>
                  <a:t>2. 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sSup>
                      <m:sSupPr>
                        <m:ctrlPr>
                          <a:rPr lang="en-GB" sz="20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 rtl="0">
                  <a:buNone/>
                </a:pPr>
                <a:endParaRPr lang="en-US" sz="2400" dirty="0" smtClean="0"/>
              </a:p>
              <a:p>
                <a:pPr marL="0" indent="0" algn="l" rtl="0">
                  <a:buNone/>
                </a:pPr>
                <a:endParaRPr lang="ar-IQ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  <a:blipFill rotWithShape="1">
                <a:blip r:embed="rId2"/>
                <a:stretch>
                  <a:fillRect l="-1400" t="-800" b="-12978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484784"/>
            <a:ext cx="3707904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8AFFF43-25A7-47F5-B80A-EA1855872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979" y="4800489"/>
            <a:ext cx="3960440" cy="198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79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</p:spPr>
            <p:txBody>
              <a:bodyPr>
                <a:normAutofit/>
              </a:bodyPr>
              <a:lstStyle/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en-GB" sz="18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Vertical and Horizontal Shifts Formulas: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Suppose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obtain the graph of </a:t>
                </a:r>
              </a:p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en-GB" sz="1800" dirty="0" smtClean="0">
                    <a:cs typeface="Times New Roman" panose="02020603050405020304" pitchFamily="18" charset="0"/>
                  </a:rPr>
                  <a:t>I</a:t>
                </a:r>
                <a:r>
                  <a:rPr lang="en-GB" sz="1800" dirty="0">
                    <a:cs typeface="Times New Roman" panose="02020603050405020304" pitchFamily="18" charset="0"/>
                  </a:rPr>
                  <a:t>.  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shift the graph of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distance </a:t>
                </a:r>
                <a14:m>
                  <m:oMath xmlns:m="http://schemas.openxmlformats.org/officeDocument/2006/math">
                    <m:r>
                      <a:rPr lang="en-GB" sz="1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units upward</a:t>
                </a: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en-GB" sz="1800" dirty="0">
                    <a:cs typeface="Times New Roman" panose="02020603050405020304" pitchFamily="18" charset="0"/>
                  </a:rPr>
                  <a:t>II. 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shift the graph of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distance </a:t>
                </a:r>
                <a14:m>
                  <m:oMath xmlns:m="http://schemas.openxmlformats.org/officeDocument/2006/math">
                    <m:r>
                      <a:rPr lang="en-GB" sz="1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GB" sz="1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units down.</a:t>
                </a:r>
              </a:p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ar-IQ" sz="1800" dirty="0" smtClean="0">
                    <a:cs typeface="Times New Roman" panose="02020603050405020304" pitchFamily="18" charset="0"/>
                  </a:rPr>
                  <a:t>  </a:t>
                </a:r>
                <a:r>
                  <a:rPr lang="en-GB" sz="1800" dirty="0" smtClean="0">
                    <a:cs typeface="Times New Roman" panose="02020603050405020304" pitchFamily="18" charset="0"/>
                  </a:rPr>
                  <a:t>III</a:t>
                </a:r>
                <a:r>
                  <a:rPr lang="en-GB" sz="1800" dirty="0"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),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shift the graph of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distance </a:t>
                </a:r>
                <a14:m>
                  <m:oMath xmlns:m="http://schemas.openxmlformats.org/officeDocument/2006/math">
                    <m:r>
                      <a:rPr lang="en-GB" sz="1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units to the left.</a:t>
                </a:r>
              </a:p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en-GB" sz="1800" dirty="0" smtClean="0">
                    <a:cs typeface="Times New Roman" panose="02020603050405020304" pitchFamily="18" charset="0"/>
                  </a:rPr>
                  <a:t>Iv</a:t>
                </a:r>
                <a:r>
                  <a:rPr lang="en-GB" sz="1800" dirty="0">
                    <a:cs typeface="Times New Roman" panose="02020603050405020304" pitchFamily="18" charset="0"/>
                  </a:rPr>
                  <a:t>. 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),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shift the graph of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distance </a:t>
                </a:r>
                <a14:m>
                  <m:oMath xmlns:m="http://schemas.openxmlformats.org/officeDocument/2006/math">
                    <m:r>
                      <a:rPr lang="en-GB" sz="1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GB" sz="1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units to the right.</a:t>
                </a:r>
              </a:p>
              <a:p>
                <a:pPr algn="l"/>
                <a:endParaRPr lang="ar-IQ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  <a:blipFill rotWithShape="1">
                <a:blip r:embed="rId2"/>
                <a:stretch>
                  <a:fillRect l="-1267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="" xmlns:a16="http://schemas.microsoft.com/office/drawing/2014/main" id="{3A77150F-1973-4B5B-9D41-A1DCA79CF248}"/>
              </a:ext>
            </a:extLst>
          </p:cNvPr>
          <p:cNvSpPr/>
          <p:nvPr/>
        </p:nvSpPr>
        <p:spPr>
          <a:xfrm>
            <a:off x="6884640" y="601621"/>
            <a:ext cx="304800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5" name="Right Brace 4">
            <a:extLst>
              <a:ext uri="{FF2B5EF4-FFF2-40B4-BE49-F238E27FC236}">
                <a16:creationId xmlns="" xmlns:a16="http://schemas.microsoft.com/office/drawing/2014/main" id="{F0EF46AF-DEA7-4B70-924A-83706B944248}"/>
              </a:ext>
            </a:extLst>
          </p:cNvPr>
          <p:cNvSpPr/>
          <p:nvPr/>
        </p:nvSpPr>
        <p:spPr>
          <a:xfrm>
            <a:off x="7189440" y="1700808"/>
            <a:ext cx="304800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Box 41">
            <a:extLst>
              <a:ext uri="{FF2B5EF4-FFF2-40B4-BE49-F238E27FC236}">
                <a16:creationId xmlns="" xmlns:a16="http://schemas.microsoft.com/office/drawing/2014/main" id="{3AF4597E-F543-4699-B685-A28856979215}"/>
              </a:ext>
            </a:extLst>
          </p:cNvPr>
          <p:cNvSpPr txBox="1"/>
          <p:nvPr/>
        </p:nvSpPr>
        <p:spPr>
          <a:xfrm rot="10800000" flipV="1">
            <a:off x="7675098" y="1700808"/>
            <a:ext cx="1219200" cy="841772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Horizontal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shifts</a:t>
            </a:r>
          </a:p>
        </p:txBody>
      </p:sp>
      <p:sp>
        <p:nvSpPr>
          <p:cNvPr id="7" name="Text Box 41">
            <a:extLst>
              <a:ext uri="{FF2B5EF4-FFF2-40B4-BE49-F238E27FC236}">
                <a16:creationId xmlns="" xmlns:a16="http://schemas.microsoft.com/office/drawing/2014/main" id="{7DD86737-1506-48A9-B7DF-48A566039474}"/>
              </a:ext>
            </a:extLst>
          </p:cNvPr>
          <p:cNvSpPr txBox="1"/>
          <p:nvPr/>
        </p:nvSpPr>
        <p:spPr>
          <a:xfrm rot="10800000" flipV="1">
            <a:off x="7502147" y="753413"/>
            <a:ext cx="1455456" cy="46434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Vertical shifts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ED15ADD-F736-4CA4-9C52-D61A4899F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542580"/>
            <a:ext cx="4230216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0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</p:spPr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en-US" sz="2400" dirty="0" smtClean="0"/>
                  <a:t>4. </a:t>
                </a:r>
                <a:r>
                  <a:rPr lang="en-US" sz="2400" b="1" dirty="0" smtClean="0"/>
                  <a:t>Fraction function</a:t>
                </a:r>
                <a:r>
                  <a:rPr lang="en-US" sz="2400" dirty="0" smtClean="0"/>
                  <a:t>: </a:t>
                </a:r>
              </a:p>
              <a:p>
                <a:pPr marL="0" indent="0" algn="l" rtl="0">
                  <a:buNone/>
                </a:pPr>
                <a:r>
                  <a:rPr lang="en-US" sz="2400" dirty="0" smtClean="0"/>
                  <a:t>s.t </a:t>
                </a:r>
                <a:r>
                  <a:rPr lang="ar-IQ" sz="2400" dirty="0" smtClean="0"/>
                  <a:t> </a:t>
                </a:r>
                <a:r>
                  <a:rPr lang="en-US" sz="2400" dirty="0" smtClean="0"/>
                  <a:t>It is rational of two polynomials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𝑝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𝑞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sz="2400" dirty="0" smtClean="0"/>
                  <a:t>,</a:t>
                </a:r>
                <a:r>
                  <a:rPr lang="ar-IQ" sz="2400" dirty="0" smtClean="0"/>
                  <a:t> </a:t>
                </a:r>
                <a:r>
                  <a:rPr lang="en-US" sz="2400" dirty="0" smtClean="0"/>
                  <a:t> </a:t>
                </a:r>
                <a:r>
                  <a:rPr lang="ar-IQ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𝑞</m:t>
                        </m:r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 smtClean="0"/>
                  <a:t> . We only consider when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r>
                      <a:rPr lang="en-US" sz="2400" b="0" i="1" dirty="0" smtClean="0">
                        <a:latin typeface="Cambria Math"/>
                      </a:rPr>
                      <m:t>1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𝑞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𝑥</m:t>
                    </m:r>
                    <m:r>
                      <a:rPr lang="en-US" sz="2400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sz="2400" dirty="0" smtClean="0"/>
                  <a:t>is linear or quadratic.</a:t>
                </a:r>
              </a:p>
              <a:p>
                <a:pPr marL="0" indent="0" algn="l" rtl="0">
                  <a:buNone/>
                </a:pPr>
                <a:endParaRPr lang="en-US" sz="2400" dirty="0"/>
              </a:p>
              <a:p>
                <a:pPr marL="0" indent="0" algn="l" rtl="0">
                  <a:buNone/>
                </a:pPr>
                <a:r>
                  <a:rPr lang="en-US" sz="2400" dirty="0">
                    <a:ea typeface="Cambria Math"/>
                  </a:rPr>
                  <a:t>Domain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sz="2400" i="1" dirty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: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𝑞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GB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≠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</m:oMath>
                </a14:m>
                <a:endParaRPr lang="en-US" sz="2400" b="0" i="1" dirty="0" smtClean="0">
                  <a:latin typeface="Cambria Math"/>
                  <a:ea typeface="Cambria Math"/>
                </a:endParaRPr>
              </a:p>
              <a:p>
                <a:pPr marL="0" indent="0" algn="l" rtl="0">
                  <a:buNone/>
                </a:pPr>
                <a:r>
                  <a:rPr lang="en-US" sz="2400" dirty="0" smtClean="0">
                    <a:ea typeface="Cambria Math"/>
                  </a:rPr>
                  <a:t>                       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/>
                        <a:ea typeface="Cambria Math"/>
                      </a:rPr>
                      <m:t>{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:</m:t>
                    </m:r>
                    <m:r>
                      <a:rPr lang="en-US" sz="2400" i="1" dirty="0">
                        <a:latin typeface="Cambria Math"/>
                        <a:ea typeface="Cambria Math"/>
                      </a:rPr>
                      <m:t>𝑞</m:t>
                    </m:r>
                    <m:d>
                      <m:dPr>
                        <m:ctrlPr>
                          <a:rPr lang="en-US" sz="2400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0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en-US" sz="2400" dirty="0" smtClean="0"/>
              </a:p>
              <a:p>
                <a:pPr marL="0" indent="0" algn="l" rtl="0">
                  <a:buNone/>
                </a:pPr>
                <a:r>
                  <a:rPr lang="en-US" sz="2400" dirty="0" smtClean="0"/>
                  <a:t>This must be explained in some cases:</a:t>
                </a:r>
              </a:p>
              <a:p>
                <a:pPr marL="514350" indent="-514350" algn="l" rtl="0">
                  <a:buAutoNum type="alphaLcParenR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𝑎𝑥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𝑏</m:t>
                        </m:r>
                      </m:den>
                    </m:f>
                    <m:r>
                      <a:rPr lang="en-US" sz="2400" b="0" i="0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c</m:t>
                    </m:r>
                  </m:oMath>
                </a14:m>
                <a:endParaRPr lang="en-US" sz="2400" dirty="0" smtClean="0"/>
              </a:p>
              <a:p>
                <a:pPr marL="0" indent="0" algn="l" rtl="0">
                  <a:buNone/>
                </a:pPr>
                <a:r>
                  <a:rPr lang="en-US" sz="2400" dirty="0" smtClean="0"/>
                  <a:t>D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sz="2400" dirty="0" smtClean="0"/>
                  <a:t>\{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2400" dirty="0" smtClean="0"/>
                  <a:t>}  and  R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sz="2400" dirty="0" smtClean="0"/>
                  <a:t>\ {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z="2400" dirty="0" smtClean="0"/>
                  <a:t>}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/>
                          </a:rPr>
                          <m:t>−</m:t>
                        </m:r>
                        <m:r>
                          <a:rPr lang="en-US" sz="2400" i="1" dirty="0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en-US" sz="2400" i="1" dirty="0">
                            <a:latin typeface="Cambria Math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𝑖𝑠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𝑣𝑒𝑟𝑡𝑖𝑐𝑎𝑙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𝑎𝑠𝑦𝑚𝑝𝑡𝑜𝑡𝑒</m:t>
                    </m:r>
                  </m:oMath>
                </a14:m>
                <a:endParaRPr lang="en-US" sz="2400" dirty="0" smtClean="0"/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𝑐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𝑖𝑠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h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𝑜𝑟𝑖𝑧𝑜𝑛𝑡𝑎𝑙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𝑎𝑠𝑦𝑚𝑡𝑜𝑡𝑒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ar-IQ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  <a:blipFill rotWithShape="1">
                <a:blip r:embed="rId2"/>
                <a:stretch>
                  <a:fillRect l="-1733" t="-711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204864"/>
            <a:ext cx="3600400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8446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"/>
                <a:ext cx="9144000" cy="6840782"/>
              </a:xfrm>
            </p:spPr>
            <p:txBody>
              <a:bodyPr/>
              <a:lstStyle/>
              <a:p>
                <a:pPr marL="0" indent="0" algn="l">
                  <a:buNone/>
                </a:pPr>
                <a:r>
                  <a:rPr lang="en-US" dirty="0" smtClean="0"/>
                  <a:t>Example:  </a:t>
                </a:r>
                <a:r>
                  <a:rPr lang="en-US" dirty="0"/>
                  <a:t>Find the </a:t>
                </a:r>
                <a:r>
                  <a:rPr lang="en-US" dirty="0" smtClean="0"/>
                  <a:t>domain, range and graph of </a:t>
                </a:r>
                <a:r>
                  <a:rPr lang="en-US" dirty="0"/>
                  <a:t>the function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  <m:r>
                          <a:rPr lang="en-US" i="1" dirty="0">
                            <a:latin typeface="Cambria Math"/>
                          </a:rPr>
                          <m:t>+</m:t>
                        </m:r>
                        <m:r>
                          <a:rPr lang="en-US" i="1" dirty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i="1" dirty="0">
                        <a:latin typeface="Cambria Math"/>
                      </a:rPr>
                      <m:t>−</m:t>
                    </m:r>
                    <m:r>
                      <a:rPr lang="en-US" i="1" dirty="0">
                        <a:latin typeface="Cambria Math"/>
                      </a:rPr>
                      <m:t>5</m:t>
                    </m:r>
                  </m:oMath>
                </a14:m>
                <a:endParaRPr lang="en-US" dirty="0" smtClean="0"/>
              </a:p>
              <a:p>
                <a:pPr marL="0" indent="0" algn="l">
                  <a:buNone/>
                </a:pPr>
                <a:r>
                  <a:rPr lang="en-US" dirty="0" err="1" smtClean="0"/>
                  <a:t>Solu</a:t>
                </a:r>
                <a:r>
                  <a:rPr lang="en-US" dirty="0" smtClean="0"/>
                  <a:t>:</a:t>
                </a:r>
              </a:p>
              <a:p>
                <a:pPr marL="0" indent="0" algn="l">
                  <a:buNone/>
                </a:pPr>
                <a:r>
                  <a:rPr lang="en-US" dirty="0" smtClean="0"/>
                  <a:t>D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 </a:t>
                </a:r>
                <a:r>
                  <a:rPr lang="en-US" dirty="0" smtClean="0"/>
                  <a:t> {</a:t>
                </a:r>
                <a:r>
                  <a:rPr lang="en-US" dirty="0" err="1"/>
                  <a:t>x∈ℝ</a:t>
                </a:r>
                <a:r>
                  <a:rPr lang="en-US" dirty="0"/>
                  <a:t>  |  x≠−3</a:t>
                </a:r>
                <a:r>
                  <a:rPr lang="en-US" dirty="0" smtClean="0"/>
                  <a:t>}= ℝ\{-3}</a:t>
                </a:r>
                <a:r>
                  <a:rPr lang="en-US" dirty="0"/>
                  <a:t> </a:t>
                </a:r>
                <a:r>
                  <a:rPr lang="en-US" dirty="0" smtClean="0"/>
                  <a:t>and R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 </a:t>
                </a:r>
                <a:r>
                  <a:rPr lang="en-US" dirty="0" smtClean="0"/>
                  <a:t>{</a:t>
                </a:r>
                <a:r>
                  <a:rPr lang="en-US" dirty="0" err="1" smtClean="0"/>
                  <a:t>y</a:t>
                </a:r>
                <a:r>
                  <a:rPr lang="en-US" dirty="0" err="1"/>
                  <a:t>∈ℝ</a:t>
                </a:r>
                <a:r>
                  <a:rPr lang="en-US" dirty="0"/>
                  <a:t>  |  y≠−5} </a:t>
                </a:r>
                <a:r>
                  <a:rPr lang="en-US" dirty="0" smtClean="0"/>
                  <a:t>=</a:t>
                </a:r>
                <a:r>
                  <a:rPr lang="en-US" dirty="0"/>
                  <a:t>ℝ </a:t>
                </a:r>
                <a:r>
                  <a:rPr lang="en-US" dirty="0" smtClean="0"/>
                  <a:t>\{-5} .</a:t>
                </a:r>
              </a:p>
              <a:p>
                <a:pPr marL="0" indent="0" algn="l">
                  <a:buNone/>
                </a:pPr>
                <a:endParaRPr lang="en-US" dirty="0"/>
              </a:p>
              <a:p>
                <a:pPr marL="0" indent="0" algn="l">
                  <a:buNone/>
                </a:pPr>
                <a:r>
                  <a:rPr lang="en-US" dirty="0" smtClean="0"/>
                  <a:t>Example: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  <m:r>
                          <a:rPr lang="en-US" i="1" dirty="0">
                            <a:latin typeface="Cambria Math"/>
                          </a:rPr>
                          <m:t>−</m:t>
                        </m:r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D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 </a:t>
                </a:r>
                <a:r>
                  <a:rPr lang="en-US" dirty="0" smtClean="0"/>
                  <a:t> ℝ\{1}</a:t>
                </a:r>
                <a:r>
                  <a:rPr lang="en-US" dirty="0"/>
                  <a:t> and R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 =ℝ </a:t>
                </a:r>
                <a:r>
                  <a:rPr lang="en-US" dirty="0" smtClean="0"/>
                  <a:t>\{0} </a:t>
                </a:r>
                <a:r>
                  <a:rPr lang="en-US" dirty="0"/>
                  <a:t>.</a:t>
                </a:r>
              </a:p>
              <a:p>
                <a:pPr marL="0" indent="0" algn="l">
                  <a:buNone/>
                </a:pPr>
                <a:r>
                  <a:rPr lang="en-US" dirty="0"/>
                  <a:t> </a:t>
                </a:r>
                <a:endParaRPr lang="ar-IQ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"/>
                <a:ext cx="9144000" cy="6840782"/>
              </a:xfrm>
              <a:blipFill rotWithShape="1">
                <a:blip r:embed="rId2"/>
                <a:stretch>
                  <a:fillRect l="-2933" t="-1159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696508"/>
            <a:ext cx="3094484" cy="280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817" y="3833823"/>
            <a:ext cx="2697811" cy="268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0106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60648"/>
            <a:ext cx="8805895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7798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l">
                  <a:buNone/>
                </a:pPr>
                <a:r>
                  <a:rPr lang="en-US" sz="3000" dirty="0" smtClean="0"/>
                  <a:t>b)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30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3000" i="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000" dirty="0">
                            <a:latin typeface="+mj-lt"/>
                          </a:rPr>
                          <m:t>1</m:t>
                        </m:r>
                      </m:num>
                      <m:den>
                        <m:r>
                          <a:rPr lang="en-US" sz="3000" b="0" i="1" dirty="0" smtClean="0">
                            <a:latin typeface="Cambria Math"/>
                          </a:rPr>
                          <m:t>𝑎</m:t>
                        </m:r>
                        <m:sSup>
                          <m:sSupPr>
                            <m:ctrlPr>
                              <a:rPr lang="en-US" sz="30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0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0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3000" i="1" dirty="0">
                            <a:latin typeface="Cambria Math"/>
                          </a:rPr>
                          <m:t>+</m:t>
                        </m:r>
                        <m:r>
                          <a:rPr lang="en-US" sz="3000" i="1" dirty="0">
                            <a:latin typeface="Cambria Math"/>
                          </a:rPr>
                          <m:t>𝑏𝑥</m:t>
                        </m:r>
                        <m:r>
                          <a:rPr lang="en-US" sz="3000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3000">
                            <a:latin typeface="Cambria Math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3000" dirty="0"/>
                          <m:t> </m:t>
                        </m:r>
                      </m:den>
                    </m:f>
                    <m:r>
                      <a:rPr lang="en-US" sz="3000" b="0" i="0" dirty="0" smtClean="0">
                        <a:latin typeface="Cambria Math"/>
                      </a:rPr>
                      <m:t>,  </m:t>
                    </m:r>
                    <m:r>
                      <a:rPr lang="en-US" sz="3000" i="1">
                        <a:latin typeface="Cambria Math"/>
                      </a:rPr>
                      <m:t>𝑎</m:t>
                    </m:r>
                    <m:r>
                      <a:rPr lang="en-US" sz="3000" i="1">
                        <a:latin typeface="Cambria Math"/>
                      </a:rPr>
                      <m:t>,</m:t>
                    </m:r>
                    <m:r>
                      <a:rPr lang="en-US" sz="3000" b="0" i="1" smtClean="0">
                        <a:latin typeface="Cambria Math"/>
                      </a:rPr>
                      <m:t>𝑏</m:t>
                    </m:r>
                    <m:r>
                      <a:rPr lang="en-US" sz="3000" b="0" i="1" smtClean="0">
                        <a:latin typeface="Cambria Math"/>
                      </a:rPr>
                      <m:t>,</m:t>
                    </m:r>
                    <m:r>
                      <a:rPr lang="en-US" sz="3000" b="0" i="1" smtClean="0">
                        <a:latin typeface="Cambria Math"/>
                      </a:rPr>
                      <m:t>𝑐</m:t>
                    </m:r>
                    <m:r>
                      <a:rPr lang="en-US" sz="30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3000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sz="3000" i="1">
                        <a:latin typeface="Cambria Math"/>
                        <a:ea typeface="Cambria Math"/>
                      </a:rPr>
                      <m:t>   </m:t>
                    </m:r>
                    <m:r>
                      <a:rPr lang="en-US" sz="3000" i="1">
                        <a:latin typeface="Cambria Math"/>
                        <a:ea typeface="Cambria Math"/>
                      </a:rPr>
                      <m:t>𝑎𝑛𝑑</m:t>
                    </m:r>
                    <m:r>
                      <a:rPr lang="en-US" sz="3000" i="1"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sz="3000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en-GB" sz="3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3000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US" sz="3000" i="0" dirty="0" smtClean="0">
                  <a:latin typeface="+mj-lt"/>
                  <a:ea typeface="Cambria Math"/>
                </a:endParaRPr>
              </a:p>
              <a:p>
                <a:pPr marL="0" indent="0" algn="l">
                  <a:buNone/>
                </a:pPr>
                <a:endParaRPr lang="en-US" sz="2800" i="1" dirty="0" smtClean="0">
                  <a:solidFill>
                    <a:srgbClr val="FF0000"/>
                  </a:solidFill>
                  <a:latin typeface="Cambria Math"/>
                  <a:ea typeface="Cambria Math"/>
                </a:endParaRPr>
              </a:p>
              <a:p>
                <a:pPr marL="0" indent="0" algn="l">
                  <a:buNone/>
                </a:pPr>
                <a:r>
                  <a:rPr lang="en-US" sz="2800" i="1" dirty="0" smtClean="0">
                    <a:solidFill>
                      <a:srgbClr val="FF0000"/>
                    </a:solidFill>
                    <a:latin typeface="Cambria Math"/>
                    <a:ea typeface="Cambria Math"/>
                  </a:rPr>
                  <a:t>i)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𝑏𝑥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FF0000"/>
                        </a:solidFill>
                        <a:latin typeface="Cambria Math"/>
                      </a:rPr>
                      <m:t>c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rgbClr val="FF0000"/>
                        </a:solidFill>
                        <a:latin typeface="Cambria Math"/>
                      </a:rPr>
                      <m:t> 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rgbClr val="FF0000"/>
                        </a:solidFill>
                        <a:latin typeface="Cambria Math"/>
                      </a:rPr>
                      <m:t>has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rgbClr val="FF0000"/>
                        </a:solidFill>
                        <a:latin typeface="Cambria Math"/>
                      </a:rPr>
                      <m:t>no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rgbClr val="FF0000"/>
                        </a:solidFill>
                        <a:latin typeface="Cambria Math"/>
                      </a:rPr>
                      <m:t>solution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/>
                      </a:rPr>
                      <m:t>;</m:t>
                    </m:r>
                  </m:oMath>
                </a14:m>
                <a:endParaRPr lang="en-US" sz="2800" b="0" i="1" dirty="0" smtClean="0">
                  <a:latin typeface="Cambria Math"/>
                </a:endParaRPr>
              </a:p>
              <a:p>
                <a:pPr marL="0" indent="0" algn="l">
                  <a:buNone/>
                </a:pPr>
                <a:endParaRPr lang="en-US" sz="2800" b="0" i="0" dirty="0" smtClean="0">
                  <a:latin typeface="Cambria Math"/>
                </a:endParaRPr>
              </a:p>
              <a:p>
                <a:pPr marL="0" indent="0" algn="l">
                  <a:buNone/>
                </a:pPr>
                <a:r>
                  <a:rPr lang="en-US" sz="2800" dirty="0" smtClean="0"/>
                  <a:t>Example: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/>
                          </a:rPr>
                          <m:t>+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800" i="1" dirty="0" smtClean="0">
                  <a:latin typeface="Cambria Math"/>
                </a:endParaRPr>
              </a:p>
              <a:p>
                <a:pPr marL="0" indent="0" algn="l">
                  <a:buNone/>
                </a:pPr>
                <a:r>
                  <a:rPr lang="en-US" sz="2800" dirty="0" smtClean="0"/>
                  <a:t>Solution: D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sz="2800" dirty="0" smtClean="0"/>
                  <a:t>=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,   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𝑅𝑓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=(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0</m:t>
                    </m:r>
                    <m:r>
                      <m:rPr>
                        <m:nor/>
                      </m:rPr>
                      <a:rPr lang="en-US" sz="2800" dirty="0"/>
                      <m:t>,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sz="2800" dirty="0" smtClean="0"/>
              </a:p>
              <a:p>
                <a:pPr marL="0" indent="0" algn="l">
                  <a:buNone/>
                </a:pPr>
                <a:endParaRPr lang="en-US" sz="2800" dirty="0" smtClean="0"/>
              </a:p>
              <a:p>
                <a:pPr marL="0" indent="0" algn="l">
                  <a:buNone/>
                </a:pPr>
                <a:r>
                  <a:rPr lang="en-US" sz="2800" dirty="0" smtClean="0"/>
                  <a:t>Example</a:t>
                </a:r>
                <a:r>
                  <a:rPr lang="en-US" sz="2800" dirty="0"/>
                  <a:t>: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 dirty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latin typeface="Cambria Math"/>
                          </a:rPr>
                          <m:t>+</m:t>
                        </m:r>
                        <m:r>
                          <a:rPr lang="en-US" sz="2800" i="1" dirty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800" i="1" dirty="0">
                        <a:latin typeface="Cambria Math"/>
                      </a:rPr>
                      <m:t>+</m:t>
                    </m:r>
                    <m:r>
                      <a:rPr lang="en-US" sz="2800" i="1" dirty="0">
                        <a:latin typeface="Cambria Math"/>
                      </a:rPr>
                      <m:t>1</m:t>
                    </m:r>
                  </m:oMath>
                </a14:m>
                <a:endParaRPr lang="en-US" sz="2800" i="1" dirty="0">
                  <a:latin typeface="Cambria Math"/>
                </a:endParaRPr>
              </a:p>
              <a:p>
                <a:pPr marL="0" indent="0" algn="l">
                  <a:buNone/>
                </a:pPr>
                <a:r>
                  <a:rPr lang="en-US" sz="2800" dirty="0"/>
                  <a:t>Solution: D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en-US" sz="2800" dirty="0"/>
                  <a:t>=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,   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𝑅𝑓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=(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1</m:t>
                    </m:r>
                    <m:r>
                      <m:rPr>
                        <m:nor/>
                      </m:rPr>
                      <a:rPr lang="en-US" sz="2800" dirty="0"/>
                      <m:t>,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800" i="1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sz="2800" dirty="0" smtClean="0"/>
              </a:p>
              <a:p>
                <a:pPr marL="0" indent="0" algn="l">
                  <a:buNone/>
                </a:pPr>
                <a:endParaRPr lang="ar-IQ" sz="2800" dirty="0" smtClean="0"/>
              </a:p>
              <a:p>
                <a:pPr marL="0" indent="0" algn="l">
                  <a:buNone/>
                </a:pPr>
                <a:endParaRPr lang="en-US" sz="2800" dirty="0" smtClean="0"/>
              </a:p>
              <a:p>
                <a:pPr marL="0" indent="0" algn="l">
                  <a:buNone/>
                </a:pPr>
                <a:r>
                  <a:rPr lang="en-US" sz="2800" dirty="0" smtClean="0"/>
                  <a:t>Example: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 dirty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i="1" dirty="0">
                                <a:latin typeface="Cambria Math"/>
                              </a:rPr>
                              <m:t>𝑥</m:t>
                            </m:r>
                            <m:r>
                              <a:rPr lang="ar-IQ" sz="2800" i="1" dirty="0">
                                <a:latin typeface="Cambria Math"/>
                              </a:rPr>
                              <m:t>−</m:t>
                            </m:r>
                            <m:r>
                              <a:rPr lang="ar-IQ" sz="2800" i="1" dirty="0">
                                <a:latin typeface="Cambria Math"/>
                              </a:rPr>
                              <m:t>1</m:t>
                            </m:r>
                            <m:r>
                              <a:rPr lang="ar-IQ" sz="2800" i="1" dirty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/>
                          </a:rPr>
                          <m:t>+</m:t>
                        </m:r>
                        <m:r>
                          <a:rPr lang="en-US" sz="2800" i="1" dirty="0">
                            <a:latin typeface="Cambria Math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800" i="1" dirty="0">
                            <a:latin typeface="Cambria Math"/>
                          </a:rPr>
                          <m:t> </m:t>
                        </m:r>
                      </m:den>
                    </m:f>
                  </m:oMath>
                </a14:m>
                <a:endParaRPr lang="en-US" sz="2800" dirty="0" smtClean="0"/>
              </a:p>
              <a:p>
                <a:pPr marL="0" indent="0" algn="l">
                  <a:buNone/>
                </a:pPr>
                <a:r>
                  <a:rPr lang="en-US" sz="2800" dirty="0"/>
                  <a:t>D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en-US" sz="2800" dirty="0"/>
                  <a:t>=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,   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𝑅𝑓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=(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0</m:t>
                    </m:r>
                    <m:r>
                      <m:rPr>
                        <m:nor/>
                      </m:rPr>
                      <a:rPr lang="en-US" sz="2800" dirty="0"/>
                      <m:t>,</m:t>
                    </m:r>
                    <m:r>
                      <a:rPr lang="en-US" sz="2800" b="0" i="1" smtClean="0">
                        <a:latin typeface="Cambria Math"/>
                      </a:rPr>
                      <m:t>1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sz="2800" dirty="0"/>
              </a:p>
              <a:p>
                <a:pPr marL="0" indent="0" algn="l">
                  <a:buNone/>
                </a:pPr>
                <a:r>
                  <a:rPr lang="ar-IQ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  <a:blipFill rotWithShape="1">
                <a:blip r:embed="rId2"/>
                <a:stretch>
                  <a:fillRect l="-2933" t="-89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554157"/>
            <a:ext cx="1912416" cy="145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161" y="3212976"/>
            <a:ext cx="2093838" cy="1422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774" y="4941168"/>
            <a:ext cx="2566611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5888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</p:spPr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>
                        <a:solidFill>
                          <a:srgbClr val="FF0000"/>
                        </a:solidFill>
                      </a:rPr>
                      <m:t>ii</m:t>
                    </m:r>
                    <m:r>
                      <m:rPr>
                        <m:nor/>
                      </m:rPr>
                      <a:rPr lang="en-US" sz="2400" dirty="0" smtClean="0">
                        <a:solidFill>
                          <a:srgbClr val="FF0000"/>
                        </a:solidFill>
                      </a:rPr>
                      <m:t>)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/>
                      </a:rPr>
                      <m:t>𝑏𝑥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/>
                      </a:rPr>
                      <m:t>c</m:t>
                    </m:r>
                    <m:r>
                      <m:rPr>
                        <m:nor/>
                      </m:rPr>
                      <a:rPr lang="en-US" sz="240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solidFill>
                          <a:srgbClr val="FF0000"/>
                        </a:solidFill>
                        <a:latin typeface="Cambria Math"/>
                      </a:rPr>
                      <m:t>has</m:t>
                    </m:r>
                    <m:r>
                      <m:rPr>
                        <m:nor/>
                      </m:rPr>
                      <a:rPr lang="en-US" sz="2400">
                        <a:solidFill>
                          <a:srgbClr val="FF0000"/>
                        </a:solidFill>
                        <a:latin typeface="Cambria Math"/>
                      </a:rPr>
                      <m:t>  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/>
                      </a:rPr>
                      <m:t>one</m:t>
                    </m:r>
                    <m:r>
                      <m:rPr>
                        <m:nor/>
                      </m:rPr>
                      <a:rPr lang="en-US" sz="240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solidFill>
                          <a:srgbClr val="FF0000"/>
                        </a:solidFill>
                        <a:latin typeface="Cambria Math"/>
                      </a:rPr>
                      <m:t>solution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m:rPr>
                        <m:nor/>
                      </m:rP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k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Cambria Math"/>
                  </a:rPr>
                  <a:t>);</a:t>
                </a:r>
              </a:p>
              <a:p>
                <a:pPr marL="0" indent="0" algn="l">
                  <a:buNone/>
                </a:pPr>
                <a:r>
                  <a:rPr lang="en-US" sz="2400" dirty="0" smtClean="0"/>
                  <a:t>D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\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   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𝑅𝑓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sz="2400" dirty="0"/>
                          <m:t>,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</m:oMath>
                </a14:m>
                <a:endParaRPr lang="en-US" sz="2400" b="0" dirty="0" smtClean="0"/>
              </a:p>
              <a:p>
                <a:pPr marL="0" indent="0" algn="l">
                  <a:buNone/>
                </a:pPr>
                <a:endParaRPr lang="en-US" sz="2400" dirty="0" smtClean="0">
                  <a:latin typeface="Cambria Math"/>
                </a:endParaRPr>
              </a:p>
              <a:p>
                <a:pPr marL="0" indent="0" algn="l">
                  <a:buNone/>
                </a:pPr>
                <a:r>
                  <a:rPr lang="en-US" sz="2400" dirty="0" smtClean="0">
                    <a:latin typeface="Cambria Math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 smtClean="0">
                    <a:latin typeface="Cambria Math"/>
                  </a:rPr>
                  <a:t> </a:t>
                </a:r>
              </a:p>
              <a:p>
                <a:pPr marL="0" indent="0" algn="l">
                  <a:buNone/>
                </a:pPr>
                <a:r>
                  <a:rPr lang="en-US" sz="2400" dirty="0">
                    <a:latin typeface="Cambria Math"/>
                  </a:rPr>
                  <a:t>Solution:</a:t>
                </a:r>
                <a:r>
                  <a:rPr lang="en-US" sz="2400" dirty="0" smtClean="0">
                    <a:latin typeface="Cambria Math"/>
                  </a:rPr>
                  <a:t> </a:t>
                </a:r>
                <a:r>
                  <a:rPr lang="en-US" sz="2400" dirty="0"/>
                  <a:t>D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\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   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𝑅𝑓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sz="2400" dirty="0"/>
                          <m:t>,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</m:oMath>
                </a14:m>
                <a:endParaRPr lang="en-US" sz="2400" dirty="0" smtClean="0">
                  <a:latin typeface="Cambria Math"/>
                </a:endParaRPr>
              </a:p>
              <a:p>
                <a:pPr marL="0" indent="0" algn="l">
                  <a:buNone/>
                </a:pPr>
                <a:endParaRPr lang="en-US" sz="2400" dirty="0" smtClean="0">
                  <a:solidFill>
                    <a:srgbClr val="FF0000"/>
                  </a:solidFill>
                </a:endParaRPr>
              </a:p>
              <a:p>
                <a:pPr marL="0" indent="0" algn="l">
                  <a:buNone/>
                </a:pPr>
                <a:r>
                  <a:rPr lang="en-US" sz="2400" dirty="0">
                    <a:latin typeface="Cambria Math"/>
                  </a:rPr>
                  <a:t> Example:</a:t>
                </a:r>
                <a:endParaRPr lang="en-US" sz="2400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 algn="l">
                  <a:buNone/>
                </a:pPr>
                <a:endParaRPr lang="en-US" sz="2400" dirty="0" smtClean="0"/>
              </a:p>
              <a:p>
                <a:pPr marL="0" indent="0" algn="l">
                  <a:buNone/>
                </a:pPr>
                <a:r>
                  <a:rPr lang="en-US" sz="2400" dirty="0" smtClean="0"/>
                  <a:t>f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3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 dirty="0" smtClean="0">
                        <a:latin typeface="Cambria Math"/>
                      </a:rPr>
                      <m:t>−</m:t>
                    </m:r>
                    <m:r>
                      <a:rPr lang="en-US" sz="2400" i="1" dirty="0" smtClean="0">
                        <a:latin typeface="Cambria Math"/>
                      </a:rPr>
                      <m:t>4</m:t>
                    </m:r>
                    <m:r>
                      <a:rPr lang="ar-IQ" sz="2400" i="1" dirty="0" smtClean="0">
                        <a:latin typeface="Cambria Math"/>
                      </a:rPr>
                      <m:t> </m:t>
                    </m:r>
                  </m:oMath>
                </a14:m>
                <a:endParaRPr lang="ar-IQ" sz="2400" dirty="0" smtClean="0">
                  <a:latin typeface="Cambria Math"/>
                </a:endParaRPr>
              </a:p>
              <a:p>
                <a:pPr marL="0" indent="0" algn="l">
                  <a:buNone/>
                </a:pPr>
                <a:endParaRPr lang="ar-IQ" sz="2400" dirty="0" smtClean="0"/>
              </a:p>
              <a:p>
                <a:pPr marL="0" indent="0" algn="l">
                  <a:buNone/>
                </a:pPr>
                <a:r>
                  <a:rPr lang="en-US" sz="2400" dirty="0" smtClean="0"/>
                  <a:t>D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\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e>
                    </m:d>
                  </m:oMath>
                </a14:m>
                <a:endParaRPr lang="en-US" sz="2400" i="1" dirty="0" smtClean="0">
                  <a:solidFill>
                    <a:srgbClr val="FF0000"/>
                  </a:solidFill>
                  <a:latin typeface="Cambria Math"/>
                  <a:ea typeface="Cambria Math"/>
                </a:endParaRPr>
              </a:p>
              <a:p>
                <a:pPr marL="0" indent="0" algn="l">
                  <a:buNone/>
                </a:pPr>
                <a:endParaRPr lang="en-US" sz="2400" i="1" dirty="0" smtClean="0">
                  <a:latin typeface="Cambria Math"/>
                  <a:ea typeface="Cambria Math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  <a:ea typeface="Cambria Math"/>
                        </a:rPr>
                        <m:t>𝑅𝑓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,</m:t>
                          </m:r>
                          <m:r>
                            <a:rPr lang="en-US" sz="2400" i="1" dirty="0">
                              <a:latin typeface="Cambria Math"/>
                              <a:ea typeface="Cambria Math"/>
                            </a:rPr>
                            <m:t>∞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  <a:blipFill rotWithShape="1">
                <a:blip r:embed="rId2"/>
                <a:stretch>
                  <a:fillRect l="-1933" t="-711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471" y="1052736"/>
            <a:ext cx="22574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645024"/>
            <a:ext cx="3323481" cy="252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831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88640"/>
                <a:ext cx="8507288" cy="5937523"/>
              </a:xfrm>
            </p:spPr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olidFill>
                          <a:srgbClr val="FF0000"/>
                        </a:solidFill>
                      </a:rPr>
                      <m:t>ii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FF0000"/>
                        </a:solidFill>
                      </a:rPr>
                      <m:t>)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</a:rPr>
                      <m:t>𝑏𝑥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c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 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has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two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solution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m:rPr>
                        <m:nor/>
                      </m:rPr>
                      <a:rPr lang="en-US" i="1">
                        <a:latin typeface="Cambria Math"/>
                      </a:rPr>
                      <m:t>k</m:t>
                    </m:r>
                    <m:r>
                      <m:rPr>
                        <m:nor/>
                      </m:rPr>
                      <a:rPr lang="en-US" i="1"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i="1">
                        <a:latin typeface="Cambria Math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ambria Math"/>
                  </a:rPr>
                  <a:t>); </a:t>
                </a:r>
                <a:endParaRPr lang="en-US" sz="2600" dirty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 algn="l">
                  <a:buNone/>
                </a:pPr>
                <a:r>
                  <a:rPr lang="en-US" sz="2600" dirty="0"/>
                  <a:t>D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en-US" sz="2600" dirty="0"/>
                  <a:t>=</a:t>
                </a:r>
                <a14:m>
                  <m:oMath xmlns:m="http://schemas.openxmlformats.org/officeDocument/2006/math">
                    <m:r>
                      <a:rPr lang="en-US" sz="26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\</m:t>
                    </m:r>
                    <m:d>
                      <m:dPr>
                        <m:begChr m:val="{"/>
                        <m:endChr m:val="}"/>
                        <m:ctrlPr>
                          <a:rPr lang="en-US" sz="26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h</m:t>
                        </m:r>
                      </m:e>
                    </m:d>
                    <m:r>
                      <a:rPr lang="en-US" sz="26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endParaRPr lang="en-US" sz="2600" i="1" dirty="0" smtClean="0">
                  <a:solidFill>
                    <a:srgbClr val="FF0000"/>
                  </a:solidFill>
                  <a:latin typeface="Cambria Math"/>
                  <a:ea typeface="Cambria Math"/>
                </a:endParaRPr>
              </a:p>
              <a:p>
                <a:pPr marL="0" indent="0" algn="l">
                  <a:buNone/>
                </a:pPr>
                <a:endParaRPr lang="en-US" sz="2600" i="1" dirty="0">
                  <a:solidFill>
                    <a:srgbClr val="FF0000"/>
                  </a:solidFill>
                  <a:latin typeface="Cambria Math"/>
                  <a:ea typeface="Cambria Math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2600" dirty="0">
                  <a:latin typeface="Cambria Math"/>
                </a:endParaRPr>
              </a:p>
              <a:p>
                <a:pPr marL="0" indent="0" algn="l">
                  <a:buNone/>
                </a:pPr>
                <a:r>
                  <a:rPr lang="en-US" sz="2600" dirty="0">
                    <a:latin typeface="Cambria Math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6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6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600" i="1">
                                <a:latin typeface="Cambria Math"/>
                              </a:rPr>
                              <m:t>h</m:t>
                            </m:r>
                          </m:num>
                          <m:den>
                            <m:r>
                              <a:rPr lang="en-US" sz="26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600" i="1">
                        <a:latin typeface="Cambria Math"/>
                      </a:rPr>
                      <m:t>&gt;</m:t>
                    </m:r>
                    <m:r>
                      <a:rPr lang="en-US" sz="2600" i="1">
                        <a:latin typeface="Cambria Math"/>
                      </a:rPr>
                      <m:t>0</m:t>
                    </m:r>
                    <m:r>
                      <a:rPr lang="en-US" sz="2600" i="1">
                        <a:latin typeface="Cambria Math"/>
                      </a:rPr>
                      <m:t> 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𝑅𝑓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600" i="1" smtClean="0">
                        <a:latin typeface="Cambria Math"/>
                        <a:ea typeface="Cambria Math"/>
                      </a:rPr>
                      <m:t>[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0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(</m:t>
                    </m:r>
                    <m:f>
                      <m:fPr>
                        <m:ctrlPr>
                          <a:rPr lang="en-US" sz="2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/>
                          </a:rPr>
                          <m:t>𝑘</m:t>
                        </m:r>
                        <m:r>
                          <a:rPr lang="en-US" sz="2600" i="1">
                            <a:latin typeface="Cambria Math"/>
                          </a:rPr>
                          <m:t>+</m:t>
                        </m:r>
                        <m:r>
                          <a:rPr lang="en-US" sz="2600" i="1">
                            <a:latin typeface="Cambria Math"/>
                          </a:rPr>
                          <m:t>h</m:t>
                        </m:r>
                      </m:num>
                      <m:den>
                        <m:r>
                          <a:rPr lang="en-US" sz="26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600" b="0" i="1" smtClean="0">
                        <a:latin typeface="Cambria Math"/>
                      </a:rPr>
                      <m:t>)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600" dirty="0">
                  <a:latin typeface="Cambria Math"/>
                  <a:ea typeface="Cambria Math"/>
                </a:endParaRPr>
              </a:p>
              <a:p>
                <a:pPr marL="0" indent="0" algn="l">
                  <a:buNone/>
                </a:pPr>
                <a:endParaRPr lang="en-US" sz="2600" dirty="0">
                  <a:latin typeface="Cambria Math"/>
                </a:endParaRPr>
              </a:p>
              <a:p>
                <a:pPr marL="0" indent="0" algn="l">
                  <a:buNone/>
                </a:pPr>
                <a:endParaRPr lang="ar-IQ" sz="2600" dirty="0" smtClean="0">
                  <a:latin typeface="Cambria Math"/>
                </a:endParaRPr>
              </a:p>
              <a:p>
                <a:pPr marL="0" indent="0" algn="l">
                  <a:buNone/>
                </a:pPr>
                <a:endParaRPr lang="en-US" sz="2600" dirty="0">
                  <a:latin typeface="Cambria Math"/>
                </a:endParaRPr>
              </a:p>
              <a:p>
                <a:pPr marL="0" indent="0" algn="l">
                  <a:buNone/>
                </a:pPr>
                <a:r>
                  <a:rPr lang="en-US" sz="2600" dirty="0">
                    <a:latin typeface="Cambria Math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6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sz="26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600" i="1">
                                <a:latin typeface="Cambria Math"/>
                              </a:rPr>
                              <m:t>h</m:t>
                            </m:r>
                          </m:num>
                          <m:den>
                            <m:r>
                              <a:rPr lang="en-US" sz="26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600" i="1">
                        <a:latin typeface="Cambria Math"/>
                      </a:rPr>
                      <m:t>&lt;</m:t>
                    </m:r>
                    <m:r>
                      <a:rPr lang="en-US" sz="2600" i="1">
                        <a:latin typeface="Cambria Math"/>
                      </a:rPr>
                      <m:t>0</m:t>
                    </m:r>
                    <m:r>
                      <a:rPr lang="en-US" sz="2600" i="1">
                        <a:latin typeface="Cambria Math"/>
                      </a:rPr>
                      <m:t> 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𝑅𝑓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6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sz="2600" b="0" i="1" smtClean="0">
                        <a:latin typeface="Cambria Math"/>
                        <a:ea typeface="Cambria Math"/>
                      </a:rPr>
                      <m:t>(</m:t>
                    </m:r>
                    <m:f>
                      <m:fPr>
                        <m:ctrlPr>
                          <a:rPr lang="en-US" sz="2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/>
                          </a:rPr>
                          <m:t>𝑘</m:t>
                        </m:r>
                        <m:r>
                          <a:rPr lang="en-US" sz="2600" i="1">
                            <a:latin typeface="Cambria Math"/>
                          </a:rPr>
                          <m:t>+</m:t>
                        </m:r>
                        <m:r>
                          <a:rPr lang="en-US" sz="2600" i="1">
                            <a:latin typeface="Cambria Math"/>
                          </a:rPr>
                          <m:t>h</m:t>
                        </m:r>
                      </m:num>
                      <m:den>
                        <m:r>
                          <a:rPr lang="en-US" sz="26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600" b="0" i="1" smtClean="0">
                        <a:latin typeface="Cambria Math"/>
                      </a:rPr>
                      <m:t>)</m:t>
                    </m:r>
                    <m:r>
                      <a:rPr lang="en-US" sz="2600" i="1">
                        <a:latin typeface="Cambria Math"/>
                      </a:rPr>
                      <m:t>,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0</m:t>
                    </m:r>
                    <m:r>
                      <a:rPr lang="en-US" sz="2600" i="1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sz="2600" dirty="0">
                  <a:solidFill>
                    <a:srgbClr val="FF0000"/>
                  </a:solidFill>
                  <a:latin typeface="Cambria Math"/>
                </a:endParaRPr>
              </a:p>
              <a:p>
                <a:endParaRPr lang="ar-IQ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88640"/>
                <a:ext cx="8507288" cy="5937523"/>
              </a:xfrm>
              <a:blipFill rotWithShape="1">
                <a:blip r:embed="rId2"/>
                <a:stretch>
                  <a:fillRect l="-2865" t="-1335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905" y="2045644"/>
            <a:ext cx="2176463" cy="144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512" y="3861048"/>
            <a:ext cx="238125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0706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</p:spPr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en-US" sz="2800" dirty="0" smtClean="0"/>
                  <a:t>Example: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r>
                          <a:rPr lang="en-US" sz="2800" i="1">
                            <a:latin typeface="Cambria Math"/>
                          </a:rPr>
                          <m:t>4</m:t>
                        </m:r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r>
                          <a:rPr lang="en-US" sz="2800" i="1">
                            <a:latin typeface="Cambria Math"/>
                          </a:rPr>
                          <m:t>5</m:t>
                        </m:r>
                      </m:den>
                    </m:f>
                  </m:oMath>
                </a14:m>
                <a:endParaRPr lang="ar-IQ" sz="2800" dirty="0" smtClean="0"/>
              </a:p>
              <a:p>
                <a:pPr marL="0" indent="0" algn="l">
                  <a:buNone/>
                </a:pPr>
                <a:r>
                  <a:rPr lang="en-US" sz="2800" dirty="0" err="1"/>
                  <a:t>Solu</a:t>
                </a:r>
                <a:r>
                  <a:rPr lang="en-US" sz="2800" dirty="0" smtClean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𝑓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𝑥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=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(</m:t>
                        </m:r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r>
                          <a:rPr lang="en-US" sz="2800" i="1">
                            <a:latin typeface="Cambria Math"/>
                          </a:rPr>
                          <m:t>5</m:t>
                        </m:r>
                        <m:r>
                          <a:rPr lang="en-US" sz="2800" i="1">
                            <a:latin typeface="Cambria Math"/>
                          </a:rPr>
                          <m:t>)(</m:t>
                        </m:r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  <m:r>
                          <a:rPr lang="en-US" sz="28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ar-IQ" sz="2800" dirty="0" smtClean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      </m:t>
                      </m:r>
                      <m:r>
                        <a:rPr lang="en-US" sz="2800" b="0" i="1" smtClean="0">
                          <a:latin typeface="Cambria Math"/>
                        </a:rPr>
                        <m:t>𝑘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5</m:t>
                      </m:r>
                      <m:r>
                        <a:rPr lang="en-US" sz="2800" b="0" i="1" smtClean="0">
                          <a:latin typeface="Cambria Math"/>
                        </a:rPr>
                        <m:t>,   </m:t>
                      </m:r>
                      <m:r>
                        <a:rPr lang="en-US" sz="2800" b="0" i="1" smtClean="0">
                          <a:latin typeface="Cambria Math"/>
                        </a:rPr>
                        <m:t>h</m:t>
                      </m:r>
                      <m:r>
                        <a:rPr lang="en-US" sz="2800" b="0" i="1" smtClean="0">
                          <a:latin typeface="Cambria Math"/>
                        </a:rPr>
                        <m:t>=−</m:t>
                      </m:r>
                      <m:r>
                        <a:rPr lang="en-US" sz="28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b="0" dirty="0" smtClean="0"/>
              </a:p>
              <a:p>
                <a:pPr marL="0" indent="0" algn="l">
                  <a:buNone/>
                </a:pPr>
                <a:r>
                  <a:rPr lang="ar-IQ" sz="2800" dirty="0" smtClean="0"/>
                  <a:t>  </a:t>
                </a:r>
                <a:r>
                  <a:rPr lang="en-US" sz="2800" dirty="0" smtClean="0"/>
                  <a:t> D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en-US" sz="2800" dirty="0"/>
                  <a:t>=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\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5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,−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sz="2800" b="0" dirty="0" smtClean="0">
                  <a:solidFill>
                    <a:srgbClr val="FF0000"/>
                  </a:solidFill>
                  <a:ea typeface="Cambria Math"/>
                </a:endParaRPr>
              </a:p>
              <a:p>
                <a:pPr marL="0" indent="0" algn="l">
                  <a:buNone/>
                </a:pPr>
                <a:endParaRPr lang="en-US" sz="2800" i="1" dirty="0">
                  <a:solidFill>
                    <a:srgbClr val="FF0000"/>
                  </a:solidFill>
                  <a:latin typeface="Cambria Math"/>
                  <a:ea typeface="Cambria Math"/>
                </a:endParaRPr>
              </a:p>
              <a:p>
                <a:pPr marL="0" indent="0" algn="l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ar-IQ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ar-IQ" sz="2800" i="1">
                            <a:latin typeface="Cambria Math"/>
                          </a:rPr>
                          <m:t>5</m:t>
                        </m:r>
                        <m:r>
                          <a:rPr lang="ar-IQ" sz="2800" i="1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ar-IQ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ar-IQ" sz="2800" i="1">
                                <a:latin typeface="Cambria Math"/>
                              </a:rPr>
                              <m:t>−</m:t>
                            </m:r>
                            <m:r>
                              <a:rPr lang="ar-IQ" sz="2800" i="1">
                                <a:latin typeface="Cambria Math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ar-IQ" sz="28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ar-IQ" sz="2800" dirty="0"/>
                      <m:t>=</m:t>
                    </m:r>
                    <m:r>
                      <a:rPr lang="en-US" sz="2800" i="1">
                        <a:latin typeface="Cambria Math"/>
                      </a:rPr>
                      <m:t>2</m:t>
                    </m:r>
                    <m:r>
                      <a:rPr lang="en-US" sz="280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&lt;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en-US" sz="2800" b="0" dirty="0" smtClean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  <a:ea typeface="Cambria Math"/>
                        </a:rPr>
                        <m:t>𝑅𝑓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ℝ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\</m:t>
                      </m:r>
                      <m:r>
                        <m:rPr>
                          <m:lit/>
                        </m:rPr>
                        <a:rPr lang="en-US" sz="2800" i="1">
                          <a:latin typeface="Cambria Math"/>
                          <a:ea typeface="Cambria Math"/>
                        </a:rPr>
                        <m:t>(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9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,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 algn="l">
                  <a:buNone/>
                </a:pPr>
                <a:endParaRPr lang="en-US" sz="2800" dirty="0" smtClean="0"/>
              </a:p>
              <a:p>
                <a:pPr marL="0" indent="0" algn="l">
                  <a:buNone/>
                </a:pPr>
                <a:r>
                  <a:rPr lang="en-US" sz="2800" b="1" dirty="0" err="1"/>
                  <a:t>h.w</a:t>
                </a:r>
                <a:r>
                  <a:rPr lang="en-US" sz="2800" b="1" dirty="0" smtClean="0"/>
                  <a:t>: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>
                            <a:latin typeface="Cambria Math"/>
                          </a:rPr>
                          <m:t>−</m:t>
                        </m:r>
                        <m:r>
                          <a:rPr lang="en-US" sz="2800" b="0" i="1">
                            <a:latin typeface="Cambria Math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2800" b="1" dirty="0"/>
                  <a:t> </a:t>
                </a:r>
                <a:endParaRPr lang="ar-IQ" sz="2800" b="1" dirty="0" smtClean="0"/>
              </a:p>
              <a:p>
                <a:pPr marL="0" indent="0" algn="l">
                  <a:buNone/>
                </a:pPr>
                <a:r>
                  <a:rPr lang="en-US" sz="2800" b="1" dirty="0" smtClean="0"/>
                  <a:t> </a:t>
                </a:r>
                <a:r>
                  <a:rPr lang="ar-IQ" sz="2800" dirty="0" smtClean="0"/>
                  <a:t>      </a:t>
                </a:r>
                <a:endParaRPr lang="ar-IQ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  <a:blipFill rotWithShape="1">
                <a:blip r:embed="rId2"/>
                <a:stretch>
                  <a:fillRect l="-8867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844824"/>
            <a:ext cx="4162303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8854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260648"/>
                <a:ext cx="8712968" cy="6408712"/>
              </a:xfrm>
            </p:spPr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en-US" dirty="0" smtClean="0"/>
                  <a:t>Example: </a:t>
                </a:r>
                <a:endParaRPr lang="en-US" i="1" dirty="0" smtClean="0">
                  <a:latin typeface="Cambria Math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</a:rPr>
                        <m:t>𝑘</m:t>
                      </m:r>
                      <m:r>
                        <a:rPr lang="en-US" sz="2800" i="1" dirty="0" smtClean="0">
                          <a:latin typeface="Cambria Math"/>
                        </a:rPr>
                        <m:t>(</m:t>
                      </m:r>
                      <m:r>
                        <a:rPr lang="en-US" sz="2800" i="1" dirty="0" smtClean="0">
                          <a:latin typeface="Cambria Math"/>
                        </a:rPr>
                        <m:t>𝑥</m:t>
                      </m:r>
                      <m:r>
                        <a:rPr lang="en-US" sz="2800" i="1" dirty="0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/>
                            </a:rPr>
                            <m:t>5</m:t>
                          </m:r>
                          <m:r>
                            <a:rPr lang="en-US" sz="2800" i="1" dirty="0">
                              <a:latin typeface="Cambria Math"/>
                            </a:rPr>
                            <m:t>+</m:t>
                          </m:r>
                          <m:r>
                            <a:rPr lang="en-US" sz="2800" i="1" dirty="0"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i="1" dirty="0">
                              <a:latin typeface="Cambria Math"/>
                            </a:rPr>
                            <m:t>2</m:t>
                          </m:r>
                          <m:r>
                            <a:rPr lang="en-US" sz="2800" i="1" dirty="0">
                              <a:latin typeface="Cambria Math"/>
                            </a:rPr>
                            <m:t>−</m:t>
                          </m:r>
                          <m:r>
                            <a:rPr lang="en-US" sz="2800" i="1" dirty="0">
                              <a:latin typeface="Cambria Math"/>
                            </a:rPr>
                            <m:t>𝑥</m:t>
                          </m:r>
                          <m:r>
                            <a:rPr lang="en-US" sz="2800" i="1" dirty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 smtClean="0"/>
              </a:p>
              <a:p>
                <a:pPr marL="0" indent="0" algn="l">
                  <a:buNone/>
                </a:pPr>
                <a:endParaRPr lang="en-US" sz="2800" dirty="0" smtClean="0"/>
              </a:p>
              <a:p>
                <a:pPr marL="0" indent="0" algn="l">
                  <a:buNone/>
                </a:pPr>
                <a:endParaRPr lang="en-US" sz="2800" dirty="0"/>
              </a:p>
              <a:p>
                <a:pPr marL="0" indent="0" algn="l">
                  <a:buNone/>
                </a:pPr>
                <a:endParaRPr lang="en-US" sz="2800" dirty="0" smtClean="0"/>
              </a:p>
              <a:p>
                <a:pPr marL="0" indent="0" algn="l">
                  <a:buNone/>
                </a:pPr>
                <a:endParaRPr lang="en-US" sz="2800" dirty="0"/>
              </a:p>
              <a:p>
                <a:pPr marL="0" indent="0" algn="l">
                  <a:buNone/>
                </a:pPr>
                <a:endParaRPr lang="ar-IQ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260648"/>
                <a:ext cx="8712968" cy="6408712"/>
              </a:xfrm>
              <a:blipFill rotWithShape="1">
                <a:blip r:embed="rId2"/>
                <a:stretch>
                  <a:fillRect l="-2797" t="-1427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07504" y="1988840"/>
                <a:ext cx="4032447" cy="31587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endParaRPr lang="en-US" sz="2800" dirty="0" smtClean="0"/>
              </a:p>
              <a:p>
                <a:pPr algn="l"/>
                <a:endParaRPr lang="en-US" sz="2800" dirty="0"/>
              </a:p>
              <a:p>
                <a:pPr algn="l"/>
                <a:endParaRPr lang="en-US" sz="2800" dirty="0" smtClean="0"/>
              </a:p>
              <a:p>
                <a:pPr algn="l"/>
                <a:r>
                  <a:rPr lang="en-US" sz="2800" dirty="0" smtClean="0"/>
                  <a:t>D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en-US" sz="2800" dirty="0"/>
                  <a:t>=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\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,−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e>
                    </m:d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endParaRPr lang="en-US" sz="2800" i="1" dirty="0" smtClean="0">
                  <a:solidFill>
                    <a:srgbClr val="FF0000"/>
                  </a:solidFill>
                  <a:latin typeface="Cambria Math"/>
                  <a:ea typeface="Cambria Math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  <a:ea typeface="Cambria Math"/>
                        </a:rPr>
                        <m:t>𝑅𝑓</m:t>
                      </m:r>
                      <m:r>
                        <a:rPr lang="en-US" sz="32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ℝ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\</m:t>
                      </m:r>
                      <m:r>
                        <m:rPr>
                          <m:lit/>
                        </m:rPr>
                        <a:rPr lang="en-US" sz="2800" i="1"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sz="2800" b="0" i="1" smtClean="0">
                          <a:latin typeface="Cambria Math"/>
                        </a:rPr>
                        <m:t>2</m:t>
                      </m:r>
                      <m:r>
                        <a:rPr lang="en-US" sz="2800" b="0" i="1" smtClean="0">
                          <a:latin typeface="Cambria Math"/>
                        </a:rPr>
                        <m:t>.</m:t>
                      </m:r>
                      <m:r>
                        <a:rPr lang="en-US" sz="2800" b="0" i="1" smtClean="0">
                          <a:latin typeface="Cambria Math"/>
                        </a:rPr>
                        <m:t>4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Cambria Math"/>
                  <a:ea typeface="Cambria Math"/>
                </a:endParaRPr>
              </a:p>
              <a:p>
                <a:pPr algn="l"/>
                <a:endParaRPr lang="en-US" sz="2800" i="1" dirty="0" smtClean="0">
                  <a:solidFill>
                    <a:srgbClr val="FF0000"/>
                  </a:solidFill>
                  <a:latin typeface="Cambria Math"/>
                  <a:ea typeface="Cambria Math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ar-IQ" sz="28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988840"/>
                <a:ext cx="4032447" cy="3158750"/>
              </a:xfrm>
              <a:prstGeom prst="rect">
                <a:avLst/>
              </a:prstGeom>
              <a:blipFill rotWithShape="1">
                <a:blip r:embed="rId3"/>
                <a:stretch>
                  <a:fillRect l="-5144" t="-1737" b="-4440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242" y="1550989"/>
            <a:ext cx="3428221" cy="3246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76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Domain, Range and Graph </a:t>
            </a:r>
            <a:endParaRPr lang="ar-IQ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908720"/>
                <a:ext cx="9036496" cy="5832648"/>
              </a:xfrm>
            </p:spPr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en-US" sz="2800" dirty="0"/>
                  <a:t>The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domain</a:t>
                </a:r>
                <a:r>
                  <a:rPr lang="en-US" sz="2800" dirty="0"/>
                  <a:t> of a function is the set of its </a:t>
                </a:r>
                <a:r>
                  <a:rPr lang="en-US" sz="2800" dirty="0" smtClean="0"/>
                  <a:t>possible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inputs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dirty="0" smtClean="0"/>
                  <a:t>, i.e</a:t>
                </a:r>
                <a:r>
                  <a:rPr lang="en-US" sz="2800" dirty="0"/>
                  <a:t>., the set of input values where for which the function is defined.</a:t>
                </a:r>
              </a:p>
              <a:p>
                <a:pPr marL="0" indent="0" algn="l">
                  <a:buNone/>
                </a:pPr>
                <a:r>
                  <a:rPr lang="en-US" sz="2800" dirty="0"/>
                  <a:t>The 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range</a:t>
                </a:r>
                <a:r>
                  <a:rPr lang="en-US" sz="2800" dirty="0"/>
                  <a:t> of a function is the complete set of </a:t>
                </a:r>
                <a:r>
                  <a:rPr lang="en-US" sz="2800" dirty="0" smtClean="0"/>
                  <a:t>all possible </a:t>
                </a:r>
                <a:r>
                  <a:rPr lang="en-US" sz="2800" dirty="0"/>
                  <a:t> 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resulting values (</a:t>
                </a:r>
                <a:r>
                  <a:rPr lang="en-US" sz="2800" dirty="0">
                    <a:solidFill>
                      <a:srgbClr val="FF0000"/>
                    </a:solidFill>
                  </a:rPr>
                  <a:t>out puts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)</a:t>
                </a:r>
                <a:r>
                  <a:rPr lang="en-US" sz="2800" dirty="0"/>
                  <a:t> of the dependent </a:t>
                </a:r>
                <a:r>
                  <a:rPr lang="en-US" sz="2800" dirty="0" smtClean="0"/>
                  <a:t>variable </a:t>
                </a:r>
                <a:r>
                  <a:rPr lang="en-US" sz="2800" dirty="0"/>
                  <a:t>(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y</a:t>
                </a:r>
                <a:r>
                  <a:rPr lang="en-US" sz="2800" i="1" dirty="0"/>
                  <a:t>, </a:t>
                </a:r>
                <a:r>
                  <a:rPr lang="en-US" sz="2800" dirty="0"/>
                  <a:t>usually), after we have substituted the domain</a:t>
                </a:r>
                <a:endParaRPr lang="ar-IQ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908720"/>
                <a:ext cx="9036496" cy="5832648"/>
              </a:xfrm>
              <a:blipFill rotWithShape="1">
                <a:blip r:embed="rId2"/>
                <a:stretch>
                  <a:fillRect l="-2497" t="-940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857601"/>
            <a:ext cx="4583860" cy="244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4811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l">
                  <a:buNone/>
                </a:pPr>
                <a:r>
                  <a:rPr lang="en-US" b="1" dirty="0" smtClean="0"/>
                  <a:t>5) Square root function</a:t>
                </a:r>
                <a:r>
                  <a:rPr lang="en-US" dirty="0" smtClean="0"/>
                  <a:t>:</a:t>
                </a:r>
              </a:p>
              <a:p>
                <a:pPr marL="0" indent="0" algn="l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4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40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40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4000" i="1">
                            <a:latin typeface="Cambria Math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sz="4000" dirty="0" smtClean="0"/>
                  <a:t>         D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sz="4000" dirty="0" smtClean="0"/>
                  <a:t>=[0,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4000" dirty="0" smtClean="0"/>
                  <a:t>) ,     R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sz="4000" dirty="0" smtClean="0"/>
                  <a:t>= [0,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4000" dirty="0" smtClean="0"/>
                  <a:t>)</a:t>
                </a:r>
              </a:p>
              <a:p>
                <a:pPr marL="0" indent="0" algn="l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4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40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40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4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4000" i="1">
                            <a:latin typeface="Cambria Math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sz="4000" dirty="0"/>
                  <a:t>    </a:t>
                </a:r>
                <a:r>
                  <a:rPr lang="en-US" sz="4000" dirty="0" smtClean="0"/>
                  <a:t>  D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en-US" sz="4000" dirty="0" smtClean="0"/>
                  <a:t>=(</a:t>
                </a:r>
                <a14:m>
                  <m:oMath xmlns:m="http://schemas.openxmlformats.org/officeDocument/2006/math">
                    <m:r>
                      <a:rPr lang="en-US" sz="4000" b="0" i="0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4000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4000" dirty="0"/>
                  <a:t>,</a:t>
                </a:r>
                <a:r>
                  <a:rPr lang="en-US" sz="4000" dirty="0" smtClean="0"/>
                  <a:t>0] </a:t>
                </a:r>
                <a:r>
                  <a:rPr lang="en-US" sz="4000" dirty="0"/>
                  <a:t>, R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en-US" sz="4000" dirty="0"/>
                  <a:t>= [0,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4000" dirty="0"/>
                  <a:t>)</a:t>
                </a:r>
              </a:p>
              <a:p>
                <a:pPr marL="0" indent="0" algn="l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4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4000" i="1">
                        <a:latin typeface="Cambria Math"/>
                      </a:rPr>
                      <m:t>=</m:t>
                    </m:r>
                    <m:r>
                      <a:rPr lang="en-US" sz="4000" b="0" i="1" smtClean="0">
                        <a:latin typeface="Cambria Math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sz="40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4000" i="1">
                            <a:latin typeface="Cambria Math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sz="4000" dirty="0"/>
                  <a:t>    </a:t>
                </a:r>
                <a:r>
                  <a:rPr lang="en-US" sz="4000" dirty="0" smtClean="0"/>
                  <a:t> D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en-US" sz="4000" dirty="0"/>
                  <a:t>=[0,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4000" dirty="0"/>
                  <a:t>) , </a:t>
                </a:r>
                <a:r>
                  <a:rPr lang="en-US" sz="4000" dirty="0" smtClean="0"/>
                  <a:t>   R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en-US" sz="4000" dirty="0"/>
                  <a:t>= </a:t>
                </a:r>
                <a:r>
                  <a:rPr lang="en-US" sz="4000" dirty="0" smtClean="0"/>
                  <a:t>(</a:t>
                </a:r>
                <a14:m>
                  <m:oMath xmlns:m="http://schemas.openxmlformats.org/officeDocument/2006/math">
                    <m:r>
                      <a:rPr lang="en-US" sz="4000" b="0" i="0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4000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4000" dirty="0"/>
                  <a:t>,</a:t>
                </a:r>
                <a:r>
                  <a:rPr lang="en-US" sz="4000" dirty="0" smtClean="0"/>
                  <a:t>0]</a:t>
                </a:r>
              </a:p>
              <a:p>
                <a:pPr marL="0" indent="0" algn="l">
                  <a:buNone/>
                </a:pP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4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4000" i="1">
                        <a:latin typeface="Cambria Math"/>
                      </a:rPr>
                      <m:t>=</m:t>
                    </m:r>
                    <m:r>
                      <a:rPr lang="en-US" sz="4000" b="0" i="1" smtClean="0">
                        <a:latin typeface="Cambria Math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sz="40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4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4000" i="1">
                            <a:latin typeface="Cambria Math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sz="4000" dirty="0"/>
                  <a:t>  </a:t>
                </a:r>
                <a:r>
                  <a:rPr lang="en-US" sz="4000" dirty="0" smtClean="0"/>
                  <a:t>D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en-US" sz="4000" dirty="0"/>
                  <a:t>=(</a:t>
                </a:r>
                <a14:m>
                  <m:oMath xmlns:m="http://schemas.openxmlformats.org/officeDocument/2006/math">
                    <m:r>
                      <a:rPr lang="en-US" sz="400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4000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4000" dirty="0"/>
                  <a:t>,0</a:t>
                </a:r>
                <a:r>
                  <a:rPr lang="en-US" sz="4000" dirty="0" smtClean="0"/>
                  <a:t>], </a:t>
                </a:r>
                <a:r>
                  <a:rPr lang="en-US" sz="4000" dirty="0"/>
                  <a:t>R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en-US" sz="4000" dirty="0"/>
                  <a:t>= (</a:t>
                </a:r>
                <a14:m>
                  <m:oMath xmlns:m="http://schemas.openxmlformats.org/officeDocument/2006/math">
                    <m:r>
                      <a:rPr lang="en-US" sz="400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4000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3800" dirty="0"/>
                  <a:t>,0]</a:t>
                </a:r>
              </a:p>
              <a:p>
                <a:pPr marL="0" indent="0" algn="l">
                  <a:buNone/>
                </a:pPr>
                <a:endParaRPr lang="en-US" dirty="0" smtClean="0"/>
              </a:p>
              <a:p>
                <a:pPr marL="0" indent="0" algn="l">
                  <a:buNone/>
                </a:pPr>
                <a:endParaRPr lang="ar-IQ" dirty="0"/>
              </a:p>
              <a:p>
                <a:pPr marL="0" indent="0" algn="l">
                  <a:buNone/>
                </a:pPr>
                <a:r>
                  <a:rPr lang="en-US" dirty="0" smtClean="0"/>
                  <a:t>Example: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2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3</m:t>
                    </m:r>
                    <m:r>
                      <a:rPr lang="en-US" b="0" i="1" smtClean="0">
                        <a:latin typeface="Cambria Math"/>
                      </a:rPr>
                      <m:t>   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2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 algn="l">
                  <a:buNone/>
                </a:pPr>
                <a:r>
                  <a:rPr lang="en-US" dirty="0"/>
                  <a:t>D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=[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2</a:t>
                </a:r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dirty="0"/>
                  <a:t>) ,     R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 smtClean="0"/>
                  <a:t>[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3</a:t>
                </a:r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indent="0" algn="l">
                  <a:buNone/>
                </a:pPr>
                <a:endParaRPr lang="en-US" dirty="0" smtClean="0"/>
              </a:p>
              <a:p>
                <a:pPr marL="0" indent="0" algn="l">
                  <a:buNone/>
                </a:pPr>
                <a:endParaRPr lang="en-US" dirty="0" smtClean="0"/>
              </a:p>
              <a:p>
                <a:pPr marL="0" indent="0" algn="l">
                  <a:buNone/>
                </a:pPr>
                <a:endParaRPr lang="en-US" dirty="0" smtClean="0"/>
              </a:p>
              <a:p>
                <a:pPr marL="0" indent="0" algn="l">
                  <a:buNone/>
                </a:pPr>
                <a:r>
                  <a:rPr lang="en-US" dirty="0" smtClean="0"/>
                  <a:t>Example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1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0" indent="0" algn="l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/>
                      </a:rPr>
                      <m:t>1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ar-IQ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≤−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en-US" b="0" dirty="0" smtClean="0">
                  <a:solidFill>
                    <a:schemeClr val="tx1"/>
                  </a:solidFill>
                  <a:ea typeface="Cambria Math"/>
                </a:endParaRPr>
              </a:p>
              <a:p>
                <a:pPr marL="0" indent="0" algn="l">
                  <a:buNone/>
                </a:pPr>
                <a:r>
                  <a:rPr lang="en-US" dirty="0"/>
                  <a:t>D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=(-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dirty="0" smtClean="0"/>
                  <a:t>,-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1</a:t>
                </a:r>
                <a:r>
                  <a:rPr lang="en-US" dirty="0" smtClean="0"/>
                  <a:t>] </a:t>
                </a:r>
                <a:r>
                  <a:rPr lang="en-US" dirty="0"/>
                  <a:t>,     R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]</a:t>
                </a:r>
                <a:endParaRPr lang="en-US" dirty="0"/>
              </a:p>
              <a:p>
                <a:pPr marL="0" indent="0" algn="l">
                  <a:buNone/>
                </a:pPr>
                <a:endParaRPr lang="en-US" dirty="0"/>
              </a:p>
              <a:p>
                <a:pPr marL="0" indent="0" algn="l">
                  <a:buNone/>
                </a:pPr>
                <a:r>
                  <a:rPr lang="en-US" dirty="0" smtClean="0"/>
                  <a:t>H.W: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 smtClean="0"/>
                  <a:t>+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marL="0" indent="0" algn="l">
                  <a:buNone/>
                </a:pPr>
                <a:r>
                  <a:rPr lang="en-US" dirty="0" smtClean="0"/>
                  <a:t> </a:t>
                </a:r>
                <a:endParaRPr lang="ar-IQ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  <a:blipFill rotWithShape="1">
                <a:blip r:embed="rId2"/>
                <a:stretch>
                  <a:fillRect l="-2200" t="-1422" b="-1689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951" y="116920"/>
            <a:ext cx="1638841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535" y="2708920"/>
            <a:ext cx="1676438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535" y="4509120"/>
            <a:ext cx="1971276" cy="183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7953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IQ" dirty="0"/>
          </a:p>
        </p:txBody>
      </p:sp>
      <p:pic>
        <p:nvPicPr>
          <p:cNvPr id="2050" name="Picture 2" descr="Inverse of a Function Section 5.6 Beginning on Page ppt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2502"/>
            <a:ext cx="9112032" cy="669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366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IQ"/>
          </a:p>
        </p:txBody>
      </p:sp>
      <p:pic>
        <p:nvPicPr>
          <p:cNvPr id="3074" name="Picture 2" descr="Inverse of a Function Section 5.6 Beginning on Page ppt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036496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MFG Inverse Functions"/>
          <p:cNvSpPr>
            <a:spLocks noChangeAspect="1" noChangeArrowheads="1"/>
          </p:cNvSpPr>
          <p:nvPr/>
        </p:nvSpPr>
        <p:spPr bwMode="auto">
          <a:xfrm>
            <a:off x="8923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359811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264696" cy="3825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64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58092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Algebraic functions</a:t>
            </a:r>
            <a:endParaRPr lang="ar-IQ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80728"/>
                <a:ext cx="9144000" cy="5877272"/>
              </a:xfrm>
            </p:spPr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ar-IQ" sz="2400" dirty="0" smtClean="0"/>
                  <a:t> </a:t>
                </a:r>
                <a:r>
                  <a:rPr lang="en-US" sz="2400" dirty="0" smtClean="0"/>
                  <a:t>1. </a:t>
                </a:r>
                <a:r>
                  <a:rPr lang="en-US" sz="2400" b="1" dirty="0" smtClean="0"/>
                  <a:t>Constant function</a:t>
                </a:r>
                <a:r>
                  <a:rPr lang="en-US" sz="2400" dirty="0" smtClean="0"/>
                  <a:t>:</a:t>
                </a: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𝑐</m:t>
                      </m:r>
                      <m:r>
                        <a:rPr lang="en-US" sz="2400" b="0" i="1" smtClean="0">
                          <a:latin typeface="Cambria Math"/>
                        </a:rPr>
                        <m:t>,    </m:t>
                      </m:r>
                      <m:r>
                        <a:rPr lang="en-US" sz="2400" b="0" i="1" smtClean="0">
                          <a:latin typeface="Cambria Math"/>
                        </a:rPr>
                        <m:t>𝑐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ℝ</m:t>
                      </m:r>
                    </m:oMath>
                  </m:oMathPara>
                </a14:m>
                <a:endParaRPr lang="en-US" sz="2400" b="0" dirty="0" smtClean="0">
                  <a:ea typeface="Cambria Math"/>
                </a:endParaRPr>
              </a:p>
              <a:p>
                <a:pPr marL="0" indent="0" algn="l">
                  <a:buNone/>
                </a:pPr>
                <a:r>
                  <a:rPr lang="ar-IQ" sz="2400" dirty="0" smtClean="0"/>
                  <a:t>   </a:t>
                </a:r>
                <a:r>
                  <a:rPr lang="en-US" sz="2400" dirty="0" smtClean="0"/>
                  <a:t>Domain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𝑓</m:t>
                    </m:r>
                    <m:r>
                      <a:rPr lang="en-US" sz="2400" i="1" dirty="0" smtClean="0">
                        <a:latin typeface="Cambria Math"/>
                      </a:rPr>
                      <m:t> =</m:t>
                    </m:r>
                    <m:r>
                      <a:rPr lang="en-US" sz="2400" i="1" dirty="0" smtClean="0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 and range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r>
                      <a:rPr lang="en-US" sz="2400" b="0" i="1" smtClean="0">
                        <a:latin typeface="Cambria Math"/>
                      </a:rPr>
                      <m:t>={</m:t>
                    </m:r>
                    <m:r>
                      <a:rPr lang="en-US" sz="2400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z="2400" dirty="0" smtClean="0"/>
                  <a:t> }                    </a:t>
                </a:r>
              </a:p>
              <a:p>
                <a:pPr marL="0" indent="0" algn="l">
                  <a:buNone/>
                </a:pPr>
                <a:r>
                  <a:rPr lang="en-US" sz="2400" dirty="0" smtClean="0"/>
                  <a:t>Example: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  <a:p>
                <a:pPr marL="0" indent="0" algn="l">
                  <a:buNone/>
                </a:pPr>
                <a:r>
                  <a:rPr lang="en-US" sz="2400" dirty="0"/>
                  <a:t>Domain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𝑓</m:t>
                    </m:r>
                    <m:r>
                      <a:rPr lang="en-US" sz="2400" i="1" dirty="0">
                        <a:latin typeface="Cambria Math"/>
                      </a:rPr>
                      <m:t> =</m:t>
                    </m:r>
                    <m:r>
                      <a:rPr lang="en-US" sz="2400" i="1" dirty="0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sz="2400" i="1" dirty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 and range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  <m:r>
                      <a:rPr lang="en-US" sz="2400" i="1">
                        <a:latin typeface="Cambria Math"/>
                      </a:rPr>
                      <m:t>={</m:t>
                    </m:r>
                    <m:r>
                      <a:rPr lang="en-US" sz="2400" b="0" i="1" smtClean="0">
                        <a:latin typeface="Cambria Math"/>
                      </a:rPr>
                      <m:t>2</m:t>
                    </m:r>
                    <m:r>
                      <a:rPr lang="en-US" sz="2400" b="0" i="1" smtClean="0">
                        <a:latin typeface="Cambria Math"/>
                      </a:rPr>
                      <m:t>}</m:t>
                    </m:r>
                  </m:oMath>
                </a14:m>
                <a:endParaRPr lang="en-US" sz="2400" dirty="0"/>
              </a:p>
              <a:p>
                <a:pPr marL="0" indent="0" algn="l">
                  <a:buNone/>
                </a:pPr>
                <a:r>
                  <a:rPr lang="en-US" sz="2400" dirty="0"/>
                  <a:t>Example: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 algn="l">
                  <a:buNone/>
                </a:pPr>
                <a:r>
                  <a:rPr lang="en-US" sz="2400" dirty="0"/>
                  <a:t>}</a:t>
                </a:r>
                <a:r>
                  <a:rPr lang="ar-IQ" sz="2400" dirty="0" smtClean="0"/>
                  <a:t> </a:t>
                </a:r>
                <a:r>
                  <a:rPr lang="en-US" sz="2400" dirty="0" smtClean="0"/>
                  <a:t>Domain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𝑓</m:t>
                    </m:r>
                    <m:r>
                      <a:rPr lang="en-US" sz="2400" i="1" dirty="0">
                        <a:latin typeface="Cambria Math"/>
                      </a:rPr>
                      <m:t> =</m:t>
                    </m:r>
                    <m:r>
                      <a:rPr lang="en-US" sz="2400" i="1" dirty="0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sz="2400" i="1" dirty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 and range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  <m:r>
                      <a:rPr lang="en-US" sz="2400" i="1">
                        <a:latin typeface="Cambria Math"/>
                      </a:rPr>
                      <m:t>={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 dirty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 algn="l">
                  <a:buNone/>
                </a:pPr>
                <a:endParaRPr lang="en-US" sz="2400" dirty="0" smtClean="0"/>
              </a:p>
              <a:p>
                <a:pPr marL="0" indent="0" algn="l">
                  <a:buNone/>
                </a:pPr>
                <a:r>
                  <a:rPr lang="en-US" sz="2400" dirty="0" smtClean="0"/>
                  <a:t>2. </a:t>
                </a:r>
                <a:r>
                  <a:rPr lang="en-US" sz="2400" b="1" dirty="0" smtClean="0"/>
                  <a:t>Linear function</a:t>
                </a:r>
                <a:r>
                  <a:rPr lang="en-US" sz="2400" dirty="0" smtClean="0"/>
                  <a:t>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  </m:t>
                    </m:r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dirty="0"/>
                          <m:t>x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𝑎𝑥</m:t>
                    </m:r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𝑏</m:t>
                    </m:r>
                    <m:r>
                      <a:rPr lang="en-US" sz="2400" b="0" i="1" smtClean="0">
                        <a:latin typeface="Cambria Math"/>
                      </a:rPr>
                      <m:t>,   </m:t>
                    </m:r>
                    <m:r>
                      <a:rPr lang="en-US" sz="2400" b="0" i="1" smtClean="0">
                        <a:latin typeface="Cambria Math"/>
                      </a:rPr>
                      <m:t>𝑎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𝑏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 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𝑎𝑛𝑑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GB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US" sz="2400" b="0" i="1" dirty="0" smtClean="0">
                  <a:latin typeface="Cambria Math"/>
                  <a:ea typeface="Cambria Math"/>
                </a:endParaRPr>
              </a:p>
              <a:p>
                <a:pPr marL="0" indent="0" algn="l">
                  <a:buNone/>
                </a:pPr>
                <a:r>
                  <a:rPr lang="en-US" sz="2400" dirty="0" smtClean="0">
                    <a:ea typeface="Cambria Math"/>
                  </a:rPr>
                  <a:t>Domain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 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𝑎𝑛𝑑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 </m:t>
                    </m:r>
                  </m:oMath>
                </a14:m>
                <a:r>
                  <a:rPr lang="en-US" sz="2400" b="0" i="0" dirty="0" smtClean="0">
                    <a:latin typeface="+mj-lt"/>
                    <a:ea typeface="Cambria Math"/>
                  </a:rPr>
                  <a:t>Range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endParaRPr lang="ar-IQ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80728"/>
                <a:ext cx="9144000" cy="5877272"/>
              </a:xfrm>
              <a:blipFill rotWithShape="1">
                <a:blip r:embed="rId2"/>
                <a:stretch>
                  <a:fillRect l="-1933" t="-934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980728"/>
            <a:ext cx="2592288" cy="186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45" y="5266690"/>
            <a:ext cx="2088232" cy="1575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0303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</p:spPr>
            <p:txBody>
              <a:bodyPr/>
              <a:lstStyle/>
              <a:p>
                <a:pPr marL="0" indent="0" algn="l">
                  <a:buNone/>
                </a:pPr>
                <a:r>
                  <a:rPr lang="en-US" dirty="0" smtClean="0"/>
                  <a:t>Example: find domain ,range and sketch the graph of </a:t>
                </a: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3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l">
                  <a:buNone/>
                </a:pPr>
                <a:r>
                  <a:rPr lang="en-US" dirty="0" smtClean="0"/>
                  <a:t>Solution:</a:t>
                </a:r>
              </a:p>
              <a:p>
                <a:pPr marL="0" indent="0" algn="l">
                  <a:buNone/>
                </a:pPr>
                <a:r>
                  <a:rPr lang="en-US" dirty="0">
                    <a:ea typeface="Cambria Math"/>
                  </a:rPr>
                  <a:t>Domain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 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 </m:t>
                    </m:r>
                  </m:oMath>
                </a14:m>
                <a:r>
                  <a:rPr lang="en-US" dirty="0">
                    <a:ea typeface="Cambria Math"/>
                  </a:rPr>
                  <a:t>Range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endParaRPr lang="ar-IQ" dirty="0"/>
              </a:p>
              <a:p>
                <a:pPr marL="0" indent="0" algn="l">
                  <a:buNone/>
                </a:pPr>
                <a:endParaRPr lang="ar-IQ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  <a:blipFill rotWithShape="1">
                <a:blip r:embed="rId2"/>
                <a:stretch>
                  <a:fillRect l="-2933" t="-1156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902" y="2636912"/>
            <a:ext cx="6408711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798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 sz="2800" dirty="0" smtClean="0"/>
                  <a:t>Example: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3</m:t>
                    </m:r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r>
                      <a:rPr lang="en-US" sz="2800" b="0" i="1" smtClean="0">
                        <a:latin typeface="Cambria Math"/>
                      </a:rPr>
                      <m:t>2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800" b="0" dirty="0" smtClean="0"/>
                  <a:t> find domain range and graph.</a:t>
                </a:r>
              </a:p>
              <a:p>
                <a:pPr marL="0" indent="0" algn="l" rtl="0">
                  <a:buNone/>
                </a:pPr>
                <a:endParaRPr lang="en-US" sz="2800" dirty="0" smtClean="0"/>
              </a:p>
              <a:p>
                <a:pPr marL="0" indent="0" algn="l" rtl="0">
                  <a:buNone/>
                </a:pPr>
                <a:r>
                  <a:rPr lang="en-US" sz="2800" dirty="0" smtClean="0"/>
                  <a:t>Solution: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=−</m:t>
                    </m:r>
                    <m:r>
                      <a:rPr lang="en-US" sz="2800" i="1">
                        <a:latin typeface="Cambria Math"/>
                      </a:rPr>
                      <m:t>2</m:t>
                    </m:r>
                    <m:r>
                      <a:rPr lang="en-US" sz="2800" i="1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i="1">
                        <a:latin typeface="Cambria Math"/>
                      </a:rPr>
                      <m:t>3</m:t>
                    </m:r>
                  </m:oMath>
                </a14:m>
                <a:endParaRPr lang="en-US" sz="2800" dirty="0" smtClean="0"/>
              </a:p>
              <a:p>
                <a:pPr marL="0" indent="0" algn="l" rtl="0">
                  <a:buNone/>
                </a:pPr>
                <a:r>
                  <a:rPr lang="en-US" sz="2800" dirty="0">
                    <a:ea typeface="Cambria Math"/>
                  </a:rPr>
                  <a:t>D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sz="2800" i="1" dirty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   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𝑎𝑛𝑑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  </m:t>
                    </m:r>
                  </m:oMath>
                </a14:m>
                <a:r>
                  <a:rPr lang="en-US" sz="2800" dirty="0" smtClean="0">
                    <a:ea typeface="Cambria Math"/>
                  </a:rPr>
                  <a:t>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endParaRPr lang="en-US" sz="2800" dirty="0" smtClean="0"/>
              </a:p>
              <a:p>
                <a:pPr marL="0" indent="0" algn="l" rtl="0">
                  <a:buNone/>
                </a:pPr>
                <a:endParaRPr lang="en-US" sz="2800" dirty="0"/>
              </a:p>
              <a:p>
                <a:pPr marL="0" indent="0" algn="l" rtl="0">
                  <a:buNone/>
                </a:pPr>
                <a:endParaRPr lang="en-US" sz="2800" dirty="0" smtClean="0"/>
              </a:p>
              <a:p>
                <a:pPr marL="0" indent="0" algn="l" rtl="0">
                  <a:buNone/>
                </a:pPr>
                <a:endParaRPr lang="en-US" sz="2800" dirty="0"/>
              </a:p>
              <a:p>
                <a:pPr marL="0" indent="0" algn="l" rtl="0">
                  <a:buNone/>
                </a:pPr>
                <a:endParaRPr lang="en-US" sz="2800" dirty="0" smtClean="0"/>
              </a:p>
              <a:p>
                <a:pPr marL="0" indent="0" algn="l" rtl="0">
                  <a:buNone/>
                </a:pPr>
                <a:endParaRPr lang="en-US" sz="2800" dirty="0"/>
              </a:p>
              <a:p>
                <a:pPr marL="0" indent="0" algn="l" rtl="0">
                  <a:buNone/>
                </a:pPr>
                <a:endParaRPr lang="en-US" sz="2800" dirty="0" smtClean="0"/>
              </a:p>
              <a:p>
                <a:pPr marL="0" indent="0" algn="l" rtl="0">
                  <a:buNone/>
                </a:pPr>
                <a:endParaRPr lang="en-US" sz="2800" dirty="0"/>
              </a:p>
              <a:p>
                <a:pPr marL="0" indent="0" algn="l" rtl="0">
                  <a:buNone/>
                </a:pPr>
                <a:r>
                  <a:rPr lang="en-US" sz="2800" dirty="0" smtClean="0"/>
                  <a:t>H.W: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r>
                      <a:rPr lang="en-US" sz="2800" b="0" i="1" smtClean="0">
                        <a:latin typeface="Cambria Math"/>
                      </a:rPr>
                      <m:t>2</m:t>
                    </m:r>
                  </m:oMath>
                </a14:m>
                <a:endParaRPr lang="en-US" sz="2800" dirty="0"/>
              </a:p>
              <a:p>
                <a:pPr marL="0" indent="0" algn="l" rtl="0">
                  <a:buNone/>
                </a:pPr>
                <a:endParaRPr lang="ar-IQ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  <a:blipFill rotWithShape="1">
                <a:blip r:embed="rId2"/>
                <a:stretch>
                  <a:fillRect l="-1333" t="-800" b="-2667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134425"/>
            <a:ext cx="4891878" cy="3283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17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</p:spPr>
            <p:txBody>
              <a:bodyPr/>
              <a:lstStyle/>
              <a:p>
                <a:pPr marL="0" indent="0" algn="l">
                  <a:buNone/>
                </a:pPr>
                <a:r>
                  <a:rPr lang="en-US" b="1" dirty="0" smtClean="0"/>
                  <a:t>Absolute value of linear function</a:t>
                </a:r>
                <a:r>
                  <a:rPr lang="en-US" dirty="0" smtClean="0"/>
                  <a:t>:</a:t>
                </a:r>
              </a:p>
              <a:p>
                <a:pPr marL="0" indent="0" algn="l">
                  <a:buNone/>
                </a:pPr>
                <a:endParaRPr lang="en-US" dirty="0" smtClean="0"/>
              </a:p>
              <a:p>
                <a:pPr marL="0" indent="0" algn="l">
                  <a:buNone/>
                </a:pPr>
                <a:endParaRPr lang="en-US" dirty="0"/>
              </a:p>
              <a:p>
                <a:pPr marL="0" indent="0" algn="l">
                  <a:buNone/>
                </a:pPr>
                <a:endParaRPr lang="en-US" dirty="0" smtClean="0"/>
              </a:p>
              <a:p>
                <a:pPr marL="0" indent="0" algn="l">
                  <a:buNone/>
                </a:pPr>
                <a:r>
                  <a:rPr lang="en-US" dirty="0">
                    <a:ea typeface="Cambria Math"/>
                  </a:rPr>
                  <a:t>Domain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 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 </m:t>
                    </m:r>
                  </m:oMath>
                </a14:m>
                <a:r>
                  <a:rPr lang="en-US" dirty="0" smtClean="0">
                    <a:ea typeface="Cambria Math"/>
                  </a:rPr>
                  <a:t>Range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 smtClean="0"/>
                  <a:t>=[0,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dirty="0" smtClean="0"/>
                  <a:t>)</a:t>
                </a:r>
                <a:endParaRPr lang="ar-IQ" dirty="0" smtClean="0"/>
              </a:p>
              <a:p>
                <a:pPr marL="0" indent="0" algn="l">
                  <a:buNone/>
                </a:pPr>
                <a:endParaRPr lang="en-US" i="1" dirty="0" smtClean="0">
                  <a:latin typeface="Cambria Math"/>
                  <a:cs typeface="Times New Roman" panose="02020603050405020304" pitchFamily="18" charset="0"/>
                </a:endParaRPr>
              </a:p>
              <a:p>
                <a:pPr marL="0" indent="0" algn="l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GB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0" indent="0" algn="l">
                  <a:buNone/>
                </a:pPr>
                <a:endParaRPr lang="en-US" dirty="0" smtClean="0">
                  <a:ea typeface="Cambria Math"/>
                </a:endParaRPr>
              </a:p>
              <a:p>
                <a:pPr marL="0" indent="0" algn="l">
                  <a:buNone/>
                </a:pPr>
                <a:r>
                  <a:rPr lang="en-US" dirty="0" smtClean="0">
                    <a:ea typeface="Cambria Math"/>
                  </a:rPr>
                  <a:t>Domain </a:t>
                </a:r>
                <a:r>
                  <a:rPr lang="en-US" dirty="0">
                    <a:ea typeface="Cambria Math"/>
                  </a:rPr>
                  <a:t>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 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 </m:t>
                    </m:r>
                  </m:oMath>
                </a14:m>
                <a:r>
                  <a:rPr lang="en-US" dirty="0">
                    <a:ea typeface="Cambria Math"/>
                  </a:rPr>
                  <a:t>Range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dirty="0"/>
                  <a:t>=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0]</a:t>
                </a:r>
                <a:endParaRPr lang="ar-IQ" dirty="0"/>
              </a:p>
              <a:p>
                <a:pPr marL="0" indent="0" algn="l">
                  <a:buNone/>
                </a:pPr>
                <a:endParaRPr lang="en-US" dirty="0"/>
              </a:p>
              <a:p>
                <a:pPr marL="0" indent="0" algn="l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  <a:blipFill rotWithShape="1">
                <a:blip r:embed="rId2"/>
                <a:stretch>
                  <a:fillRect l="-2933" t="-1156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612" y="764704"/>
                <a:ext cx="3548215" cy="1540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0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,</m:t>
                              </m:r>
                              <m:r>
                                <a:rPr lang="en-US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  <m:r>
                                <a:rPr lang="en-US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      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𝑜𝑟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, 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ar-IQ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" y="764704"/>
                <a:ext cx="3548215" cy="1540037"/>
              </a:xfrm>
              <a:prstGeom prst="rect">
                <a:avLst/>
              </a:prstGeom>
              <a:blipFill rotWithShape="1">
                <a:blip r:embed="rId3"/>
                <a:stretch>
                  <a:fillRect r="-2234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4536120" y="332656"/>
              <a:ext cx="4625640" cy="43671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26760" y="323296"/>
                <a:ext cx="4644360" cy="438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43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1"/>
    </mc:Choice>
    <mc:Fallback xmlns="">
      <p:transition spd="slow" advTm="55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</p:spPr>
            <p:txBody>
              <a:bodyPr/>
              <a:lstStyle/>
              <a:p>
                <a:pPr marL="0" indent="0" algn="l">
                  <a:buNone/>
                </a:pPr>
                <a:r>
                  <a:rPr lang="ar-IQ" dirty="0" smtClean="0"/>
                  <a:t> </a:t>
                </a:r>
                <a:r>
                  <a:rPr lang="en-US" dirty="0" smtClean="0"/>
                  <a:t>Example: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)=∣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−</m:t>
                    </m:r>
                    <m:r>
                      <a:rPr lang="en-US" i="1" dirty="0" smtClean="0">
                        <a:latin typeface="Cambria Math"/>
                      </a:rPr>
                      <m:t>1</m:t>
                    </m:r>
                    <m:r>
                      <a:rPr lang="en-US" i="1" dirty="0" smtClean="0">
                        <a:latin typeface="Cambria Math"/>
                      </a:rPr>
                      <m:t>∣+</m:t>
                    </m:r>
                    <m:r>
                      <a:rPr lang="en-US" i="1" dirty="0" smtClean="0">
                        <a:latin typeface="Cambria Math"/>
                      </a:rPr>
                      <m:t>5</m:t>
                    </m:r>
                  </m:oMath>
                </a14:m>
                <a:endParaRPr lang="en-US" dirty="0" smtClean="0"/>
              </a:p>
              <a:p>
                <a:pPr marL="0" indent="0" algn="l">
                  <a:buNone/>
                </a:pPr>
                <a:r>
                  <a:rPr lang="en-US" dirty="0" smtClean="0"/>
                  <a:t>D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0" indent="0" algn="l">
                  <a:buNone/>
                </a:pPr>
                <a:r>
                  <a:rPr lang="en-US" dirty="0" smtClean="0"/>
                  <a:t>R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=[</m:t>
                    </m:r>
                    <m:r>
                      <a:rPr lang="en-US" b="0" i="1" smtClean="0">
                        <a:latin typeface="Cambria Math"/>
                      </a:rPr>
                      <m:t>5</m:t>
                    </m:r>
                    <m:r>
                      <a:rPr lang="en-US" b="0" i="1" smtClean="0">
                        <a:latin typeface="Cambria Math"/>
                      </a:rPr>
                      <m:t>,∞)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 algn="l">
                  <a:buNone/>
                </a:pPr>
                <a:endParaRPr lang="en-US" dirty="0"/>
              </a:p>
              <a:p>
                <a:pPr marL="0" indent="0" algn="l">
                  <a:buNone/>
                </a:pPr>
                <a:endParaRPr lang="en-US" dirty="0" smtClean="0"/>
              </a:p>
              <a:p>
                <a:pPr marL="0" indent="0" algn="l">
                  <a:buNone/>
                </a:pPr>
                <a:r>
                  <a:rPr lang="en-US" dirty="0" smtClean="0"/>
                  <a:t>Example: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)= −</m:t>
                    </m:r>
                    <m:r>
                      <a:rPr lang="en-US" i="1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∣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∣+</m:t>
                    </m:r>
                    <m:r>
                      <a:rPr lang="en-US" i="1" dirty="0" smtClean="0">
                        <a:latin typeface="Cambria Math"/>
                      </a:rPr>
                      <m:t>4</m:t>
                    </m:r>
                  </m:oMath>
                </a14:m>
                <a:endParaRPr lang="en-US" dirty="0" smtClean="0"/>
              </a:p>
              <a:p>
                <a:pPr marL="0" indent="0" algn="l">
                  <a:buNone/>
                </a:pPr>
                <a:r>
                  <a:rPr lang="en-US" dirty="0"/>
                  <a:t>D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endParaRPr lang="en-US" dirty="0">
                  <a:ea typeface="Cambria Math"/>
                </a:endParaRPr>
              </a:p>
              <a:p>
                <a:pPr marL="0" indent="0" algn="l">
                  <a:buNone/>
                </a:pPr>
                <a:r>
                  <a:rPr lang="en-US" dirty="0"/>
                  <a:t>R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=(−∞,</m:t>
                    </m:r>
                    <m:r>
                      <a:rPr lang="en-US" b="0" i="1" smtClean="0">
                        <a:latin typeface="Cambria Math"/>
                      </a:rPr>
                      <m:t>4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  </a:t>
                </a:r>
                <a:endParaRPr lang="ar-IQ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  <a:blipFill rotWithShape="1">
                <a:blip r:embed="rId2"/>
                <a:stretch>
                  <a:fillRect l="-2933" t="-1333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88640"/>
            <a:ext cx="3598366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573016"/>
            <a:ext cx="3240360" cy="3098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9515" y="5373216"/>
                <a:ext cx="378642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2800" dirty="0"/>
                  <a:t>H.W: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=−</m:t>
                    </m:r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r>
                          <a:rPr lang="en-US" sz="2800" i="1" dirty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>
                        <a:latin typeface="Cambria Math"/>
                      </a:rPr>
                      <m:t>−</m:t>
                    </m:r>
                    <m:r>
                      <a:rPr lang="en-US" sz="2800">
                        <a:latin typeface="Cambria Math"/>
                      </a:rPr>
                      <m:t>3</m:t>
                    </m:r>
                  </m:oMath>
                </a14:m>
                <a:r>
                  <a:rPr lang="en-US" sz="2800" dirty="0"/>
                  <a:t> </a:t>
                </a:r>
                <a:endParaRPr lang="ar-IQ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15" y="5373216"/>
                <a:ext cx="3786421" cy="954107"/>
              </a:xfrm>
              <a:prstGeom prst="rect">
                <a:avLst/>
              </a:prstGeom>
              <a:blipFill rotWithShape="1">
                <a:blip r:embed="rId5"/>
                <a:stretch>
                  <a:fillRect l="-5788" t="-5732" b="-17197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80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</p:spPr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 smtClean="0"/>
                  <a:t>3. </a:t>
                </a:r>
                <a:r>
                  <a:rPr lang="en-US" b="1" dirty="0" smtClean="0"/>
                  <a:t>Quadratic function</a:t>
                </a:r>
                <a:r>
                  <a:rPr lang="en-US" dirty="0" smtClean="0"/>
                  <a:t>: </a:t>
                </a:r>
                <a:endParaRPr lang="en-US" b="0" i="1" dirty="0" smtClean="0">
                  <a:latin typeface="Cambria Math"/>
                </a:endParaRP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𝑎𝑥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,   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en-GB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i="1" dirty="0" smtClean="0">
                    <a:latin typeface="Cambria Math"/>
                    <a:ea typeface="Cambria Math"/>
                  </a:rPr>
                  <a:t>.</a:t>
                </a:r>
              </a:p>
              <a:p>
                <a:pPr marL="0" indent="0" algn="l" rtl="0">
                  <a:buNone/>
                </a:pPr>
                <a:endParaRPr lang="en-US" i="1" dirty="0">
                  <a:latin typeface="Cambria Math"/>
                  <a:ea typeface="Cambria Math"/>
                </a:endParaRPr>
              </a:p>
              <a:p>
                <a:pPr marL="0" indent="0" algn="l" rtl="0">
                  <a:buNone/>
                </a:pPr>
                <a:r>
                  <a:rPr lang="en-US" dirty="0" smtClean="0">
                    <a:ea typeface="Cambria Math"/>
                  </a:rPr>
                  <a:t>Domain </a:t>
                </a:r>
                <a:r>
                  <a:rPr lang="en-US" dirty="0">
                    <a:ea typeface="Cambria Math"/>
                  </a:rPr>
                  <a:t>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 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 </m:t>
                    </m:r>
                  </m:oMath>
                </a14:m>
                <a:r>
                  <a:rPr lang="en-US" dirty="0">
                    <a:ea typeface="Cambria Math"/>
                  </a:rPr>
                  <a:t>Range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 smtClean="0"/>
                  <a:t>=[0,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dirty="0" smtClean="0"/>
                  <a:t>)</a:t>
                </a:r>
                <a:endParaRPr lang="ar-IQ" dirty="0"/>
              </a:p>
              <a:p>
                <a:pPr marL="0" indent="0" algn="l" rtl="0">
                  <a:buNone/>
                </a:pPr>
                <a:endParaRPr lang="en-US" i="1" dirty="0">
                  <a:latin typeface="Cambria Math"/>
                  <a:ea typeface="Cambria Math"/>
                </a:endParaRPr>
              </a:p>
              <a:p>
                <a:pPr marL="0" indent="0" algn="l" rtl="0">
                  <a:buNone/>
                </a:pPr>
                <a:endParaRPr lang="en-US" dirty="0">
                  <a:ea typeface="Cambria Math"/>
                </a:endParaRPr>
              </a:p>
              <a:p>
                <a:pPr marL="0" indent="0" algn="l" rtl="0">
                  <a:buNone/>
                </a:pPr>
                <a:endParaRPr lang="en-US" b="0" dirty="0" smtClean="0"/>
              </a:p>
              <a:p>
                <a:pPr marL="0" indent="0" algn="l" rtl="0">
                  <a:buNone/>
                </a:pPr>
                <a:endParaRPr lang="en-US" b="0" dirty="0" smtClean="0"/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:endParaRPr lang="en-US" b="0" dirty="0" smtClean="0"/>
              </a:p>
              <a:p>
                <a:pPr marL="0" indent="0" algn="l" rtl="0">
                  <a:buNone/>
                </a:pPr>
                <a:endParaRPr lang="en-US" dirty="0" smtClean="0"/>
              </a:p>
              <a:p>
                <a:pPr marL="0" indent="0" algn="l" rtl="0">
                  <a:buNone/>
                </a:pPr>
                <a:endParaRPr lang="ar-IQ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  <a:blipFill rotWithShape="1">
                <a:blip r:embed="rId2"/>
                <a:stretch>
                  <a:fillRect l="-1667" t="-1333" b="-5244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52936"/>
            <a:ext cx="5190282" cy="305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61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</p:spPr>
            <p:txBody>
              <a:bodyPr>
                <a:normAutofit/>
              </a:bodyPr>
              <a:lstStyle/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en-GB" sz="28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GB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800" dirty="0">
                    <a:latin typeface="TimesLTStd-Roman"/>
                  </a:rPr>
                  <a:t>Sketch the graph of the</a:t>
                </a:r>
                <a:r>
                  <a:rPr lang="en-GB" sz="2800" dirty="0" smtClean="0">
                    <a:latin typeface="TimesLTStd-Roman"/>
                  </a:rPr>
                  <a:t> </a:t>
                </a:r>
                <a:r>
                  <a:rPr lang="en-GB" sz="2800" dirty="0">
                    <a:latin typeface="TimesLTStd-Roman"/>
                  </a:rPr>
                  <a:t>function</a:t>
                </a:r>
                <a:r>
                  <a:rPr lang="en-GB" sz="2800" dirty="0" smtClean="0">
                    <a:latin typeface="TimesLTStd-Roman"/>
                  </a:rPr>
                  <a:t>  </a:t>
                </a:r>
                <a14:m>
                  <m:oMath xmlns:m="http://schemas.openxmlformats.org/officeDocument/2006/math">
                    <m:r>
                      <a:rPr lang="en-GB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GB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2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2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</m:t>
                    </m:r>
                    <m:r>
                      <a:rPr lang="en-GB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GB" sz="2800" dirty="0">
                  <a:latin typeface="TimesLTStd-Roman"/>
                  <a:cs typeface="Times New Roman" panose="02020603050405020304" pitchFamily="18" charset="0"/>
                </a:endParaRPr>
              </a:p>
              <a:p>
                <a:pPr marL="0" indent="0" algn="l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</m:t>
                      </m:r>
                      <m:r>
                        <a:rPr lang="en-GB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GB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n-GB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</m:t>
                      </m:r>
                    </m:oMath>
                  </m:oMathPara>
                </a14:m>
                <a:endParaRPr lang="en-GB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en-GB" sz="2800" dirty="0"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GB" sz="2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  <m:r>
                      <a:rPr lang="en-GB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GB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9+1</a:t>
                </a:r>
              </a:p>
              <a:p>
                <a:pPr marL="0" indent="0" algn="l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=(</m:t>
                      </m:r>
                      <m:r>
                        <a:rPr lang="en-GB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GB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)(</m:t>
                      </m:r>
                      <m:r>
                        <a:rPr lang="en-GB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GB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)+</m:t>
                      </m:r>
                      <m:r>
                        <a:rPr lang="en-GB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GB" sz="28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ar-IQ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lnSpc>
                    <a:spcPct val="150000"/>
                  </a:lnSpc>
                  <a:buNone/>
                </a:pPr>
                <a:endParaRPr lang="en-GB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buNone/>
                </a:pPr>
                <a:r>
                  <a:rPr lang="en-US" sz="2800" dirty="0">
                    <a:ea typeface="Cambria Math"/>
                  </a:rPr>
                  <a:t>Domain of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sz="2800" i="1" dirty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   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𝑎𝑛𝑑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  </m:t>
                    </m:r>
                  </m:oMath>
                </a14:m>
                <a:r>
                  <a:rPr lang="en-US" sz="2800" dirty="0">
                    <a:ea typeface="Cambria Math"/>
                  </a:rPr>
                  <a:t>Range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= </m:t>
                    </m:r>
                  </m:oMath>
                </a14:m>
                <a:r>
                  <a:rPr lang="en-US" sz="2800" dirty="0" smtClean="0"/>
                  <a:t>[1,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2800" dirty="0"/>
                  <a:t>)</a:t>
                </a:r>
                <a:endParaRPr lang="ar-IQ" sz="2800" dirty="0"/>
              </a:p>
              <a:p>
                <a:pPr marL="0" indent="0" algn="l">
                  <a:buNone/>
                </a:pPr>
                <a:endParaRPr lang="ar-IQ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  <a:blipFill rotWithShape="1">
                <a:blip r:embed="rId2"/>
                <a:stretch>
                  <a:fillRect l="-2400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124744"/>
            <a:ext cx="3240360" cy="314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109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732</TotalTime>
  <Words>1500</Words>
  <Application>Microsoft Office PowerPoint</Application>
  <PresentationFormat>On-screen Show (4:3)</PresentationFormat>
  <Paragraphs>185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Theme1</vt:lpstr>
      <vt:lpstr>Algebraic Functions</vt:lpstr>
      <vt:lpstr>Domain, Range and Graph </vt:lpstr>
      <vt:lpstr>Algebraic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Naim Al Hussaini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Malta Company</dc:creator>
  <cp:lastModifiedBy>Malta Company</cp:lastModifiedBy>
  <cp:revision>98</cp:revision>
  <dcterms:created xsi:type="dcterms:W3CDTF">2021-01-10T17:51:09Z</dcterms:created>
  <dcterms:modified xsi:type="dcterms:W3CDTF">2021-12-15T19:26:50Z</dcterms:modified>
</cp:coreProperties>
</file>