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4" r:id="rId6"/>
    <p:sldId id="267" r:id="rId7"/>
    <p:sldId id="270" r:id="rId8"/>
    <p:sldId id="272" r:id="rId9"/>
    <p:sldId id="274" r:id="rId10"/>
    <p:sldId id="281" r:id="rId11"/>
    <p:sldId id="284" r:id="rId12"/>
    <p:sldId id="285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-75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9492D1-5DA0-444D-932C-CBAC0EE2D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EA00190-E33A-41B6-961D-F7BA16CFC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64A38-3868-4046-88DF-B35E5E3B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67DD-688D-4FCA-8EDD-47A3611E0826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3CECF2-FA7A-4171-B339-5F7ABFC0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A88823-A7FE-4DBC-9F14-CA6167B7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38B2-20F8-40AF-A8C2-0B6EEBA05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00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AC9C4-FAF4-4BC8-9310-3DA7B85F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3523B45-738C-41FF-81A9-7F2F5E696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3E82E8-8468-4376-9FFE-E6B8688E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67DD-688D-4FCA-8EDD-47A3611E0826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FFA251-DD0B-4BE1-B493-3BD88D36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19DFEA-5366-4B76-BC6A-613BFC50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38B2-20F8-40AF-A8C2-0B6EEBA05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23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A2B3EF1-BEF1-4BA0-A64D-1DA431054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BC6A1CE-7D96-479E-A4CE-CE8219045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7879B9-4712-46B1-A6BC-3E51825D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67DD-688D-4FCA-8EDD-47A3611E0826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65277D-DBC0-4B78-8060-B2C78BB3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B661D2-AE47-48CD-B618-D28B100B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38B2-20F8-40AF-A8C2-0B6EEBA05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32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5F8AB5-B9E9-46AF-A9BB-7664CFA0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309FA5-1C3A-4594-A503-0BE99589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5A7CC2-C46A-4A63-9283-8308507B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67DD-688D-4FCA-8EDD-47A3611E0826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22B182-8DB6-43E6-96D2-40466B05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574183-8F64-4545-8C20-81854F57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38B2-20F8-40AF-A8C2-0B6EEBA05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4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AAFC1A-DC0A-40B9-B7CF-7B11FD95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27CBEB-ABDC-4701-8C50-5DF96EF66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BF151B-0F56-4EB7-A0DE-FA023024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67DD-688D-4FCA-8EDD-47A3611E0826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8ACAC7-BBDB-4FEB-AF6D-872B0503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4B98F4-65D9-4783-9E43-D757D90A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38B2-20F8-40AF-A8C2-0B6EEBA05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69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87D65-5E82-4C7C-8E56-A3AE0FB5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374E48-E198-4643-AFFD-7FCA1E3DF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836812-30CB-4216-8729-AB36030E9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240A63-D2CC-42FC-8004-C298E9ED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67DD-688D-4FCA-8EDD-47A3611E0826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B22EFFA-351F-498A-BDE9-C784EB04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9F2D76-9B16-4491-A1DD-5D903C12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38B2-20F8-40AF-A8C2-0B6EEBA05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3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10C85-C8BD-409E-9852-5F7FFBAF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698E2A-5EF1-4A9B-B88E-92DAA10A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72DFC5-17C1-449F-98E4-8AE26AB46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D7F4F0F-BAB4-4EDA-93D8-FF69870BF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2E8F74-EF56-4A8B-BA2F-720107825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182820A-2788-4911-B9B7-D6618F8E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67DD-688D-4FCA-8EDD-47A3611E0826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52960D8-D727-4023-93D7-06974D21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6819260-D2F3-4C5C-B4D6-4CD19DB1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38B2-20F8-40AF-A8C2-0B6EEBA05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89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A41F4-F786-4AFB-95DC-C0B76904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6162F30-CC7E-4064-9BEA-CDF4A3B3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67DD-688D-4FCA-8EDD-47A3611E0826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1D10173-BD6B-46B3-8D34-0ABB8E9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FCDD2E-3650-4689-8E81-86F8CD63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38B2-20F8-40AF-A8C2-0B6EEBA05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68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F60D3BE-1227-434C-910C-B7937227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67DD-688D-4FCA-8EDD-47A3611E0826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F79BC7D-4C00-4386-B74D-D23AE9BE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001AAD-61BD-4BE9-AA01-B27D2EF7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38B2-20F8-40AF-A8C2-0B6EEBA05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0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6739C4-0D1D-4374-B227-0BD1F6F2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D36FB9-CFD5-4A3A-B171-61BFF1C23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AC0590-88E2-4A39-BDE2-D7E1CF9CD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D52FB78-5D71-4865-83D5-0BA9DAA6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67DD-688D-4FCA-8EDD-47A3611E0826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3039DF-B18C-45BD-B0EB-1ADA3093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889CE4-C37C-4550-A37D-36C6BE2B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38B2-20F8-40AF-A8C2-0B6EEBA05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60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245248-FA4F-46D5-902E-2E33048A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7FCD021-FC80-4A1B-9DAD-0D73CF8BD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FEB448-976E-47BF-AC4C-975E2FFB1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55121E-F8A8-4DCC-93AC-7996D482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67DD-688D-4FCA-8EDD-47A3611E0826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083611-8EB1-4C34-8812-4ECCEC11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E0DC5A-149C-47E0-B09F-F67EB509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38B2-20F8-40AF-A8C2-0B6EEBA05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20F49DC-01B3-445E-B80E-44488BC4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D4CD42-AAC7-4CDC-B54D-290446554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7897B1-A2DC-4DE1-919E-47F47CE60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767DD-688D-4FCA-8EDD-47A3611E0826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A57022-48FD-44CD-9C18-950C81043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81D324-E384-4998-B95A-98C978375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538B2-20F8-40AF-A8C2-0B6EEBA05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71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D8B6C2A-6CC6-48A9-B3E8-B3B331CDF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734"/>
                <a:ext cx="10894255" cy="652721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GB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 </a:t>
                </a:r>
                <a:r>
                  <a:rPr lang="en-GB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continuity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Def.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function defined on some open interval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containing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(or possibly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limit of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approaches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we write it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2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2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func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200" i="1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∈&gt;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,∃ 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d>
                      <m:dPr>
                        <m:begChr m:val="|"/>
                        <m:endChr m:val="|"/>
                        <m:ctrlPr>
                          <a:rPr lang="en-GB" sz="22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2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d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&lt;∈.</m:t>
                    </m:r>
                  </m:oMath>
                </a14:m>
                <a:endParaRPr lang="en-GB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 </a:t>
                </a:r>
                <a:r>
                  <a:rPr lang="en-GB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 function: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et’s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examine the behaviour of a function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defined 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above table, we see that where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close to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(from either side).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close to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notation for this situation is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2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GB" sz="22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lim>
                    </m:limLow>
                    <m:f>
                      <m:fPr>
                        <m:ctrlPr>
                          <a:rPr lang="en-GB" sz="22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GB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lim>
                    </m:limLow>
                    <m:r>
                      <a:rPr lang="en-US" sz="22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2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8B6C2A-6CC6-48A9-B3E8-B3B331CDF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734"/>
                <a:ext cx="10894255" cy="6527217"/>
              </a:xfrm>
              <a:blipFill rotWithShape="1">
                <a:blip r:embed="rId2"/>
                <a:stretch>
                  <a:fillRect l="-671" t="-102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xmlns="" id="{2C482380-A915-43F0-88A9-A9532D5275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1354880"/>
                  </p:ext>
                </p:extLst>
              </p:nvPr>
            </p:nvGraphicFramePr>
            <p:xfrm>
              <a:off x="4156906" y="3858016"/>
              <a:ext cx="6738425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7534">
                      <a:extLst>
                        <a:ext uri="{9D8B030D-6E8A-4147-A177-3AD203B41FA5}">
                          <a16:colId xmlns:a16="http://schemas.microsoft.com/office/drawing/2014/main" xmlns="" val="1422619056"/>
                        </a:ext>
                      </a:extLst>
                    </a:gridCol>
                    <a:gridCol w="655779">
                      <a:extLst>
                        <a:ext uri="{9D8B030D-6E8A-4147-A177-3AD203B41FA5}">
                          <a16:colId xmlns:a16="http://schemas.microsoft.com/office/drawing/2014/main" xmlns="" val="3315899304"/>
                        </a:ext>
                      </a:extLst>
                    </a:gridCol>
                    <a:gridCol w="655779">
                      <a:extLst>
                        <a:ext uri="{9D8B030D-6E8A-4147-A177-3AD203B41FA5}">
                          <a16:colId xmlns:a16="http://schemas.microsoft.com/office/drawing/2014/main" xmlns="" val="2756043681"/>
                        </a:ext>
                      </a:extLst>
                    </a:gridCol>
                    <a:gridCol w="790041">
                      <a:extLst>
                        <a:ext uri="{9D8B030D-6E8A-4147-A177-3AD203B41FA5}">
                          <a16:colId xmlns:a16="http://schemas.microsoft.com/office/drawing/2014/main" xmlns="" val="1542680823"/>
                        </a:ext>
                      </a:extLst>
                    </a:gridCol>
                    <a:gridCol w="969016">
                      <a:extLst>
                        <a:ext uri="{9D8B030D-6E8A-4147-A177-3AD203B41FA5}">
                          <a16:colId xmlns:a16="http://schemas.microsoft.com/office/drawing/2014/main" xmlns="" val="1293920910"/>
                        </a:ext>
                      </a:extLst>
                    </a:gridCol>
                    <a:gridCol w="325211">
                      <a:extLst>
                        <a:ext uri="{9D8B030D-6E8A-4147-A177-3AD203B41FA5}">
                          <a16:colId xmlns:a16="http://schemas.microsoft.com/office/drawing/2014/main" xmlns="" val="3841063308"/>
                        </a:ext>
                      </a:extLst>
                    </a:gridCol>
                    <a:gridCol w="858130">
                      <a:extLst>
                        <a:ext uri="{9D8B030D-6E8A-4147-A177-3AD203B41FA5}">
                          <a16:colId xmlns:a16="http://schemas.microsoft.com/office/drawing/2014/main" xmlns="" val="2581066478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xmlns="" val="1302773248"/>
                        </a:ext>
                      </a:extLst>
                    </a:gridCol>
                    <a:gridCol w="633046">
                      <a:extLst>
                        <a:ext uri="{9D8B030D-6E8A-4147-A177-3AD203B41FA5}">
                          <a16:colId xmlns:a16="http://schemas.microsoft.com/office/drawing/2014/main" xmlns="" val="3362869120"/>
                        </a:ext>
                      </a:extLst>
                    </a:gridCol>
                    <a:gridCol w="492369">
                      <a:extLst>
                        <a:ext uri="{9D8B030D-6E8A-4147-A177-3AD203B41FA5}">
                          <a16:colId xmlns:a16="http://schemas.microsoft.com/office/drawing/2014/main" xmlns="" val="2748250430"/>
                        </a:ext>
                      </a:extLst>
                    </a:gridCol>
                  </a:tblGrid>
                  <a:tr h="3031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1.9999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625531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3.9999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4495953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C482380-A915-43F0-88A9-A9532D5275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1354880"/>
                  </p:ext>
                </p:extLst>
              </p:nvPr>
            </p:nvGraphicFramePr>
            <p:xfrm>
              <a:off x="4156906" y="3858016"/>
              <a:ext cx="6738425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753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422619056"/>
                        </a:ext>
                      </a:extLst>
                    </a:gridCol>
                    <a:gridCol w="65577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15899304"/>
                        </a:ext>
                      </a:extLst>
                    </a:gridCol>
                    <a:gridCol w="65577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756043681"/>
                        </a:ext>
                      </a:extLst>
                    </a:gridCol>
                    <a:gridCol w="79004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542680823"/>
                        </a:ext>
                      </a:extLst>
                    </a:gridCol>
                    <a:gridCol w="9690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293920910"/>
                        </a:ext>
                      </a:extLst>
                    </a:gridCol>
                    <a:gridCol w="32521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841063308"/>
                        </a:ext>
                      </a:extLst>
                    </a:gridCol>
                    <a:gridCol w="85813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581066478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302773248"/>
                        </a:ext>
                      </a:extLst>
                    </a:gridCol>
                    <a:gridCol w="63304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362869120"/>
                        </a:ext>
                      </a:extLst>
                    </a:gridCol>
                    <a:gridCol w="49236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74825043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71" t="-8333" r="-97378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1.9999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25531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71" t="-106557" r="-97378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3.9999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495953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35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C10CB97-93BD-4116-969D-2CE10ECD2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7791" y="334448"/>
                <a:ext cx="11183815" cy="633363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b="1" u="sng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Example: 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Prove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b="1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Proof: since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GB" sz="1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GB" sz="1800" i="1">
                                    <a:effectLst/>
                                    <a:latin typeface="Cambria Math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GB" sz="1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800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GB" sz="1800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1800" i="1">
                                          <a:effectLst/>
                                          <a:latin typeface="Cambria Math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sz="18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  <m:func>
                        <m:funcPr>
                          <m:ctrlPr>
                            <a:rPr lang="en-GB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</m:func>
                    </m:oMath>
                  </m:oMathPara>
                </a14:m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GB" sz="1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800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GB" sz="1800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1800" i="1">
                                          <a:effectLst/>
                                          <a:latin typeface="Cambria Math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func>
                        </m:fNam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𝑙𝑛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 smtClean="0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10CB97-93BD-4116-969D-2CE10ECD2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7791" y="334448"/>
                <a:ext cx="11183815" cy="6333637"/>
              </a:xfrm>
              <a:blipFill rotWithShape="1">
                <a:blip r:embed="rId2"/>
                <a:stretch>
                  <a:fillRect l="-436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14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332A74B-0568-472C-9BD9-2C867C4B8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4450"/>
                <a:ext cx="10978662" cy="631956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the limit of each of the following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𝑠𝑖𝑛𝑦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  <m:r>
                                <a:rPr lang="en-US" sz="1800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𝑠𝑖𝑛𝑦</m:t>
                              </m:r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(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÷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𝑠𝑖𝑛𝑦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  <m:r>
                              <a:rPr lang="en-GB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GB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sz="1800" b="0" i="1" dirty="0" smtClean="0">
                  <a:latin typeface="Cambria Math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 sz="1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lim>
                    </m:limLow>
                    <m:f>
                      <m:f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GB" sz="1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GB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lim>
                    </m:limLow>
                  </m:oMath>
                </a14:m>
                <a:r>
                  <a:rPr lang="en-GB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GB" sz="180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lim>
                    </m:limLow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8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limLow>
                      <m:limLow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lim>
                    </m:limLow>
                    <m:d>
                      <m:dPr>
                        <m:ctrlPr>
                          <a:rPr lang="en-GB" sz="180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GB" sz="18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sz="1800" i="1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GB" sz="18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→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GB" sz="1800" i="1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1800" i="1">
                                            <a:latin typeface="Cambria Math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GB" sz="18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</m:e>
                        </m:func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332A74B-0568-472C-9BD9-2C867C4B8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4450"/>
                <a:ext cx="10978662" cy="6319568"/>
              </a:xfrm>
              <a:blipFill rotWithShape="1">
                <a:blip r:embed="rId2"/>
                <a:stretch>
                  <a:fillRect l="-500" b="-9161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7635A80-2820-47E2-87C6-6FB37E6A61D1}"/>
              </a:ext>
            </a:extLst>
          </p:cNvPr>
          <p:cNvSpPr txBox="1"/>
          <p:nvPr/>
        </p:nvSpPr>
        <p:spPr>
          <a:xfrm>
            <a:off x="5641144" y="296828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91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657F201-2B57-4630-8F48-DD3813E18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033" y="264110"/>
                <a:ext cx="10515600" cy="624923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𝑡𝑎𝑛𝑥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GB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func>
                      <m:funcPr>
                        <m:ctrlPr>
                          <a:rPr lang="en-GB" sz="180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GB" sz="180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𝑠𝑖𝑛𝑥</m:t>
                                </m:r>
                              </m:num>
                              <m:den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𝑐𝑜𝑠𝑥</m:t>
                                </m:r>
                              </m:den>
                            </m:f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𝑠𝑖𝑛𝑥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𝑥𝑐𝑜𝑠𝑥</m:t>
                              </m:r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𝑠𝑖𝑛𝑥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GB" sz="18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GB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𝑐𝑜𝑠𝑥</m:t>
                                      </m:r>
                                    </m:den>
                                  </m:f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GB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15</m:t>
                                </m:r>
                              </m:sup>
                            </m:s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den>
                        </m:f>
                      </m:e>
                    </m:func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 </a:t>
                </a:r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GB" sz="18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⟹</m:t>
                          </m:r>
                          <m:func>
                            <m:func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8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sSup>
                                    <m:sSupPr>
                                      <m:ctrlPr>
                                        <a:rPr lang="en-GB" sz="1800" i="1"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15</m:t>
                                      </m:r>
                                    </m:sup>
                                  </m:s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8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sSup>
                                    <m:sSupPr>
                                      <m:ctrlPr>
                                        <a:rPr lang="en-GB" sz="1800" i="1"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15</m:t>
                                      </m:r>
                                    </m:sup>
                                  </m:s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GB" sz="18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sz="1800" i="1"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8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GB" sz="1800" i="1"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15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18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657F201-2B57-4630-8F48-DD3813E18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033" y="264110"/>
                <a:ext cx="10515600" cy="6249231"/>
              </a:xfrm>
              <a:blipFill rotWithShape="1"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53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4A3A4EC-C27F-4060-BF10-1718F1DAC0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7185" y="264111"/>
                <a:ext cx="11119338" cy="617889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GB" sz="1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limit:</a:t>
                </a: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bSup>
                                <m:sSubSup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lang="en-US" sz="1800" b="0" i="1" smtClean="0">
                          <a:latin typeface="Cambria Math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GB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bSup>
                                <m:sSubSup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func>
                        <m:func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GB" sz="18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func>
                        <m:func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GB" sz="18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sz="18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func>
                        <m:func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GB" sz="18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en-GB" sz="1800" i="1"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bSup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func>
                        <m:func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GB" sz="18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GB" sz="1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GB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f>
                                <m:fPr>
                                  <m:ctrlPr>
                                    <a:rPr lang="en-GB" sz="18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GB" sz="18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GB" sz="18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GB" sz="1800" i="1"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num>
                            <m:den>
                              <m:f>
                                <m:fPr>
                                  <m:ctrlPr>
                                    <a:rPr lang="en-GB" sz="18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den>
                          </m:f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𝑙𝑛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4A3A4EC-C27F-4060-BF10-1718F1DAC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185" y="264111"/>
                <a:ext cx="11119338" cy="6178892"/>
              </a:xfrm>
              <a:blipFill rotWithShape="1">
                <a:blip r:embed="rId2"/>
                <a:stretch>
                  <a:fillRect l="-493" b="-1735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48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conditions of applying L'Hospital's rule - Mathematics Stack 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1" y="0"/>
            <a:ext cx="8705588" cy="457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ction 4.4 Indeterminate Forms and L'Hospital's Rule Applications of  Differentiation. - ppt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539" y="3081402"/>
            <a:ext cx="5173250" cy="341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75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86293D3-46B9-4117-BAA8-217CBC2DB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9388" y="87682"/>
                <a:ext cx="10515600" cy="642565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 between one-sided and two sided limits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  <a:cs typeface="Times New Roman" panose="02020603050405020304" pitchFamily="18" charset="0"/>
                      </a:rPr>
                      <m:t> :     </m:t>
                    </m:r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⟺</m:t>
                        </m:r>
                        <m:func>
                          <m:funcPr>
                            <m:ctrlPr>
                              <a:rPr lang="en-GB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18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sz="18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GB" sz="18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GB" sz="1800" b="0" i="1" smtClean="0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lim>
                                </m:limLow>
                              </m:fNam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Rules for calculating </a:t>
                </a: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limits( Properties of  Limit)</a:t>
                </a:r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</m:oMath>
                </a14:m>
                <a:r>
                  <a:rPr lang="en-GB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constant,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∓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18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sz="18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GB" sz="18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GB" sz="180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∓</m:t>
                                    </m:r>
                                    <m:r>
                                      <a:rPr lang="en-GB" sz="18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80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→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</m:func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∓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</m:func>
                      </m:e>
                    </m:func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18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sz="18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GB" sz="18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GB" sz="180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  <m:r>
                                      <a:rPr lang="en-GB" sz="18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80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→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</m:func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</m:func>
                      </m:e>
                    </m:func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GB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 sz="1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lim>
                    </m:limLow>
                    <m:d>
                      <m:d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GB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 sz="1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lim>
                    </m:limLow>
                    <m:r>
                      <a:rPr lang="en-US" sz="18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limLow>
                      <m:limLow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GB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GB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 sz="1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lim>
                    </m:limLow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GB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 sz="1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lim>
                    </m:limLow>
                    <m:sSup>
                      <m:sSup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GB" sz="18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GB" sz="1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lim>
                            </m:limLow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lim>
                    </m:limLow>
                    <m:rad>
                      <m:ra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g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g>
                      <m: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g>
                      <m:e>
                        <m:r>
                          <a:rPr lang="en-US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ra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6293D3-46B9-4117-BAA8-217CBC2DB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388" y="87682"/>
                <a:ext cx="10515600" cy="6425659"/>
              </a:xfrm>
              <a:blipFill rotWithShape="1">
                <a:blip r:embed="rId2"/>
                <a:stretch>
                  <a:fillRect l="-522" b="-7021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28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A7A7E98-2681-44E9-A360-2ED0F7263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437" y="264111"/>
                <a:ext cx="11310425" cy="626329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write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</m:e>
                    </m:func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 as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write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say that the left hand side limit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equal to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close to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write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say that the right hand side limit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equal to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close to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sz="1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There are some functions that might have L.H.S. or R.H.S. limit or may them have both, but not equal.</a:t>
                </a:r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Prove that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 sz="1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lim>
                    </m:limLow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GB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dose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exist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,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   ,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LHS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GB" sz="18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RHS 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lim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dose not exist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A7A7E98-2681-44E9-A360-2ED0F7263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437" y="264111"/>
                <a:ext cx="11310425" cy="6263298"/>
              </a:xfrm>
              <a:blipFill rotWithShape="1">
                <a:blip r:embed="rId2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34D1A2-4D5C-4ACB-A365-73A2AE5D1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369" y="3826413"/>
            <a:ext cx="2872521" cy="23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CC3C201-B336-465D-8635-7CF2D477F9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9168" y="112734"/>
                <a:ext cx="10515600" cy="646940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GB" sz="1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following limits;</a:t>
                </a: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GB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 sz="1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lim>
                    </m:limLow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GB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 sz="1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  <m:r>
                          <a:rPr lang="en-GB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li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lim>
                    </m:limLow>
                    <m:f>
                      <m:f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GB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 sz="1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  <m:r>
                          <a:rPr lang="en-GB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li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lim>
                    </m:limLow>
                    <m:f>
                      <m:f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GB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GB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 sz="1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lim>
                    </m:limLow>
                    <m:d>
                      <m:d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lim>
                    </m:limLow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limLow>
                      <m:limLow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lim>
                    </m:limLow>
                    <m:f>
                      <m:fPr>
                        <m:ctrlPr>
                          <a:rPr lang="en-GB" sz="180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GB" sz="18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GB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 sz="1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lim>
                    </m:limLow>
                    <m:rad>
                      <m:radPr>
                        <m:degHide m:val="on"/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ra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lim>
                        </m:limLow>
                        <m:d>
                          <m:dPr>
                            <m:ctrlPr>
                              <a:rPr lang="en-GB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18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</m:ra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lim>
                    </m:limLow>
                    <m:r>
                      <a:rPr lang="en-US" sz="1800" i="1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endParaRPr lang="en-GB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lim>
                    </m:limLow>
                    <m:r>
                      <a:rPr lang="en-US" sz="18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endParaRPr lang="en-GB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  <m: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li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lim>
                    </m:limLow>
                    <m:f>
                      <m:f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CC3C201-B336-465D-8635-7CF2D477F9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168" y="112734"/>
                <a:ext cx="10515600" cy="6469403"/>
              </a:xfrm>
              <a:blipFill rotWithShape="1">
                <a:blip r:embed="rId2"/>
                <a:stretch>
                  <a:fillRect l="-522" b="-2768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12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5F1F407-A832-4C69-AC66-C382FE02E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659" y="320381"/>
                <a:ext cx="10515600" cy="631956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Essential limits</a:t>
                </a:r>
                <a:r>
                  <a:rPr lang="en-GB" sz="1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important examples of limit which can be regarded as rules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 sz="1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lim>
                    </m:limLow>
                    <m:f>
                      <m:f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𝑠𝑖𝑛𝑥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/>
                  <a:t>or 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lim</m:t>
                            </m:r>
                            <m:r>
                              <a:rPr lang="en-US" sz="1800" b="0" i="0" smtClean="0">
                                <a:latin typeface="Cambria Math"/>
                              </a:rPr>
                              <m:t> 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𝑠𝑖𝑛𝑥</m:t>
                            </m:r>
                          </m:den>
                        </m:f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800" dirty="0" smtClean="0"/>
                  <a:t>         and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𝑡𝑎𝑛𝑥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or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𝑡𝑎𝑛𝑥</m:t>
                            </m:r>
                          </m:den>
                        </m:f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𝑐𝑜𝑠𝑥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US" sz="18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GB" sz="1800" i="1">
                                    <a:latin typeface="Cambria Math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or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1800" i="1">
                                    <a:latin typeface="Cambria Math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  <m:r>
                              <a:rPr lang="en-US" sz="18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GB" sz="1800" i="1">
                                    <a:latin typeface="Cambria Math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sz="1800" i="1" smtClean="0">
                                        <a:latin typeface="Cambria Math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𝑙𝑛𝑎</m:t>
                        </m:r>
                      </m:den>
                    </m:f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i="1">
                                    <a:latin typeface="Cambria Math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𝑙𝑛𝑎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i="1">
                                    <a:latin typeface="Cambria Math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since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𝑙𝑛</m:t>
                    </m:r>
                    <m:r>
                      <a:rPr lang="en-US" sz="1800" b="0" i="1" smtClean="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b="0" i="1" smtClean="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i="1">
                                    <a:latin typeface="Cambria Math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5F1F407-A832-4C69-AC66-C382FE02E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659" y="320381"/>
                <a:ext cx="10515600" cy="6319569"/>
              </a:xfrm>
              <a:blipFill rotWithShape="1">
                <a:blip r:embed="rId2"/>
                <a:stretch>
                  <a:fillRect l="-348" b="-19981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18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26EA886-5F5C-46F9-B89B-8262341237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0"/>
                <a:ext cx="10515600" cy="685799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2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olve</m:t>
                    </m:r>
                    <m:func>
                      <m:funcPr>
                        <m:ctrlPr>
                          <a:rPr lang="en-GB" sz="2200" i="1" smtClean="0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2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22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𝑐𝑜𝑠𝑥</m:t>
                            </m:r>
                          </m:num>
                          <m:den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sz="22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200" i="1" smtClean="0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2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22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𝑐𝑜𝑠𝑥</m:t>
                            </m:r>
                          </m:num>
                          <m:den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US" sz="2200" i="1" smtClean="0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2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𝑐𝑜𝑠𝑥</m:t>
                        </m:r>
                      </m:num>
                      <m:den>
                        <m:r>
                          <a:rPr lang="en-GB" sz="2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2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𝑐𝑜𝑠𝑥</m:t>
                        </m:r>
                      </m:den>
                    </m:f>
                  </m:oMath>
                </a14:m>
                <a:endParaRPr lang="en-GB" sz="2200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func>
                      <m:funcPr>
                        <m:ctrlPr>
                          <a:rPr lang="en-US" sz="2200" i="1" smtClean="0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 smtClean="0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 i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⟶</m:t>
                            </m:r>
                            <m:r>
                              <a:rPr lang="en-GB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 smtClean="0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2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2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22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2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GB" sz="22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2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𝑐𝑜𝑠𝑥</m:t>
                            </m:r>
                            <m:r>
                              <a:rPr lang="en-GB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GB" sz="2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⟶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  <m:f>
                          <m:fPr>
                            <m:ctrlPr>
                              <a:rPr lang="en-GB" sz="2200" b="0" i="1" smtClean="0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2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2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GB" sz="22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2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𝑐𝑜𝑠𝑥</m:t>
                            </m:r>
                            <m:r>
                              <a:rPr lang="en-GB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because </a:t>
                </a:r>
                <a:r>
                  <a:rPr lang="en-GB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GB" sz="22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GB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200" dirty="0" smtClean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200" i="1" smtClean="0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2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⟶</m:t>
                        </m:r>
                        <m:r>
                          <a:rPr lang="en-GB" sz="2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lim>
                    </m:limLow>
                    <m:d>
                      <m:dPr>
                        <m:ctrlPr>
                          <a:rPr lang="en-GB" sz="2200" b="0" i="1" smtClean="0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200" b="0" i="1" smtClean="0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𝑠𝑖𝑛𝑥</m:t>
                            </m:r>
                          </m:num>
                          <m:den>
                            <m:r>
                              <a:rPr lang="en-GB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GB" sz="22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GB" sz="2200" b="0" i="1" smtClean="0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𝑠𝑖𝑛𝑥</m:t>
                            </m:r>
                          </m:num>
                          <m:den>
                            <m:r>
                              <a:rPr lang="en-GB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22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𝑐𝑜𝑠𝑥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effectLst/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2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22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⟶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  <m:f>
                          <m:fPr>
                            <m:ctrlPr>
                              <a:rPr lang="en-GB" sz="22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𝑠𝑖𝑛𝑥</m:t>
                            </m:r>
                          </m:num>
                          <m:den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sz="22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⟶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  <m:f>
                          <m:fPr>
                            <m:ctrlPr>
                              <a:rPr lang="en-GB" sz="22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𝑠𝑖𝑛𝑥</m:t>
                            </m:r>
                          </m:num>
                          <m:den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𝑐𝑜𝑠𝑥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2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 </m:t>
                    </m:r>
                    <m:f>
                      <m:fPr>
                        <m:ctrlPr>
                          <a:rPr lang="en-US" sz="22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GB" sz="22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22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2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GB" sz="2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the limit of each of the following</a:t>
                </a:r>
                <a:endParaRPr lang="en-GB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2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2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22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𝑠𝑖𝑛𝑥</m:t>
                            </m:r>
                          </m:num>
                          <m:den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GB" sz="22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2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func>
                          </m:num>
                          <m:den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func>
                  </m:oMath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2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2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22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𝑠𝑖𝑛𝑥</m:t>
                            </m:r>
                          </m:num>
                          <m:den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⟹</m:t>
                        </m:r>
                        <m:f>
                          <m:fPr>
                            <m:ctrlPr>
                              <a:rPr lang="en-GB" sz="22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func>
                          <m:funcPr>
                            <m:ctrlPr>
                              <a:rPr lang="en-GB" sz="220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220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GB" sz="220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GB" sz="2200" b="0" i="1" smtClean="0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2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GB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2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2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22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  <m:r>
                              <a:rPr lang="en-GB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GB" sz="2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func>
                      <m:funcPr>
                        <m:ctrlPr>
                          <a:rPr lang="en-GB" sz="220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20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2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220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f>
                              <m:fPr>
                                <m:ctrlPr>
                                  <a:rPr lang="en-GB" sz="220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den>
                        </m:f>
                      </m:e>
                    </m:func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22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2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22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GB" sz="22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den>
                        </m:f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GB" sz="22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func>
                      <m:funcPr>
                        <m:ctrlPr>
                          <a:rPr lang="en-GB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22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func>
                  </m:oMath>
                </a14:m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(1)=3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2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22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GB" sz="22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22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  <m:r>
                                  <a:rPr lang="en-US" sz="220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lim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GB" sz="22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GB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f>
                                  <m:fPr>
                                    <m:ctrlPr>
                                      <a:rPr lang="en-GB" sz="22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GB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  <m:r>
                                      <a:rPr lang="en-GB" sz="2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en-GB" sz="2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  <m:r>
                                  <a:rPr lang="en-GB" sz="2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f>
                                  <m:fPr>
                                    <m:ctrlPr>
                                      <a:rPr lang="en-GB" sz="22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  <m:r>
                                      <a:rPr lang="en-GB" sz="2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GB" sz="22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  <m:r>
                                      <a:rPr lang="en-GB" sz="22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2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22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  <m:r>
                              <a:rPr lang="en-GB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GB" sz="22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GB" sz="22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𝑠𝑖𝑛</m:t>
                                </m:r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GB" sz="22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𝑠𝑖𝑛</m:t>
                                </m:r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den>
                        </m:f>
                      </m:e>
                    </m:func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GB" sz="22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  <m:r>
                      <a:rPr lang="en-US" sz="2200" i="1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f>
                      <m:fPr>
                        <m:ctrlPr>
                          <a:rPr lang="en-GB" sz="22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sz="22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22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GB" sz="22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𝑠𝑖𝑛</m:t>
                                </m:r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GB" sz="22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22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GB" sz="22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𝑠𝑖𝑛</m:t>
                                </m:r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  <m:r>
                                  <a:rPr lang="en-GB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2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2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sz="22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2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2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 dirty="0">
                            <a:latin typeface="Cambria Math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200" i="1" dirty="0">
                            <a:latin typeface="Cambria Math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26EA886-5F5C-46F9-B89B-826234123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0"/>
                <a:ext cx="10515600" cy="6857999"/>
              </a:xfrm>
              <a:blipFill rotWithShape="1">
                <a:blip r:embed="rId2"/>
                <a:stretch>
                  <a:fillRect l="-754" b="-3022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99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5E98B5B-F986-47A4-A63A-C868DA0B3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0"/>
                <a:ext cx="11063068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Solving </a:t>
                </a: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limits by substitution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b="1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GB" sz="1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den>
                        </m:f>
                        <m:r>
                          <a:rPr lang="en-US" sz="1800" b="1" i="1" smtClean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1" i="1" smtClean="0">
                            <a:latin typeface="Cambria Math"/>
                            <a:cs typeface="Times New Roman" panose="020206030504050203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en-GB" sz="1800" b="1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num>
                          <m:den>
                            <m:r>
                              <a:rPr lang="en-GB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den>
                        </m:f>
                      </m:e>
                    </m:d>
                  </m:oMath>
                </a14:m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Assume that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close to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exist a positive number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when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Simplify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Apply the substitution as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5E98B5B-F986-47A4-A63A-C868DA0B3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0"/>
                <a:ext cx="11063068" cy="6858000"/>
              </a:xfrm>
              <a:blipFill rotWithShape="1">
                <a:blip r:embed="rId2"/>
                <a:stretch>
                  <a:fillRect l="-496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43419" y="2511879"/>
                <a:ext cx="6096000" cy="39887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Evaluate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den>
                        </m:f>
                      </m:e>
                    </m:func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meaning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less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27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den>
                        </m:f>
                      </m:e>
                    </m:func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meaning less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)(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ar-IQ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19" y="2511879"/>
                <a:ext cx="6096000" cy="3988721"/>
              </a:xfrm>
              <a:prstGeom prst="rect">
                <a:avLst/>
              </a:prstGeom>
              <a:blipFill rotWithShape="1">
                <a:blip r:embed="rId3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7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AC08681-DB9E-4737-A7C3-4C878B7296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9049" y="292246"/>
                <a:ext cx="10515600" cy="620702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GB" sz="18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rad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den>
                        </m:f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⟹</m:t>
                        </m:r>
                        <m:func>
                          <m:funcPr>
                            <m:ctrlPr>
                              <a:rPr lang="en-GB" sz="180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180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18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GB" sz="180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sz="1800" b="0" i="1" smtClean="0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GB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GB" sz="180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sz="1800" b="0" i="1" smtClean="0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sz="1800" b="0" i="1" smtClean="0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)(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sz="18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⟹</m:t>
                        </m:r>
                        <m:func>
                          <m:funcPr>
                            <m:ctrlPr>
                              <a:rPr lang="en-GB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18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GB" sz="18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sz="18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sz="18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GB" sz="18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GB" sz="18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  <m:r>
                          <a:rPr lang="en-US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( </m:t>
                        </m:r>
                      </m:fName>
                      <m:e>
                        <m:f>
                          <m:f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𝑐𝑜𝑠𝑦</m:t>
                            </m:r>
                          </m:num>
                          <m:den>
                            <m:f>
                              <m:fPr>
                                <m:ctrlPr>
                                  <a:rPr lang="en-GB" sz="180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GB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GB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solidFill>
                              <a:srgbClr val="C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GB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GB" sz="1800" dirty="0">
                    <a:solidFill>
                      <a:srgbClr val="C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𝑠𝑖𝑛𝑥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𝑠𝑖𝑛𝑥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AC08681-DB9E-4737-A7C3-4C878B7296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049" y="292246"/>
                <a:ext cx="10515600" cy="6207027"/>
              </a:xfrm>
              <a:blipFill rotWithShape="1"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64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D2F82C8-8300-4456-AADE-9D267BF344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914" y="376653"/>
                <a:ext cx="11428828" cy="623516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GB" sz="18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18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𝑐𝑜𝑠𝑎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den>
                        </m:f>
                      </m:e>
                    </m:func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𝑐𝑜𝑠𝑦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𝑐𝑜𝑠𝑎</m:t>
                              </m:r>
                              <m:r>
                                <a:rPr lang="en-GB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𝑠𝑖𝑛𝑦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𝑠𝑖𝑛𝑎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𝑐𝑜𝑠𝑎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𝑐𝑜𝑠𝑎</m:t>
                                  </m:r>
                                  <m:d>
                                    <m:dPr>
                                      <m:ctrlPr>
                                        <a:rPr lang="en-GB" sz="18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𝑐𝑜𝑠𝑦</m:t>
                                      </m:r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𝑠𝑖𝑛𝑦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𝑠𝑖𝑛𝑎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𝑐𝑜𝑠𝑎</m:t>
                      </m:r>
                      <m:func>
                        <m:func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𝑐𝑜𝑠𝑦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𝑠𝑖𝑛𝑎</m:t>
                          </m:r>
                          <m:func>
                            <m:func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𝑠𝑖𝑛𝑦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𝑠𝑖𝑛𝑎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 at infinity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den>
                        </m:f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func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den>
                        </m:f>
                      </m:e>
                    </m:func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GB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D2F82C8-8300-4456-AADE-9D267BF34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914" y="376653"/>
                <a:ext cx="11428828" cy="6235162"/>
              </a:xfrm>
              <a:blipFill rotWithShape="1">
                <a:blip r:embed="rId2"/>
                <a:stretch>
                  <a:fillRect l="-480" b="-8602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85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3050</Words>
  <Application>Microsoft Office PowerPoint</Application>
  <PresentationFormat>Custom</PresentationFormat>
  <Paragraphs>130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reman duhok</dc:creator>
  <cp:lastModifiedBy>Malta Company</cp:lastModifiedBy>
  <cp:revision>130</cp:revision>
  <dcterms:created xsi:type="dcterms:W3CDTF">2021-01-22T19:22:41Z</dcterms:created>
  <dcterms:modified xsi:type="dcterms:W3CDTF">2021-12-26T11:45:34Z</dcterms:modified>
</cp:coreProperties>
</file>