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13" r:id="rId2"/>
    <p:sldId id="269" r:id="rId3"/>
    <p:sldId id="320" r:id="rId4"/>
    <p:sldId id="324" r:id="rId5"/>
    <p:sldId id="321" r:id="rId6"/>
    <p:sldId id="322" r:id="rId7"/>
    <p:sldId id="323" r:id="rId8"/>
    <p:sldId id="311" r:id="rId9"/>
    <p:sldId id="314" r:id="rId10"/>
    <p:sldId id="273" r:id="rId11"/>
    <p:sldId id="317" r:id="rId12"/>
    <p:sldId id="318" r:id="rId13"/>
    <p:sldId id="319" r:id="rId14"/>
    <p:sldId id="278" r:id="rId15"/>
    <p:sldId id="279" r:id="rId16"/>
    <p:sldId id="315" r:id="rId17"/>
    <p:sldId id="280" r:id="rId18"/>
    <p:sldId id="281" r:id="rId19"/>
    <p:sldId id="283" r:id="rId20"/>
    <p:sldId id="282" r:id="rId21"/>
    <p:sldId id="285" r:id="rId22"/>
    <p:sldId id="288" r:id="rId23"/>
    <p:sldId id="316" r:id="rId24"/>
    <p:sldId id="276" r:id="rId25"/>
    <p:sldId id="277" r:id="rId26"/>
    <p:sldId id="325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>
        <p:scale>
          <a:sx n="71" d="100"/>
          <a:sy n="71" d="100"/>
        </p:scale>
        <p:origin x="-73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5B62C-38EA-4827-AE5A-7C563D2891EA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9BEBB-4363-4A3A-A43A-36B2A624F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63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9BEBB-4363-4A3A-A43A-36B2A624FC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199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9BEBB-4363-4A3A-A43A-36B2A624FCF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0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48A4D-2D5C-46B6-9FFF-4D4BC00A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AE6B80-5DBB-48DA-ADE9-42539E7AB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BC4BB92-FE3A-4615-9D06-4783540EF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86B2FE-63D0-4FAD-BE61-6222F520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49294-E68A-4C4C-B188-C7680BE4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03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69A2F8-5588-4973-84B5-80920311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306206A-9FEE-4C61-A541-F501A422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CF9030-0D81-41CA-BAC7-77DA392F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F3482A-BF19-493D-AE8E-EBEE177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152252-DC1D-4576-9B62-95864901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0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54E511-A0C2-49C5-B902-C3004451D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A206DB-CDBE-48C2-AC1E-B94D3FEB2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334BF6-B30A-4F21-B030-7BEAF6A3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E76628-71BB-424C-AC5B-A1BC0B8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D38825-B967-4559-8979-84356720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1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7A7F58-7487-4A5F-BFAD-32CCE472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3E720D-2A50-4A97-BE5D-118A18EF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AA4F2D-A884-4140-A9FC-E0A81FB6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14927B-A1A3-4334-9006-0670C002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DEF946-506F-48BF-88A7-AEE5724E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4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A0D1B-E1C5-4FAF-8345-F0C121C2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D22B1C-E2E2-4C51-8BD4-D3D4C2D5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0EF45D-B8C2-42C0-86BE-79A5AB9E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438787-3EEB-47EA-80B9-55AFF74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7C823B-6520-4C61-B723-EE1B822D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86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52ACAF-BF25-4B8F-8FAD-BFC7341D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2745E3-BBE5-4E5E-ADC9-4689D2C87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DBAE94-A446-433D-9706-0E7369723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E8C4012-55DC-4C1D-98D8-EE5C8457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A7501F-C3BC-4DDE-B209-74897671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E96AB5-E1C6-449E-8135-7889F1C2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2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20D202-C1F2-4ABB-A96E-447B2AC6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833680-A6E1-4D48-9514-38CB8660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07451D-E718-4E9B-9D5C-3750005CA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A21997-7A90-4B7D-8AC0-793BA81C7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8E9A503-46CA-4F46-AC8E-19D2C3926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CB8B4C-90F6-4596-B48D-8F6E25CA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5514FB-5A60-4A63-A120-122BBEB6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23E9D73-FDB5-4A4D-B147-2BD6C3A7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04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9D003-804E-4880-B98A-6539C842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0FCAC36-1C3F-4AD8-85F9-F25757B5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AF548-2F5A-4BD0-B014-B44581CD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6EE00F-06FD-4C6D-BC12-2B651BB2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77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90A2392-23F6-49D0-88D0-08EF4CD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559F60F-6B6D-4A16-A2C2-8B16D650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082841-BF5A-4BBC-9946-3CE8A6FA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04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28E04-DBF3-45EF-8CB8-811E333E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DCDBED-C323-4D37-AAB0-981A660C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C8522F-C998-4D1F-B031-F6338122A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98A5CF-06EF-47D7-9BAC-E278EB6E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113901-DE7D-4D3C-BE9C-D9EB0A80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8EB38F4-E9DF-4D24-943E-A53B50C3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0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267724-613A-402B-A514-BAD3CAD1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B54DFB9-5AD2-4F01-8A0B-7DC1D08B7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B26B93-75B7-41E2-9CF6-6773E6A4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D24206-2403-4921-84F3-C740F0E2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30F992-BAC1-49D1-A45F-607A267E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64A2BF-096B-46EA-9B3B-990DE096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32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45EC9F-A829-49D7-8A97-912B273F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40E3A4-6022-4BAA-91C7-56A674769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560A55-FC60-429B-949A-55CA5C729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9E0C-356A-40FB-8F17-39F52E81D5F5}" type="datetimeFigureOut">
              <a:rPr lang="en-GB" smtClean="0"/>
              <a:t>01/01/2022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0132B6-D048-4FDD-9F4F-0E1814050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BE26C2-D56E-4651-89B7-1E44F774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2BA3-9499-4F0E-A8B1-2077B2941E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2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Non-Algebraic function</a:t>
            </a:r>
            <a:endParaRPr lang="ar-IQ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962"/>
            <a:ext cx="10515600" cy="451100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Trigonometric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Exponential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Logarithmic function </a:t>
            </a:r>
          </a:p>
          <a:p>
            <a:endParaRPr lang="en-US" dirty="0"/>
          </a:p>
          <a:p>
            <a:r>
              <a:rPr lang="en-US" dirty="0" smtClean="0"/>
              <a:t>Domain of function</a:t>
            </a:r>
          </a:p>
          <a:p>
            <a:r>
              <a:rPr lang="en-US" dirty="0" smtClean="0"/>
              <a:t>Range of function</a:t>
            </a:r>
          </a:p>
          <a:p>
            <a:r>
              <a:rPr lang="en-US" dirty="0" smtClean="0"/>
              <a:t>Sketch graph   </a:t>
            </a:r>
            <a:endParaRPr lang="ar-IQ" dirty="0"/>
          </a:p>
        </p:txBody>
      </p:sp>
    </p:spTree>
    <p:extLst>
      <p:ext uri="{BB962C8B-B14F-4D97-AF65-F5344CB8AC3E}">
        <p14:creationId xmlns:p14="http://schemas.microsoft.com/office/powerpoint/2010/main" val="63550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FA245522-B8E1-49A3-A592-A0D812205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546" y="136478"/>
                <a:ext cx="11340285" cy="67215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/>
                        <a:cs typeface="Times New Roman" panose="02020603050405020304" pitchFamily="18" charset="0"/>
                      </a:rPr>
                      <m:t>𝐷𝑓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/>
                        <a:cs typeface="Times New Roman" panose="02020603050405020304" pitchFamily="18" charset="0"/>
                      </a:rPr>
                      <m:t>𝑅𝑓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graph of </a:t>
                </a:r>
                <a14:m>
                  <m:oMath xmlns:m="http://schemas.openxmlformats.org/officeDocument/2006/math">
                    <m:r>
                      <a:rPr lang="en-GB" sz="1800" i="1" dirty="0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 dirty="0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 dirty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|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find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𝐷𝑓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𝑅𝑓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3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find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𝐷𝑓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𝑅𝑓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graph of </a:t>
                </a:r>
                <a14:m>
                  <m:oMath xmlns:m="http://schemas.openxmlformats.org/officeDocument/2006/math"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18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18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sz="1800" i="1">
                        <a:latin typeface="Cambria Math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A245522-B8E1-49A3-A592-A0D812205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546" y="136478"/>
                <a:ext cx="11340285" cy="6721522"/>
              </a:xfrm>
              <a:blipFill rotWithShape="1">
                <a:blip r:embed="rId2"/>
                <a:stretch>
                  <a:fillRect l="-48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CA6F355-131A-45D0-9291-EC394454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901" y="38629"/>
            <a:ext cx="2375660" cy="1132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258CCB4-65FD-4860-ABF0-8F02C7BA1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310" y="2072003"/>
            <a:ext cx="2982581" cy="97149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98" y="38629"/>
            <a:ext cx="2826035" cy="153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515" y="1771752"/>
            <a:ext cx="2895600" cy="17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5973" y="3528287"/>
            <a:ext cx="32099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0901" y="5613927"/>
                <a:ext cx="6096000" cy="121379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find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  <a:cs typeface="Times New Roman" panose="02020603050405020304" pitchFamily="18" charset="0"/>
                      </a:rPr>
                      <m:t>𝐷𝑓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  <a:cs typeface="Times New Roman" panose="02020603050405020304" pitchFamily="18" charset="0"/>
                      </a:rPr>
                      <m:t>𝑅𝑓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 graph of  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i="1" dirty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i="1" dirty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i="1" dirty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𝑡𝑎𝑛𝑥</m:t>
                    </m:r>
                    <m:r>
                      <a:rPr lang="en-US" i="1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GB" i="1" dirty="0">
                  <a:latin typeface="Cambria Math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\</m:t>
                      </m:r>
                      <m:d>
                        <m:dPr>
                          <m:begChr m:val="{"/>
                          <m:endChr m:val="}"/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𝑍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latin typeface="Cambria Math"/>
                          <a:cs typeface="Times New Roman" panose="020206030504050203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01" y="5613927"/>
                <a:ext cx="6096000" cy="1213794"/>
              </a:xfrm>
              <a:prstGeom prst="rect">
                <a:avLst/>
              </a:prstGeom>
              <a:blipFill rotWithShape="1">
                <a:blip r:embed="rId8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913" y="5125158"/>
            <a:ext cx="2212020" cy="1719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16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" y="0"/>
            <a:ext cx="10031506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730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4" y="968188"/>
            <a:ext cx="9876249" cy="4827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67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965" y="76931"/>
            <a:ext cx="8485094" cy="6646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16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8CA00B-FB5F-442A-8155-8C2B95F46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073" y="0"/>
                <a:ext cx="10775853" cy="6858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 function: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form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an exponential function.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𝐷𝑓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=(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,  ∞ 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consider three different cases: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gives us only a constant function.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some numerical example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different value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graph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slightly different. So the general shapes for the graph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let’s also take some examples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Note</a:t>
                </a:r>
                <a:r>
                  <a:rPr lang="en-GB" sz="1800" dirty="0">
                    <a:latin typeface="Times New Roman" panose="02020603050405020304" pitchFamily="18" charset="0"/>
                  </a:rPr>
                  <a:t>: we avoid the case that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b&lt;0</a:t>
                </a:r>
                <a:r>
                  <a:rPr lang="en-GB" sz="1800" dirty="0">
                    <a:latin typeface="Times New Roman" panose="02020603050405020304" pitchFamily="18" charset="0"/>
                  </a:rPr>
                  <a:t>  because the exponential </a:t>
                </a:r>
                <a:r>
                  <a:rPr lang="en-GB" sz="1800" dirty="0" smtClean="0">
                    <a:latin typeface="Times New Roman" panose="02020603050405020304" pitchFamily="18" charset="0"/>
                  </a:rPr>
                  <a:t>function  undefined </a:t>
                </a:r>
                <a:r>
                  <a:rPr lang="en-GB" sz="1800" dirty="0">
                    <a:latin typeface="Times New Roman" panose="02020603050405020304" pitchFamily="18" charset="0"/>
                  </a:rPr>
                  <a:t>in infinitely many values in the case </a:t>
                </a:r>
                <a:r>
                  <a:rPr lang="en-GB" sz="1800" dirty="0" smtClean="0">
                    <a:latin typeface="Times New Roman" panose="02020603050405020304" pitchFamily="18" charset="0"/>
                  </a:rPr>
                  <a:t>, for </a:t>
                </a:r>
                <a:r>
                  <a:rPr lang="en-GB" sz="1800" dirty="0">
                    <a:latin typeface="Times New Roman" panose="02020603050405020304" pitchFamily="18" charset="0"/>
                  </a:rPr>
                  <a:t>instance x=</a:t>
                </a:r>
                <a:r>
                  <a:rPr lang="en-US" sz="18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½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</a:rPr>
                  <a:t>,     </a:t>
                </a:r>
                <a:endParaRPr lang="en-GB" sz="1800" dirty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08CA00B-FB5F-442A-8155-8C2B95F46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073" y="0"/>
                <a:ext cx="10775853" cy="6858000"/>
              </a:xfrm>
              <a:blipFill rotWithShape="1">
                <a:blip r:embed="rId2"/>
                <a:stretch>
                  <a:fillRect l="-452" r="-226" b="-622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79C74CB-A8CA-4448-BB53-41B47935E47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666" y="1886232"/>
            <a:ext cx="1514475" cy="1543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xmlns="" id="{0CE4AAFE-734F-44DF-8479-55895193B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128685"/>
                  </p:ext>
                </p:extLst>
              </p:nvPr>
            </p:nvGraphicFramePr>
            <p:xfrm>
              <a:off x="1079603" y="2534174"/>
              <a:ext cx="4321515" cy="97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03">
                      <a:extLst>
                        <a:ext uri="{9D8B030D-6E8A-4147-A177-3AD203B41FA5}">
                          <a16:colId xmlns:a16="http://schemas.microsoft.com/office/drawing/2014/main" xmlns="" val="168031651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:a16="http://schemas.microsoft.com/office/drawing/2014/main" xmlns="" val="2446358247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:a16="http://schemas.microsoft.com/office/drawing/2014/main" xmlns="" val="99523652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:a16="http://schemas.microsoft.com/office/drawing/2014/main" xmlns="" val="11930643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:a16="http://schemas.microsoft.com/office/drawing/2014/main" xmlns="" val="2290379739"/>
                        </a:ext>
                      </a:extLst>
                    </a:gridCol>
                  </a:tblGrid>
                  <a:tr h="3012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757036973"/>
                      </a:ext>
                    </a:extLst>
                  </a:tr>
                  <a:tr h="4915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512983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CE4AAFE-734F-44DF-8479-55895193B3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3128685"/>
                  </p:ext>
                </p:extLst>
              </p:nvPr>
            </p:nvGraphicFramePr>
            <p:xfrm>
              <a:off x="1079603" y="2534174"/>
              <a:ext cx="4321515" cy="97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430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68031651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446358247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9523652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1930643"/>
                        </a:ext>
                      </a:extLst>
                    </a:gridCol>
                    <a:gridCol w="86430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903797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57036973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65657" r="-400000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0000" t="-65657" r="-300000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1512983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xmlns="" id="{A4300D80-8168-4CCD-A42B-F19D8B9C4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4379705"/>
                  </p:ext>
                </p:extLst>
              </p:nvPr>
            </p:nvGraphicFramePr>
            <p:xfrm>
              <a:off x="1007585" y="4790364"/>
              <a:ext cx="4369635" cy="97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7">
                      <a:extLst>
                        <a:ext uri="{9D8B030D-6E8A-4147-A177-3AD203B41FA5}">
                          <a16:colId xmlns:a16="http://schemas.microsoft.com/office/drawing/2014/main" xmlns="" val="1152823654"/>
                        </a:ext>
                      </a:extLst>
                    </a:gridCol>
                    <a:gridCol w="831063">
                      <a:extLst>
                        <a:ext uri="{9D8B030D-6E8A-4147-A177-3AD203B41FA5}">
                          <a16:colId xmlns:a16="http://schemas.microsoft.com/office/drawing/2014/main" xmlns="" val="2802149403"/>
                        </a:ext>
                      </a:extLst>
                    </a:gridCol>
                    <a:gridCol w="916791">
                      <a:extLst>
                        <a:ext uri="{9D8B030D-6E8A-4147-A177-3AD203B41FA5}">
                          <a16:colId xmlns:a16="http://schemas.microsoft.com/office/drawing/2014/main" xmlns="" val="2245352360"/>
                        </a:ext>
                      </a:extLst>
                    </a:gridCol>
                    <a:gridCol w="873927">
                      <a:extLst>
                        <a:ext uri="{9D8B030D-6E8A-4147-A177-3AD203B41FA5}">
                          <a16:colId xmlns:a16="http://schemas.microsoft.com/office/drawing/2014/main" xmlns="" val="3036700773"/>
                        </a:ext>
                      </a:extLst>
                    </a:gridCol>
                    <a:gridCol w="873927">
                      <a:extLst>
                        <a:ext uri="{9D8B030D-6E8A-4147-A177-3AD203B41FA5}">
                          <a16:colId xmlns:a16="http://schemas.microsoft.com/office/drawing/2014/main" xmlns="" val="2303010697"/>
                        </a:ext>
                      </a:extLst>
                    </a:gridCol>
                  </a:tblGrid>
                  <a:tr h="29752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8710657"/>
                      </a:ext>
                    </a:extLst>
                  </a:tr>
                  <a:tr h="5613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388284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4300D80-8168-4CCD-A42B-F19D8B9C4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4379705"/>
                  </p:ext>
                </p:extLst>
              </p:nvPr>
            </p:nvGraphicFramePr>
            <p:xfrm>
              <a:off x="1007585" y="4790364"/>
              <a:ext cx="4369635" cy="9707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152823654"/>
                        </a:ext>
                      </a:extLst>
                    </a:gridCol>
                    <a:gridCol w="83106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802149403"/>
                        </a:ext>
                      </a:extLst>
                    </a:gridCol>
                    <a:gridCol w="91679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45352360"/>
                        </a:ext>
                      </a:extLst>
                    </a:gridCol>
                    <a:gridCol w="8739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036700773"/>
                        </a:ext>
                      </a:extLst>
                    </a:gridCol>
                    <a:gridCol w="87392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0301069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8710657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98611" t="-65657" r="-100000" b="-1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ar-IQ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1399" t="-65657" r="-699" b="-1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3882847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44CAA42-2E40-4313-AAF7-8060D5FE32D4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666" y="4200176"/>
            <a:ext cx="1809115" cy="15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2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8A3EAE2-0B22-447A-93AF-FD2C02C1A1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227" y="401271"/>
                <a:ext cx="11127545" cy="6277366"/>
              </a:xfrm>
            </p:spPr>
            <p:txBody>
              <a:bodyPr>
                <a:noAutofit/>
              </a:bodyPr>
              <a:lstStyle/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US" sz="1800" b="1" dirty="0" smtClean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Laws of exponents (power): 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𝑎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,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,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𝑥</m:t>
                    </m:r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dirty="0" smtClean="0">
                        <a:effectLst/>
                        <a:latin typeface="Cambria Math"/>
                        <a:ea typeface="Cambria Math" panose="02040503050406030204" pitchFamily="18" charset="0"/>
                        <a:cs typeface="+mj-cs"/>
                      </a:rPr>
                      <m:t>𝑦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∈</m:t>
                    </m:r>
                    <m:r>
                      <a:rPr lang="en-US" sz="1800" b="0" i="1" smtClean="0">
                        <a:effectLst/>
                        <a:latin typeface="Cambria Math"/>
                        <a:ea typeface="Cambria Math"/>
                        <a:cs typeface="+mj-cs"/>
                      </a:rPr>
                      <m:t>ℝ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,</m:t>
                    </m:r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then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ar-IQ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+mj-cs"/>
                  </a:rPr>
                  <a:t> </a:t>
                </a:r>
                <a:r>
                  <a:rPr lang="en-US" sz="1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1.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𝑥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.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𝑦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=</m:t>
                    </m:r>
                  </m:oMath>
                </a14:m>
                <a:r>
                  <a:rPr lang="en-GB" sz="1800" dirty="0">
                    <a:ea typeface="Times New Roman" panose="020206030504050203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     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2.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     </a:t>
                </a:r>
                <a:r>
                  <a:rPr lang="en-US" sz="18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+mj-cs"/>
                  </a:rPr>
                  <a:t>3.</a:t>
                </a:r>
                <a:r>
                  <a:rPr lang="en-US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(</m:t>
                        </m:r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𝑥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𝑦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.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𝑦</m:t>
                        </m:r>
                      </m:sup>
                    </m:sSup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         </m:t>
                    </m:r>
                  </m:oMath>
                </a14:m>
                <a:r>
                  <a:rPr lang="en-GB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+mj-cs"/>
                  </a:rPr>
                  <a:t>4.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</a:t>
                </a:r>
                <a:r>
                  <a:rPr lang="en-GB" sz="1800" dirty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+mj-cs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cs typeface="+mj-cs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1800" b="0" i="1" smtClean="0">
                            <a:latin typeface="Cambria Math"/>
                            <a:cs typeface="+mj-cs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𝑏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𝑥</m:t>
                        </m:r>
                      </m:sup>
                    </m:sSup>
                  </m:oMath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j-cs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5.</a:t>
                </a:r>
                <a:r>
                  <a:rPr lang="en-GB" sz="1800" dirty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+mj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+mj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cs typeface="+mj-cs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+mj-cs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+mj-cs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+mj-cs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cs typeface="+mj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b="0" i="1" smtClean="0">
                                <a:latin typeface="Cambria Math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+mj-cs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             </a:t>
                </a:r>
                <a:r>
                  <a:rPr lang="en-US" sz="1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6.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𝑎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)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0</m:t>
                        </m:r>
                      </m:sup>
                    </m:sSup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=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         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7</a:t>
                </a:r>
                <a:r>
                  <a:rPr lang="en-US" sz="1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.</a:t>
                </a:r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 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𝑥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+mj-cs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+mj-cs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              </a:t>
                </a:r>
                <a:r>
                  <a:rPr lang="en-GB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8.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=</a:t>
                </a:r>
                <a:r>
                  <a:rPr lang="en-GB" sz="1800" dirty="0">
                    <a:ea typeface="Calibri" panose="020F0502020204030204" pitchFamily="34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𝑦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⟺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𝑦</m:t>
                    </m:r>
                  </m:oMath>
                </a14:m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        </a:t>
                </a:r>
                <a:r>
                  <a:rPr lang="en-GB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9.</a:t>
                </a:r>
                <a:r>
                  <a:rPr lang="en-GB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𝑎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800" dirty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=</a:t>
                </a:r>
                <a:r>
                  <a:rPr lang="en-GB" sz="1800" dirty="0">
                    <a:ea typeface="Calibri" panose="020F0502020204030204" pitchFamily="34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libri" panose="020F0502020204030204" pitchFamily="34" charset="0"/>
                            <a:cs typeface="+mj-cs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𝑏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+mj-cs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𝑏</m:t>
                    </m:r>
                  </m:oMath>
                </a14:m>
                <a:r>
                  <a:rPr lang="en-GB" sz="1800" dirty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</a:t>
                </a:r>
                <a:r>
                  <a:rPr lang="en-GB" sz="1800" dirty="0" smtClean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  </a:t>
                </a:r>
                <a:r>
                  <a:rPr lang="en-GB" sz="1800" dirty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0</m:t>
                    </m:r>
                  </m:oMath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+mj-cs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18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+mj-cs"/>
                  </a:rPr>
                  <a:t>Remark: </a:t>
                </a:r>
                <a:r>
                  <a:rPr lang="en-GB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exponential function with base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𝑒</m:t>
                    </m:r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+mj-cs"/>
                      </a:rPr>
                      <m:t>𝑒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+mj-cs"/>
                  </a:rPr>
                  <a:t> is mathematical constant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  <a:ea typeface="Cambria Math" panose="02040503050406030204" pitchFamily="18" charset="0"/>
                        <a:cs typeface="+mj-cs"/>
                      </a:rPr>
                      <m:t>𝑒</m:t>
                    </m:r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7182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j-cs"/>
                      </a:rPr>
                      <m:t>…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+mj-cs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𝑒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j-cs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𝐷𝑓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+mj-cs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𝑅𝑓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=(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j-cs"/>
                      </a:rPr>
                      <m:t> ,  ∞ 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j-cs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j-cs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j-cs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j-cs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j-cs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800" dirty="0" smtClean="0">
                  <a:latin typeface="Times New Roman" panose="02020603050405020304" pitchFamily="18" charset="0"/>
                  <a:cs typeface="+mj-cs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 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,  ∞ )</m:t>
                    </m:r>
                  </m:oMath>
                </a14:m>
                <a:endParaRPr lang="en-GB" sz="1800" dirty="0" smtClean="0">
                  <a:latin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+mj-cs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8A3EAE2-0B22-447A-93AF-FD2C02C1A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227" y="401271"/>
                <a:ext cx="11127545" cy="6277366"/>
              </a:xfrm>
              <a:blipFill rotWithShape="1"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1D623B-DCF3-4448-863C-5A27A9BD1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81" y="4164037"/>
            <a:ext cx="38957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4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88" y="327547"/>
            <a:ext cx="5796749" cy="309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0" y="3903926"/>
            <a:ext cx="6115263" cy="2561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4" y="3420134"/>
            <a:ext cx="7491981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9004" y="4224951"/>
                <a:ext cx="500808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𝐷𝑓</m:t>
                      </m:r>
                      <m:r>
                        <a:rPr lang="en-US" i="1" dirty="0" smtClean="0">
                          <a:latin typeface="Cambria Math"/>
                        </a:rPr>
                        <m:t>=</m:t>
                      </m:r>
                      <m:r>
                        <a:rPr lang="en-US" i="1" dirty="0" smtClean="0"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𝑅𝑓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−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3</m:t>
                    </m:r>
                  </m:oMath>
                </a14:m>
                <a:r>
                  <a:rPr lang="en-US" dirty="0" smtClean="0"/>
                  <a:t>)</a:t>
                </a:r>
                <a:endParaRPr lang="ar-IQ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4" y="4224951"/>
                <a:ext cx="500808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365" t="-4717" b="-1415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204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974FA57-273E-48BA-90C1-7F75DECDCE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5249" y="264111"/>
                <a:ext cx="10017370" cy="6347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endParaRPr lang="en-US" sz="1800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𝑠𝑜𝑙𝑢𝑡𝑖𝑜𝑛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: </m:t>
                    </m:r>
                    <m:sSup>
                      <m:sSupPr>
                        <m:ctrlPr>
                          <a:rPr lang="en-US" sz="18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solution</m:t>
                    </m:r>
                    <m:r>
                      <a:rPr lang="en-US" sz="18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GB" sz="1800" dirty="0" smtClean="0"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𝑠𝑜𝑙𝑢𝑡𝑖𝑜𝑛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14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974FA57-273E-48BA-90C1-7F75DECDCE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5249" y="264111"/>
                <a:ext cx="10017370" cy="6347704"/>
              </a:xfrm>
              <a:blipFill rotWithShape="1">
                <a:blip r:embed="rId2"/>
                <a:stretch>
                  <a:fillRect l="-54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10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E8BBE13-E0FC-43A4-9E87-494B0110C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045" y="318452"/>
                <a:ext cx="11199564" cy="643719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Logarithm functions: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form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a logarithm function with base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function is the inverse of  exponential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,∞</m:t>
                          </m:r>
                        </m:e>
                      </m:d>
                      <m:r>
                        <a:rPr lang="en-GB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dirty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n-US" sz="1800" b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check our function for different values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p>
                      <m:sSupPr>
                        <m:ctrlP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GB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b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E8BBE13-E0FC-43A4-9E87-494B0110C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045" y="318452"/>
                <a:ext cx="11199564" cy="6437190"/>
              </a:xfrm>
              <a:blipFill rotWithShape="1">
                <a:blip r:embed="rId2"/>
                <a:stretch>
                  <a:fillRect l="-490" b="-3475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14418F-D6E2-4915-8353-69CFACB8A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87" y="4618134"/>
            <a:ext cx="2454943" cy="2094495"/>
          </a:xfrm>
          <a:prstGeom prst="rect">
            <a:avLst/>
          </a:prstGeom>
        </p:spPr>
      </p:pic>
      <p:pic>
        <p:nvPicPr>
          <p:cNvPr id="7170" name="Picture 2" descr="Image result for graph of logarithmic func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8" y="1700805"/>
            <a:ext cx="5811221" cy="27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5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6FE2B9C-2D2F-4710-BBC5-F7135B5C5C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790" y="348517"/>
                <a:ext cx="10186181" cy="599601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Sketching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all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these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points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we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obtain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graph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800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800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</m:fName>
                        <m:e>
                          <m:r>
                            <a:rPr lang="en-US" sz="18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1800" b="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-2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=⟹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sup>
                      </m:sSub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⟺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6FE2B9C-2D2F-4710-BBC5-F7135B5C5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790" y="348517"/>
                <a:ext cx="10186181" cy="5996011"/>
              </a:xfrm>
              <a:blipFill rotWithShape="1">
                <a:blip r:embed="rId2"/>
                <a:stretch>
                  <a:fillRect l="-479" b="-904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52347B0-C683-4597-9C26-0AE5A044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03" y="1156128"/>
            <a:ext cx="4052666" cy="38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0928545-596D-420F-AC3E-408A41995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524" y="332519"/>
                <a:ext cx="10515600" cy="6412837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1800" b="1" u="sng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Non-Algebraic function (Transcendental function).   </a:t>
                </a:r>
                <a:endParaRPr lang="en-GB" sz="1800" b="1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take some types of this function</a:t>
                </a:r>
              </a:p>
              <a:p>
                <a:pPr marL="342900" indent="-342900" algn="just">
                  <a:lnSpc>
                    <a:spcPct val="150000"/>
                  </a:lnSpc>
                  <a:buAutoNum type="arabicPeriod"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Trigonometric functions: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𝑟𝑠𝑖𝑛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𝑟𝑐𝑜𝑠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,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effectLst/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𝑠𝑒𝑐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𝑐𝑠𝑐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GB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0928545-596D-420F-AC3E-408A41995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524" y="332519"/>
                <a:ext cx="10515600" cy="6412837"/>
              </a:xfrm>
              <a:blipFill rotWithShape="1">
                <a:blip r:embed="rId3"/>
                <a:stretch>
                  <a:fillRect l="-464" b="-1007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B2C5CF-2594-4700-AC22-FC88352C9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1182" y="2116527"/>
            <a:ext cx="2247900" cy="23717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157" y="2549914"/>
            <a:ext cx="2486025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86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8977943-C1B8-4C63-A2BA-8209F2E49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973" y="130628"/>
                <a:ext cx="11517374" cy="65636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Sketching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   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  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Ex: Let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b="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Assume </a:t>
                </a:r>
                <a:r>
                  <a:rPr lang="en-GB" sz="1800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then</m:t>
                    </m:r>
                    <m:r>
                      <a:rPr lang="en-GB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i="1" dirty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p>
                      <m:sSupPr>
                        <m:ctrlPr>
                          <a:rPr lang="en-US" sz="18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8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,∞</m:t>
                          </m:r>
                        </m:e>
                      </m:d>
                      <m:r>
                        <a:rPr lang="en-GB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GB" sz="18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,∞</m:t>
                        </m:r>
                      </m:e>
                    </m:d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sSub>
                      <m:sSubPr>
                        <m:ctrlPr>
                          <a:rPr lang="en-GB" sz="1800" i="1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dirty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US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8977943-C1B8-4C63-A2BA-8209F2E49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73" y="130628"/>
                <a:ext cx="11517374" cy="6563649"/>
              </a:xfrm>
              <a:blipFill rotWithShape="1">
                <a:blip r:embed="rId2"/>
                <a:stretch>
                  <a:fillRect l="-476" b="-1244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099" y="877800"/>
            <a:ext cx="3942355" cy="2862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297" y="4115724"/>
            <a:ext cx="32766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708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2D10D25-C1CF-4C99-9A94-02CA03E5E0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17562" y="92404"/>
                <a:ext cx="10860259" cy="6673191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Laws of logarithm: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Times New Roman" panose="02020603050405020304" pitchFamily="18" charset="0"/>
                  </a:rPr>
                  <a:t>1.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Times New Roman" panose="02020603050405020304" pitchFamily="18" charset="0"/>
                  </a:rPr>
                  <a:t>2.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i="1" dirty="0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US" sz="1800" b="0" i="1" dirty="0" smtClean="0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i="0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p>
                        </m:sSup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logarithms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logarithm with base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Natural logarithms and has a special notation:</a:t>
                </a:r>
                <a:endParaRPr lang="en-GB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dirty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800" i="1" dirty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800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sz="1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𝑙𝑛𝑥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D10D25-C1CF-4C99-9A94-02CA03E5E0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7562" y="92404"/>
                <a:ext cx="10860259" cy="6673191"/>
              </a:xfrm>
              <a:blipFill rotWithShape="1">
                <a:blip r:embed="rId2"/>
                <a:stretch>
                  <a:fillRect l="-505" b="-1068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222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39254708-5B8B-4DAA-8E9F-75A5F1BECF5A}"/>
                  </a:ext>
                </a:extLst>
              </p:cNvPr>
              <p:cNvSpPr txBox="1"/>
              <p:nvPr/>
            </p:nvSpPr>
            <p:spPr>
              <a:xfrm>
                <a:off x="246744" y="1"/>
                <a:ext cx="11495760" cy="4261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Solve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p>
                    </m:sSub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n-GB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9254708-5B8B-4DAA-8E9F-75A5F1BEC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4" y="1"/>
                <a:ext cx="11495760" cy="4261359"/>
              </a:xfrm>
              <a:prstGeom prst="rect">
                <a:avLst/>
              </a:prstGeom>
              <a:blipFill rotWithShape="1">
                <a:blip r:embed="rId2"/>
                <a:stretch>
                  <a:fillRect l="-424" b="-28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6744" y="4261360"/>
                <a:ext cx="6415314" cy="2582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b="1" dirty="0" smtClean="0"/>
                  <a:t>3</a:t>
                </a:r>
                <a:r>
                  <a:rPr lang="en-GB" dirty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find the value</a:t>
                </a:r>
                <a:r>
                  <a:rPr lang="en-GB" dirty="0"/>
                  <a:t>  of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/>
                      </a:rPr>
                      <m:t>𝑘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ln</m:t>
                    </m:r>
                  </m:oMath>
                </a14:m>
                <a:r>
                  <a:rPr lang="en-GB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ln</m:t>
                    </m:r>
                  </m:oMath>
                </a14:m>
                <a:r>
                  <a:rPr lang="en-GB" dirty="0"/>
                  <a:t>(10)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e>
                        </m:func>
                      </m:e>
                    </m:func>
                  </m:oMath>
                </a14:m>
                <a:r>
                  <a:rPr lang="en-GB" dirty="0" smtClean="0"/>
                  <a:t>)</a:t>
                </a:r>
                <a:endParaRPr lang="en-GB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𝑘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44" y="4261360"/>
                <a:ext cx="6415314" cy="2582887"/>
              </a:xfrm>
              <a:prstGeom prst="rect">
                <a:avLst/>
              </a:prstGeom>
              <a:blipFill rotWithShape="1">
                <a:blip r:embed="rId3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308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1026" name="Picture 2" descr="Image result for functions grap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9" y="47624"/>
            <a:ext cx="11945257" cy="681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054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7294ECF-43EB-4F3D-9486-DE0DC1E041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6719" y="278178"/>
                <a:ext cx="11404209" cy="631957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Inverse of trigonometric functions</a:t>
                </a:r>
                <a:r>
                  <a:rPr lang="en-US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 smtClean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cs typeface="Times New Roman" panose="02020603050405020304" pitchFamily="18" charset="0"/>
                  </a:rPr>
                  <a:t>1</a:t>
                </a:r>
                <a:r>
                  <a:rPr lang="en-GB" sz="1800" b="1" dirty="0">
                    <a:cs typeface="Times New Roman" panose="02020603050405020304" pitchFamily="18" charset="0"/>
                  </a:rPr>
                  <a:t>.</a:t>
                </a:r>
                <a:r>
                  <a:rPr lang="en-GB" sz="1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Times New Roman" panose="02020603050405020304" pitchFamily="18" charset="0"/>
                  </a:rPr>
                  <a:t>2.</a:t>
                </a:r>
                <a:r>
                  <a:rPr lang="en-GB" sz="1800" b="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Times New Roman" panose="02020603050405020304" pitchFamily="18" charset="0"/>
                  </a:rPr>
                  <a:t>3.</a:t>
                </a:r>
                <a:r>
                  <a:rPr lang="en-GB" sz="1800" b="0" dirty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     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7294ECF-43EB-4F3D-9486-DE0DC1E041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6719" y="278178"/>
                <a:ext cx="11404209" cy="6319570"/>
              </a:xfrm>
              <a:blipFill rotWithShape="1">
                <a:blip r:embed="rId2"/>
                <a:stretch>
                  <a:fillRect l="-481" b="-878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2D929E6-D2B6-4DD3-B6EC-A248E9F9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84" y="592727"/>
            <a:ext cx="1931958" cy="1429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87501466-6453-4231-A4A1-9FA082C72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386" y="2507903"/>
            <a:ext cx="1938894" cy="1609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C0E2E8D-623B-4610-A8F6-0991DBF70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386" y="4797767"/>
            <a:ext cx="1901817" cy="1689561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3" y="783259"/>
            <a:ext cx="3312886" cy="66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ight Arrow 1"/>
          <p:cNvSpPr/>
          <p:nvPr/>
        </p:nvSpPr>
        <p:spPr>
          <a:xfrm>
            <a:off x="9000253" y="1243819"/>
            <a:ext cx="709682" cy="109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IQ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334" y="500869"/>
            <a:ext cx="27527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1089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xmlns="" id="{9B3C6AC1-EE38-48FC-85FA-36069590F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356" y="320382"/>
                <a:ext cx="11724250" cy="621723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cs typeface="Times New Roman" panose="02020603050405020304" pitchFamily="18" charset="0"/>
                  </a:rPr>
                  <a:t>4.</a:t>
                </a:r>
                <a:r>
                  <a:rPr lang="en-GB" sz="180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∞,∞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cs typeface="Times New Roman" panose="02020603050405020304" pitchFamily="18" charset="0"/>
                  </a:rPr>
                  <a:t>5.</a:t>
                </a:r>
                <a:r>
                  <a:rPr lang="en-GB" sz="180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800" i="1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f>
                        <m:f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GB" sz="1800" b="1" dirty="0" smtClean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cs typeface="Times New Roman" panose="02020603050405020304" pitchFamily="18" charset="0"/>
                  </a:rPr>
                  <a:t>6.</a:t>
                </a:r>
                <a:r>
                  <a:rPr lang="en-GB" sz="1800" b="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𝑐𝑠𝑐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sz="1800" b="0" i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1800" b="0" i="0" dirty="0" smtClean="0">
                  <a:latin typeface="Cambria Math"/>
                  <a:ea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}.</m:t>
                      </m:r>
                    </m:oMath>
                  </m:oMathPara>
                </a14:m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3C6AC1-EE38-48FC-85FA-36069590F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356" y="320382"/>
                <a:ext cx="11724250" cy="6217236"/>
              </a:xfrm>
              <a:blipFill rotWithShape="1">
                <a:blip r:embed="rId2"/>
                <a:stretch>
                  <a:fillRect l="-468" b="-1560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3DB4547-3262-4E54-9D42-CB855E3B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104" y="4646726"/>
            <a:ext cx="2468174" cy="1914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9FBCFCD1-79C1-4632-B9E4-1C85C85D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61" y="2327844"/>
            <a:ext cx="2693461" cy="19240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2EFCA06-5F2E-4ED1-B09F-3D617218E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994" y="198783"/>
            <a:ext cx="2829087" cy="191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6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732" y="252363"/>
            <a:ext cx="9411596" cy="606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578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7657622-DE28-40EB-93A2-F0A69C783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193771"/>
                <a:ext cx="10515600" cy="608041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Hyperbolic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Functions: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hyperbolic functions are formed by taking combinations of the two exponential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hyperbolic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𝑠𝑖𝑛𝑒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hyperbolic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𝑐𝑜𝑠𝑖𝑛𝑒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functions are defined by the equations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GB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fName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Times New Roman" panose="02020603050405020304" pitchFamily="18" charset="0"/>
                  </a:rPr>
                  <a:t>2.</a:t>
                </a:r>
                <a:r>
                  <a:rPr lang="en-GB" sz="18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,∞)</m:t>
                    </m:r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</a:t>
                </a: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7657622-DE28-40EB-93A2-F0A69C783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193771"/>
                <a:ext cx="10515600" cy="6080419"/>
              </a:xfrm>
              <a:blipFill rotWithShape="1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5872ED8-0735-475B-8474-8860CED1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129" y="1320481"/>
            <a:ext cx="3437280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5646626-A9CF-4099-86F1-41281527E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26" y="3792573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0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01F292E-442F-4E7A-BA3A-E40A80032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1605" y="310690"/>
                <a:ext cx="10515600" cy="613668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GB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fName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fNam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GB" sz="1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GB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GB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GB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GB" sz="1800" i="1" smtClean="0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𝑐𝑠𝑐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GB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\{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},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ar-IQ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 rtl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01F292E-442F-4E7A-BA3A-E40A80032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605" y="310690"/>
                <a:ext cx="10515600" cy="6136688"/>
              </a:xfrm>
              <a:blipFill rotWithShape="1">
                <a:blip r:embed="rId2"/>
                <a:stretch>
                  <a:fillRect l="-522" b="-456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B809A-2395-48C6-9D2F-44275FD94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7570" y="3379034"/>
            <a:ext cx="3552825" cy="2517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F0ADDF-7454-491E-B9A2-FA1A7AF25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995" y="372794"/>
            <a:ext cx="3962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31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36BA41F-1CDE-4B61-98C2-0CC0E44B2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184" y="295202"/>
                <a:ext cx="10937632" cy="62675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  <a:r>
                  <a:rPr lang="en-GB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</a:t>
                </a:r>
                <a:r>
                  <a:rPr lang="en-GB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GB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𝑐𝑜𝑠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fName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GB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fName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i="1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}, </m:t>
                    </m:r>
                    <m:sSub>
                      <m:sSub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[-1,1]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6BA41F-1CDE-4B61-98C2-0CC0E44B2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184" y="295202"/>
                <a:ext cx="10937632" cy="6267596"/>
              </a:xfrm>
              <a:blipFill rotWithShape="1">
                <a:blip r:embed="rId2"/>
                <a:stretch>
                  <a:fillRect l="-50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85D114-1641-4BB1-8928-60D7D2790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585" y="295202"/>
            <a:ext cx="3546231" cy="3133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4A8765-F8A2-4958-89C7-BA7770D51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391" y="3315798"/>
            <a:ext cx="3781425" cy="31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3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49" y="383240"/>
            <a:ext cx="2716867" cy="2282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42" y="2985247"/>
            <a:ext cx="5862699" cy="34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41" y="662267"/>
            <a:ext cx="1885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355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44E7EC4-0104-40C5-85D4-A4DF9D0B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104" y="325486"/>
                <a:ext cx="11442896" cy="620702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 among hyperbolic function or identities for hyperbolic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1.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𝒄𝒐𝒔𝒉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b="1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𝒔𝒊𝒏𝒉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Prove that  </a:t>
                </a: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b="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effectLst/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b="0" i="1" smtClean="0"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 both sides of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get 2 and 3.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b="1" i="1" smtClean="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𝒕𝒂𝒏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𝒔𝒆𝒄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GB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4E7EC4-0104-40C5-85D4-A4DF9D0B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104" y="325486"/>
                <a:ext cx="11442896" cy="6207027"/>
              </a:xfrm>
              <a:blipFill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466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3E6B8A3-3A6A-4E87-B361-457DFBFF2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4738" y="334449"/>
                <a:ext cx="9904828" cy="630550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f>
                        <m:f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b="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𝒔𝒄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GB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𝒔𝒊𝒏𝒉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𝒔𝒊𝒏𝒉𝒙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𝒄𝒐𝒔𝒉𝒙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𝒄𝒐𝒔𝒉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𝒄𝒐𝒔𝒉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GB" sz="1800" b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𝒔𝒊𝒏𝒉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GB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b="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</m:t>
                      </m:r>
                      <m:sSup>
                        <m:sSupPr>
                          <m:ctrlPr>
                            <a:rPr lang="en-GB" sz="1800" i="1" smtClean="0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800" b="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E6B8A3-3A6A-4E87-B361-457DFBFF2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4738" y="334449"/>
                <a:ext cx="9904828" cy="6305502"/>
              </a:xfrm>
              <a:blipFill>
                <a:blip r:embed="rId2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08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03F74E7-C054-4E79-8FB5-FBD2DB07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78180"/>
                <a:ext cx="10515600" cy="60663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𝒄𝒐𝒔𝒉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𝒄𝒐𝒔𝒉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𝒔𝒊𝒏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18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sz="1800" b="1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𝒄𝒐𝒔𝒉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𝒔𝒊𝒏𝒉</m:t>
                    </m:r>
                    <m:d>
                      <m:dPr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𝒔𝒊𝒏𝒉𝒙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𝒄𝒐𝒔𝒉𝒚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∓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𝒄𝒐𝒔𝒉𝒙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𝒔𝒊𝒏𝒉𝒚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𝒄𝒐𝒔𝒉</m:t>
                    </m:r>
                    <m:d>
                      <m:dPr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𝒄𝒐𝒔𝒉𝒙𝒉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𝒄𝒐𝒔𝒉𝒚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∓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𝒔𝒊𝒏𝒉𝒙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𝒔𝒊𝒏𝒉𝒚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Prove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R.H.S.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−(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8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3F74E7-C054-4E79-8FB5-FBD2DB07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78180"/>
                <a:ext cx="10515600" cy="6066350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67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82B4D2B-CFEF-4CB4-8472-49D62F0C8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523" y="348517"/>
                <a:ext cx="10515600" cy="620702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b="1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18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𝐭𝐚𝐧𝐡</m:t>
                        </m:r>
                      </m:fName>
                      <m:e>
                        <m:d>
                          <m:dPr>
                            <m:ctrlPr>
                              <a:rPr lang="en-GB" sz="1800" b="1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∓</m:t>
                            </m:r>
                            <m:r>
                              <a:rPr lang="en-GB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  <m:r>
                      <a:rPr lang="en-GB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b="1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𝒕𝒂𝒏𝒉𝒙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𝒕𝒂𝒏𝒉𝒚</m:t>
                        </m:r>
                      </m:num>
                      <m:den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𝒕𝒂𝒏𝒉𝒙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𝒕𝒂𝒏𝒉𝒚</m:t>
                        </m:r>
                      </m:den>
                    </m:f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Prove that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fName>
                      <m:e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                                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𝑡𝑎𝑛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GB" sz="1800" i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B4D2B-CFEF-4CB4-8472-49D62F0C8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523" y="348517"/>
                <a:ext cx="10515600" cy="6207028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9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96E6C15-4B3A-4479-9040-5D4F8E0E3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49216" y="494298"/>
                <a:ext cx="10515600" cy="586940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b="1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𝒄𝒐𝒔𝒉</m:t>
                        </m:r>
                      </m:fName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𝒔𝒊𝒏𝒉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GB" sz="1800" b="1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1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𝒄𝒐𝒔𝒉</m:t>
                          </m:r>
                        </m:fName>
                        <m:e>
                          <m:r>
                            <a:rPr lang="en-GB" sz="1800" b="1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sz="18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𝒔𝒊𝒏𝒉</m:t>
                      </m:r>
                      <m:r>
                        <a:rPr lang="en-US" sz="18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GB" sz="1800" b="1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1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sup>
                    </m:sSup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b="1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𝒄𝒐𝒔𝒉</m:t>
                        </m:r>
                      </m:fName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𝐬𝐢𝐧</m:t>
                    </m:r>
                    <m:func>
                      <m:funcPr>
                        <m:ctrlPr>
                          <a:rPr lang="en-US" sz="1800" b="1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𝐡</m:t>
                        </m:r>
                      </m:fName>
                      <m:e>
                        <m:r>
                          <a:rPr lang="en-GB" sz="18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func>
                  </m:oMath>
                </a14:m>
                <a:endParaRPr lang="en-GB" sz="18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E6C15-4B3A-4479-9040-5D4F8E0E3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9216" y="494298"/>
                <a:ext cx="10515600" cy="5869403"/>
              </a:xfr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431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EFAD625-85DD-4D7A-BAE2-8A0E7A9C0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857" y="320382"/>
                <a:ext cx="10853811" cy="599601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like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even function,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like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odd function: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fName>
                        <m:e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−(−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EFAD625-85DD-4D7A-BAE2-8A0E7A9C0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857" y="320382"/>
                <a:ext cx="10853811" cy="5996011"/>
              </a:xfrm>
              <a:blipFill rotWithShape="1"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6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58" y="242046"/>
            <a:ext cx="9250259" cy="6286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47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59" y="418060"/>
            <a:ext cx="9426388" cy="592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60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047" y="268941"/>
            <a:ext cx="9345706" cy="638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193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2" y="564776"/>
            <a:ext cx="8878615" cy="461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57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793C82D-B02A-443E-A456-6835741AA2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880" y="451607"/>
                <a:ext cx="10515600" cy="6094486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32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</a:t>
                </a:r>
                <a:r>
                  <a:rPr lang="en-GB" sz="32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function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</a:t>
                </a:r>
                <a:r>
                  <a:rPr lang="en-GB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periodic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3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</m:oMath>
                  </m:oMathPara>
                </a14:m>
                <a:endParaRPr lang="en-GB" sz="32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</m:oMath>
                  </m:oMathPara>
                </a14:m>
                <a:endParaRPr lang="en-GB" sz="3200" b="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𝑡𝑎𝑛𝑥</m:t>
                      </m:r>
                    </m:oMath>
                  </m:oMathPara>
                </a14:m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cot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𝑐𝑜𝑡𝑥</m:t>
                      </m:r>
                    </m:oMath>
                  </m:oMathPara>
                </a14:m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sec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𝑠𝑒𝑐𝑥</m:t>
                      </m:r>
                    </m:oMath>
                  </m:oMathPara>
                </a14:m>
                <a:endParaRPr lang="en-GB" sz="32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csc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𝑐𝑠𝑐𝑥</m:t>
                      </m:r>
                    </m:oMath>
                  </m:oMathPara>
                </a14:m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3200" i="1" dirty="0" smtClean="0">
                  <a:solidFill>
                    <a:srgbClr val="FF0000"/>
                  </a:solidFill>
                  <a:latin typeface="Cambria Math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𝑐𝑜𝑠𝑦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±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𝑠𝑖𝑛𝑦</m:t>
                      </m:r>
                    </m:oMath>
                  </m:oMathPara>
                </a14:m>
                <a:endParaRPr lang="en-US" sz="3200" dirty="0" smtClean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3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2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32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𝑠𝑖𝑛𝑥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𝑐𝑜𝑠𝑥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32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𝑠𝑖𝑛</m:t>
                    </m:r>
                  </m:oMath>
                </a14:m>
                <a:r>
                  <a:rPr lang="en-GB" sz="32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GB" sz="32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𝑠𝑖𝑛𝑥</m:t>
                    </m:r>
                  </m:oMath>
                </a14:m>
                <a:endParaRPr lang="en-GB" sz="3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±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𝑐𝑜𝑠𝑦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∓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𝑠𝑖𝑛𝑦</m:t>
                      </m:r>
                    </m:oMath>
                  </m:oMathPara>
                </a14:m>
                <a:endParaRPr lang="en-GB" sz="32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793C82D-B02A-443E-A456-6835741AA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880" y="451607"/>
                <a:ext cx="10515600" cy="6094486"/>
              </a:xfrm>
              <a:blipFill rotWithShape="1"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593" y="1761565"/>
            <a:ext cx="4758051" cy="2729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953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4" y="177421"/>
            <a:ext cx="11368585" cy="6578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95" y="2353316"/>
            <a:ext cx="3429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41" y="2327632"/>
            <a:ext cx="3429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95" y="2648591"/>
            <a:ext cx="8286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46" y="2648591"/>
            <a:ext cx="8286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086" y="5903726"/>
            <a:ext cx="1189090" cy="334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91" y="5783216"/>
            <a:ext cx="1051659" cy="295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757" y="2270552"/>
            <a:ext cx="1401244" cy="55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94" y="5505594"/>
            <a:ext cx="1334353" cy="42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95" y="5616595"/>
            <a:ext cx="11334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4641" y="5616595"/>
            <a:ext cx="1133475" cy="31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352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3797</Words>
  <Application>Microsoft Office PowerPoint</Application>
  <PresentationFormat>Custom</PresentationFormat>
  <Paragraphs>244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Non-Algebraic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reman duhok</dc:creator>
  <cp:lastModifiedBy>Maher</cp:lastModifiedBy>
  <cp:revision>210</cp:revision>
  <dcterms:created xsi:type="dcterms:W3CDTF">2020-12-27T21:07:07Z</dcterms:created>
  <dcterms:modified xsi:type="dcterms:W3CDTF">2022-01-01T18:00:20Z</dcterms:modified>
</cp:coreProperties>
</file>