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7" r:id="rId3"/>
    <p:sldId id="317" r:id="rId4"/>
    <p:sldId id="261" r:id="rId5"/>
    <p:sldId id="262" r:id="rId6"/>
    <p:sldId id="263" r:id="rId7"/>
    <p:sldId id="264" r:id="rId8"/>
    <p:sldId id="267" r:id="rId9"/>
    <p:sldId id="268" r:id="rId10"/>
    <p:sldId id="273" r:id="rId11"/>
    <p:sldId id="303" r:id="rId12"/>
    <p:sldId id="3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3:53:51.620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17438 4390,'-25'0,"0"0,1 0,-1 0,-25 0,1 0,24 0,-25 0,25 0,1 0,-1 0,25 0,-50 0,50 0,-25 0,1 0,-1 0,0 0,25 0,-25 0</inkml:trace>
  <inkml:trace contextRef="#ctx0" brushRef="#br0" timeOffset="1720.0983">17190 4242,'0'0,"0"24,0-24,0 25,0-25,0 25,0-25,0 25,0 0,0-25,0 24,0-24,0 25,0 0,0-25,0 25,0-25,0 25,0-25,0 24,0 1,25-25</inkml:trace>
  <inkml:trace contextRef="#ctx0" brushRef="#br0" timeOffset="4183.2392">12204 4465,'0'0,"0"0,0 0,-25 0,25 0,-24 0,-1 0,25 0,-25 0,25 0,-25 0,0 0,25 0,-24 0,24 0,-25 0,25 0,-25 0,0 0,25 0,-25 0,1 0,-1 0,25 0,-25 0,25 0,-25 0,0 0,1 0,-1 0,0 0,25 0,-25 0,0 0,1 0</inkml:trace>
  <inkml:trace contextRef="#ctx0" brushRef="#br0" timeOffset="12211.6984">18827 4316,'0'0,"0"0,0 0,0 25,0-25,0 25,0-25,0 24,0-24,0 25,0 0,0-25,-25 0,0 0,1 0,24 0,-25 0,0 0,25 0</inkml:trace>
  <inkml:trace contextRef="#ctx0" brushRef="#br0" timeOffset="15556.8898">18579 4266,'0'-24,"0"24,0 0,0-25,0 25,25-25,-25 0,0 25,25 0,-25-25,0 25,24 0,1 0,0 0,-25 0,25 0,0 0,-25 0,24 0,-24 0,0 0,25 25,-25 0,0-25,0 25,25-25,-25 0,0 25,0-1,0-24,0 25,0-25,0 25,0-25,0 25,0 0,0-25,0 0,-25 0,25 24,0-24,-25 0,25 0</inkml:trace>
  <inkml:trace contextRef="#ctx0" brushRef="#br0" timeOffset="19161.0959">18703 4440,'0'0,"0"0,-25 0,0 0,25 0,-24 0,24 0,-25 0,25 0,-25 0,0 0,25 0,-25-25,25 25,0 0,-24 0,24-25,-25 25,0-24,25 24,0-25,-25 25,25-25,-25 25,1-25,24 25,-25-25,25 1,-25 24,25-25,0 25,-25 0,25-25,-25 0,25 25,-24 0,24 0,-25 0,0 0,25 0,-25 0,25 25,-25-25,25 25,0-25,0 25,0-1,0 1,0-25,0 25,0 0,0-25,0 25,0-25,0 24,0-24,0 0,0 0,0 25,0-25,25 0,-25 25,0-25,25 0,0 0,-25 0,25 0,-25 0,24 0,1 0,-25 0,25 0,-25 0,25 0,-25 0,0 0,25 0,-1-25,-24 25,0 0,25-25,-25 25,25-24,0 24,-25-25,0 0,25 25,-25 0,0 0,0-25,24 25,-24-25,0 25,0-24,25 24,0 0,-25 0,0-25,25 25,-25-25,0 25</inkml:trace>
  <inkml:trace contextRef="#ctx0" brushRef="#br0" timeOffset="23775.3594">11237 4316,'0'0,"0"0,0 25,0 0,0-25,-25 24,25-24,0 25,0-25,0 25,-25-25,25 25,0-25,0 0,-25 0,1 0,24 0,-25 0,25 0,-25 0,0 0,25 0,-25 0,25 0,-24 0,24 0,-25 0,0 0,25 0,-25 0,25 0,-25 0,1 0,24 0,-25-25,25 25,0-25,0 25,0-25,0 25,-25-24,25-1,0 25,0-25,0 25,-25-25,0 0,25 25,0-24,-24 24,24 0,-25 0,0 0,25 0,-25 0,25 0,-25 0,25 0,-24 0,-1 0,25 0,0 0,-25 24,25 1,-25 0,25 0,-25-25,25 0,0 25,0-25,0 24,0-24,0 25,0 0,0-25,0 25,0-25,0 0,25 0,-25 0,25 0,-25 0,25 0,0 0,-25 0,24 0,-24 0,25 0,-25 0,0 0,25 0,0 0,-25 0,0-25,25 25,-25-25,0 25,0 0,24-25,1 25,-25-24,0 24,25-25,-25 0,0 25,25-25,-25 25,0 0,0-25,25 25,-1 0,-24-24,0 24,25 0,-25 0,25 0,-25 0,25-25,0 25,-1 0,-24 0,25 0,0 0,-25 0,25 0,-25 0,25 0,-1 0,-24 0,25 0,-25 0,25 0,-25 0,25 0,-25 0,0 0</inkml:trace>
  <inkml:trace contextRef="#ctx0" brushRef="#br0" timeOffset="24946.4268">11237 4217,'0'25,"0"-1,0-24,0 25,0-25,0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3:54:41.90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17934 15553,'-25'0,"25"0,25 0,-25 0,25 0,-25 0,25 0,-25 0,0 24,0-24,0 25,0 0,0-25,0 0,-25 0,25 0,0 0,0 0,0-25,0 25,0 0,0-25,-25 50,0-25,1 25,24 0,-25-25,25 0,0 0,0 0,0 0,0-25,0 25,0 0,0-25,0 25,25 0,-25-25,24 25,-24 0,25-24</inkml:trace>
  <inkml:trace contextRef="#ctx0" brushRef="#br0" timeOffset="6688.3825">17934 15627,'25'0,"-25"0,25 0,-25 0,0-25,0 25,0-25,0 25,0 0,0 0,0 0,0 25,0 0,-25-25,25 0,0 0,0 25,-25-25,25 0,0 0,0 0,25 0,-25 0,25 0,-25 0</inkml:trace>
  <inkml:trace contextRef="#ctx0" brushRef="#br0" timeOffset="10165.5814">19522 15255,'-25'0,"25"0,-50 0,1 0,-1 0,-24 0,-1 0,26 0,24 0,25 0,-25 0,0 0,25-25,0 25</inkml:trace>
  <inkml:trace contextRef="#ctx0" brushRef="#br0" timeOffset="11195.6403">19298 15056,'0'0,"0"50,0-25,25 24,-25-49,0 25,0 0,0-25,0 25,0 0,0-1,0 1,0 0,0-25,0 25,0 0,25-25,0 0</inkml:trace>
  <inkml:trace contextRef="#ctx0" brushRef="#br0" timeOffset="14860.85">20167 15081,'24'0,"-24"0,0 0,0 25,0 0,0-25,0 25,0-25,0 0,-24 0,24 24,-25-24,25 0,-25 0,25 0,-25 0,25 0,-25 0,1 0,24 0,-25 0,25 0,-25 0,25 0,-25 0,25 0,0 0,0-24,-25 24,25 0,0 0,0-25,-24 25,24 0,0-25,-25 25,0 0,25 0,-25 0,25 0,-50 0,26 0,-1 0,0 0,25 25,0-25,-25 25,25-25,0 24,0-24,0 25,0 0,0-25,0 25,0-25,25 0,-25 0,25 0,0 0,-25 0,24 0,-24 0,25 0,-25 0,25 0,0 0,-25 0,25 0,-25 0,0 0,0-25,25 25,-25-25,0 25,0-25,24 25,-24 0,25 0,-25-24,0 24,25-25,-25 0,25 25,-25-25,25 25,-25 0,24 0,-24 0,25-25,-25 25,25 0,0 0,-25 0,25 0,-25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3:55:56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15975 4390,'0'50,"-25"-25,25 24,-25-24,25 0,0 25,-25-26,25 1,-25 0,25 0,0 24,-24 26,-1-25,25-26,0-24,0 25,-25-25</inkml:trace>
  <inkml:trace contextRef="#ctx0" brushRef="#br0" timeOffset="924.0528">15702 4366,'0'24,"-25"1,25 25,0-25,0-1,-25 51,0-50,25-1,0 26,0-25,0 0,-25-1,25 1,0 0,0 0,0 0,0-25,0 0</inkml:trace>
  <inkml:trace contextRef="#ctx0" brushRef="#br0" timeOffset="1922.1099">15478 4316,'-24'0,"24"25,0 0,0-1,0 26,-25-25,25 0,0-1,-25 1,25 0,0 0,0 0,0 24,0-24,0 0,0 0,0-1,0 1,0-25,-25 25,25-25,0 25</inkml:trace>
  <inkml:trace contextRef="#ctx0" brushRef="#br0" timeOffset="2847.1627">15156 4316,'0'0,"-25"25,25 0,0 49,0-49,0 24,0-24,0 25,0-25,0 24,0-49,-25 25,25 25,0-50,0 49,-24 1,24-50,0 25,0-25,0 49,-25-49,25 0</inkml:trace>
  <inkml:trace contextRef="#ctx0" brushRef="#br0" timeOffset="4078.2332">14858 4390,'0'0,"0"0,0 50,0-25,0-25,0 49,0-24,0 0,0 25,0-50,0 24,0 1,-24 0,24 0,0 24,-25-24,25 0,0-25,0 25,0-25</inkml:trace>
  <inkml:trace contextRef="#ctx0" brushRef="#br0" timeOffset="5119.2928">14660 4415,'0'0,"0"0,-25 75,25-51,0 1,0 25,-25-25,1-1,24 1,0 0,0 0,-25-25,25 25,0-1,-25-24,25 25,0 0,0 0,0-25,-25 0</inkml:trace>
  <inkml:trace contextRef="#ctx0" brushRef="#br0" timeOffset="6513.3725">14362 4440,'-25'0,"25"25,0-25,0 25,-24 24,24-24,0 0,0 24,0-49,0 25,0 0,0 0,0 0,-25-1,0 26,25-50,0 25,0 0,0-25</inkml:trace>
  <inkml:trace contextRef="#ctx0" brushRef="#br0" timeOffset="13293.7603">16570 15354,'0'50,"0"-50,0 25,0 49,0 25,0-49,0-25,0-1,0 1,0 0,-25 0,25 0,0-1,-25-24,25 25,0-25,0 25,0 0</inkml:trace>
  <inkml:trace contextRef="#ctx0" brushRef="#br0" timeOffset="15097.8635">16892 15429,'0'24,"0"1,0 0,0 25,0-26,0 26,0 0,0-1,0-24,0 0,0-25,0 25,0-1,0-24,0 25,0-25,0 25,0-25,0 50,0-50,0 24</inkml:trace>
  <inkml:trace contextRef="#ctx0" brushRef="#br0" timeOffset="16235.9286">17364 15478,'0'0,"0"25,0 0,0 0,0-1,0 1,0 0,0 0,-25-25,25 49,0 1,0-50,0 25,0-25,0 25,0-1,0-24,0 25,0 0,0 0,0-25,0 25,0-25</inkml:trace>
  <inkml:trace contextRef="#ctx0" brushRef="#br0" timeOffset="17862.0216">17686 15553,'0'0,"0"0,0 0,0 49,0-49,0 25,0-25,0 50,0-26,0 1,0 0,0-25,0 50,0-50,0 24,0 1,0 0,0-25,0 25,-25 24,25-24,0 0</inkml:trace>
  <inkml:trace contextRef="#ctx0" brushRef="#br0" timeOffset="20046.1466">17934 15677,'0'0,"0"0,0 0,0-25,0 0,0 25</inkml:trace>
  <inkml:trace contextRef="#ctx0" brushRef="#br0" timeOffset="22709.2989">16396 15503,'0'25,"0"0,0 24,0-24,-25-25,25 25,0 0,0-25,0 24,0 1,0 0,0 0,0 0,0-1,0-24,0 25,0-25,-24 25,24 0,0 0,0-25,0 24,0 1</inkml:trace>
  <inkml:trace contextRef="#ctx0" brushRef="#br0" timeOffset="27459.5706">17959 15751,'0'25,"0"0,0-25,0 24,0-24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3:56:53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16297 1712,'0'0,"0"0,-25 0,0 0,1 0,24 0,-25 0,25 0,-25 0,0 0,25 0,-25 0,25 0,-24 0,-1 0,25 0,-25 0,0 0,25 0,-25 0,1 0,24 0,-25 0,25 0,-25 0,0 0,0 0,25 0,-24 0,-1 0,0 0,25 0,-50 0,26 0,-1 0,25 0,-25 0,25 0,-25 0,0 0,0 0,25 0,-24 0,24 0,-25 0,0 0,25 0,-25 0,0 0,1 0,24 0,-25 0,25 0,-25 0,25 0,-25 0,0 0,1 0,-1 0,0 0,0 0,0 0,25 0,-24 0,-1 0,0 0,25 0,-25 0,0 0,1 0,24 0,-25 0,0 0,0 0,0 0,25 0,-24 0,-1 0,25 0,-25 0,25 0,-25 0,0 0,25 0,-24 0,24 0,-25 0,25 0,-25 0,0 0,25 0,-25 0,25 0,-24 0,-1 0,25 0</inkml:trace>
  <inkml:trace contextRef="#ctx0" brushRef="#br0" timeOffset="5146.2944">9798 992,'0'0,"0"0,25 0,0 0,24 0,-24 0,0 0,25 0,-26 0,1 0,0 0,-25 0,25 0</inkml:trace>
  <inkml:trace contextRef="#ctx0" brushRef="#br0" timeOffset="7585.4336">10840 819,'0'0,"0"24,0 1,0-25,0 25,0-25,0 25,0 0,0-25,-25 24,25-24,0 0,-25 0,25 25,0-25,-24 0,24 0,-25 0,0 0,0 0,25 0,-25 0,1 0,24 0,-25 0,25-25,0 25,0-24,0-1,0 25,0-25,-25 25,0 0,25-25,0 25,-25 0,25 0,-24 0,24 0,-25 0,0 25,25-25,0 25,0 0,0-25,0 24,0-24,0 25,0 0,0-25,0 25,0-25,25 0,-25 0,25 0,-25 0,24 0,-24 0,25 0,0-25,0-25,0 50,-1-24,1 24,-25-25,25 0,-25 0,25 25,0 0,-25-25,0 1,24 24,-24 0,0 0,0-25,25 25,0 0,0 0,-25-25</inkml:trace>
  <inkml:trace contextRef="#ctx0" brushRef="#br0" timeOffset="9185.5254">18157 893,'0'0,"-74"0,0 0,-1 0,50 0,1 0,-26 0,50 0</inkml:trace>
  <inkml:trace contextRef="#ctx0" brushRef="#br0" timeOffset="10378.5937">18033 769,'0'0,"0"50,0-26,0 26,0-25,0 0,0-1,0 1,0 0,0-25,0 25</inkml:trace>
  <inkml:trace contextRef="#ctx0" brushRef="#br0" timeOffset="14192.8118">18951 868,'0'0,"0"0,0 0,0 25,0 0,-49 0,24-1,-25-24,25 0,25 0,-49 0,24 0,0 0,-25 0,50 0,-24 0,-1 0,0 0,0-24,0 24,25-25,-24 25,-1-50,25 50,-25-25,25 1,0 24,0-25,0 25,-25 0,25 0,0 25,-25-1,1 1,24 0,0-25,0 25,0-25,0 25,0-25,0 24,0 1,0-25,0 0,0 0,49 0,-49 0,50 0,-25 0,-1-25,26 1,-50 24,50 0,-50 0,24-25,26 25,-50 0,50-25,-50 25,24-25,-24 25,25 0,0-25,-25 25,25 0,-25 0,25 0,-25 0,25 0,-1 0,-24 0,25 0,-25 0,0 0,0 50</inkml:trace>
  <inkml:trace contextRef="#ctx0" brushRef="#br0" timeOffset="21431.2258">15801 819,'0'0,"0"24,0 1,-25 0,0 25,25-26,0 1,-24 25,-1-50,25 25,-25-1,0-24,25 25,0-25,-25 0,25 0,-25 0,25 0,-24 0,-1 0,0 0,0 0,25 0,0 0,-25-25,25 1,0 24,0-25,0 0,0 0,0 25,0-25,0 25,0 0,25 0,0 0,25 0,-26 0,1 0,-25 0,25 0,-25 0,0 0,25 0,-25 25,0 0,25-25,-25 25,25-25,-25 25,0-1,24-24,-24 25,25 0,0 0,-25-25,25 25,-25-25,0 24,25 1,-25-25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rhsnyc.enschool.org/ourpages/auto/2018/9/4/44663551/Precalculus%20Book.pdf" TargetMode="External"/><Relationship Id="rId2" Type="http://schemas.openxmlformats.org/officeDocument/2006/relationships/hyperlink" Target="https://www.kingstoncityschools.org/cms/lib/NY24000343/Centricity/Domain/280/PreCalc2edition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tendur.hi.is/adl2/CalcI_Complete.pdf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1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3.xml"/><Relationship Id="rId5" Type="http://schemas.openxmlformats.org/officeDocument/2006/relationships/image" Target="../media/image18.png"/><Relationship Id="rId10" Type="http://schemas.openxmlformats.org/officeDocument/2006/relationships/image" Target="../media/image22.emf"/><Relationship Id="rId4" Type="http://schemas.openxmlformats.org/officeDocument/2006/relationships/image" Target="../media/image17.png"/><Relationship Id="rId9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4.emf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duct_(mathematics)" TargetMode="External"/><Relationship Id="rId2" Type="http://schemas.openxmlformats.org/officeDocument/2006/relationships/hyperlink" Target="https://en.wikipedia.org/wiki/Natural_numb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Composite_numb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emf"/><Relationship Id="rId4" Type="http://schemas.openxmlformats.org/officeDocument/2006/relationships/image" Target="../media/image16.png"/><Relationship Id="rId9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4D00B-2101-4BAE-A298-D390CEBB4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696200" cy="6096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Fundamentals/ Pre-calculus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Semester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2021-2022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www.kingstoncityschools.org/cms/lib/NY24000343/Centricity/Domain/280/PreCalc2edition.pdf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erhsnyc.enschool.org/ourpages/auto/2018/9/4/44663551/Precalculus%20Book.pdf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5560151"/>
            <a:ext cx="466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notendur.hi.is/adl2/CalcI_Complete.pdf</a:t>
            </a:r>
            <a:r>
              <a:rPr lang="en-US" dirty="0" smtClean="0"/>
              <a:t> 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8357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33"/>
    </mc:Choice>
    <mc:Fallback xmlns="">
      <p:transition spd="slow" advTm="214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"/>
                <a:ext cx="8763000" cy="67056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cs typeface="+mj-cs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cs typeface="+mj-cs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𝑐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∈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𝑅</m:t>
                    </m:r>
                  </m:oMath>
                </a14:m>
                <a:r>
                  <a:rPr lang="en-GB" sz="1800" dirty="0">
                    <a:cs typeface="+mj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cs typeface="+mj-cs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𝑐</m:t>
                    </m:r>
                  </m:oMath>
                </a14:m>
                <a:r>
                  <a:rPr lang="en-GB" sz="1800" dirty="0">
                    <a:cs typeface="+mj-cs"/>
                  </a:rPr>
                  <a:t> then</a:t>
                </a:r>
                <a:endParaRPr lang="en-GB" sz="1800" b="0" i="1" dirty="0">
                  <a:latin typeface="Cambria Math" panose="02040503050406030204" pitchFamily="18" charset="0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>
                    <a:cs typeface="+mj-cs"/>
                  </a:rPr>
                  <a:t>1.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𝑎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𝑏</m:t>
                        </m:r>
                      </m:e>
                    </m:d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𝑎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=(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)</m:t>
                    </m:r>
                  </m:oMath>
                </a14:m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cs typeface="+mj-cs"/>
                  </a:rPr>
                  <a:t>       </a:t>
                </a: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+mj-cs"/>
                  </a:rPr>
                  <a:t>2.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cs typeface="+mj-cs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𝑏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𝑏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∅</m:t>
                    </m:r>
                  </m:oMath>
                </a14:m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cs typeface="+mj-cs"/>
                  </a:rPr>
                  <a:t>       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cs typeface="+mj-cs"/>
                      </a:rPr>
                      <m:t>𝑎</m:t>
                    </m:r>
                    <m:r>
                      <a:rPr lang="en-US" sz="1800" i="1">
                        <a:latin typeface="Cambria Math"/>
                        <a:cs typeface="+mj-cs"/>
                      </a:rPr>
                      <m:t>,</m:t>
                    </m:r>
                    <m:r>
                      <a:rPr lang="en-US" sz="1800" i="1">
                        <a:latin typeface="Cambria Math"/>
                        <a:cs typeface="+mj-cs"/>
                      </a:rPr>
                      <m:t>𝑏</m:t>
                    </m:r>
                  </m:oMath>
                </a14:m>
                <a:r>
                  <a:rPr lang="en-GB" sz="1800" dirty="0">
                    <a:cs typeface="+mj-cs"/>
                  </a:rPr>
                  <a:t>)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begChr m:val="["/>
                        <m:ctrlPr>
                          <a:rPr lang="en-US" sz="1800" i="1" dirty="0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  <a:ea typeface="Cambria Math"/>
                            <a:cs typeface="+mj-cs"/>
                          </a:rPr>
                          <m:t>𝑏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</m:e>
                    </m:d>
                    <m:r>
                      <a:rPr lang="en-US" sz="1800" i="1" dirty="0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US" sz="1800" i="1" dirty="0" smtClean="0">
                        <a:latin typeface="Cambria Math"/>
                        <a:ea typeface="Cambria Math"/>
                        <a:cs typeface="+mj-cs"/>
                      </a:rPr>
                      <m:t>∅</m:t>
                    </m:r>
                  </m:oMath>
                </a14:m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ea typeface="Cambria Math"/>
                    <a:cs typeface="+mj-cs"/>
                  </a:rPr>
                  <a:t>3.  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/>
                        <a:ea typeface="Cambria Math"/>
                        <a:cs typeface="+mj-cs"/>
                      </a:rPr>
                      <m:t>(</m:t>
                    </m:r>
                    <m:r>
                      <a:rPr lang="en-GB" sz="1800" i="1" dirty="0" err="1" smtClean="0">
                        <a:latin typeface="Cambria Math"/>
                        <a:ea typeface="Cambria Math"/>
                        <a:cs typeface="+mj-cs"/>
                      </a:rPr>
                      <m:t>𝑎</m:t>
                    </m:r>
                    <m:r>
                      <a:rPr lang="en-GB" sz="1800" i="1" dirty="0" err="1" smtClean="0">
                        <a:latin typeface="Cambria Math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i="1" dirty="0" err="1" smtClean="0">
                        <a:latin typeface="Cambria Math"/>
                        <a:ea typeface="Cambria Math"/>
                        <a:cs typeface="+mj-cs"/>
                      </a:rPr>
                      <m:t>𝑏</m:t>
                    </m:r>
                    <m:r>
                      <a:rPr lang="en-GB" sz="1800" i="1" dirty="0" smtClean="0">
                        <a:latin typeface="Cambria Math"/>
                        <a:ea typeface="Cambria Math"/>
                        <a:cs typeface="+mj-cs"/>
                      </a:rPr>
                      <m:t>] </m:t>
                    </m:r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begChr m:val="["/>
                        <m:ctrlP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𝑏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{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}</m:t>
                    </m:r>
                  </m:oMath>
                </a14:m>
                <a:endParaRPr lang="en-GB" sz="1800" i="1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ea typeface="Cambria Math"/>
                    <a:cs typeface="+mj-cs"/>
                  </a:rPr>
                  <a:t>4.  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/>
                        <a:ea typeface="Cambria Math"/>
                        <a:cs typeface="+mj-cs"/>
                      </a:rPr>
                      <m:t>(</m:t>
                    </m:r>
                    <m:r>
                      <a:rPr lang="en-GB" sz="1800" i="1" dirty="0" err="1" smtClean="0">
                        <a:latin typeface="Cambria Math"/>
                        <a:ea typeface="Cambria Math"/>
                        <a:cs typeface="+mj-cs"/>
                      </a:rPr>
                      <m:t>𝑎</m:t>
                    </m:r>
                    <m:r>
                      <a:rPr lang="en-GB" sz="1800" i="1" dirty="0" err="1" smtClean="0">
                        <a:latin typeface="Cambria Math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i="1" dirty="0" err="1" smtClean="0">
                        <a:latin typeface="Cambria Math"/>
                        <a:ea typeface="Cambria Math"/>
                        <a:cs typeface="+mj-cs"/>
                      </a:rPr>
                      <m:t>𝑐</m:t>
                    </m:r>
                    <m:r>
                      <a:rPr lang="en-GB" sz="1800" i="1" dirty="0" smtClean="0">
                        <a:latin typeface="Cambria Math"/>
                        <a:ea typeface="Cambria Math"/>
                        <a:cs typeface="+mj-cs"/>
                      </a:rPr>
                      <m:t>]</m:t>
                    </m:r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𝑏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]</m:t>
                    </m:r>
                  </m:oMath>
                </a14:m>
                <a:endParaRPr lang="en-GB" sz="1800" i="1" dirty="0">
                  <a:ea typeface="Cambria Math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ea typeface="Cambria Math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ea typeface="Cambria Math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US" sz="1800" b="0" dirty="0">
                  <a:ea typeface="Cambria Math"/>
                  <a:cs typeface="+mj-cs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/>
                </a:pPr>
                <a:endParaRPr lang="en-GB" sz="1800" dirty="0">
                  <a:cs typeface="+mj-cs"/>
                </a:endParaRPr>
              </a:p>
              <a:p>
                <a:pPr>
                  <a:lnSpc>
                    <a:spcPct val="150000"/>
                  </a:lnSpc>
                  <a:buAutoNum type="arabicPeriod"/>
                </a:pPr>
                <a:endParaRPr lang="ar-SA" sz="1800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"/>
                <a:ext cx="8763000" cy="6705600"/>
              </a:xfrm>
              <a:blipFill rotWithShape="1">
                <a:blip r:embed="rId4"/>
                <a:stretch>
                  <a:fillRect l="-626" b="-10990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F578FA-5A1B-40E5-BD24-18495A389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548" y="1371600"/>
            <a:ext cx="276225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17684B-F338-4D16-B525-BCB03EF6C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2819400"/>
            <a:ext cx="2667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4B1EF61-9276-42D6-BE75-7B8B423A3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4060602"/>
            <a:ext cx="2686050" cy="781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D446E2B-0950-4B34-9874-09A6A4A41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554" y="5477082"/>
            <a:ext cx="2857500" cy="809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6429600" y="5420160"/>
              <a:ext cx="839520" cy="214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0240" y="5410800"/>
                <a:ext cx="858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5134680" y="1553760"/>
              <a:ext cx="1330920" cy="4206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25320" y="1544400"/>
                <a:ext cx="134964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96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059"/>
    </mc:Choice>
    <mc:Fallback xmlns="">
      <p:transition spd="slow" advTm="37705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CD9B256-8106-46D1-B693-FEA971D48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229600" cy="64008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+mj-cs"/>
                  </a:rPr>
                  <a:t>5.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𝑐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=(</m:t>
                    </m:r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𝑐</m:t>
                    </m:r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)</m:t>
                    </m:r>
                  </m:oMath>
                </a14:m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+mj-cs"/>
                  </a:rPr>
                  <a:t>6.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𝑏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∅</m:t>
                    </m:r>
                  </m:oMath>
                </a14:m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1800" dirty="0">
                    <a:cs typeface="+mj-cs"/>
                  </a:rPr>
                  <a:t>7.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𝑎</m:t>
                        </m:r>
                      </m:e>
                    </m:d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∪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\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{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𝑎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}</m:t>
                    </m:r>
                  </m:oMath>
                </a14:m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GB" sz="1800" dirty="0">
                    <a:cs typeface="+mj-cs"/>
                  </a:rPr>
                  <a:t>8.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cs typeface="+mj-cs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𝑏</m:t>
                        </m:r>
                      </m:e>
                    </m:d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∪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𝑏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𝑎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\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{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}</m:t>
                    </m:r>
                  </m:oMath>
                </a14:m>
                <a:endParaRPr lang="en-GB" sz="1800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9B256-8106-46D1-B693-FEA971D48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229600" cy="6400800"/>
              </a:xfr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E8650DC-1944-4D34-B687-03C944BAA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647" y="2284710"/>
            <a:ext cx="2905125" cy="790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EF787D5-62BD-41BD-B603-A1CF046DB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732" y="3719363"/>
            <a:ext cx="3438525" cy="971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E913E48-20C1-4C75-9E9B-31D260AA3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834" y="5257800"/>
            <a:ext cx="2686050" cy="962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378F015-F02B-4F99-B674-EF596C85A4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5964" y="422423"/>
            <a:ext cx="2743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72"/>
    </mc:Choice>
    <mc:Fallback xmlns="">
      <p:transition spd="slow" advTm="21427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AB00DD0-D2A3-48C0-9BAD-2F08FC736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304800"/>
                <a:ext cx="8229600" cy="63246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𝑏</m:t>
                        </m:r>
                      </m:e>
                    </m:d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∪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𝑐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\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[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𝑐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]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10.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/>
                            <a:cs typeface="+mj-cs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∞,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𝑎</m:t>
                        </m:r>
                      </m:e>
                    </m:d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∪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/>
                            <a:cs typeface="+mj-cs"/>
                          </a:rPr>
                          <m:t>𝑏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\</m:t>
                    </m:r>
                    <m:r>
                      <m:rPr>
                        <m:lit/>
                      </m:rP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]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ea typeface="Cambria Math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b="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  <a:cs typeface="+mj-cs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∞,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𝑎</m:t>
                        </m:r>
                      </m:e>
                    </m:d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,∞)=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\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[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12.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/>
                            <a:cs typeface="+mj-cs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∞,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𝑎</m:t>
                        </m:r>
                      </m:e>
                    </m:d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∪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,∞)=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\</m:t>
                    </m:r>
                    <m:r>
                      <m:rPr>
                        <m:lit/>
                      </m:rP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00DD0-D2A3-48C0-9BAD-2F08FC736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04800"/>
                <a:ext cx="8229600" cy="6324600"/>
              </a:xfr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C562E8-3436-4EEB-BF9E-19AEB4E46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279" y="1533525"/>
            <a:ext cx="27432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027B76-FACC-4857-B28A-8470F33DB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793" y="2946633"/>
            <a:ext cx="270510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84E133-5B32-4135-841D-D06A4ED9B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493" y="4435941"/>
            <a:ext cx="2933700" cy="962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809F8D6-0B95-4DAF-A80F-E5BAAB56F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3775" y="178556"/>
            <a:ext cx="3057525" cy="885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527280" y="276840"/>
              <a:ext cx="3295440" cy="33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7920" y="267480"/>
                <a:ext cx="331416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10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19"/>
    </mc:Choice>
    <mc:Fallback xmlns="">
      <p:transition spd="slow" advTm="2048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239000" cy="48736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endParaRPr lang="ar-SA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2451325"/>
                  </p:ext>
                </p:extLst>
              </p:nvPr>
            </p:nvGraphicFramePr>
            <p:xfrm>
              <a:off x="304800" y="838200"/>
              <a:ext cx="8229600" cy="472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386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91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Symbols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Name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ar-SA" sz="1800">
                                  <a:effectLst/>
                                  <a:latin typeface="Cambria Math"/>
                                  <a:cs typeface="+mj-cs"/>
                                </a:rPr>
                                <m:t>×</m:t>
                              </m:r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 or .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multiplication sign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ar-SA" sz="1800">
                                  <a:effectLst/>
                                  <a:latin typeface="Cambria Math"/>
                                  <a:cs typeface="+mj-cs"/>
                                </a:rPr>
                                <m:t>÷</m:t>
                              </m:r>
                              <m:r>
                                <a:rPr lang="en-GB" sz="1800">
                                  <a:effectLst/>
                                  <a:latin typeface="Cambria Math"/>
                                  <a:cs typeface="+mj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or /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division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+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addition, plus sign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-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subtraction, minus sign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%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Percentage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Σ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Sum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578955">
                    <a:tc>
                      <a:txBody>
                        <a:bodyPr/>
                        <a:lstStyle/>
                        <a:p>
                          <a:pPr algn="just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</m:ctrlPr>
                                  </m:radPr>
                                  <m:deg/>
                                  <m:e/>
                                </m:rad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square root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err="1">
                              <a:effectLst/>
                              <a:cs typeface="+mj-cs"/>
                            </a:rPr>
                            <a:t>S.t.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such that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11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S.S.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solution set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2451325"/>
                  </p:ext>
                </p:extLst>
              </p:nvPr>
            </p:nvGraphicFramePr>
            <p:xfrm>
              <a:off x="304800" y="838200"/>
              <a:ext cx="8229600" cy="472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38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1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Symbols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Name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102667" r="-103620" b="-8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multiplication sign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200000" r="-103620" b="-7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division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+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addition, plus sign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-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subtraction, minus sign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%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Percentage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Σ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Sum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9"/>
                      </a:ext>
                    </a:extLst>
                  </a:tr>
                  <a:tr h="578955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557895" r="-103620" b="-16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square root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0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err="1">
                              <a:effectLst/>
                              <a:cs typeface="+mj-cs"/>
                            </a:rPr>
                            <a:t>S.t.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such that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1"/>
                      </a:ext>
                    </a:extLst>
                  </a:tr>
                  <a:tr h="460605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S.S.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solution set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7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37"/>
    </mc:Choice>
    <mc:Fallback xmlns="">
      <p:transition spd="slow" advTm="1379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9673808"/>
                  </p:ext>
                </p:extLst>
              </p:nvPr>
            </p:nvGraphicFramePr>
            <p:xfrm>
              <a:off x="381000" y="1295400"/>
              <a:ext cx="8229600" cy="3911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386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91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5880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Symbols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Name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Greater than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Greater than or equal 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effectLst/>
                                  <a:latin typeface="Cambria Math"/>
                                  <a:ea typeface="Cambria Math"/>
                                  <a:cs typeface="+mj-cs"/>
                                </a:rPr>
                                <m:t>&lt;</m:t>
                              </m:r>
                            </m:oMath>
                          </a14:m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Less than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effectLst/>
                                  <a:latin typeface="Cambria Math"/>
                                  <a:ea typeface="Cambria Math"/>
                                  <a:cs typeface="+mj-cs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 </a:t>
                          </a:r>
                          <a:endParaRPr lang="en-US" sz="1800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Less than</a:t>
                          </a:r>
                          <a:r>
                            <a:rPr lang="en-US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 or equal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</a:tr>
                  <a:tr h="55880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Calibri"/>
                              <a:ea typeface="Calibri"/>
                              <a:cs typeface="+mj-cs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  <a:ea typeface="Calibri"/>
                                  <a:cs typeface="+mj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dirty="0" smtClean="0">
                              <a:effectLst/>
                              <a:latin typeface="Calibri"/>
                              <a:ea typeface="Calibri"/>
                              <a:cs typeface="+mj-cs"/>
                            </a:rPr>
                            <a:t>|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Calibri"/>
                              <a:ea typeface="Calibri"/>
                              <a:cs typeface="+mj-cs"/>
                            </a:rPr>
                            <a:t>Absolute value of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/>
                                  <a:ea typeface="Calibri"/>
                                  <a:cs typeface="+mj-cs"/>
                                </a:rPr>
                                <m:t>𝑥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</a:tr>
                  <a:tr h="55880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effectLst/>
                                  <a:latin typeface="Cambria Math"/>
                                  <a:cs typeface="+mj-cs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>
                                      <a:effectLst/>
                                      <a:latin typeface="Cambria Math"/>
                                      <a:cs typeface="+mj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1800">
                                      <a:effectLst/>
                                      <a:latin typeface="Cambria Math"/>
                                      <a:cs typeface="+mj-cs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800">
                                  <a:effectLst/>
                                  <a:latin typeface="Cambria Math"/>
                                  <a:cs typeface="+mj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 goes to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dirty="0" smtClean="0">
                                  <a:effectLst/>
                                  <a:latin typeface="Cambria Math"/>
                                  <a:cs typeface="+mj-cs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 from the right, approaches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9673808"/>
                  </p:ext>
                </p:extLst>
              </p:nvPr>
            </p:nvGraphicFramePr>
            <p:xfrm>
              <a:off x="381000" y="1295400"/>
              <a:ext cx="8229600" cy="3911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38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1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5880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Symbols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cs typeface="+mj-cs"/>
                            </a:rPr>
                            <a:t>Name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1" t="-102198" r="-103620" b="-5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Greater than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1" t="-200000" r="-103620" b="-3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Greater than or equal 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1" t="-303297" r="-103620" b="-3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Less than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5880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1" t="-398913" r="-10362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Less than</a:t>
                          </a:r>
                          <a:r>
                            <a:rPr lang="en-US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 or equal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</a:tr>
                  <a:tr h="55880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1" t="-504396" r="-103620" b="-1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6652" t="-504396" b="-102198"/>
                          </a:stretch>
                        </a:blipFill>
                      </a:tcPr>
                    </a:tc>
                  </a:tr>
                  <a:tr h="55880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51" t="-597826" r="-103620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6652" t="-597826" b="-10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24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37"/>
    </mc:Choice>
    <mc:Fallback xmlns="">
      <p:transition spd="slow" advTm="13793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26872"/>
                  </p:ext>
                </p:extLst>
              </p:nvPr>
            </p:nvGraphicFramePr>
            <p:xfrm>
              <a:off x="266700" y="304800"/>
              <a:ext cx="8610600" cy="6080023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460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6734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8825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0897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3921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Example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Meaning /definition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Name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1" kern="1200" dirty="0">
                              <a:solidFill>
                                <a:srgbClr val="FF0000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Symbol</a:t>
                          </a:r>
                          <a:endParaRPr lang="ar-SA" sz="1800" b="1" kern="1200" dirty="0">
                            <a:solidFill>
                              <a:srgbClr val="FF0000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9362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= {3,7,9,14},</a:t>
                          </a:r>
                          <a:r>
                            <a:rPr lang="en-GB" sz="1800" dirty="0">
                              <a:cs typeface="+mj-cs"/>
                            </a:rPr>
                            <a:t/>
                          </a:r>
                          <a:br>
                            <a:rPr lang="en-GB" sz="1800" dirty="0">
                              <a:cs typeface="+mj-cs"/>
                            </a:rPr>
                          </a:b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B = {9,14,28}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collection of elements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SA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{ }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3921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A={3,9,14}, 3 ∈ A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set membership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element of, belongs to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𝒂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 ∈ 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3921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</a:t>
                          </a:r>
                          <a:r>
                            <a:rPr lang="en-GB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={3,9,14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}, 1 ∉ A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no set membership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not element of , does not belong to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𝒂</m:t>
                                </m:r>
                                <m:r>
                                  <a:rPr lang="en-GB" sz="1800" b="1" i="1" kern="1200" baseline="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∉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0886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{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r>
                            <a:rPr lang="ar-SA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28}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j-cs"/>
                                </a:rPr>
                                <m:t>⊂</m:t>
                              </m:r>
                            </m:oMath>
                          </a14:m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{9,28,30}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is a subset of B, but A is not equal to B.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proper subset / strict subset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𝑨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⊂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0886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{9,14,28} ⊆ {9,14,28}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is a subset of B. set A is included in set B.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subset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⊆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65818040"/>
                      </a:ext>
                    </a:extLst>
                  </a:tr>
                  <a:tr h="59362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{9,66}</a:t>
                          </a:r>
                          <a:r>
                            <a:rPr lang="ar-SA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effectLst/>
                                  <a:latin typeface="Cambria Math"/>
                                  <a:ea typeface="Cambria Math"/>
                                  <a:cs typeface="+mj-cs"/>
                                </a:rPr>
                                <m:t>⊈</m:t>
                              </m:r>
                            </m:oMath>
                          </a14:m>
                          <a:r>
                            <a:rPr lang="ar-SA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 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{9,</a:t>
                          </a:r>
                          <a:r>
                            <a:rPr lang="en-GB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14,28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set A is not a subset of set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+mn-lt"/>
                              <a:ea typeface="Calibri"/>
                              <a:cs typeface="+mj-cs"/>
                            </a:rPr>
                            <a:t>not subset</a:t>
                          </a:r>
                          <a:endParaRPr lang="en-US" sz="1800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effectLst/>
                              <a:latin typeface="+mj-lt"/>
                              <a:ea typeface="Cambria Math"/>
                              <a:cs typeface="+mj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+mj-cs"/>
                                </a:rPr>
                                <m:t>𝑨</m:t>
                              </m:r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+mj-cs"/>
                                </a:rPr>
                                <m:t>⊈</m:t>
                              </m:r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+mj-cs"/>
                                </a:rPr>
                                <m:t>𝑩</m:t>
                              </m:r>
                            </m:oMath>
                          </a14:m>
                          <a:endParaRPr lang="en-US" sz="1800" b="1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9362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⋃ B = {3,7,9,14,28}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objects that belong to set A or set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union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𝑨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⋃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93623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⋂ B = {9,14}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objects that belong to set A and set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intersection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𝑨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⋂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39213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SA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∅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+mj-cs"/>
                                  </a:rPr>
                                  <m:t>𝐴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7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9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14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endParaRPr>
                        </a:p>
                        <a:p>
                          <a:pPr algn="l" rtl="0"/>
                          <a14:m>
                            <m:oMath xmlns:m="http://schemas.openxmlformats.org/officeDocument/2006/math"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,{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3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7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},{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3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9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sz="1800" dirty="0">
                              <a:cs typeface="+mj-cs"/>
                            </a:rPr>
                            <a:t>,{3,14},</a:t>
                          </a:r>
                        </a:p>
                        <a:p>
                          <a:pPr algn="l" rtl="0"/>
                          <a:r>
                            <a:rPr lang="en-GB" sz="1800" dirty="0">
                              <a:cs typeface="+mj-cs"/>
                            </a:rPr>
                            <a:t>{7,9},{7,14},{9,14</a:t>
                          </a:r>
                          <a:r>
                            <a:rPr lang="en-GB" sz="1800" dirty="0" smtClean="0">
                              <a:cs typeface="+mj-cs"/>
                            </a:rPr>
                            <a:t>}…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all subsets of A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power 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dirty="0" smtClean="0">
                                    <a:latin typeface="Cambria Math"/>
                                    <a:cs typeface="+mj-cs"/>
                                  </a:rPr>
                                  <m:t>𝑷</m:t>
                                </m:r>
                                <m:r>
                                  <a:rPr lang="en-GB" sz="1800" b="1" i="1" dirty="0" smtClean="0">
                                    <a:latin typeface="Cambria Math"/>
                                    <a:cs typeface="+mj-cs"/>
                                  </a:rPr>
                                  <m:t>(</m:t>
                                </m:r>
                                <m:r>
                                  <a:rPr lang="en-GB" sz="1800" b="1" i="1" dirty="0" smtClean="0">
                                    <a:latin typeface="Cambria Math"/>
                                    <a:cs typeface="+mj-cs"/>
                                  </a:rPr>
                                  <m:t>𝑨</m:t>
                                </m:r>
                                <m:r>
                                  <a:rPr lang="en-GB" sz="1800" b="1" i="1" dirty="0" smtClean="0">
                                    <a:latin typeface="Cambria Math"/>
                                    <a:cs typeface="+mj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26872"/>
                  </p:ext>
                </p:extLst>
              </p:nvPr>
            </p:nvGraphicFramePr>
            <p:xfrm>
              <a:off x="266700" y="304800"/>
              <a:ext cx="8610600" cy="6080023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460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9673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8825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1089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Example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Meaning /definition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Name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1" kern="1200" dirty="0">
                              <a:solidFill>
                                <a:srgbClr val="FF0000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Symbol</a:t>
                          </a:r>
                          <a:endParaRPr lang="ar-SA" sz="1800" b="1" kern="1200" dirty="0">
                            <a:solidFill>
                              <a:srgbClr val="FF0000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= {3,7,9,14},</a:t>
                          </a:r>
                          <a:r>
                            <a:rPr lang="en-GB" sz="1800" dirty="0">
                              <a:cs typeface="+mj-cs"/>
                            </a:rPr>
                            <a:t/>
                          </a:r>
                          <a:br>
                            <a:rPr lang="en-GB" sz="1800" dirty="0">
                              <a:cs typeface="+mj-cs"/>
                            </a:rPr>
                          </a:b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B = {9,14,28}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collection of elements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62857" r="-549" b="-8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A={3,9,14}, 3 ∈ A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set membership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element of, belongs to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285000" r="-549" b="-1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</a:t>
                          </a:r>
                          <a:r>
                            <a:rPr lang="en-GB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={3,9,14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}, 1 ∉ A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no set membership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not element of , does not belong to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220000" r="-549" b="-6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4" t="-320000" r="-301420" b="-5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is a subset of B, but A is not equal to B.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proper subset / strict subset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320000" r="-549" b="-5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{9,14,28} ⊆ {9,14,28}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is a subset of B. set A is included in set B.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subset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420000" r="-549" b="-4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65818040"/>
                      </a:ext>
                    </a:extLst>
                  </a:tr>
                  <a:tr h="593623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4" t="-562887" r="-301420" b="-387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set A is not a subset of set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+mn-lt"/>
                              <a:ea typeface="Calibri"/>
                              <a:cs typeface="+mj-cs"/>
                            </a:rPr>
                            <a:t>not subset</a:t>
                          </a:r>
                          <a:endParaRPr lang="en-US" sz="1800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562887" r="-549" b="-387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⋃ B = {3,7,9,14,28}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objects that belong to set A or set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union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612381" r="-549" b="-25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 ⋂ B = {9,14}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objects that belong to set A and set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intersection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712381" r="-549" b="-15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84" t="-568667" r="-30142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all subsets of A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power set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76374" t="-568667" r="-549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36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872"/>
    </mc:Choice>
    <mc:Fallback xmlns="">
      <p:transition spd="slow" advTm="2238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477168"/>
                  </p:ext>
                </p:extLst>
              </p:nvPr>
            </p:nvGraphicFramePr>
            <p:xfrm>
              <a:off x="190499" y="457200"/>
              <a:ext cx="8763001" cy="5117525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5721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129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22177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5271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4801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Example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Meaning /definition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1" kern="1200" dirty="0">
                              <a:solidFill>
                                <a:srgbClr val="FF0000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Symbol</a:t>
                          </a:r>
                          <a:endParaRPr lang="ar-SA" sz="1800" b="1" kern="1200" dirty="0">
                            <a:solidFill>
                              <a:srgbClr val="FF0000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50503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all the objects that do not belong to set A</a:t>
                          </a:r>
                          <a:endParaRPr lang="ar-S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complement</a:t>
                          </a:r>
                          <a:endParaRPr lang="ar-S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 rtl="0"/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or 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A'</a:t>
                          </a:r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71230487"/>
                      </a:ext>
                    </a:extLst>
                  </a:tr>
                  <a:tr h="750503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𝐴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 = {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3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9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14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},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𝐵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 = {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1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2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3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},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𝐴</m:t>
                                </m:r>
                                <m:r>
                                  <a:rPr lang="en-U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pt-BR" sz="1800" b="0" i="1" kern="1200" dirty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pt-BR" sz="1800" b="0" i="1" kern="1200" dirty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𝐵</m:t>
                                </m:r>
                                <m:r>
                                  <a:rPr lang="pt-BR" sz="1800" b="0" i="1" kern="1200" dirty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 = {</m:t>
                                </m:r>
                                <m:r>
                                  <a:rPr lang="pt-BR" sz="1800" b="0" i="1" kern="1200" dirty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9</m:t>
                                </m:r>
                                <m:r>
                                  <a:rPr lang="pt-BR" sz="1800" b="0" i="1" kern="1200" dirty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pt-BR" sz="1800" b="0" i="1" kern="1200" dirty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14</m:t>
                                </m:r>
                                <m:r>
                                  <a:rPr lang="pt-BR" sz="1800" b="0" i="1" kern="1200" dirty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j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objects that belong to A and not to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relative complement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1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j-cs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GB" sz="1800" b="1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j-cs"/>
                                </a:rPr>
                                <m:t>\</m:t>
                              </m:r>
                              <m:r>
                                <m:rPr>
                                  <m:nor/>
                                </m:rPr>
                                <a:rPr lang="en-GB" sz="1800" b="1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j-cs"/>
                                </a:rPr>
                                <m:t>B</m:t>
                              </m:r>
                            </m:oMath>
                          </a14:m>
                          <a:r>
                            <a:rPr lang="en-US" sz="1800" b="1" dirty="0">
                              <a:cs typeface="+mj-cs"/>
                            </a:rPr>
                            <a:t>,</a:t>
                          </a: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 A-B</a:t>
                          </a:r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lang="en-GB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GB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  <m:r>
                                      <a:rPr lang="en-GB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GB" sz="18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14</m:t>
                                    </m:r>
                                  </m:e>
                                </m:d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,|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|=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number of elements of set A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cardinality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  <m:r>
                                  <a:rPr lang="en-GB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7376257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={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14</m:t>
                                </m:r>
                                <m:r>
                                  <a:rPr lang="pt-BR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such that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vertical bar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dirty="0">
                              <a:cs typeface="+mj-cs"/>
                            </a:rPr>
                            <a:t>|</a:t>
                          </a:r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54995382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GB" sz="18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all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8016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there exist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09028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implies  that,   then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⟹</m:t>
                                </m:r>
                              </m:oMath>
                            </m:oMathPara>
                          </a14:m>
                          <a:endParaRPr lang="en-US" sz="1800" b="1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0902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if and only if  (</a:t>
                          </a:r>
                          <a:r>
                            <a:rPr lang="en-GB" sz="1800" dirty="0" err="1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iff</a:t>
                          </a: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dirty="0">
                              <a:effectLst/>
                              <a:latin typeface="+mj-lt"/>
                              <a:ea typeface="Cambria Math"/>
                              <a:cs typeface="+mj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/>
                                  <a:ea typeface="Cambria Math"/>
                                  <a:cs typeface="+mj-cs"/>
                                </a:rPr>
                                <m:t>⟺</m:t>
                              </m:r>
                            </m:oMath>
                          </a14:m>
                          <a:endParaRPr lang="en-US" sz="1800" b="1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effectLst/>
                              <a:latin typeface="+mj-lt"/>
                              <a:ea typeface="Cambria Math"/>
                              <a:cs typeface="+mj-cs"/>
                            </a:rPr>
                            <a:t>    </a:t>
                          </a:r>
                          <a:endParaRPr lang="en-US" sz="1800" b="0" dirty="0">
                            <a:effectLst/>
                            <a:latin typeface="+mn-lt"/>
                            <a:ea typeface="Calibri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477168"/>
                  </p:ext>
                </p:extLst>
              </p:nvPr>
            </p:nvGraphicFramePr>
            <p:xfrm>
              <a:off x="190499" y="457200"/>
              <a:ext cx="8763001" cy="5117525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572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312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2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271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Example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Meaning /definition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ar-SA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1" kern="1200" dirty="0">
                              <a:solidFill>
                                <a:srgbClr val="FF0000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Symbol</a:t>
                          </a:r>
                          <a:endParaRPr lang="ar-SA" sz="1800" b="1" kern="1200" dirty="0">
                            <a:solidFill>
                              <a:srgbClr val="FF0000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50503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all the objects that do not belong to set A</a:t>
                          </a:r>
                          <a:endParaRPr lang="ar-S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complement</a:t>
                          </a:r>
                          <a:endParaRPr lang="ar-S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 rtl="0"/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1376" t="-52846" r="-2116" b="-535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2304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2" t="-125333" r="-307345" b="-33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j-cs"/>
                            </a:rPr>
                            <a:t>objects that belong to A and not to B</a:t>
                          </a: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relative complement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1376" t="-125333" r="-2116" b="-33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2" t="-325000" r="-307345" b="-389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number of elements of set A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cardinality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1376" t="-325000" r="-2116" b="-3894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76257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2" t="-566667" r="-307345" b="-4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such that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vertical bar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dirty="0">
                              <a:cs typeface="+mj-cs"/>
                            </a:rPr>
                            <a:t>|</a:t>
                          </a:r>
                          <a:endParaRPr lang="ar-SA" sz="1800" b="1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995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GB" sz="1800" baseline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all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1376" t="-866667" r="-2116" b="-4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there exist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1376" t="-966667" r="-2116" b="-3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09028"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implies  that,   then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1376" t="-640000" r="-2116" b="-10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ar-SA" sz="1800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28600"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if and only if  (</a:t>
                          </a:r>
                          <a:r>
                            <a:rPr lang="en-GB" sz="1800" dirty="0" err="1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iff</a:t>
                          </a: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1376" t="-704762" r="-211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51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27"/>
    </mc:Choice>
    <mc:Fallback xmlns="">
      <p:transition spd="slow" advTm="15292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24" y="42203"/>
            <a:ext cx="8229600" cy="2625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GB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  <a:endParaRPr lang="ar-SA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370283"/>
                  </p:ext>
                </p:extLst>
              </p:nvPr>
            </p:nvGraphicFramePr>
            <p:xfrm>
              <a:off x="1" y="457200"/>
              <a:ext cx="9143999" cy="65909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889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3052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41022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08435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Symbol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Set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Examples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</a:t>
                          </a:r>
                          <a:r>
                            <a:rPr lang="en-GB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numbers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ℕ</m:t>
                              </m:r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{1,2,3,...}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2,72,345,…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77547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Whole </a:t>
                          </a:r>
                          <a:r>
                            <a:rPr lang="en-GB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numbers</a:t>
                          </a:r>
                          <a:r>
                            <a:rPr lang="en-GB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+mj-cs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{0,1,2,3,4,...}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</m:t>
                                </m:r>
                                <m:r>
                                  <a:rPr lang="en-U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611354797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Integer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ℤ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𝑜𝑟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smtClean="0">
                                    <a:effectLst/>
                                    <a:latin typeface="Cambria Math"/>
                                    <a:cs typeface="+mj-cs"/>
                                  </a:rPr>
                                  <m:t>{…,−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/>
                                    <a:cs typeface="+mj-cs"/>
                                  </a:rPr>
                                  <m:t>2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/>
                                    <a:cs typeface="+mj-cs"/>
                                  </a:rPr>
                                  <m:t>,−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/>
                                    <a:cs typeface="+mj-cs"/>
                                  </a:rPr>
                                  <m:t>1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/>
                                    <a:cs typeface="+mj-cs"/>
                                  </a:rPr>
                                  <m:t>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0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1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2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-5,0,-82,7,…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ℚ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={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𝑝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/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𝑞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𝑝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𝑎𝑛𝑑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𝑞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∈</m:t>
                                </m:r>
                                <m:r>
                                  <a:rPr lang="en-GB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ℤ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𝑞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0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5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0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.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3333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…=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0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Irrational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err="1" smtClean="0">
                              <a:effectLst/>
                              <a:cs typeface="+mj-cs"/>
                            </a:rPr>
                            <a:t>Irr</a:t>
                          </a:r>
                          <a:r>
                            <a:rPr lang="en-GB" sz="1800" baseline="0" dirty="0">
                              <a:effectLst/>
                              <a:cs typeface="+mj-cs"/>
                            </a:rPr>
                            <a:t> </a:t>
                          </a:r>
                          <a:r>
                            <a:rPr lang="en-GB" sz="1800" dirty="0" smtClean="0">
                              <a:effectLst/>
                              <a:cs typeface="+mj-cs"/>
                            </a:rPr>
                            <a:t>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ℚ</m:t>
                                  </m:r>
                                </m:e>
                                <m:sup>
                                  <m:r>
                                    <a:rPr lang="en-GB" sz="1800">
                                      <a:effectLst/>
                                      <a:latin typeface="Cambria Math"/>
                                      <a:cs typeface="+mj-cs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ℚ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Calibri"/>
                                      <a:cs typeface="+mn-cs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GB" sz="1800">
                                      <a:effectLst/>
                                      <a:latin typeface="Cambria Math"/>
                                      <a:cs typeface="+mj-cs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cs typeface="+mj-cs"/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ℚ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+mn-cs"/>
                          </a:endParaRPr>
                        </a:p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𝜋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𝑒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5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.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123456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….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12035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numbers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ℝ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=</m:t>
                                </m:r>
                                <m:r>
                                  <a:rPr lang="en-GB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ℚ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ℚ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kern="1200" dirty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Calibri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 smtClean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  <a:latin typeface="Calibri"/>
                              <a:ea typeface="Calibri"/>
                              <a:cs typeface="+mj-cs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ℚ</m:t>
                              </m:r>
                              <m:r>
                                <a:rPr lang="en-GB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Irr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ℕ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ℤ</m:t>
                              </m:r>
                              <m:r>
                                <a:rPr lang="en-GB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ℚ</m:t>
                              </m:r>
                              <m:r>
                                <a:rPr lang="en-GB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800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Irr</m:t>
                              </m:r>
                            </m:oMath>
                          </a14:m>
                          <a:endParaRPr lang="en-GB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All example listed above are real numbers.                                      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87767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Complex number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ℂ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ℂ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={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bi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b</m:t>
                                </m:r>
                                <m:r>
                                  <a:rPr lang="en-GB" sz="1800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∈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ℝ</m:t>
                                </m:r>
                                <m:r>
                                  <a:rPr lang="en-GB" sz="1800" b="0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∈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ℂ</m:t>
                              </m:r>
                            </m:oMath>
                          </a14:m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370283"/>
                  </p:ext>
                </p:extLst>
              </p:nvPr>
            </p:nvGraphicFramePr>
            <p:xfrm>
              <a:off x="1" y="457200"/>
              <a:ext cx="9143999" cy="65909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889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9305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41022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308435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Symbol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Set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Examples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</a:t>
                          </a:r>
                          <a:r>
                            <a:rPr lang="en-GB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numbers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4314" t="-49630" r="-696078" b="-65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{1,2,3,...}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2,72,345,…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7547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Whole </a:t>
                          </a:r>
                          <a:r>
                            <a:rPr lang="en-GB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numbers</a:t>
                          </a:r>
                          <a:r>
                            <a:rPr lang="en-GB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4314" t="-157813" r="-696078" b="-5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{0,1,2,3,4,...}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6443" t="-157813" b="-5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1135479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Integer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4314" t="-244444" r="-696078" b="-4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7818" t="-244444" r="-90519" b="-4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-5,0,-82,7,…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4314" t="-344444" r="-696078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7818" t="-344444" r="-90519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6443" t="-344444" b="-36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Irrational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4314" t="-444444" r="-696078" b="-2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7818" t="-444444" r="-90519" b="-2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6443" t="-444444" b="-26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123444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numbers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4314" t="-363861" r="-696078" b="-74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7818" t="-363861" r="-90519" b="-74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All example listed above are real numbers.                                      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87767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Complex number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4314" t="-650694" r="-696078" b="-4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7818" t="-650694" r="-90519" b="-4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6443" t="-650694" b="-4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67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52"/>
    </mc:Choice>
    <mc:Fallback xmlns="">
      <p:transition spd="slow" advTm="25085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2296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properties of numbers</a:t>
            </a:r>
            <a:endParaRPr lang="ar-SA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534400" cy="5867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 Even/Odd numbers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is an integer number of the form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𝑛</m:t>
                    </m:r>
                    <m:r>
                      <a:rPr lang="en-GB" sz="1800" b="0" i="1" smtClean="0">
                        <a:latin typeface="Cambria Math"/>
                      </a:rPr>
                      <m:t>=</m:t>
                    </m:r>
                    <m:r>
                      <a:rPr lang="en-GB" sz="1800" b="0" i="1" smtClean="0"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:r>
                  <a:rPr lang="en-GB" sz="1800" b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odd</a:t>
                </a:r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number is an integer number of the form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𝑛</m:t>
                    </m:r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/>
                      </a:rPr>
                      <m:t>+</m:t>
                    </m:r>
                    <m:r>
                      <a:rPr lang="en-GB" sz="1800" b="0" i="1" smtClean="0">
                        <a:latin typeface="Cambria Math"/>
                      </a:rPr>
                      <m:t>1</m:t>
                    </m:r>
                    <m:r>
                      <a:rPr lang="en-GB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r>
                  <a:rPr lang="en-GB" sz="18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</a:t>
                </a:r>
                <a:endParaRPr lang="en-GB" sz="1800" b="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Sums and products of Even/Odd numbers: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GB" sz="180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GB" sz="180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180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two integers numbers ,then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are both even, then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GB" sz="180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180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even.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are both odd, then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GB" sz="1800" i="1" dirty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18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even.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odd, then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GB" sz="1800" i="1" dirty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18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odd.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If both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are odd, then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GB" sz="1800" b="0" i="1" dirty="0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GB" sz="18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odd, otherwise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GB" sz="1800" b="0" i="1" dirty="0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GB" sz="18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even.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1" u="sng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GB" sz="18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1800" b="1" u="sng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  and Composite numbers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800" dirty="0"/>
                  <a:t>A </a:t>
                </a:r>
                <a:r>
                  <a:rPr lang="en-US" sz="1800" b="1" dirty="0"/>
                  <a:t>prime number</a:t>
                </a:r>
                <a:r>
                  <a:rPr lang="en-US" sz="1800" dirty="0"/>
                  <a:t> (or a </a:t>
                </a:r>
                <a:r>
                  <a:rPr lang="en-US" sz="1800" b="1" dirty="0"/>
                  <a:t>prime</a:t>
                </a:r>
                <a:r>
                  <a:rPr lang="en-US" sz="1800" dirty="0"/>
                  <a:t>) is a </a:t>
                </a:r>
                <a:r>
                  <a:rPr lang="en-US" sz="1800" dirty="0">
                    <a:hlinkClick r:id="rId2" tooltip="Natural number"/>
                  </a:rPr>
                  <a:t>natural number</a:t>
                </a:r>
                <a:r>
                  <a:rPr lang="en-US" sz="1800" dirty="0"/>
                  <a:t> greater than 1 that is not a </a:t>
                </a:r>
                <a:r>
                  <a:rPr lang="en-US" sz="1800" dirty="0">
                    <a:hlinkClick r:id="rId3" tooltip="Product (mathematics)"/>
                  </a:rPr>
                  <a:t>product</a:t>
                </a:r>
                <a:r>
                  <a:rPr lang="en-US" sz="1800" dirty="0"/>
                  <a:t> of two smaller natural numbers. A natural number greater than 1 that is not prime is called a </a:t>
                </a:r>
                <a:r>
                  <a:rPr lang="en-US" sz="1800" dirty="0">
                    <a:hlinkClick r:id="rId4" tooltip="Composite number"/>
                  </a:rPr>
                  <a:t>composite number</a:t>
                </a:r>
                <a:r>
                  <a:rPr lang="en-US" sz="1800" dirty="0"/>
                  <a:t>.</a:t>
                </a:r>
                <a:endParaRPr lang="en-GB" sz="1800" b="1" u="sng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800" i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800" i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ar-SA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534400" cy="5867400"/>
              </a:xfrm>
              <a:blipFill rotWithShape="1">
                <a:blip r:embed="rId5"/>
                <a:stretch>
                  <a:fillRect l="-571" r="-1214" b="-4164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7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03"/>
    </mc:Choice>
    <mc:Fallback xmlns="">
      <p:transition spd="slow" advTm="18780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8229600" cy="990600"/>
              </a:xfrm>
            </p:spPr>
            <p:txBody>
              <a:bodyPr>
                <a:normAutofit fontScale="9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GB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en-GB" sz="3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Intervals</a:t>
                </a:r>
                <a:r>
                  <a:rPr lang="en-GB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GB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Intervals: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𝑎</m:t>
                    </m:r>
                    <m:r>
                      <a:rPr lang="en-GB" sz="2400" b="0" i="1" smtClean="0">
                        <a:latin typeface="Cambria Math"/>
                      </a:rPr>
                      <m:t>,</m:t>
                    </m:r>
                    <m:r>
                      <a:rPr lang="en-GB" sz="2400" b="0" i="1" smtClean="0">
                        <a:latin typeface="Cambria Math"/>
                      </a:rPr>
                      <m:t>𝑏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𝑎</m:t>
                    </m:r>
                    <m:r>
                      <a:rPr lang="en-GB" sz="2000" b="0" i="1" smtClean="0">
                        <a:latin typeface="Cambria Math"/>
                      </a:rPr>
                      <m:t>&lt;</m:t>
                    </m:r>
                    <m:r>
                      <a:rPr lang="en-GB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ar-S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8229600" cy="990600"/>
              </a:xfrm>
              <a:blipFill rotWithShape="1">
                <a:blip r:embed="rId2"/>
                <a:stretch>
                  <a:fillRect l="-1852" t="-29448" b="-4171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/>
          <a:lstStyle/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0" indent="0">
              <a:buNone/>
            </a:pP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567056"/>
                  </p:ext>
                </p:extLst>
              </p:nvPr>
            </p:nvGraphicFramePr>
            <p:xfrm>
              <a:off x="152400" y="1352297"/>
              <a:ext cx="8839200" cy="49834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8853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9874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83909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1283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490021">
                    <a:tc gridSpan="4"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+mj-cs"/>
                            </a:rPr>
                            <a:t>Finite intervals</a:t>
                          </a:r>
                          <a:endParaRPr lang="ar-SA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+mj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7039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Type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Graph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Set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interval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90021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closed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{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: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a</m:t>
                              </m:r>
                              <m:r>
                                <a:rPr lang="en-GB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≤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≤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}</m:t>
                              </m:r>
                            </m:oMath>
                          </a14:m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[</a:t>
                          </a:r>
                          <a:r>
                            <a:rPr lang="en-GB" dirty="0" err="1">
                              <a:cs typeface="+mj-cs"/>
                            </a:rPr>
                            <a:t>a,b</a:t>
                          </a:r>
                          <a:r>
                            <a:rPr lang="en-GB" dirty="0">
                              <a:cs typeface="+mj-cs"/>
                            </a:rPr>
                            <a:t>]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865124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Open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{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: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a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&lt;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&lt;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}</m:t>
                              </m:r>
                            </m:oMath>
                          </a14:m>
                          <a:endParaRPr lang="ar-SA" dirty="0">
                            <a:cs typeface="+mj-cs"/>
                          </a:endParaRP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(</a:t>
                          </a:r>
                          <a:r>
                            <a:rPr lang="en-GB" dirty="0" err="1">
                              <a:cs typeface="+mj-cs"/>
                            </a:rPr>
                            <a:t>a,b</a:t>
                          </a:r>
                          <a:r>
                            <a:rPr lang="en-GB" dirty="0">
                              <a:cs typeface="+mj-cs"/>
                            </a:rPr>
                            <a:t>)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1688084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dirty="0" smtClean="0">
                                  <a:cs typeface="+mj-cs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GB" dirty="0" smtClean="0">
                                  <a:cs typeface="+mj-cs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GB" dirty="0" smtClean="0">
                                  <a:cs typeface="+mj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dirty="0" smtClean="0">
                                  <a:cs typeface="+mj-cs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GB" dirty="0" smtClean="0">
                                  <a:cs typeface="+mj-cs"/>
                                </a:rPr>
                                <m:t>)</m:t>
                              </m:r>
                              <m:r>
                                <a:rPr lang="en-GB" b="0" i="1" dirty="0" smtClean="0">
                                  <a:latin typeface="Cambria Math"/>
                                  <a:cs typeface="+mj-cs"/>
                                </a:rPr>
                                <m:t>                {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: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a</m:t>
                              </m:r>
                              <m:r>
                                <a:rPr lang="en-GB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≤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&lt;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                </a:t>
                          </a:r>
                          <a:r>
                            <a:rPr lang="en-GB" baseline="0" dirty="0">
                              <a:cs typeface="+mj-cs"/>
                            </a:rPr>
                            <a:t>        </a:t>
                          </a:r>
                          <a:r>
                            <a:rPr lang="en-GB" dirty="0">
                              <a:cs typeface="+mj-cs"/>
                            </a:rPr>
                            <a:t>                                                        half-open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cs typeface="+mj-cs"/>
                            </a:rPr>
                            <a:t>                                                                                                                             o</a:t>
                          </a:r>
                          <a:r>
                            <a:rPr lang="en-GB" dirty="0">
                              <a:cs typeface="+mj-cs"/>
                            </a:rPr>
                            <a:t>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cs typeface="+mj-cs"/>
                            </a:rPr>
                            <a:t>(</a:t>
                          </a:r>
                          <a:r>
                            <a:rPr lang="en-GB" dirty="0" err="1">
                              <a:cs typeface="+mj-cs"/>
                            </a:rPr>
                            <a:t>a,b</a:t>
                          </a:r>
                          <a:r>
                            <a:rPr lang="en-GB" dirty="0">
                              <a:cs typeface="+mj-cs"/>
                            </a:rPr>
                            <a:t>]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dirty="0" smtClean="0">
                                  <a:latin typeface="Cambria Math"/>
                                  <a:cs typeface="+mj-cs"/>
                                </a:rPr>
                                <m:t>{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/>
                                  <a:cs typeface="+mj-cs"/>
                                </a:rPr>
                                <m:t>: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a</m:t>
                              </m:r>
                              <m:r>
                                <a:rPr lang="en-GB" b="0" i="0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&lt;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𝑥</m:t>
                              </m:r>
                              <m:r>
                                <a:rPr lang="en-GB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≤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                                                                              half-closed</a:t>
                          </a:r>
                          <a:endParaRPr lang="ar-SA" dirty="0">
                            <a:cs typeface="+mj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ar-S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ar-S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ar-S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567056"/>
                  </p:ext>
                </p:extLst>
              </p:nvPr>
            </p:nvGraphicFramePr>
            <p:xfrm>
              <a:off x="152400" y="1352297"/>
              <a:ext cx="8839200" cy="4778748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88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987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390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8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0021">
                    <a:tc gridSpan="4"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+mj-cs"/>
                            </a:rPr>
                            <a:t>Finite intervals</a:t>
                          </a:r>
                          <a:endParaRPr lang="ar-SA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+mj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039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Type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Graph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Set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interval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65124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closed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8675" t="-156643" r="-83775" b="-294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[</a:t>
                          </a:r>
                          <a:r>
                            <a:rPr lang="en-GB" dirty="0" err="1">
                              <a:cs typeface="+mj-cs"/>
                            </a:rPr>
                            <a:t>a,b</a:t>
                          </a:r>
                          <a:r>
                            <a:rPr lang="en-GB" dirty="0">
                              <a:cs typeface="+mj-cs"/>
                            </a:rPr>
                            <a:t>]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65124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Open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8675" t="-258451" r="-83775" b="-196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(</a:t>
                          </a:r>
                          <a:r>
                            <a:rPr lang="en-GB" dirty="0" err="1">
                              <a:cs typeface="+mj-cs"/>
                            </a:rPr>
                            <a:t>a,b</a:t>
                          </a:r>
                          <a:r>
                            <a:rPr lang="en-GB" dirty="0">
                              <a:cs typeface="+mj-cs"/>
                            </a:rPr>
                            <a:t>)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88084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8" t="-183755" r="-345" b="-7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ar-S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ar-S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rtl="0"/>
                          <a:endParaRPr lang="ar-S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D30072-2E0B-4A3D-A100-B6C3DCD92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430" y="2886735"/>
            <a:ext cx="2381250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1E1788-8F92-446A-AFF3-E5E54BA11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7078" y="3789631"/>
            <a:ext cx="24098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47E714-E16F-4A46-9C02-E2571CFE8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490" y="4648200"/>
            <a:ext cx="25146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8B14AD-84EB-4C85-92B2-A9FAF5D823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2430" y="5410200"/>
            <a:ext cx="2476720" cy="438150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B3AE4EA4-C558-447D-AC25-DA3A521C208D}"/>
              </a:ext>
            </a:extLst>
          </p:cNvPr>
          <p:cNvSpPr/>
          <p:nvPr/>
        </p:nvSpPr>
        <p:spPr>
          <a:xfrm>
            <a:off x="6579650" y="4955638"/>
            <a:ext cx="152400" cy="53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28"/>
    </mc:Choice>
    <mc:Fallback xmlns="">
      <p:transition spd="slow" advTm="19462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2286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/>
          </a:p>
          <a:p>
            <a:endParaRPr lang="en"/>
          </a:p>
          <a:p>
            <a:endParaRPr lang="en"/>
          </a:p>
          <a:p>
            <a:endParaRPr lang="en"/>
          </a:p>
          <a:p>
            <a:pPr marL="0" indent="0">
              <a:buFont typeface="Arial" pitchFamily="34" charset="0"/>
              <a:buNone/>
            </a:pPr>
            <a:endParaRPr lang="ar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380731"/>
                  </p:ext>
                </p:extLst>
              </p:nvPr>
            </p:nvGraphicFramePr>
            <p:xfrm>
              <a:off x="249033" y="271797"/>
              <a:ext cx="8697685" cy="4149874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4015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2583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9844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3324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493059">
                    <a:tc gridSpan="4"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+mj-cs"/>
                            </a:rPr>
                            <a:t>Infinite intervals</a:t>
                          </a:r>
                          <a:endParaRPr lang="ar-SA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+mj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51033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Type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Graph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Set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interval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93059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closed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{</m:t>
                                </m:r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:</m:t>
                                </m:r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≥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[</a:t>
                          </a:r>
                          <a:r>
                            <a:rPr lang="en-GB" dirty="0" err="1">
                              <a:cs typeface="+mj-cs"/>
                            </a:rPr>
                            <a:t>a,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∞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)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57617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open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{</m:t>
                                </m:r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:</m:t>
                                </m:r>
                                <m:r>
                                  <a:rPr lang="en-GB" b="0" i="1" smtClean="0">
                                    <a:latin typeface="Cambria Math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&gt;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ar-SA" dirty="0">
                            <a:cs typeface="+mj-cs"/>
                          </a:endParaRPr>
                        </a:p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(a,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latin typeface="Cambria Math"/>
                                  <a:ea typeface="Cambria Math"/>
                                  <a:cs typeface="+mj-cs"/>
                                </a:rPr>
                                <m:t>∞</m:t>
                              </m:r>
                            </m:oMath>
                          </a14:m>
                          <a:r>
                            <a:rPr lang="en-GB" dirty="0">
                              <a:cs typeface="+mj-cs"/>
                            </a:rPr>
                            <a:t>)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57617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closed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{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: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≤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𝑎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(−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∞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𝑎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] </m:t>
                                </m:r>
                              </m:oMath>
                            </m:oMathPara>
                          </a14:m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57617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open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{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: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𝑥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&lt;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𝑎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} </m:t>
                                </m:r>
                              </m:oMath>
                            </m:oMathPara>
                          </a14:m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(−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∞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𝑎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+mn-ea"/>
                                    <a:cs typeface="+mj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380731"/>
                  </p:ext>
                </p:extLst>
              </p:nvPr>
            </p:nvGraphicFramePr>
            <p:xfrm>
              <a:off x="249033" y="271797"/>
              <a:ext cx="8697685" cy="404673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401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258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9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32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3059">
                    <a:tc gridSpan="4"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+mj-cs"/>
                            </a:rPr>
                            <a:t>Infinite intervals</a:t>
                          </a:r>
                          <a:endParaRPr lang="ar-SA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+mj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ar-S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0395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Type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Graph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Set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interval notation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closed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83" t="-271084" r="-86780" b="-433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7063" t="-271084" r="-1587" b="-433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65124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open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83" t="-216901" r="-86780" b="-153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7063" t="-216901" r="-1587" b="-153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7617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closed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83" t="-416667" r="-86780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7063" t="-416667" r="-1587" b="-1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7617">
                    <a:tc>
                      <a:txBody>
                        <a:bodyPr/>
                        <a:lstStyle/>
                        <a:p>
                          <a:pPr algn="ctr" rtl="1">
                            <a:lnSpc>
                              <a:spcPct val="150000"/>
                            </a:lnSpc>
                          </a:pPr>
                          <a:r>
                            <a:rPr lang="en-GB" dirty="0">
                              <a:cs typeface="+mj-cs"/>
                            </a:rPr>
                            <a:t>open</a:t>
                          </a: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>
                            <a:lnSpc>
                              <a:spcPct val="150000"/>
                            </a:lnSpc>
                          </a:pPr>
                          <a:endParaRPr lang="ar-SA" dirty="0">
                            <a:cs typeface="+mj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983" t="-516667" r="-8678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67063" t="-516667" r="-15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95018C0-BE4A-46EB-BC40-B84C6F471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626817"/>
            <a:ext cx="2943225" cy="438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261F47-6E49-431E-9FBB-7914D30B9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393140"/>
            <a:ext cx="2905125" cy="438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D1F36C-33BE-4B9E-A5F6-E4886A482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344" y="3159463"/>
            <a:ext cx="2862481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98E153-9471-4424-8F59-DB5CF87A5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496" y="3796816"/>
            <a:ext cx="2895600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3795120" y="1491120"/>
              <a:ext cx="2982960" cy="143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5760" y="1481760"/>
                <a:ext cx="300168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010"/>
    </mc:Choice>
    <mc:Fallback xmlns="">
      <p:transition spd="slow" advTm="16101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1050</Words>
  <Application>Microsoft Office PowerPoint</Application>
  <PresentationFormat>On-screen Show (4:3)</PresentationFormat>
  <Paragraphs>245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Review of Fundamentals/ Pre-calculus First stage/First Semester Academic year (2021-2022)  References  https://www.kingstoncityschools.org/cms/lib/NY24000343/Centricity/Domain/280/PreCalc2edition.pdf   https://erhsnyc.enschool.org/ourpages/auto/2018/9/4/44663551/Precalculus%20Book.pdf  </vt:lpstr>
      <vt:lpstr>Symbols</vt:lpstr>
      <vt:lpstr>PowerPoint Presentation</vt:lpstr>
      <vt:lpstr>PowerPoint Presentation</vt:lpstr>
      <vt:lpstr>PowerPoint Presentation</vt:lpstr>
      <vt:lpstr>Sets of numbers</vt:lpstr>
      <vt:lpstr>Some properties of numbers</vt:lpstr>
      <vt:lpstr>                             Intervals Intervals: Let a,b∈R with a&lt;b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Symbols:-</dc:title>
  <dc:creator>Home1</dc:creator>
  <cp:lastModifiedBy>Malta Company</cp:lastModifiedBy>
  <cp:revision>297</cp:revision>
  <dcterms:created xsi:type="dcterms:W3CDTF">2006-08-16T00:00:00Z</dcterms:created>
  <dcterms:modified xsi:type="dcterms:W3CDTF">2021-11-22T17:49:15Z</dcterms:modified>
</cp:coreProperties>
</file>