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65" r:id="rId5"/>
    <p:sldId id="269" r:id="rId6"/>
    <p:sldId id="260" r:id="rId7"/>
    <p:sldId id="261" r:id="rId8"/>
    <p:sldId id="262" r:id="rId9"/>
    <p:sldId id="268" r:id="rId10"/>
    <p:sldId id="263" r:id="rId11"/>
    <p:sldId id="267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BDD9A-3B35-49A1-B655-9A63E475187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B9B8D-03D8-453B-AC52-3F3B72713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ol-for-champions.com/physics.ht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insight.org/cartesian_coordinat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mathinsight.org/vectors_cartesian_coordinates_2d_3d#vector3D" TargetMode="External"/><Relationship Id="rId4" Type="http://schemas.openxmlformats.org/officeDocument/2006/relationships/hyperlink" Target="http://mathinsight.org/vectors_cartesian_coordinates_2d_3d#vector2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/>
              <a:t>Electricity and Magnetism</a:t>
            </a:r>
            <a:r>
              <a:rPr lang="en-US" sz="1200" dirty="0"/>
              <a:t> are branches of </a:t>
            </a:r>
            <a:r>
              <a:rPr lang="en-US" sz="1200" dirty="0">
                <a:hlinkClick r:id="rId3"/>
              </a:rPr>
              <a:t>Physics</a:t>
            </a:r>
            <a:r>
              <a:rPr lang="en-US" sz="1200" dirty="0"/>
              <a:t>. </a:t>
            </a:r>
            <a:r>
              <a:rPr lang="en-US" sz="1200" i="1" dirty="0"/>
              <a:t>Electricity</a:t>
            </a:r>
            <a:r>
              <a:rPr lang="en-US" sz="1200" dirty="0"/>
              <a:t> concerns the properties and movement of electrically charged particles. </a:t>
            </a:r>
            <a:r>
              <a:rPr lang="en-US" sz="1200" i="1" dirty="0"/>
              <a:t>Magnetism</a:t>
            </a:r>
            <a:r>
              <a:rPr lang="en-US" sz="1200" dirty="0"/>
              <a:t> concerns the properties of magnets and magnetic materials.</a:t>
            </a:r>
          </a:p>
          <a:p>
            <a:r>
              <a:rPr lang="en-US" sz="1200" dirty="0"/>
              <a:t>Electricity and magnetism are interrelated. Movement of electrical charges creates magnetic fields, while changes in magnetic fields can create electricity.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a coordinate system is helpful because it can be easier to manipulate the coordinates of a vector rather than manipulating its magnitude and direction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NewBaskervilleITCbyBT-Black"/>
              </a:rPr>
              <a:t>A unit vector is a dimensionless vector having a magnitude of exactly 1. </a:t>
            </a:r>
            <a:r>
              <a:rPr lang="en-US" sz="1200" b="0" i="0" u="none" strike="noStrike" baseline="0" dirty="0">
                <a:latin typeface="NewBaskerville-Roman"/>
              </a:rPr>
              <a:t>Unit vectors </a:t>
            </a:r>
            <a:r>
              <a:rPr lang="en-US" sz="1200" b="0" i="0" u="none" strike="noStrike" baseline="0">
                <a:latin typeface="NewBaskerville-Roman"/>
              </a:rPr>
              <a:t>are used to </a:t>
            </a:r>
            <a:r>
              <a:rPr lang="en-US" sz="1200" b="0" i="0" u="none" strike="noStrike" baseline="0" dirty="0">
                <a:latin typeface="NewBaskerville-Roman"/>
              </a:rPr>
              <a:t>specify a given direction and have no other physical significance.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u="none" strike="noStrike" baseline="0" dirty="0">
                <a:latin typeface="NewBaskerville-Roman"/>
              </a:rPr>
              <a:t>we describe a method of adding vectors that makes use of the </a:t>
            </a:r>
            <a:r>
              <a:rPr lang="en-US" sz="1200" b="0" i="1" u="none" strike="noStrike" baseline="0" dirty="0">
                <a:latin typeface="NewBaskerville-Italic"/>
              </a:rPr>
              <a:t>projections </a:t>
            </a:r>
            <a:r>
              <a:rPr lang="en-US" sz="1200" b="0" i="0" u="none" strike="noStrike" baseline="0" dirty="0">
                <a:latin typeface="NewBaskerville-Roman"/>
              </a:rPr>
              <a:t>of vectors along coordinate axes. These projections are called the </a:t>
            </a:r>
            <a:r>
              <a:rPr lang="en-US" sz="1200" b="0" i="0" u="none" strike="noStrike" baseline="0" dirty="0">
                <a:latin typeface="NewBaskervilleITCbyBT-Black"/>
              </a:rPr>
              <a:t>components </a:t>
            </a:r>
            <a:r>
              <a:rPr lang="en-US" sz="1200" b="0" i="0" u="none" strike="noStrike" baseline="0" dirty="0">
                <a:latin typeface="NewBaskerville-Roman"/>
              </a:rPr>
              <a:t>of the vector. </a:t>
            </a:r>
            <a:r>
              <a:rPr lang="en-US" sz="1200" b="0" i="0" u="none" strike="noStrike" baseline="0">
                <a:latin typeface="NewBaskerville-Roman"/>
              </a:rPr>
              <a:t>Any vector can </a:t>
            </a:r>
            <a:r>
              <a:rPr lang="en-US" sz="1200" b="0" i="0" u="none" strike="noStrike" baseline="0" dirty="0">
                <a:latin typeface="NewBaskerville-Roman"/>
              </a:rPr>
              <a:t>be completely described by its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 a coordinate system is helpful because it can be easier to manipulate the coordinates of a vector rather than manipulating its magnitude and direction directly. When we express a vector in a coordinate system, we identify a vector with a list of numbers, called coordinates or components, that specify the geometry of the vector in terms of the coordinate system. Here we will discuss the standard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artesian coordinates: Illustration of Cartesian coordinates in two and three dimensions."/>
              </a:rPr>
              <a:t>Cartesian coordinate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in the plane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 three-dimensional 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5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quantities often are expressed in terms of unit vectors. A unit vector is a dimensionless vector having a magnitude of exactly 1. Unit vectors are used to specify a given direction and have no other physical significance. They are used solely as a convenience in describing a direction in space. We shall use the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B9B8D-03D8-453B-AC52-3F3B72713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8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8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9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AEAF-A455-4F02-BEC0-22FDE8754800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542B7-FA92-488E-90C6-86C552777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ubayda.saifaldeen@uod.a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82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Electricity and Magnetism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Chapter One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Vector Operations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594047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By </a:t>
            </a:r>
          </a:p>
          <a:p>
            <a:r>
              <a:rPr lang="en-US" sz="3600" b="1" dirty="0"/>
              <a:t>Zubayda S Saifaldeen</a:t>
            </a:r>
            <a:r>
              <a:rPr lang="en-US" sz="3600" dirty="0"/>
              <a:t>, PhD</a:t>
            </a:r>
          </a:p>
          <a:p>
            <a:r>
              <a:rPr lang="en-US" sz="3600" dirty="0"/>
              <a:t>Physics Department, College of Science, University of </a:t>
            </a:r>
            <a:r>
              <a:rPr lang="en-US" sz="3600" dirty="0" err="1"/>
              <a:t>Duhok</a:t>
            </a:r>
            <a:endParaRPr lang="en-US" sz="3600" dirty="0"/>
          </a:p>
          <a:p>
            <a:r>
              <a:rPr lang="en-US" sz="3600" dirty="0" err="1"/>
              <a:t>Duhok</a:t>
            </a:r>
            <a:r>
              <a:rPr lang="en-US" sz="3600" dirty="0"/>
              <a:t>, Kurdistan</a:t>
            </a:r>
          </a:p>
          <a:p>
            <a:r>
              <a:rPr lang="en-US" sz="3600" dirty="0"/>
              <a:t>Email: </a:t>
            </a:r>
            <a:r>
              <a:rPr lang="en-US" sz="3600" dirty="0">
                <a:hlinkClick r:id="rId3"/>
              </a:rPr>
              <a:t>zubayda.saifaldeen@uod.ac</a:t>
            </a:r>
            <a:endParaRPr lang="en-US" sz="3600" dirty="0"/>
          </a:p>
          <a:p>
            <a:r>
              <a:rPr lang="en-US" sz="3600" dirty="0"/>
              <a:t> </a:t>
            </a:r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89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77922"/>
            <a:ext cx="10515600" cy="5624419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Vector product (Cross product)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x </a:t>
            </a:r>
            <a:r>
              <a:rPr lang="en-US" dirty="0" err="1"/>
              <a:t>i</a:t>
            </a:r>
            <a:r>
              <a:rPr lang="en-US" dirty="0"/>
              <a:t> = j x j = k x k = 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x j = k,  j x k = </a:t>
            </a:r>
            <a:r>
              <a:rPr lang="en-US" dirty="0" err="1"/>
              <a:t>i</a:t>
            </a:r>
            <a:r>
              <a:rPr lang="en-US" dirty="0"/>
              <a:t>, k x </a:t>
            </a:r>
            <a:r>
              <a:rPr lang="en-US" dirty="0" err="1"/>
              <a:t>i</a:t>
            </a:r>
            <a:r>
              <a:rPr lang="en-US" dirty="0"/>
              <a:t> = j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x k = -j, k x j = -</a:t>
            </a:r>
            <a:r>
              <a:rPr lang="en-US" dirty="0" err="1"/>
              <a:t>i</a:t>
            </a:r>
            <a:r>
              <a:rPr lang="en-US" dirty="0"/>
              <a:t>, j x </a:t>
            </a:r>
            <a:r>
              <a:rPr lang="en-US" dirty="0" err="1"/>
              <a:t>i</a:t>
            </a:r>
            <a:r>
              <a:rPr lang="en-US" dirty="0"/>
              <a:t> = -k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900" dirty="0"/>
              <a:t>C = |</a:t>
            </a:r>
            <a:r>
              <a:rPr lang="en-US" sz="3900" b="1" dirty="0"/>
              <a:t>A </a:t>
            </a:r>
            <a:r>
              <a:rPr lang="en-US" sz="3900" dirty="0"/>
              <a:t>X</a:t>
            </a:r>
            <a:r>
              <a:rPr lang="en-US" sz="3900" b="1" dirty="0"/>
              <a:t> B</a:t>
            </a:r>
            <a:r>
              <a:rPr lang="en-US" sz="3900" dirty="0"/>
              <a:t>|</a:t>
            </a:r>
            <a:r>
              <a:rPr lang="en-US" sz="3900" b="1" dirty="0"/>
              <a:t> = </a:t>
            </a:r>
            <a:r>
              <a:rPr lang="en-US" sz="3900" dirty="0"/>
              <a:t>A B sin</a:t>
            </a:r>
            <a:r>
              <a:rPr lang="el-GR" sz="3900" dirty="0"/>
              <a:t>θ</a:t>
            </a:r>
            <a:r>
              <a:rPr lang="en-US" sz="39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024981" y="5144902"/>
            <a:ext cx="2582151" cy="1257439"/>
            <a:chOff x="8724730" y="3551445"/>
            <a:chExt cx="2582151" cy="1257439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8888380" y="4646197"/>
              <a:ext cx="2418501" cy="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8888380" y="3858194"/>
              <a:ext cx="1596650" cy="788004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394053" y="4138841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86705" y="3551445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592120" y="4207056"/>
              <a:ext cx="485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b="1" dirty="0"/>
                <a:t>θ</a:t>
              </a:r>
              <a:endParaRPr lang="en-US" sz="2400" b="1" dirty="0"/>
            </a:p>
          </p:txBody>
        </p:sp>
        <p:sp>
          <p:nvSpPr>
            <p:cNvPr id="11" name="Arc 10"/>
            <p:cNvSpPr/>
            <p:nvPr/>
          </p:nvSpPr>
          <p:spPr>
            <a:xfrm rot="425129">
              <a:off x="8724730" y="4180946"/>
              <a:ext cx="769267" cy="627938"/>
            </a:xfrm>
            <a:prstGeom prst="arc">
              <a:avLst>
                <a:gd name="adj1" fmla="val 19641884"/>
                <a:gd name="adj2" fmla="val 92078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9188631" y="4248179"/>
            <a:ext cx="14660" cy="197561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7380" y="3724581"/>
            <a:ext cx="170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 </a:t>
            </a:r>
            <a:r>
              <a:rPr lang="en-US" sz="2800" dirty="0"/>
              <a:t>=</a:t>
            </a:r>
            <a:r>
              <a:rPr lang="en-US" sz="2800" b="1" dirty="0"/>
              <a:t> A </a:t>
            </a:r>
            <a:r>
              <a:rPr lang="en-US" sz="2800" dirty="0"/>
              <a:t>X</a:t>
            </a:r>
            <a:r>
              <a:rPr lang="en-US" sz="2800" b="1" dirty="0"/>
              <a:t> B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56733" y="1490224"/>
            <a:ext cx="5848350" cy="1990725"/>
            <a:chOff x="1640515" y="2152369"/>
            <a:chExt cx="5848350" cy="1990725"/>
          </a:xfrm>
        </p:grpSpPr>
        <p:pic>
          <p:nvPicPr>
            <p:cNvPr id="4098" name="Picture 2" descr="http://spiff.rit.edu/classes/phys312/workshops/w2c/angmom/eqn_cross_by_ijk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515" y="2152369"/>
              <a:ext cx="5848350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2570" y="2321697"/>
              <a:ext cx="1414779" cy="838658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38799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product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Anti-commutative</a:t>
            </a:r>
          </a:p>
          <a:p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B</a:t>
            </a:r>
            <a:r>
              <a:rPr lang="en-US" dirty="0"/>
              <a:t> = - </a:t>
            </a:r>
            <a:r>
              <a:rPr lang="en-US" b="1" dirty="0"/>
              <a:t>B</a:t>
            </a:r>
            <a:r>
              <a:rPr lang="en-US" dirty="0"/>
              <a:t> X </a:t>
            </a:r>
            <a:r>
              <a:rPr lang="en-US" b="1" dirty="0"/>
              <a:t>A</a:t>
            </a:r>
          </a:p>
          <a:p>
            <a:r>
              <a:rPr lang="en-US" dirty="0"/>
              <a:t>Distributive</a:t>
            </a:r>
          </a:p>
          <a:p>
            <a:r>
              <a:rPr lang="en-US" b="1" dirty="0"/>
              <a:t>A</a:t>
            </a:r>
            <a:r>
              <a:rPr lang="en-US" dirty="0"/>
              <a:t> X (</a:t>
            </a:r>
            <a:r>
              <a:rPr lang="en-US" b="1" dirty="0"/>
              <a:t>B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= </a:t>
            </a:r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B</a:t>
            </a:r>
            <a:r>
              <a:rPr lang="en-US" dirty="0"/>
              <a:t> + </a:t>
            </a:r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C</a:t>
            </a:r>
          </a:p>
          <a:p>
            <a:r>
              <a:rPr lang="en-US" dirty="0"/>
              <a:t>Scalar multiplication</a:t>
            </a:r>
          </a:p>
          <a:p>
            <a:r>
              <a:rPr lang="en-US" dirty="0"/>
              <a:t>(t </a:t>
            </a:r>
            <a:r>
              <a:rPr lang="en-US" b="1" dirty="0"/>
              <a:t>A</a:t>
            </a:r>
            <a:r>
              <a:rPr lang="en-US" dirty="0"/>
              <a:t>) X </a:t>
            </a:r>
            <a:r>
              <a:rPr lang="en-US" b="1" dirty="0"/>
              <a:t>B</a:t>
            </a:r>
            <a:r>
              <a:rPr lang="en-US" dirty="0"/>
              <a:t> = t (</a:t>
            </a:r>
            <a:r>
              <a:rPr lang="en-US" b="1" dirty="0"/>
              <a:t>A</a:t>
            </a:r>
            <a:r>
              <a:rPr lang="en-US" dirty="0"/>
              <a:t> X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Triple product expansion</a:t>
            </a:r>
          </a:p>
          <a:p>
            <a:r>
              <a:rPr lang="en-US" b="1" dirty="0"/>
              <a:t>A</a:t>
            </a:r>
            <a:r>
              <a:rPr lang="en-US" dirty="0"/>
              <a:t> X (</a:t>
            </a:r>
            <a:r>
              <a:rPr lang="en-US" b="1" dirty="0"/>
              <a:t>B</a:t>
            </a:r>
            <a:r>
              <a:rPr lang="en-US" dirty="0"/>
              <a:t> X </a:t>
            </a:r>
            <a:r>
              <a:rPr lang="en-US" b="1" dirty="0"/>
              <a:t>C</a:t>
            </a:r>
            <a:r>
              <a:rPr lang="en-US" dirty="0"/>
              <a:t>) = </a:t>
            </a:r>
            <a:r>
              <a:rPr lang="en-US" b="1" dirty="0"/>
              <a:t>B</a:t>
            </a:r>
            <a:r>
              <a:rPr lang="en-US" dirty="0"/>
              <a:t> (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C</a:t>
            </a:r>
            <a:r>
              <a:rPr lang="en-US" dirty="0"/>
              <a:t>) – </a:t>
            </a:r>
            <a:r>
              <a:rPr lang="en-US" b="1" dirty="0"/>
              <a:t>C</a:t>
            </a:r>
            <a:r>
              <a:rPr lang="en-US" dirty="0"/>
              <a:t> (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Cross and dot product</a:t>
            </a:r>
          </a:p>
          <a:p>
            <a:r>
              <a:rPr lang="en-US" b="1" dirty="0"/>
              <a:t>A</a:t>
            </a:r>
            <a:r>
              <a:rPr lang="en-US" dirty="0"/>
              <a:t> . (</a:t>
            </a:r>
            <a:r>
              <a:rPr lang="en-US" b="1" dirty="0"/>
              <a:t>B</a:t>
            </a:r>
            <a:r>
              <a:rPr lang="en-US" dirty="0"/>
              <a:t> X </a:t>
            </a:r>
            <a:r>
              <a:rPr lang="en-US" b="1" dirty="0"/>
              <a:t>C</a:t>
            </a:r>
            <a:r>
              <a:rPr lang="en-US" dirty="0"/>
              <a:t>) = </a:t>
            </a:r>
            <a:r>
              <a:rPr lang="en-US" dirty="0" err="1"/>
              <a:t>det</a:t>
            </a:r>
            <a:r>
              <a:rPr lang="en-US" dirty="0"/>
              <a:t> (</a:t>
            </a:r>
            <a:r>
              <a:rPr lang="en-US" b="1" dirty="0"/>
              <a:t>A B 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9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651"/>
            <a:ext cx="10515600" cy="5964312"/>
          </a:xfrm>
        </p:spPr>
        <p:txBody>
          <a:bodyPr/>
          <a:lstStyle/>
          <a:p>
            <a:r>
              <a:rPr lang="pt-BR" sz="3600" dirty="0">
                <a:latin typeface="Times New Roman" panose="02020603050405020304" pitchFamily="18" charset="0"/>
              </a:rPr>
              <a:t>1)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3i - 2j + k,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2i - 4j - 3k,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 i + 2j + 2k,</a:t>
            </a:r>
          </a:p>
          <a:p>
            <a:pPr marL="0" lvl="0" indent="0">
              <a:buNone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the magnitudes of</a:t>
            </a:r>
          </a:p>
          <a:p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(a)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(b)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+ r2 + r3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(c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2r1- 3r2 - 5r3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sum of two vectors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lying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 and given by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(2.0i + 2.0j) m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(2.0i - 4.0j) m</a:t>
            </a:r>
          </a:p>
        </p:txBody>
      </p:sp>
    </p:spTree>
    <p:extLst>
      <p:ext uri="{BB962C8B-B14F-4D97-AF65-F5344CB8AC3E}">
        <p14:creationId xmlns:p14="http://schemas.microsoft.com/office/powerpoint/2010/main" val="340819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302"/>
            <a:ext cx="10515600" cy="5751661"/>
          </a:xfrm>
        </p:spPr>
        <p:txBody>
          <a:bodyPr/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Consider two vectors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3i  2j and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-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- 4j. </a:t>
            </a:r>
          </a:p>
          <a:p>
            <a:pPr lvl="0"/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(a) 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(b) 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(c)|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</a:p>
          <a:p>
            <a:pPr lvl="0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(e) the directions of 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pt-BR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</a:t>
            </a:r>
            <a:r>
              <a:rPr lang="pt-BR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Is it ok to add velocity vector with displacement vector?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Is it possible to add a vector quantity to a scalar quantity?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Explain. </a:t>
            </a:r>
          </a:p>
        </p:txBody>
      </p:sp>
    </p:spTree>
    <p:extLst>
      <p:ext uri="{BB962C8B-B14F-4D97-AF65-F5344CB8AC3E}">
        <p14:creationId xmlns:p14="http://schemas.microsoft.com/office/powerpoint/2010/main" val="192588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0879" y="-76895"/>
            <a:ext cx="10345781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cross product between a=(3,−3,1)a=(3,−3,1) and b=(4,9,2)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b=(4,9,2).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cross product is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−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15i−2j+39k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dot product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a= (1,2,3), b= (4,-5,6)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Scalar and vector quantities</a:t>
            </a:r>
          </a:p>
          <a:p>
            <a:r>
              <a:rPr lang="en-US" sz="3200" dirty="0"/>
              <a:t>Representation of vectors (Cartesian coordinates)</a:t>
            </a:r>
          </a:p>
          <a:p>
            <a:r>
              <a:rPr lang="en-US" sz="3200" dirty="0"/>
              <a:t>Resolution of vectors into components</a:t>
            </a:r>
          </a:p>
          <a:p>
            <a:r>
              <a:rPr lang="en-US" sz="3200" dirty="0"/>
              <a:t>Vector Addition</a:t>
            </a:r>
          </a:p>
          <a:p>
            <a:r>
              <a:rPr lang="en-US" sz="3200" dirty="0"/>
              <a:t>Vector multiplication</a:t>
            </a:r>
          </a:p>
          <a:p>
            <a:pPr lvl="1"/>
            <a:r>
              <a:rPr lang="en-US" sz="2800" dirty="0"/>
              <a:t>Vector product</a:t>
            </a:r>
          </a:p>
          <a:p>
            <a:pPr lvl="1"/>
            <a:r>
              <a:rPr lang="en-US" sz="2800" dirty="0"/>
              <a:t>Scalar product</a:t>
            </a:r>
          </a:p>
        </p:txBody>
      </p:sp>
    </p:spTree>
    <p:extLst>
      <p:ext uri="{BB962C8B-B14F-4D97-AF65-F5344CB8AC3E}">
        <p14:creationId xmlns:p14="http://schemas.microsoft.com/office/powerpoint/2010/main" val="37525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Scalar and Vector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Scalars</a:t>
            </a:r>
            <a:r>
              <a:rPr lang="en-US" dirty="0"/>
              <a:t>: A scalar quantity has only magnitude, for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Mass, volume, pressure, temperature, length, speed, power, work, energy, density, …etc.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Vectors</a:t>
            </a:r>
            <a:r>
              <a:rPr lang="en-US" dirty="0"/>
              <a:t>: A vector quantity has both magnitude and direction, for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Velocity, acceleration, force, momentum, electric field, magnetic field, displacement, …etc.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3205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Representation </a:t>
            </a:r>
          </a:p>
        </p:txBody>
      </p:sp>
      <p:pic>
        <p:nvPicPr>
          <p:cNvPr id="3074" name="Picture 2" descr="http://www.ducksters.com/science/physics/vector_basic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40" y="2027840"/>
            <a:ext cx="6102413" cy="406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73290" y="199834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A vector is represented by an arrow and composed of two parts:</a:t>
            </a:r>
          </a:p>
          <a:p>
            <a:r>
              <a:rPr lang="en-US" sz="2800" dirty="0">
                <a:solidFill>
                  <a:srgbClr val="00B0F0"/>
                </a:solidFill>
              </a:rPr>
              <a:t>Magnitude </a:t>
            </a:r>
            <a:r>
              <a:rPr lang="en-US" sz="2800" dirty="0"/>
              <a:t>(scalar) and </a:t>
            </a:r>
            <a:r>
              <a:rPr lang="en-US" sz="2800" dirty="0">
                <a:solidFill>
                  <a:srgbClr val="00B0F0"/>
                </a:solidFill>
              </a:rPr>
              <a:t>direction.</a:t>
            </a:r>
          </a:p>
          <a:p>
            <a:endParaRPr lang="en-US" sz="2800" dirty="0">
              <a:solidFill>
                <a:srgbClr val="00B0F0"/>
              </a:solidFill>
            </a:endParaRPr>
          </a:p>
          <a:p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dirty="0"/>
              <a:t>Vector’s symbol ( A</a:t>
            </a:r>
            <a:r>
              <a:rPr lang="en-US" sz="2800" dirty="0">
                <a:solidFill>
                  <a:srgbClr val="00B0F0"/>
                </a:solidFill>
              </a:rPr>
              <a:t>  or  </a:t>
            </a:r>
            <a:r>
              <a:rPr lang="en-US" sz="2800" b="1" dirty="0"/>
              <a:t>A 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Vector’s magnitude ( A or |A| )</a:t>
            </a: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39033" y="3575713"/>
            <a:ext cx="51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13311" y="4160488"/>
            <a:ext cx="368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Components (2D)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29271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A </a:t>
                </a:r>
                <a:r>
                  <a:rPr lang="en-US" sz="4000" dirty="0"/>
                  <a:t>= 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:r>
                  <a:rPr lang="en-US" sz="4000" dirty="0" err="1"/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3000" dirty="0"/>
                  <a:t>Its resolution: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= A </a:t>
                </a:r>
                <a:r>
                  <a:rPr lang="en-US" sz="4000" dirty="0" err="1"/>
                  <a:t>cos</a:t>
                </a:r>
                <a:r>
                  <a:rPr lang="el-GR" sz="4000" dirty="0"/>
                  <a:t>θ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4000" dirty="0"/>
                  <a:t>= A sin</a:t>
                </a:r>
                <a:r>
                  <a:rPr lang="el-GR" sz="4000" dirty="0"/>
                  <a:t>θ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4000" b="0" dirty="0"/>
                  <a:t>   </a:t>
                </a:r>
                <a:r>
                  <a:rPr lang="en-US" sz="3000" b="0" dirty="0"/>
                  <a:t>(for vector’s magnitude)</a:t>
                </a:r>
              </a:p>
              <a:p>
                <a:pPr marL="0" indent="0">
                  <a:buNone/>
                </a:pPr>
                <a:endParaRPr lang="en-US" sz="4000" b="0" dirty="0"/>
              </a:p>
              <a:p>
                <a:pPr marL="0" indent="0">
                  <a:buNone/>
                </a:pPr>
                <a:r>
                  <a:rPr lang="en-US" sz="4000" b="0" dirty="0"/>
                  <a:t> tan</a:t>
                </a:r>
                <a:r>
                  <a:rPr lang="el-GR" sz="4000" dirty="0"/>
                  <a:t>θ</a:t>
                </a:r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i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4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3000" dirty="0"/>
                  <a:t>(for vector’s direction)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29271" cy="4351338"/>
              </a:xfrm>
              <a:blipFill rotWithShape="0">
                <a:blip r:embed="rId3"/>
                <a:stretch>
                  <a:fillRect l="-2296" t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5898628" y="554144"/>
            <a:ext cx="6429850" cy="5143411"/>
            <a:chOff x="5372102" y="1394335"/>
            <a:chExt cx="6429850" cy="5143411"/>
          </a:xfrm>
        </p:grpSpPr>
        <p:grpSp>
          <p:nvGrpSpPr>
            <p:cNvPr id="22" name="Group 21"/>
            <p:cNvGrpSpPr/>
            <p:nvPr/>
          </p:nvGrpSpPr>
          <p:grpSpPr>
            <a:xfrm>
              <a:off x="5372102" y="1394335"/>
              <a:ext cx="6429850" cy="5143411"/>
              <a:chOff x="5372102" y="1394335"/>
              <a:chExt cx="6429850" cy="514341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372102" y="1841921"/>
                <a:ext cx="6429850" cy="4695825"/>
                <a:chOff x="5372102" y="1841921"/>
                <a:chExt cx="6429850" cy="469582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5372102" y="1841921"/>
                  <a:ext cx="6429850" cy="4695825"/>
                  <a:chOff x="4757739" y="1690688"/>
                  <a:chExt cx="6429850" cy="4695825"/>
                </a:xfrm>
              </p:grpSpPr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7381875" y="1963362"/>
                    <a:ext cx="1558748" cy="2139235"/>
                  </a:xfrm>
                  <a:prstGeom prst="straightConnector1">
                    <a:avLst/>
                  </a:prstGeom>
                  <a:ln w="50800"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7381875" y="1690688"/>
                    <a:ext cx="0" cy="4695825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4757739" y="4097206"/>
                    <a:ext cx="5981698" cy="539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0661810" y="3822880"/>
                    <a:ext cx="52577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X</a:t>
                    </a:r>
                  </a:p>
                </p:txBody>
              </p:sp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8646743" y="3637385"/>
                  <a:ext cx="4857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400" b="1" dirty="0"/>
                    <a:t>θ</a:t>
                  </a:r>
                  <a:endParaRPr lang="en-US" sz="2400" b="1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 rot="18556429">
                <a:off x="8353167" y="2559240"/>
                <a:ext cx="610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A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14086" y="1394335"/>
                <a:ext cx="5257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Y</a:t>
                </a:r>
              </a:p>
            </p:txBody>
          </p:sp>
          <p:sp>
            <p:nvSpPr>
              <p:cNvPr id="27" name="Arc 26"/>
              <p:cNvSpPr/>
              <p:nvPr/>
            </p:nvSpPr>
            <p:spPr>
              <a:xfrm rot="522416">
                <a:off x="7920718" y="3770447"/>
                <a:ext cx="769267" cy="627938"/>
              </a:xfrm>
              <a:prstGeom prst="arc">
                <a:avLst>
                  <a:gd name="adj1" fmla="val 16200000"/>
                  <a:gd name="adj2" fmla="val 9207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9554986" y="2114595"/>
              <a:ext cx="0" cy="21031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053898" y="3430869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898" y="3430869"/>
                <a:ext cx="70050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0187312" y="1951702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12" y="1951702"/>
                <a:ext cx="70050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8522764" y="1274404"/>
            <a:ext cx="15321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636325" y="2000306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325" y="2000306"/>
                <a:ext cx="700509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951883" y="735518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883" y="735518"/>
                <a:ext cx="70050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5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Components (3D)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6874" y="1772494"/>
                <a:ext cx="6209832" cy="47828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4000" b="1" dirty="0"/>
                  <a:t>A </a:t>
                </a:r>
                <a:r>
                  <a:rPr lang="en-US" sz="4000" dirty="0"/>
                  <a:t>= 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:r>
                  <a:rPr lang="en-US" sz="4000" dirty="0" err="1"/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3000" dirty="0"/>
                  <a:t>Its resolution: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n-US" sz="4000" dirty="0"/>
                  <a:t>= A sin</a:t>
                </a:r>
                <a:r>
                  <a:rPr lang="el-GR" sz="4000" dirty="0"/>
                  <a:t>θ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4000" dirty="0"/>
                  <a:t>= A </a:t>
                </a:r>
                <a:r>
                  <a:rPr lang="en-US" sz="4000" dirty="0" err="1"/>
                  <a:t>cos</a:t>
                </a:r>
                <a:r>
                  <a:rPr lang="el-GR" sz="4000" dirty="0"/>
                  <a:t>θ</a:t>
                </a: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dirty="0" err="1"/>
                  <a:t>cos</a:t>
                </a:r>
                <a:r>
                  <a:rPr lang="az-Cyrl-AZ" sz="4000" dirty="0"/>
                  <a:t>ф</a:t>
                </a:r>
                <a:r>
                  <a:rPr lang="en-US" sz="4000" dirty="0"/>
                  <a:t> = A sin</a:t>
                </a:r>
                <a:r>
                  <a:rPr lang="el-GR" sz="4000" dirty="0"/>
                  <a:t>θ</a:t>
                </a:r>
                <a:r>
                  <a:rPr lang="en-US" sz="4000" dirty="0"/>
                  <a:t> </a:t>
                </a:r>
                <a:r>
                  <a:rPr lang="en-US" sz="4000" dirty="0" err="1"/>
                  <a:t>cos</a:t>
                </a:r>
                <a:r>
                  <a:rPr lang="az-Cyrl-AZ" sz="4000" dirty="0"/>
                  <a:t>ф</a:t>
                </a: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 i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n-US" sz="4000" dirty="0"/>
                  <a:t> sin</a:t>
                </a:r>
                <a:r>
                  <a:rPr lang="az-Cyrl-AZ" sz="4000" dirty="0"/>
                  <a:t>ф</a:t>
                </a:r>
                <a:r>
                  <a:rPr lang="en-US" sz="4000" dirty="0"/>
                  <a:t> = A sin</a:t>
                </a:r>
                <a:r>
                  <a:rPr lang="el-GR" sz="4000" dirty="0"/>
                  <a:t>θ</a:t>
                </a:r>
                <a:r>
                  <a:rPr lang="en-US" sz="4000" dirty="0"/>
                  <a:t> sin</a:t>
                </a:r>
                <a:r>
                  <a:rPr lang="az-Cyrl-AZ" sz="4000" dirty="0"/>
                  <a:t>ф</a:t>
                </a:r>
                <a:r>
                  <a:rPr lang="en-US" sz="4000" dirty="0"/>
                  <a:t> 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4000" b="0" dirty="0"/>
                  <a:t>  (magnitude)</a:t>
                </a:r>
              </a:p>
              <a:p>
                <a:pPr marL="0" indent="0">
                  <a:buNone/>
                </a:pPr>
                <a:r>
                  <a:rPr lang="en-US" sz="4000" dirty="0"/>
                  <a:t>tan</a:t>
                </a:r>
                <a:r>
                  <a:rPr lang="el-GR" sz="4000" dirty="0"/>
                  <a:t>θ</a:t>
                </a:r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XY</m:t>
                        </m:r>
                      </m:sub>
                    </m:sSub>
                  </m:oMath>
                </a14:m>
                <a:r>
                  <a:rPr lang="en-US" sz="4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sz="4000" dirty="0"/>
                  <a:t> (direction)</a:t>
                </a:r>
              </a:p>
              <a:p>
                <a:pPr marL="0" indent="0">
                  <a:buNone/>
                </a:pPr>
                <a:r>
                  <a:rPr lang="en-US" sz="4000" dirty="0"/>
                  <a:t>tan</a:t>
                </a:r>
                <a:r>
                  <a:rPr lang="az-Cyrl-AZ" sz="4000" dirty="0"/>
                  <a:t>ф</a:t>
                </a:r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4000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4000" dirty="0"/>
                  <a:t>    (direction)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874" y="1772494"/>
                <a:ext cx="6209832" cy="4782852"/>
              </a:xfrm>
              <a:blipFill rotWithShape="0">
                <a:blip r:embed="rId3"/>
                <a:stretch>
                  <a:fillRect l="-1570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662139" y="540608"/>
            <a:ext cx="6529861" cy="5826649"/>
            <a:chOff x="5272091" y="711097"/>
            <a:chExt cx="6529861" cy="5826649"/>
          </a:xfrm>
        </p:grpSpPr>
        <p:sp>
          <p:nvSpPr>
            <p:cNvPr id="45" name="Arc 44"/>
            <p:cNvSpPr/>
            <p:nvPr/>
          </p:nvSpPr>
          <p:spPr>
            <a:xfrm rot="3502729">
              <a:off x="8182346" y="3685758"/>
              <a:ext cx="745613" cy="1023675"/>
            </a:xfrm>
            <a:prstGeom prst="arc">
              <a:avLst>
                <a:gd name="adj1" fmla="val 18641599"/>
                <a:gd name="adj2" fmla="val 325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272091" y="711097"/>
              <a:ext cx="6529861" cy="5826649"/>
              <a:chOff x="5272091" y="711097"/>
              <a:chExt cx="6529861" cy="5826649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272091" y="711097"/>
                <a:ext cx="6529861" cy="5826649"/>
                <a:chOff x="5272091" y="711097"/>
                <a:chExt cx="6529861" cy="5826649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72091" y="1166400"/>
                  <a:ext cx="6529861" cy="5371346"/>
                  <a:chOff x="5272091" y="1166400"/>
                  <a:chExt cx="6529861" cy="5371346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5272091" y="1166400"/>
                    <a:ext cx="6529861" cy="5371346"/>
                    <a:chOff x="4657728" y="1015167"/>
                    <a:chExt cx="6529861" cy="5371346"/>
                  </a:xfrm>
                </p:grpSpPr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7381875" y="1963362"/>
                      <a:ext cx="1558748" cy="2139235"/>
                    </a:xfrm>
                    <a:prstGeom prst="straightConnector1">
                      <a:avLst/>
                    </a:prstGeom>
                    <a:ln w="50800"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>
                      <a:off x="7375731" y="1015167"/>
                      <a:ext cx="6144" cy="5371346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4757739" y="4097206"/>
                      <a:ext cx="5981698" cy="5391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0661810" y="3822880"/>
                      <a:ext cx="52577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/>
                        <a:t>X</a:t>
                      </a:r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657728" y="5151682"/>
                      <a:ext cx="52577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dirty="0"/>
                        <a:t>Y</a:t>
                      </a:r>
                    </a:p>
                  </p:txBody>
                </p:sp>
              </p:grp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121076" y="2840497"/>
                    <a:ext cx="48577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400" b="1" dirty="0"/>
                      <a:t>θ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18556429">
                  <a:off x="8207191" y="2238490"/>
                  <a:ext cx="134087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/>
                    <a:t>A</a:t>
                  </a: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534980" y="2975728"/>
                  <a:ext cx="4708225" cy="26957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7814086" y="711097"/>
                  <a:ext cx="5257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Z</a:t>
                  </a:r>
                </a:p>
              </p:txBody>
            </p:sp>
            <p:sp>
              <p:nvSpPr>
                <p:cNvPr id="27" name="Arc 26"/>
                <p:cNvSpPr/>
                <p:nvPr/>
              </p:nvSpPr>
              <p:spPr>
                <a:xfrm rot="20771353">
                  <a:off x="7692343" y="3263433"/>
                  <a:ext cx="769267" cy="627938"/>
                </a:xfrm>
                <a:prstGeom prst="arc">
                  <a:avLst>
                    <a:gd name="adj1" fmla="val 16200000"/>
                    <a:gd name="adj2" fmla="val 92078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>
                <a:off x="9554986" y="2114595"/>
                <a:ext cx="0" cy="343362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8013831" y="4248439"/>
                <a:ext cx="1514546" cy="1316086"/>
              </a:xfrm>
              <a:prstGeom prst="straightConnector1">
                <a:avLst/>
              </a:prstGeom>
              <a:ln w="50800"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8731544" y="4428218"/>
                <a:ext cx="4857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sz="2400" b="1" dirty="0"/>
                  <a:t>ф</a:t>
                </a:r>
                <a:endParaRPr lang="en-US" sz="2400" b="1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5797870" y="5564525"/>
                <a:ext cx="3757116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9577850" y="4270126"/>
                <a:ext cx="1613489" cy="127809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294325" y="3505926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325" y="3505926"/>
                <a:ext cx="70050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37643" y="4192606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43" y="4192606"/>
                <a:ext cx="70050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679633" y="2203934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633" y="2203934"/>
                <a:ext cx="700509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8362549" y="1023872"/>
            <a:ext cx="1555876" cy="9009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58111" y="4632172"/>
                <a:ext cx="849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111" y="4632172"/>
                <a:ext cx="8493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705648" y="4664618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648" y="4664618"/>
                <a:ext cx="70050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460231" y="5363258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231" y="5363258"/>
                <a:ext cx="700509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926764" y="2986441"/>
                <a:ext cx="700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764" y="2986441"/>
                <a:ext cx="70050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939811" y="995911"/>
                <a:ext cx="8493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811" y="995911"/>
                <a:ext cx="84933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58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 </a:t>
                </a:r>
                <a:r>
                  <a:rPr lang="en-US" dirty="0"/>
                  <a:t>= 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B </a:t>
                </a:r>
                <a:r>
                  <a:rPr lang="en-US" dirty="0"/>
                  <a:t>= 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:r>
                  <a:rPr lang="en-US" dirty="0" err="1"/>
                  <a:t>j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 </a:t>
                </a:r>
                <a:r>
                  <a:rPr lang="en-US" dirty="0"/>
                  <a:t>=</a:t>
                </a:r>
                <a:r>
                  <a:rPr lang="en-US" b="1" dirty="0"/>
                  <a:t> A</a:t>
                </a:r>
                <a:r>
                  <a:rPr lang="en-US" dirty="0"/>
                  <a:t> + </a:t>
                </a:r>
                <a:r>
                  <a:rPr lang="en-US" b="1" dirty="0"/>
                  <a:t>B</a:t>
                </a:r>
                <a:r>
                  <a:rPr lang="en-US" dirty="0"/>
                  <a:t> = </a:t>
                </a:r>
                <a:r>
                  <a:rPr lang="en-US" dirty="0" err="1"/>
                  <a:t>i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/>
                  <a:t>) + j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dirty="0"/>
                  <a:t> ) +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dirty="0"/>
                  <a:t>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Vectors subtraction</a:t>
                </a:r>
              </a:p>
              <a:p>
                <a:pPr marL="0" indent="0">
                  <a:buNone/>
                </a:pPr>
                <a:r>
                  <a:rPr lang="en-US" b="1" dirty="0"/>
                  <a:t>C = A</a:t>
                </a:r>
                <a:r>
                  <a:rPr lang="en-US" dirty="0"/>
                  <a:t> – </a:t>
                </a:r>
                <a:r>
                  <a:rPr lang="en-US" b="1" dirty="0"/>
                  <a:t>B = A</a:t>
                </a:r>
                <a:r>
                  <a:rPr lang="en-US" dirty="0"/>
                  <a:t> + (- </a:t>
                </a:r>
                <a:r>
                  <a:rPr lang="en-US" b="1" dirty="0"/>
                  <a:t>B 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607454" y="4098372"/>
            <a:ext cx="2184849" cy="2543140"/>
            <a:chOff x="8964803" y="3907304"/>
            <a:chExt cx="2184849" cy="254314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9121814" y="5308979"/>
              <a:ext cx="2027838" cy="110717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9867331" y="3907304"/>
              <a:ext cx="1282321" cy="1401676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9149048" y="3907304"/>
              <a:ext cx="718283" cy="2445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228997" y="5927224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</a:t>
              </a:r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35385" y="4195071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64803" y="4718291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55149" y="733686"/>
            <a:ext cx="2498651" cy="2616587"/>
            <a:chOff x="9090324" y="3799562"/>
            <a:chExt cx="2498651" cy="2616587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9121814" y="4738247"/>
              <a:ext cx="2467161" cy="1677902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9867331" y="3907316"/>
              <a:ext cx="1721644" cy="81232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9149048" y="3907304"/>
              <a:ext cx="718283" cy="2445540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090324" y="4619839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68717" y="5631320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500120" y="3799562"/>
              <a:ext cx="3684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35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734932"/>
                <a:ext cx="10515600" cy="47116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900" dirty="0">
                    <a:solidFill>
                      <a:srgbClr val="00B0F0"/>
                    </a:solidFill>
                  </a:rPr>
                  <a:t>Scalar product (Dot product)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A . B </a:t>
                </a:r>
                <a:r>
                  <a:rPr lang="en-US" dirty="0"/>
                  <a:t>= </a:t>
                </a:r>
                <a:r>
                  <a:rPr lang="en-US" dirty="0" err="1"/>
                  <a:t>i.i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) + </a:t>
                </a:r>
                <a:r>
                  <a:rPr lang="en-US" dirty="0" err="1"/>
                  <a:t>j.j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) + </a:t>
                </a:r>
                <a:r>
                  <a:rPr lang="en-US" dirty="0" err="1"/>
                  <a:t>k.k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i.i</a:t>
                </a:r>
                <a:r>
                  <a:rPr lang="en-US" dirty="0"/>
                  <a:t> = </a:t>
                </a:r>
                <a:r>
                  <a:rPr lang="en-US" dirty="0" err="1"/>
                  <a:t>j.j</a:t>
                </a:r>
                <a:r>
                  <a:rPr lang="en-US" dirty="0"/>
                  <a:t> = </a:t>
                </a:r>
                <a:r>
                  <a:rPr lang="en-US" dirty="0" err="1"/>
                  <a:t>k.k</a:t>
                </a:r>
                <a:r>
                  <a:rPr lang="en-US" dirty="0"/>
                  <a:t> = 1</a:t>
                </a:r>
              </a:p>
              <a:p>
                <a:pPr marL="0" indent="0">
                  <a:buNone/>
                </a:pPr>
                <a:r>
                  <a:rPr lang="en-US" dirty="0" err="1"/>
                  <a:t>i</a:t>
                </a:r>
                <a:r>
                  <a:rPr lang="en-US" dirty="0"/>
                  <a:t> . j = </a:t>
                </a:r>
                <a:r>
                  <a:rPr lang="en-US" dirty="0" err="1"/>
                  <a:t>i</a:t>
                </a:r>
                <a:r>
                  <a:rPr lang="en-US" dirty="0"/>
                  <a:t> . k = j . K =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 = </a:t>
                </a:r>
                <a:r>
                  <a:rPr lang="en-US" b="1" dirty="0"/>
                  <a:t>A . B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4000" b="1" dirty="0"/>
                  <a:t>A . B </a:t>
                </a:r>
                <a:r>
                  <a:rPr lang="en-US" sz="4000" dirty="0"/>
                  <a:t>= A B </a:t>
                </a:r>
                <a:r>
                  <a:rPr lang="en-US" sz="4000" dirty="0" err="1"/>
                  <a:t>cos</a:t>
                </a:r>
                <a:r>
                  <a:rPr lang="el-GR" sz="4000" dirty="0"/>
                  <a:t>θ</a:t>
                </a:r>
                <a:r>
                  <a:rPr lang="en-US" sz="4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734932"/>
                <a:ext cx="10515600" cy="4711653"/>
              </a:xfrm>
              <a:blipFill rotWithShape="0">
                <a:blip r:embed="rId2"/>
                <a:stretch>
                  <a:fillRect l="-1797" t="-4140" b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8888380" y="4646197"/>
            <a:ext cx="2418501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8888380" y="2699770"/>
            <a:ext cx="1060838" cy="194642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394053" y="4138841"/>
            <a:ext cx="36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 rot="17821052">
            <a:off x="9161298" y="2907887"/>
            <a:ext cx="368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98329" y="4009034"/>
            <a:ext cx="4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b="1" dirty="0"/>
          </a:p>
        </p:txBody>
      </p:sp>
      <p:sp>
        <p:nvSpPr>
          <p:cNvPr id="11" name="Arc 10"/>
          <p:cNvSpPr/>
          <p:nvPr/>
        </p:nvSpPr>
        <p:spPr>
          <a:xfrm rot="425129">
            <a:off x="8724730" y="4180946"/>
            <a:ext cx="769267" cy="627938"/>
          </a:xfrm>
          <a:prstGeom prst="arc">
            <a:avLst>
              <a:gd name="adj1" fmla="val 16200000"/>
              <a:gd name="adj2" fmla="val 9207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Scalar Product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Commutative</a:t>
            </a:r>
          </a:p>
          <a:p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 =  </a:t>
            </a:r>
            <a:r>
              <a:rPr lang="en-US" b="1" dirty="0"/>
              <a:t>B</a:t>
            </a:r>
            <a:r>
              <a:rPr lang="en-US" dirty="0"/>
              <a:t> . </a:t>
            </a:r>
            <a:r>
              <a:rPr lang="en-US" b="1" dirty="0"/>
              <a:t>A                         </a:t>
            </a:r>
          </a:p>
          <a:p>
            <a:r>
              <a:rPr lang="en-US" dirty="0"/>
              <a:t>Distributive</a:t>
            </a:r>
            <a:endParaRPr lang="en-US" b="1" dirty="0"/>
          </a:p>
          <a:p>
            <a:r>
              <a:rPr lang="en-US" b="1" dirty="0"/>
              <a:t>A</a:t>
            </a:r>
            <a:r>
              <a:rPr lang="en-US" dirty="0"/>
              <a:t> . (</a:t>
            </a:r>
            <a:r>
              <a:rPr lang="en-US" b="1" dirty="0"/>
              <a:t>B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= 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 + 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C    </a:t>
            </a:r>
          </a:p>
          <a:p>
            <a:r>
              <a:rPr lang="en-US" dirty="0"/>
              <a:t>Bilinear</a:t>
            </a:r>
            <a:r>
              <a:rPr lang="en-US" b="1" dirty="0"/>
              <a:t> </a:t>
            </a:r>
          </a:p>
          <a:p>
            <a:r>
              <a:rPr lang="en-US" b="1" dirty="0"/>
              <a:t>A</a:t>
            </a:r>
            <a:r>
              <a:rPr lang="en-US" dirty="0"/>
              <a:t> . (</a:t>
            </a:r>
            <a:r>
              <a:rPr lang="en-US" dirty="0" err="1"/>
              <a:t>t</a:t>
            </a:r>
            <a:r>
              <a:rPr lang="en-US" b="1" dirty="0" err="1"/>
              <a:t>B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= t (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) + (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C</a:t>
            </a:r>
            <a:r>
              <a:rPr lang="en-US" dirty="0"/>
              <a:t>)</a:t>
            </a:r>
          </a:p>
          <a:p>
            <a:r>
              <a:rPr lang="en-US" dirty="0"/>
              <a:t>Scalar multiplication </a:t>
            </a:r>
          </a:p>
          <a:p>
            <a:r>
              <a:rPr lang="en-US" dirty="0"/>
              <a:t>(t </a:t>
            </a:r>
            <a:r>
              <a:rPr lang="en-US" b="1" dirty="0"/>
              <a:t>A</a:t>
            </a:r>
            <a:r>
              <a:rPr lang="en-US" dirty="0"/>
              <a:t>) . </a:t>
            </a:r>
            <a:r>
              <a:rPr lang="en-US" b="1" dirty="0"/>
              <a:t>B</a:t>
            </a:r>
            <a:r>
              <a:rPr lang="en-US" dirty="0"/>
              <a:t> = t (</a:t>
            </a:r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)</a:t>
            </a:r>
          </a:p>
          <a:p>
            <a:r>
              <a:rPr lang="en-US" dirty="0"/>
              <a:t>Orthogonal</a:t>
            </a:r>
          </a:p>
          <a:p>
            <a:r>
              <a:rPr lang="en-US" b="1" dirty="0"/>
              <a:t>A</a:t>
            </a:r>
            <a:r>
              <a:rPr lang="en-US" dirty="0"/>
              <a:t> . </a:t>
            </a:r>
            <a:r>
              <a:rPr lang="en-US" b="1" dirty="0"/>
              <a:t>B</a:t>
            </a:r>
            <a:r>
              <a:rPr lang="en-US" dirty="0"/>
              <a:t> = 0 (A and B are non zero vectors)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1252</Words>
  <Application>Microsoft Office PowerPoint</Application>
  <PresentationFormat>Widescreen</PresentationFormat>
  <Paragraphs>183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NewBaskerville-Italic</vt:lpstr>
      <vt:lpstr>NewBaskervilleITCbyBT-Black</vt:lpstr>
      <vt:lpstr>NewBaskerville-Roman</vt:lpstr>
      <vt:lpstr>Times New Roman</vt:lpstr>
      <vt:lpstr>Office Theme</vt:lpstr>
      <vt:lpstr>Electricity and Magnetism  Chapter One Vector Operations  </vt:lpstr>
      <vt:lpstr>Outlines</vt:lpstr>
      <vt:lpstr>Scalar and Vector Quantities</vt:lpstr>
      <vt:lpstr>Vector Representation </vt:lpstr>
      <vt:lpstr>Vector Components (2D)</vt:lpstr>
      <vt:lpstr>Vector Components (3D)</vt:lpstr>
      <vt:lpstr>Vector Addition</vt:lpstr>
      <vt:lpstr>Vector Multiplication</vt:lpstr>
      <vt:lpstr>Scalar Product Rules</vt:lpstr>
      <vt:lpstr>PowerPoint Presentation</vt:lpstr>
      <vt:lpstr>Vector product rules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and Magnetism  Vector Operations</dc:title>
  <dc:creator>Khedir</dc:creator>
  <cp:lastModifiedBy>Zubayda Saifaldeen</cp:lastModifiedBy>
  <cp:revision>100</cp:revision>
  <dcterms:created xsi:type="dcterms:W3CDTF">2015-01-16T16:34:31Z</dcterms:created>
  <dcterms:modified xsi:type="dcterms:W3CDTF">2021-11-24T19:45:27Z</dcterms:modified>
</cp:coreProperties>
</file>