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82" r:id="rId6"/>
    <p:sldId id="281" r:id="rId7"/>
    <p:sldId id="285" r:id="rId8"/>
    <p:sldId id="260" r:id="rId9"/>
    <p:sldId id="263" r:id="rId10"/>
    <p:sldId id="284" r:id="rId11"/>
    <p:sldId id="266" r:id="rId12"/>
    <p:sldId id="267" r:id="rId13"/>
    <p:sldId id="283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660"/>
  </p:normalViewPr>
  <p:slideViewPr>
    <p:cSldViewPr snapToGrid="0">
      <p:cViewPr>
        <p:scale>
          <a:sx n="67" d="100"/>
          <a:sy n="67" d="100"/>
        </p:scale>
        <p:origin x="-87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IQ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64B76B7-1795-4C07-B8D6-627247B98995}" type="datetimeFigureOut">
              <a:rPr lang="ar-IQ" smtClean="0"/>
              <a:t>03/08/1443</a:t>
            </a:fld>
            <a:endParaRPr lang="ar-IQ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IQ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2019A16-D49E-438F-8FE4-8A39771633B3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323293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IQ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19A16-D49E-438F-8FE4-8A39771633B3}" type="slidenum">
              <a:rPr lang="ar-IQ" smtClean="0"/>
              <a:t>15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618625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0EB7AA-56AA-4268-A509-FF312DB15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3165341-460F-4F17-BECD-013AA001B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C5D41D5-5512-4397-9082-754CF15AB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E432A08-C18C-411E-BA9F-36D0C1E93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8256F77-0568-4CA9-8F31-43B2464F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71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1813FB-7059-4740-A0FA-4EA1CBE4B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812D66E-B1AC-459A-9294-7431DA73F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DCC0D57-CCB8-4B2D-B204-78412043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05274BD-24EA-491E-B5FF-FA07142A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264C2D7-8AB7-44D2-8B62-2CE7F0FFD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969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63CA528-C391-4D14-A140-5B5804E73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3571CD8-DA21-4884-83F3-34032D6F1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6AF8202-31AF-4D1E-ACE7-C7C02A71C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E623D52-3D0E-49E9-858E-78A48E08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B04AACB-B750-49AC-8E87-EEEBCD7D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57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F28BF9-6431-480B-B4D2-6511613C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FCD3AE-C2C1-4EBD-8976-B6C4E93FD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50391D4-B0C8-45E4-A465-663FD69E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39FEB6-18A5-4B75-AA1F-79A7C50D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082DAE-0298-4F9A-AAB6-5AA75B74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39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7FD4C8-B57C-4521-AAFC-7428F1810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2462865-E3C3-40CB-A9ED-F28CAF6ED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27A52EE-1306-490A-A1C6-68DD1EAC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AB9638A-C472-41A9-AD45-BF8E14EE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62D757E-2B08-441C-9905-5ED44611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10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11B2FD-1448-4DBF-9994-B6CA259A6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04DE31-9658-4C86-86AF-E660383D9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BD61069-EDB8-43FA-BBF8-D0E02374D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6914332-4EC6-4F18-9A3C-23406B44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9635E2F-911A-4FF3-B436-4F209F4B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C89509A-9BF1-4A84-869F-AC0D8921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63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34ED8F-39BB-44DC-BF0E-FEE58296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980D7E5-7130-424C-BE1F-78099A835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A9DB1E2-31B0-4071-B562-F10A480C2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6C7FAEA-0066-4641-9830-A42352403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E617BC2-A927-489F-9641-2DEA85D18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7659DF5-6D62-41B5-8266-FAA01181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CE2B3AC-F8FC-4FBC-A016-2C433DA4C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A57331D-8912-49F6-96AB-E3AC84A2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8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DE6B53-EA74-4E85-B786-358AED95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1E44462-AF3B-4750-8552-69754EE0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5FDF85-ECDF-471D-95D8-B9DB57C9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551FED5-3CBF-4214-BA07-21C2F4BA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22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DA3DA1D-7023-4D4A-9BAC-8070ACE9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A81F74B-6872-4CCC-878D-8D0D462E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4E0335F-E6C4-431D-83D1-83ACD2A6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32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07CD8A-0BFB-42CE-B0BC-29F454F3A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C7FBAEE-7CF8-43E7-B84A-87A739C4C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8E273DC-53A3-4502-9546-F11B3BB8E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465B703-E2C8-44DB-92EF-4A9DD9392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25A773B-323A-4B14-89E8-2E3A2B6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C5D96E2-8C6C-41F8-85E1-08D99495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68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417220-F035-439C-9D6E-52F9E690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31ADCA0-7452-4466-8B5B-05DB6CDBA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13D06C3-ED8A-4835-A551-91FA97637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7A27C9F-4C2B-4FBC-B52E-E17B50BD8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484-FCCB-48F8-89F4-780DB9C313B5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850DB89-FE76-46F9-9A1A-9C42D213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7C2C716-B639-4500-A73F-C9BFA539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23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C259376-0CBD-42BA-85D5-F9D660FAA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46F1504-DA4D-41A6-8781-4C29FAFB6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B20A086-E921-4A30-B653-03F7A26DD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87484-FCCB-48F8-89F4-780DB9C313B5}" type="datetimeFigureOut">
              <a:rPr lang="en-GB" smtClean="0"/>
              <a:t>06/03/2022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6CB84F-B6B7-4597-B371-C44CDEEA5D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F81D4A7-4031-410B-AB29-E9C05556B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182D3-1445-4CB6-80B5-60909AB33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52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7DA708-D63A-4006-86C0-C7BB40CFF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697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Differentiation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B5701466-9211-4ABC-85A8-F0F6C816E9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4809" y="1352811"/>
                <a:ext cx="10515600" cy="550518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Derivative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Definition:</a:t>
                </a: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derivative of a function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a point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denoted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GB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US" sz="1800" b="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GB" sz="1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GB" sz="18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…….</m:t>
                        </m:r>
                        <m:d>
                          <m:dPr>
                            <m:ctrlPr>
                              <a:rPr lang="en-GB" sz="1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</m:e>
                    </m:func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provided the limit exists.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write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⟶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substituting these variables into the above equation, we have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1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8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sz="1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18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a:rPr lang="en-GB" sz="1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this</m:t>
                      </m:r>
                      <m:r>
                        <a:rPr lang="en-GB" sz="1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looks</m:t>
                      </m:r>
                      <m:r>
                        <a:rPr lang="en-GB" sz="1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like</m:t>
                      </m:r>
                      <m:r>
                        <a:rPr lang="en-GB" sz="1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the</m:t>
                      </m:r>
                      <m:r>
                        <a:rPr lang="en-GB" sz="1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slope</m:t>
                      </m:r>
                      <m:r>
                        <a:rPr lang="en-GB" sz="1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of</m:t>
                      </m:r>
                      <m:r>
                        <a:rPr lang="en-GB" sz="1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the</m:t>
                      </m:r>
                      <m:r>
                        <a:rPr lang="en-GB" sz="1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line</m:t>
                      </m:r>
                      <m:r>
                        <a:rPr lang="en-GB" sz="1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at</m:t>
                      </m:r>
                      <m:r>
                        <a:rPr lang="en-GB" sz="1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GB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</m:t>
                          </m:r>
                          <m:r>
                            <a:rPr lang="en-GB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GB" sz="1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GB" sz="1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sz="18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</m:e>
                          </m:d>
                        </m:e>
                      </m:d>
                      <m:r>
                        <a:rPr lang="en-US" sz="1800" b="0" i="0" smtClean="0">
                          <a:latin typeface="Cambria Math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18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 that the 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derivative of a function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definition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cs typeface="Times New Roman" panose="02020603050405020304" pitchFamily="18" charset="0"/>
                          </a:rPr>
                          <m:t>is</m:t>
                        </m:r>
                        <m:r>
                          <a:rPr lang="en-US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   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1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GB" sz="18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5701466-9211-4ABC-85A8-F0F6C816E9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4809" y="1352811"/>
                <a:ext cx="10515600" cy="5505189"/>
              </a:xfrm>
              <a:blipFill rotWithShape="1">
                <a:blip r:embed="rId2"/>
                <a:stretch>
                  <a:fillRect l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182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228600"/>
                <a:ext cx="11125200" cy="594836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2.Derivative </a:t>
                </a:r>
                <a:r>
                  <a:rPr lang="en-GB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trigonometric functions: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𝑠𝑖𝑛</m:t>
                        </m:r>
                      </m:fName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sSup>
                      <m:sSup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</m:fName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GB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sSup>
                      <m:sSup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𝑠𝑖𝑛</m:t>
                        </m:r>
                      </m:fName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𝑡𝑎𝑛</m:t>
                        </m:r>
                      </m:fName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sSup>
                      <m:sSup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GB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𝑠𝑒𝑐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𝑐𝑜𝑡</m:t>
                        </m:r>
                      </m:fName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sSup>
                      <m:sSup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𝑐𝑠𝑐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𝑠𝑒𝑐</m:t>
                        </m:r>
                      </m:fName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sSup>
                      <m:sSup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𝑠𝑒𝑐</m:t>
                        </m:r>
                      </m:fName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∙</m:t>
                        </m:r>
                        <m:func>
                          <m:funcPr>
                            <m:ctrlPr>
                              <a:rPr lang="en-GB" sz="20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𝑡𝑎𝑛</m:t>
                            </m:r>
                          </m:fName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</m:oMath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𝑐𝑠𝑐</m:t>
                        </m:r>
                      </m:fName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sSup>
                      <m:sSup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𝑐𝑠𝑐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𝑐𝑜𝑡</m:t>
                        </m:r>
                      </m:fName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GB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𝑠𝑒𝑐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sSup>
                      <m:sSupPr>
                        <m:ctrlPr>
                          <a:rPr lang="en-GB" sz="200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𝑠𝑒𝑐𝑥</m:t>
                        </m:r>
                        <m: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GB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Solution</m:t>
                    </m:r>
                    <m:r>
                      <m:rPr>
                        <m:nor/>
                      </m:rPr>
                      <a:rPr lang="en-GB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sz="2000" b="1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i="1">
                        <a:latin typeface="Cambria Math"/>
                        <a:cs typeface="Times New Roman" panose="02020603050405020304" pitchFamily="18" charset="0"/>
                      </a:rPr>
                      <m:t> .  (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000" i="1">
                        <a:latin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𝑠𝑒𝑐𝑥</m:t>
                    </m:r>
                    <m:r>
                      <a:rPr lang="en-US" sz="2000" i="1"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𝑠𝑒𝑐𝑥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𝑡𝑎𝑛𝑥</m:t>
                    </m:r>
                    <m:r>
                      <a:rPr lang="en-US" sz="2000" i="1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GB" sz="2000" dirty="0"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𝑠𝑒𝑐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en-GB" sz="2000" dirty="0"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20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1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anose="02020603050405020304" pitchFamily="18" charset="0"/>
                      </a:rPr>
                      <m:t>                        =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i="1">
                        <a:latin typeface="Cambria Math"/>
                        <a:cs typeface="Times New Roman" panose="02020603050405020304" pitchFamily="18" charset="0"/>
                      </a:rPr>
                      <m:t> .  </m:t>
                    </m:r>
                    <m:r>
                      <a:rPr lang="en-GB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latin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𝑠𝑒𝑐𝑥</m:t>
                    </m:r>
                    <m:r>
                      <a:rPr lang="en-US" sz="2000" i="1"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𝑠𝑒𝑐𝑥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𝑡𝑎𝑛𝑥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GB" sz="2000" dirty="0"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𝑠𝑒𝑐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en-GB" sz="2000" dirty="0"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ar-IQ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228600"/>
                <a:ext cx="11125200" cy="5948363"/>
              </a:xfrm>
              <a:blipFill rotWithShape="1">
                <a:blip r:embed="rId2"/>
                <a:stretch>
                  <a:fillRect l="-603" b="-16103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594" y="639947"/>
            <a:ext cx="4541385" cy="33478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456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E776F260-DCBB-4D33-ADA3-748E2D43B5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140" y="106091"/>
                <a:ext cx="10790900" cy="633363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Derivative of inverse trigonometric functions: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smtClean="0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2000" b="0" i="1" smtClean="0">
                                <a:effectLst/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sz="20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𝑠𝑖𝑛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sSup>
                      <m:sSupPr>
                        <m:ctrlPr>
                          <a:rPr lang="en-GB" sz="200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sz="20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20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GB" sz="2000" b="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GB" sz="2000" b="0" i="1" smtClean="0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smtClean="0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2000" b="0" i="1" smtClean="0">
                                <a:effectLst/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sz="20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20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𝑐𝑜𝑠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sSup>
                      <m:sSupPr>
                        <m:ctrlPr>
                          <a:rPr lang="en-GB" sz="200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sz="20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20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GB" sz="2000" b="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GB" sz="2000" b="0" i="1" smtClean="0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smtClean="0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2000" b="0" i="1" smtClean="0">
                                <a:effectLst/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sz="20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20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sSup>
                      <m:sSupPr>
                        <m:ctrlPr>
                          <a:rPr lang="en-GB" sz="200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sz="20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20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2000" b="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800" i="1"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𝑐𝑜𝑡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sSup>
                      <m:sSupPr>
                        <m:ctrlPr>
                          <a:rPr lang="en-GB" sz="18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sz="18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8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18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800" i="1"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𝑠𝑒𝑐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sSup>
                      <m:sSupPr>
                        <m:ctrlPr>
                          <a:rPr lang="en-GB" sz="18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sz="18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8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ad>
                          <m:radPr>
                            <m:degHide m:val="on"/>
                            <m:ctrlPr>
                              <a:rPr lang="en-GB" sz="18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GB" sz="1800" i="1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rad>
                      </m:den>
                    </m:f>
                  </m:oMath>
                </a14:m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example: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800" i="1"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𝑡𝑎𝑛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800" i="1">
                                <a:latin typeface="Cambria Math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𝑐𝑠𝑐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sSup>
                      <m:sSupPr>
                        <m:ctrlPr>
                          <a:rPr lang="en-GB" sz="18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sz="18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8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ad>
                          <m:radPr>
                            <m:degHide m:val="on"/>
                            <m:ctrlPr>
                              <a:rPr lang="en-GB" sz="18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GB" sz="1800" i="1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rad>
                      </m:den>
                    </m:f>
                  </m:oMath>
                </a14:m>
                <a:endParaRPr lang="en-GB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776F260-DCBB-4D33-ADA3-748E2D43B5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140" y="106091"/>
                <a:ext cx="10790900" cy="6333636"/>
              </a:xfrm>
              <a:blipFill rotWithShape="1">
                <a:blip r:embed="rId2"/>
                <a:stretch>
                  <a:fillRect l="-565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4" y="327091"/>
            <a:ext cx="4051380" cy="35709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627" y="4558625"/>
            <a:ext cx="3971637" cy="16876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9188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E1180A65-F700-40EC-BA26-EBF5EC10DB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6518" y="125021"/>
                <a:ext cx="11060162" cy="7937154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en-GB" sz="1600" b="1" dirty="0" smtClean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4.Derivative </a:t>
                </a:r>
                <a:r>
                  <a:rPr lang="en-GB" sz="1600" b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of exponential functions:</a:t>
                </a:r>
              </a:p>
              <a:p>
                <a:pPr marL="0" indent="0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en-GB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1.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GB" sz="1600" b="0" i="1" smtClean="0">
                            <a:effectLst/>
                            <a:latin typeface="Cambria Math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GB" sz="1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GB" sz="1600" b="0" i="1" smtClean="0">
                            <a:effectLst/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p>
                        <m:r>
                          <a:rPr lang="en-GB" sz="16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sz="16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sSup>
                      <m:sSupPr>
                        <m:ctrlPr>
                          <a:rPr lang="en-GB" sz="160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sz="16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16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GB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r>
                      <a:rPr lang="en-GB" sz="1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GB" sz="1600" b="0" i="1" smtClean="0">
                            <a:effectLst/>
                            <a:latin typeface="Cambria Math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GB" sz="1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GB" sz="1600" b="0" i="1" smtClean="0">
                            <a:effectLst/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p>
                        <m:r>
                          <a:rPr lang="en-GB" sz="16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  <m:r>
                          <a:rPr lang="en-GB" sz="16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GB" sz="16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GB" sz="16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16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sSup>
                      <m:sSupPr>
                        <m:ctrlPr>
                          <a:rPr lang="en-GB" sz="160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sz="16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16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)∙</m:t>
                    </m:r>
                    <m:sSup>
                      <m:sSupPr>
                        <m:ctrlPr>
                          <a:rPr lang="en-GB" sz="16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</m:oMath>
                </a14:m>
                <a:endParaRPr lang="en-GB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en-GB" sz="16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2.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GB" sz="1600" b="0" i="1" smtClean="0">
                            <a:effectLst/>
                            <a:latin typeface="Cambria Math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GB" sz="1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GB" sz="1600" b="0" i="1" smtClean="0">
                            <a:effectLst/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p>
                        <m:r>
                          <a:rPr lang="en-GB" sz="16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sz="16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sSup>
                      <m:sSupPr>
                        <m:ctrlPr>
                          <a:rPr lang="en-GB" sz="160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sz="16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16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GB" sz="16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func>
                  </m:oMath>
                </a14:m>
                <a:endParaRPr lang="en-GB" sz="16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GB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GB" sz="1600" i="1">
                            <a:latin typeface="Cambria Math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GB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GB" sz="16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GB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  <a:cs typeface="Arial" panose="020B0604020202020204" pitchFamily="34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/>
                            <a:cs typeface="Arial" panose="020B0604020202020204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16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sSup>
                      <m:sSupPr>
                        <m:ctrlPr>
                          <a:rPr lang="en-GB" sz="16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sz="16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16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func>
                      <m:funcPr>
                        <m:ctrlPr>
                          <a:rPr lang="en-GB" sz="16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func>
                  </m:oMath>
                </a14:m>
                <a:r>
                  <a:rPr lang="en-GB" sz="16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GB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en-GB" sz="1600" dirty="0" smtClean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3</a:t>
                </a:r>
                <a:r>
                  <a:rPr lang="en-GB" sz="1600" b="1" dirty="0" smtClean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GB" sz="1600" b="0" i="1" smtClean="0">
                            <a:latin typeface="Cambria Math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GB" sz="1600" b="0" i="1" smtClean="0">
                            <a:latin typeface="Cambria Math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ln</m:t>
                        </m:r>
                      </m:fNam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GB" sz="16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</m:oMath>
                </a14:m>
                <a:r>
                  <a:rPr lang="en-GB" sz="16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sz="16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6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sz="1600" b="0" dirty="0" smtClean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GB" sz="1600" i="1">
                            <a:latin typeface="Cambria Math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GB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GB" sz="1600" i="1">
                            <a:latin typeface="Cambria Math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ln</m:t>
                        </m:r>
                      </m:fName>
                      <m:e>
                        <m:r>
                          <a:rPr lang="en-US" sz="1600" b="0" i="1" smtClean="0">
                            <a:latin typeface="Cambria Math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GB" sz="16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</m:oMath>
                </a14:m>
                <a:r>
                  <a:rPr lang="en-GB" sz="16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sz="16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6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sz="16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GB" sz="1600" dirty="0" smtClean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GB" sz="1600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en-GB" sz="1600" b="1" dirty="0" smtClean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Example</a:t>
                </a:r>
                <a:r>
                  <a:rPr lang="en-GB" sz="1600" dirty="0" smtClean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: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 </m:t>
                    </m:r>
                    <m:sSup>
                      <m:sSupPr>
                        <m:ctrlPr>
                          <a:rPr lang="en-US" sz="1600" b="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  <a:cs typeface="Arial" panose="020B0604020202020204" pitchFamily="34" charset="0"/>
                          </a:rPr>
                          <m:t>3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1600" b="0" i="1" smtClean="0"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sz="16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 then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 smtClean="0">
                            <a:effectLst/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effectLst/>
                            <a:latin typeface="Cambria Math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p>
                        <m:r>
                          <a:rPr lang="en-US" sz="1600" b="0" i="1" smtClean="0">
                            <a:effectLst/>
                            <a:latin typeface="Cambria Math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effectLst/>
                        <a:latin typeface="Cambria Math"/>
                        <a:cs typeface="Arial" panose="020B0604020202020204" pitchFamily="34" charset="0"/>
                      </a:rPr>
                      <m:t>(</m:t>
                    </m:r>
                    <m:r>
                      <a:rPr lang="en-US" sz="1600" b="0" i="1" smtClean="0">
                        <a:effectLst/>
                        <a:latin typeface="Cambria Math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1600" b="0" i="1" smtClean="0">
                        <a:effectLst/>
                        <a:latin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6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r>
                      <a:rPr lang="en-US" sz="1600" b="0" i="1" smtClean="0"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  <m:sSup>
                      <m:sSupPr>
                        <m:ctrlPr>
                          <a:rPr lang="en-US" sz="1600" b="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  <a:cs typeface="Arial" panose="020B0604020202020204" pitchFamily="34" charset="0"/>
                          </a:rPr>
                          <m:t>3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1600" b="0" i="1" smtClean="0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1600" b="0" i="1" smtClean="0"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sz="1600" b="0" i="1" smtClean="0">
                            <a:latin typeface="Cambria Math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  <a:cs typeface="Arial" panose="020B0604020202020204" pitchFamily="34" charset="0"/>
                          </a:rPr>
                          <m:t>ln</m:t>
                        </m:r>
                      </m:fName>
                      <m:e>
                        <m:r>
                          <a:rPr lang="en-US" sz="1600" b="0" i="1" smtClean="0">
                            <a:latin typeface="Cambria Math"/>
                            <a:cs typeface="Arial" panose="020B0604020202020204" pitchFamily="34" charset="0"/>
                          </a:rPr>
                          <m:t>3</m:t>
                        </m:r>
                      </m:e>
                    </m:func>
                    <m:r>
                      <a:rPr lang="en-US" sz="1600" b="0" i="1" smtClean="0">
                        <a:latin typeface="Cambria Math"/>
                        <a:cs typeface="Arial" panose="020B0604020202020204" pitchFamily="34" charset="0"/>
                      </a:rPr>
                      <m:t>(−</m:t>
                    </m:r>
                    <m:r>
                      <a:rPr lang="en-US" sz="1600" b="0" i="1" smtClean="0">
                        <a:latin typeface="Cambria Math"/>
                        <a:cs typeface="Arial" panose="020B0604020202020204" pitchFamily="34" charset="0"/>
                      </a:rPr>
                      <m:t>2</m:t>
                    </m:r>
                    <m:r>
                      <a:rPr lang="en-US" sz="1600" b="0" i="1" smtClean="0">
                        <a:latin typeface="Cambria Math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GB" sz="16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 Derivative of logarithmic functions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16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16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  <m:sup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bSup>
                  </m:oMath>
                </a14:m>
                <a:r>
                  <a:rPr lang="en-GB" sz="16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sSup>
                      <m:sSupPr>
                        <m:ctrlPr>
                          <a:rPr lang="en-GB" sz="16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sz="16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6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𝑙𝑛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GB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/>
                        <a:cs typeface="Times New Roman" panose="02020603050405020304" pitchFamily="18" charset="0"/>
                      </a:rPr>
                      <m:t>,   </m:t>
                    </m:r>
                    <m:r>
                      <a:rPr lang="en-GB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16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GB" sz="16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6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6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16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sSup>
                      <m:sSupPr>
                        <m:ctrlPr>
                          <a:rPr lang="en-GB" sz="16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sz="16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6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16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GB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 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𝑙𝑛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endParaRPr lang="en-GB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1180A65-F700-40EC-BA26-EBF5EC10DB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518" y="125021"/>
                <a:ext cx="11060162" cy="7937154"/>
              </a:xfrm>
              <a:blipFill rotWithShape="1">
                <a:blip r:embed="rId2"/>
                <a:stretch>
                  <a:fillRect l="-275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073" y="238039"/>
            <a:ext cx="3509198" cy="24613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381" y="2793465"/>
            <a:ext cx="4356963" cy="2216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778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5885" y="212942"/>
                <a:ext cx="10927915" cy="648848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Example</a:t>
                </a:r>
                <a:r>
                  <a:rPr lang="en-US" sz="2000" dirty="0" smtClean="0"/>
                  <a:t>: Suppose</a:t>
                </a:r>
                <a:r>
                  <a:rPr lang="en-US" sz="2000" dirty="0"/>
                  <a:t> 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i="1" dirty="0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000" i="1" dirty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dirty="0" err="1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8</m:t>
                            </m:r>
                            <m:r>
                              <a:rPr lang="en-US" sz="2000" i="1" dirty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000" i="1" dirty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i="1" dirty="0" smtClean="0">
                                <a:latin typeface="Cambria Math"/>
                              </a:rPr>
                              <m:t>3</m:t>
                            </m:r>
                          </m:e>
                        </m:d>
                      </m:e>
                    </m:func>
                    <m:r>
                      <a:rPr lang="en-US" sz="2000" b="0" i="1" dirty="0" smtClean="0">
                        <a:latin typeface="Cambria Math"/>
                      </a:rPr>
                      <m:t>,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Find 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</a:rPr>
                      <m:t>′(</m:t>
                    </m:r>
                    <m:r>
                      <a:rPr lang="en-US" sz="2000" i="1" dirty="0" smtClean="0">
                        <a:latin typeface="Cambria Math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Solution: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sz="2000" i="1" dirty="0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latin typeface="Cambria Math"/>
                          </a:rPr>
                          <m:t>8</m:t>
                        </m:r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  <m:r>
                          <a:rPr lang="en-US" sz="2000" i="1" dirty="0">
                            <a:latin typeface="Cambria Math"/>
                          </a:rPr>
                          <m:t>−</m:t>
                        </m:r>
                        <m:r>
                          <a:rPr lang="en-US" sz="2000" i="1" dirty="0">
                            <a:latin typeface="Cambria Math"/>
                          </a:rPr>
                          <m:t>3</m:t>
                        </m:r>
                      </m:den>
                    </m:f>
                    <m:f>
                      <m:fPr>
                        <m:ctrlPr>
                          <a:rPr lang="en-US" sz="20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 dirty="0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sz="2000" i="1" dirty="0">
                            <a:latin typeface="Cambria Math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/>
                          </a:rPr>
                          <m:t>8</m:t>
                        </m:r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  <m:r>
                          <a:rPr lang="en-US" sz="2000" i="1" dirty="0">
                            <a:latin typeface="Cambria Math"/>
                          </a:rPr>
                          <m:t>−</m:t>
                        </m:r>
                        <m:r>
                          <a:rPr lang="en-US" sz="2000" i="1" dirty="0">
                            <a:latin typeface="Cambria Math"/>
                          </a:rPr>
                          <m:t>3</m:t>
                        </m:r>
                      </m:e>
                    </m:d>
                  </m:oMath>
                </a14:m>
                <a:endParaRPr lang="en-US" sz="2000" i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i="1" dirty="0">
                    <a:latin typeface="Cambria Math"/>
                  </a:rPr>
                  <a:t> </a:t>
                </a:r>
                <a:r>
                  <a:rPr lang="en-US" sz="2000" i="1" dirty="0" smtClean="0">
                    <a:latin typeface="Cambria Math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 =</m:t>
                    </m:r>
                    <m:f>
                      <m:fPr>
                        <m:ctrlPr>
                          <a:rPr lang="en-US" sz="20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latin typeface="Cambria Math"/>
                          </a:rPr>
                          <m:t>8</m:t>
                        </m:r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  <m:r>
                          <a:rPr lang="en-US" sz="2000" i="1" dirty="0">
                            <a:latin typeface="Cambria Math"/>
                          </a:rPr>
                          <m:t>−</m:t>
                        </m:r>
                        <m:r>
                          <a:rPr lang="en-US" sz="2000" i="1" dirty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en-US" sz="2000" i="1" dirty="0" smtClean="0">
                        <a:latin typeface="Cambria Math"/>
                      </a:rPr>
                      <m:t>⋅</m:t>
                    </m:r>
                    <m:r>
                      <a:rPr lang="en-US" sz="2000" i="1" dirty="0" smtClean="0">
                        <a:latin typeface="Cambria Math"/>
                      </a:rPr>
                      <m:t>8</m:t>
                    </m:r>
                    <m:r>
                      <a:rPr lang="en-US" sz="200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 dirty="0">
                            <a:latin typeface="Cambria Math"/>
                          </a:rPr>
                          <m:t>8</m:t>
                        </m:r>
                      </m:num>
                      <m:den>
                        <m:r>
                          <a:rPr lang="en-US" sz="2000" i="1" dirty="0">
                            <a:latin typeface="Cambria Math"/>
                          </a:rPr>
                          <m:t>8</m:t>
                        </m:r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  <m:r>
                          <a:rPr lang="en-US" sz="2000" i="1" dirty="0">
                            <a:latin typeface="Cambria Math"/>
                          </a:rPr>
                          <m:t>−</m:t>
                        </m:r>
                        <m:r>
                          <a:rPr lang="en-US" sz="2000" i="1" dirty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/>
                </a:r>
                <a:br>
                  <a:rPr lang="en-US" sz="2000" dirty="0"/>
                </a:b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Example</a:t>
                </a:r>
                <a:r>
                  <a:rPr lang="en-US" sz="2000" dirty="0" smtClean="0"/>
                  <a:t>: </a:t>
                </a:r>
                <a:r>
                  <a:rPr lang="en-US" sz="2000" dirty="0"/>
                  <a:t>Find and simplify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/>
                          <m:t>d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dirty="0"/>
                          <m:t>dx</m:t>
                        </m:r>
                      </m:den>
                    </m:f>
                  </m:oMath>
                </a14:m>
                <a:r>
                  <a:rPr lang="en-US" sz="2000" dirty="0" smtClean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 dirty="0" smtClean="0">
                        <a:latin typeface="Cambria Math"/>
                      </a:rPr>
                      <m:t>ln</m:t>
                    </m:r>
                    <m:r>
                      <a:rPr lang="en-US" sz="2000" b="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𝑠𝑖𝑛𝑥</m:t>
                    </m:r>
                    <m:r>
                      <a:rPr lang="en-US" sz="20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):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Solution: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/>
                      </a:rPr>
                      <m:t>  </m:t>
                    </m:r>
                  </m:oMath>
                </a14:m>
                <a:endParaRPr lang="en-US" sz="2000" b="0" i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dirty="0" smtClean="0">
                          <a:latin typeface="Cambria Math"/>
                        </a:rPr>
                        <m:t> </m:t>
                      </m:r>
                      <m:r>
                        <a:rPr lang="en-US" sz="2000" i="1" dirty="0" smtClean="0">
                          <a:latin typeface="Cambria Math"/>
                        </a:rPr>
                        <m:t>𝑓</m:t>
                      </m:r>
                      <m:r>
                        <a:rPr lang="en-US" sz="2000" i="1" dirty="0" smtClean="0">
                          <a:latin typeface="Cambria Math"/>
                        </a:rPr>
                        <m:t>′(</m:t>
                      </m:r>
                      <m:r>
                        <a:rPr lang="en-US" sz="2000" i="1" dirty="0">
                          <a:latin typeface="Cambria Math"/>
                        </a:rPr>
                        <m:t>𝑥</m:t>
                      </m:r>
                      <m:r>
                        <a:rPr lang="en-US" sz="2000" i="1" dirty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00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 dirty="0">
                              <a:latin typeface="Cambria Math"/>
                            </a:rPr>
                            <m:t>𝑠𝑖𝑛𝑥</m:t>
                          </m:r>
                        </m:den>
                      </m:f>
                      <m:r>
                        <a:rPr lang="en-US" sz="2000" i="1" dirty="0">
                          <a:latin typeface="Cambria Math"/>
                        </a:rPr>
                        <m:t>⋅</m:t>
                      </m:r>
                      <m:r>
                        <a:rPr lang="en-US" sz="2000" i="1" dirty="0">
                          <a:latin typeface="Cambria Math"/>
                        </a:rPr>
                        <m:t>𝑐𝑜𝑠𝑥</m:t>
                      </m:r>
                      <m:r>
                        <a:rPr lang="en-US" sz="2000" i="1" dirty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/>
                            </a:rPr>
                            <m:t>𝑐𝑜𝑠𝑥</m:t>
                          </m:r>
                        </m:num>
                        <m:den>
                          <m:r>
                            <a:rPr lang="en-US" sz="2000" i="1" dirty="0">
                              <a:latin typeface="Cambria Math"/>
                            </a:rPr>
                            <m:t>𝑠𝑖𝑛𝑥</m:t>
                          </m:r>
                        </m:den>
                      </m:f>
                      <m:r>
                        <a:rPr lang="en-US" sz="2000" i="1" dirty="0">
                          <a:latin typeface="Cambria Math"/>
                        </a:rPr>
                        <m:t>=</m:t>
                      </m:r>
                      <m:r>
                        <a:rPr lang="en-US" sz="2000" i="1" dirty="0" err="1">
                          <a:latin typeface="Cambria Math"/>
                        </a:rPr>
                        <m:t>𝑐𝑜𝑡𝑥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Example: </a:t>
                </a:r>
                <a:r>
                  <a:rPr lang="en-US" sz="2000" dirty="0"/>
                  <a:t>Suppose 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000" i="1" dirty="0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i="0" dirty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fName>
                      <m:e>
                        <m:r>
                          <a:rPr lang="en-US" sz="2000" i="1" dirty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00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sz="2000" i="1" dirty="0">
                            <a:latin typeface="Cambria Math"/>
                          </a:rPr>
                          <m:t>+</m:t>
                        </m:r>
                        <m:r>
                          <a:rPr lang="en-US" sz="2000" i="1" dirty="0">
                            <a:latin typeface="Cambria Math"/>
                          </a:rPr>
                          <m:t>9</m:t>
                        </m:r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e>
                    </m:func>
                    <m:r>
                      <a:rPr lang="en-US" sz="2000" b="0" i="1" dirty="0" smtClean="0">
                        <a:latin typeface="Cambria Math"/>
                      </a:rPr>
                      <m:t>)</m:t>
                    </m:r>
                    <m:r>
                      <a:rPr lang="en-US" sz="2000" i="1" dirty="0" smtClean="0">
                        <a:latin typeface="Cambria Math"/>
                      </a:rPr>
                      <m:t>. </m:t>
                    </m:r>
                  </m:oMath>
                </a14:m>
                <a:r>
                  <a:rPr lang="en-US" sz="2000" dirty="0"/>
                  <a:t>Find 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</a:rPr>
                      <m:t>′(</m:t>
                    </m:r>
                    <m:r>
                      <a:rPr lang="en-US" sz="2000" i="1" dirty="0" smtClean="0">
                        <a:latin typeface="Cambria Math"/>
                      </a:rPr>
                      <m:t>2</m:t>
                    </m:r>
                    <m:r>
                      <a:rPr lang="en-US" sz="20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 smtClean="0"/>
                  <a:t>Solution: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800" i="1" dirty="0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sz="1800" i="1" dirty="0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800" i="1" dirty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 dirty="0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800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i="1" dirty="0">
                              <a:latin typeface="Cambria Math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8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 i="1" dirty="0">
                                  <a:latin typeface="Cambria Math"/>
                                </a:rPr>
                                <m:t>ln</m:t>
                              </m:r>
                              <m:r>
                                <a:rPr lang="en-US" sz="1800" i="1" dirty="0">
                                  <a:latin typeface="Cambria Math"/>
                                </a:rPr>
                                <m:t>6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800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b="0" i="1" dirty="0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800" i="1" dirty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800" i="1" dirty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800" i="1" dirty="0">
                              <a:latin typeface="Cambria Math"/>
                            </a:rPr>
                            <m:t>+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9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𝑥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sz="1800" i="1" dirty="0"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en-US" sz="18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i="1" dirty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1800" i="1" dirty="0">
                              <a:latin typeface="Cambria Math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sz="1800" i="1" dirty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 dirty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800" i="1" dirty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800" i="1" dirty="0">
                              <a:latin typeface="Cambria Math"/>
                            </a:rPr>
                            <m:t>+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9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80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dirty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i="1" dirty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i="1" dirty="0">
                              <a:latin typeface="Cambria Math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8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 i="1" dirty="0">
                                  <a:latin typeface="Cambria Math"/>
                                </a:rPr>
                                <m:t>ln</m:t>
                              </m:r>
                              <m:r>
                                <a:rPr lang="en-US" sz="1800" i="1" dirty="0">
                                  <a:latin typeface="Cambria Math"/>
                                </a:rPr>
                                <m:t>6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800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 dirty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800" i="1" dirty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800" i="1" dirty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800" i="1" dirty="0">
                              <a:latin typeface="Cambria Math"/>
                            </a:rPr>
                            <m:t>+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9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𝑥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)</m:t>
                          </m:r>
                        </m:den>
                      </m:f>
                      <m:r>
                        <a:rPr lang="en-US" sz="1800" i="1" dirty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sz="18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800" i="1" dirty="0">
                              <a:latin typeface="Cambria Math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1800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 dirty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800" b="0" i="1" dirty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 dirty="0">
                              <a:latin typeface="Cambria Math"/>
                            </a:rPr>
                            <m:t>+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9</m:t>
                          </m:r>
                        </m:e>
                      </m:d>
                      <m:r>
                        <a:rPr lang="en-US" sz="1800" b="0" i="1" dirty="0" smtClean="0">
                          <a:latin typeface="Cambria Math"/>
                        </a:rPr>
                        <m:t>   </m:t>
                      </m:r>
                      <m:r>
                        <a:rPr lang="en-US" sz="1800" i="1" dirty="0">
                          <a:latin typeface="Cambria Math"/>
                        </a:rPr>
                        <m:t>=</m:t>
                      </m:r>
                      <m:r>
                        <a:rPr lang="en-US" sz="1800" b="0" i="1" dirty="0" smtClean="0"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180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1800" i="1" dirty="0">
                              <a:latin typeface="Cambria Math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1800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 dirty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800" i="1" dirty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 dirty="0">
                              <a:latin typeface="Cambria Math"/>
                            </a:rPr>
                            <m:t>+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9</m:t>
                          </m:r>
                        </m:num>
                        <m:den>
                          <m:r>
                            <a:rPr lang="en-US" sz="1800" i="1" dirty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 i="1" dirty="0">
                              <a:latin typeface="Cambria Math"/>
                            </a:rPr>
                            <m:t>ln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6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)(</m:t>
                          </m:r>
                          <m:sSup>
                            <m:sSupPr>
                              <m:ctrlPr>
                                <a:rPr lang="en-US" sz="1800" i="1" dirty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800" i="1" dirty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800" i="1" dirty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1800" i="1" dirty="0">
                              <a:latin typeface="Cambria Math"/>
                            </a:rPr>
                            <m:t>+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9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𝑥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800" dirty="0"/>
                            <m:t> </m:t>
                          </m:r>
                        </m:den>
                      </m:f>
                    </m:oMath>
                  </m:oMathPara>
                </a14:m>
                <a:endParaRPr lang="ar-IQ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885" y="212942"/>
                <a:ext cx="10927915" cy="6488483"/>
              </a:xfrm>
              <a:blipFill rotWithShape="1">
                <a:blip r:embed="rId2"/>
                <a:stretch>
                  <a:fillRect l="-613" t="-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982" y="3928795"/>
            <a:ext cx="2709868" cy="2878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6650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E364C0F-9840-477F-9B03-DBF054D6F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1419" y="320381"/>
                <a:ext cx="10515600" cy="622109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 </a:t>
                </a:r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Derivatives of hyperbolic functions: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𝑠𝑖𝑛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GB" sz="1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</m:oMath>
                </a14:m>
                <a:r>
                  <a:rPr lang="en-GB" sz="1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sz="18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GB" sz="1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</m:oMath>
                </a14:m>
                <a:r>
                  <a:rPr lang="en-GB" sz="1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sz="18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𝑠𝑖𝑛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𝑡𝑎𝑛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GB" sz="1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</m:oMath>
                </a14:m>
                <a:r>
                  <a:rPr lang="en-GB" sz="1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sz="18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𝑠𝑒𝑐</m:t>
                    </m:r>
                    <m:sSup>
                      <m:sSupPr>
                        <m:ctrlPr>
                          <a:rPr lang="en-GB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𝑐𝑜𝑡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GB" sz="1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</m:oMath>
                </a14:m>
                <a:r>
                  <a:rPr lang="en-GB" sz="1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sz="18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𝑐𝑠𝑐</m:t>
                    </m:r>
                    <m:sSup>
                      <m:sSupPr>
                        <m:ctrlPr>
                          <a:rPr lang="en-GB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𝑠𝑒𝑐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GB" sz="1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</m:oMath>
                </a14:m>
                <a:r>
                  <a:rPr lang="en-GB" sz="1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sz="18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𝑠𝑒𝑐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𝑡𝑎𝑛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GB" sz="1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𝑐𝑠𝑐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GB" sz="1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</m:oMath>
                </a14:m>
                <a:r>
                  <a:rPr lang="en-GB" sz="1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sz="18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𝑐𝑠𝑐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𝑐𝑜𝑡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E364C0F-9840-477F-9B03-DBF054D6F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1419" y="320381"/>
                <a:ext cx="10515600" cy="6221095"/>
              </a:xfrm>
              <a:blipFill rotWithShape="1">
                <a:blip r:embed="rId2"/>
                <a:stretch>
                  <a:fillRect l="-464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377" y="526018"/>
            <a:ext cx="4486277" cy="32861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8051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56ABE5E3-3E6E-469B-8ECC-E3AC436D06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8619" y="1"/>
                <a:ext cx="11390784" cy="6858000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2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Examples: </a:t>
                </a: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derivative of each of the </a:t>
                </a:r>
                <a:r>
                  <a:rPr lang="en-GB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following functions:</a:t>
                </a:r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𝑠𝑖𝑛</m:t>
                    </m:r>
                    <m:sSup>
                      <m:sSupPr>
                        <m:ctrlPr>
                          <a:rPr lang="en-GB" sz="22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sz="2200" b="1" i="0" smtClean="0">
                        <a:latin typeface="Cambria Math"/>
                        <a:cs typeface="Times New Roman" panose="02020603050405020304" pitchFamily="18" charset="0"/>
                      </a:rPr>
                      <m:t>   </m:t>
                    </m:r>
                    <m:sSup>
                      <m:sSupPr>
                        <m:ctrlPr>
                          <a:rPr lang="en-GB" sz="22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GB" sz="2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GB" sz="2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22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cos</m:t>
                    </m:r>
                    <m:sSup>
                      <m:sSupPr>
                        <m:ctrlPr>
                          <a:rPr lang="en-GB" sz="22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GB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sSup>
                      <m:sSupPr>
                        <m:ctrlPr>
                          <a:rPr lang="en-GB" sz="22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2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</m:oMath>
                </a14:m>
                <a:r>
                  <a:rPr lang="en-GB" sz="22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2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GB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GB" sz="2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sSup>
                      <m:sSupPr>
                        <m:ctrlPr>
                          <a:rPr lang="en-GB" sz="22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cos</m:t>
                    </m:r>
                    <m:sSup>
                      <m:sSupPr>
                        <m:ctrlPr>
                          <a:rPr lang="en-GB" sz="22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GB" sz="2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GB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. </m:t>
                      </m:r>
                      <m:r>
                        <a:rPr lang="en-GB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GB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2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GB" sz="22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</m:t>
                      </m:r>
                      <m:r>
                        <a:rPr lang="en-GB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GB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2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2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𝑐𝑜𝑠</m:t>
                              </m:r>
                              <m:sSup>
                                <m:sSupPr>
                                  <m:ctrlPr>
                                    <a:rPr lang="en-GB" sz="22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m:rPr>
                          <m:nor/>
                        </m:rPr>
                        <a:rPr lang="en-GB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Solution</m:t>
                      </m:r>
                      <m:r>
                        <m:rPr>
                          <m:nor/>
                        </m:rPr>
                        <a:rPr lang="en-GB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sz="2200" b="1">
                          <a:latin typeface="Cambria Math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22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22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22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GB" sz="22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2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𝑐𝑜𝑠</m:t>
                              </m:r>
                              <m:sSup>
                                <m:sSupPr>
                                  <m:ctrlPr>
                                    <a:rPr lang="en-GB" sz="22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GB" sz="22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𝑠𝑖𝑛</m:t>
                          </m:r>
                          <m:sSup>
                            <m:sSupPr>
                              <m:ctrlPr>
                                <a:rPr lang="en-GB" sz="22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GB" sz="22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GB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</m:t>
                      </m:r>
                      <m:r>
                        <a:rPr lang="en-GB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GB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22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</m:e>
                        <m:sup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GB" sz="22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GB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𝑠𝑖𝑛</m:t>
                      </m:r>
                      <m:sSup>
                        <m:sSupPr>
                          <m:ctrlPr>
                            <a:rPr lang="en-GB" sz="22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GB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200" b="1" i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2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en-GB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. </m:t>
                      </m:r>
                      <m:r>
                        <a:rPr lang="en-GB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GB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2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𝑠𝑖𝑛𝑥</m:t>
                          </m:r>
                        </m:den>
                      </m:f>
                      <m:r>
                        <m:rPr>
                          <m:nor/>
                        </m:rPr>
                        <a:rPr lang="en-GB" sz="2200" dirty="0"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sz="2200" b="1" i="0" dirty="0" smtClean="0"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</m:t>
                      </m:r>
                    </m:oMath>
                  </m:oMathPara>
                </a14:m>
                <a:endParaRPr lang="en-US" sz="2200" b="1" i="0" dirty="0" smtClean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200" b="1" i="0" dirty="0" smtClean="0"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Solution</m:t>
                      </m:r>
                      <m:r>
                        <m:rPr>
                          <m:nor/>
                        </m:rPr>
                        <a:rPr lang="en-GB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:  </m:t>
                      </m:r>
                      <m:r>
                        <m:rPr>
                          <m:nor/>
                        </m:rPr>
                        <a:rPr lang="en-GB" sz="2200" dirty="0"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22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2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𝑐𝑜𝑠𝑥</m:t>
                          </m:r>
                        </m:num>
                        <m:den>
                          <m:sSup>
                            <m:sSupPr>
                              <m:ctrlPr>
                                <a:rPr lang="en-GB" sz="22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</m:e>
                            <m:sup>
                              <m:r>
                                <a:rPr lang="en-GB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22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𝑐𝑜𝑡𝑥</m:t>
                      </m:r>
                      <m:r>
                        <a:rPr lang="en-GB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sz="2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𝑐𝑠𝑐𝑥</m:t>
                      </m:r>
                      <m:r>
                        <m:rPr>
                          <m:nor/>
                        </m:rPr>
                        <a:rPr lang="en-GB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GB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GB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22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ln</m:t>
                    </m:r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𝑠𝑒𝑐𝑥</m:t>
                    </m:r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𝑡𝑎𝑛𝑥</m:t>
                    </m:r>
                    <m:r>
                      <a:rPr lang="en-GB" sz="2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22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sz="2200" b="1" i="0" smtClean="0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sSup>
                      <m:sSupPr>
                        <m:ctrlPr>
                          <a:rPr lang="en-GB" sz="22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22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𝑠𝑒𝑐𝑥</m:t>
                        </m:r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𝑡𝑎𝑛𝑥</m:t>
                        </m:r>
                      </m:den>
                    </m:f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d>
                      <m:dPr>
                        <m:ctrlPr>
                          <a:rPr lang="en-GB" sz="22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𝑠𝑒𝑐𝑥</m:t>
                        </m:r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𝑡𝑎𝑛𝑥</m:t>
                        </m:r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22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𝑠𝑒𝑐</m:t>
                            </m:r>
                          </m:e>
                          <m:sup>
                            <m: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sSup>
                      <m:sSupPr>
                        <m:ctrlPr>
                          <a:rPr lang="en-GB" sz="220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22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𝑠𝑒𝑐𝑥</m:t>
                        </m:r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𝑡𝑎𝑛𝑥</m:t>
                        </m:r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𝑠𝑒𝑐𝑥</m:t>
                        </m:r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𝑠𝑒𝑐𝑥</m:t>
                        </m:r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𝑡𝑎𝑛𝑥</m:t>
                        </m:r>
                      </m:den>
                    </m:f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𝑠𝑒𝑐𝑥</m:t>
                    </m:r>
                  </m:oMath>
                </a14:m>
                <a:endParaRPr lang="en-GB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2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6ABE5E3-3E6E-469B-8ECC-E3AC436D06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8619" y="1"/>
                <a:ext cx="11390784" cy="6858000"/>
              </a:xfrm>
              <a:blipFill rotWithShape="1">
                <a:blip r:embed="rId3"/>
                <a:stretch>
                  <a:fillRect l="-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135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09C8C762-B410-4889-97AE-4EC29A6C4E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3284" y="276249"/>
                <a:ext cx="10515600" cy="6305502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Geometric </a:t>
                </a:r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interpretation of the derivative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:-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tangent line to the curve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1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line passes through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slope.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1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8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sz="1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18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</m:e>
                      </m:func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(</m:t>
                      </m:r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this</m:t>
                      </m:r>
                      <m:r>
                        <a:rPr lang="en-GB" sz="1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is</m:t>
                      </m:r>
                      <m:r>
                        <a:rPr lang="en-GB" sz="1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exactly</m:t>
                      </m:r>
                      <m:r>
                        <a:rPr lang="en-GB" sz="1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the</m:t>
                      </m:r>
                      <m:r>
                        <a:rPr lang="en-GB" sz="1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derivative</m:t>
                      </m:r>
                      <m:r>
                        <a:rPr lang="en-GB" sz="1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of</m:t>
                      </m:r>
                      <m:r>
                        <a:rPr lang="en-GB" sz="1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at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Mathematicians use different notations for the derivative: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sz="1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i="1">
                              <a:latin typeface="Cambria Math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f>
                        <m:f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f>
                        <m:f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>
                          <a:latin typeface="Cambria Math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9C8C762-B410-4889-97AE-4EC29A6C4E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3284" y="276249"/>
                <a:ext cx="10515600" cy="6305502"/>
              </a:xfrm>
              <a:blipFill rotWithShape="1">
                <a:blip r:embed="rId2"/>
                <a:stretch>
                  <a:fillRect l="-464" b="-2029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639" y="875763"/>
            <a:ext cx="4362502" cy="23122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646" y="866983"/>
            <a:ext cx="3773510" cy="23210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526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67599617-13AE-4AD4-A199-581CCC468F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4192" y="278178"/>
                <a:ext cx="10622071" cy="638990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Theorem: 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differentiable at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 it is continuous at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This 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means (Every differentiable function is </a:t>
                </a: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continuous).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the</a:t>
                </a:r>
                <a:r>
                  <a:rPr lang="en-GB" sz="1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1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converse 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above theorem need not to be true.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continuous at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1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GB" sz="18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</m:e>
                    </m:func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1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GB" sz="18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den>
                        </m:f>
                      </m:e>
                    </m:func>
                  </m:oMath>
                </a14:m>
                <a:r>
                  <a:rPr lang="en-GB" sz="1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</m:oMath>
                </a14:m>
                <a:r>
                  <a:rPr lang="en-GB" sz="1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1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GB" sz="18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den>
                        </m:f>
                      </m:e>
                    </m:func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GB" sz="1800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18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GB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GB" sz="1800" i="1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GB" sz="18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GB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1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GB" sz="1800" i="1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</m:e>
                              <m:sub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GB" sz="18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GB" sz="1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1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GB" sz="1800" i="1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</m:e>
                              <m:sub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func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1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GB" sz="1800" i="1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</m:e>
                              <m:sub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GB" sz="18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GB" sz="1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1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GB" sz="1800" i="1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</m:e>
                              <m:sub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=−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func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</m:t>
                      </m:r>
                      <m:limLow>
                        <m:limLow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GB" sz="18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lim>
                      </m:limLow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)≠</m:t>
                      </m:r>
                      <m:limLow>
                        <m:limLow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GB" sz="18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lim>
                      </m:limLow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dose not exists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not differentiable at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7599617-13AE-4AD4-A199-581CCC468F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4192" y="278178"/>
                <a:ext cx="10622071" cy="6389907"/>
              </a:xfrm>
              <a:blipFill rotWithShape="1">
                <a:blip r:embed="rId2"/>
                <a:stretch>
                  <a:fillRect l="-402" b="-13263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472" y="1064713"/>
            <a:ext cx="4374626" cy="35198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2872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18837896-04F0-4734-B1BC-4EB11F8C59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8028" y="264111"/>
                <a:ext cx="10515600" cy="626329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derivative of a function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</a:t>
                </a: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1800" b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b="0" i="0" smtClean="0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cs typeface="Times New Roman" panose="02020603050405020304" pitchFamily="18" charset="0"/>
                          </a:rPr>
                          <m:t>is</m:t>
                        </m:r>
                        <m:r>
                          <a:rPr lang="en-US" sz="1800" i="1">
                            <a:latin typeface="Cambria Math"/>
                            <a:cs typeface="Times New Roman" panose="02020603050405020304" pitchFamily="18" charset="0"/>
                          </a:rPr>
                          <m:t>   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1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GB" sz="18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GB" sz="1800" b="1" dirty="0" smtClean="0">
                  <a:latin typeface="Cambria Math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 smtClean="0">
                    <a:latin typeface="Cambria Math"/>
                    <a:cs typeface="Times New Roman" panose="02020603050405020304" pitchFamily="18" charset="0"/>
                  </a:rPr>
                  <a:t>Example: </a:t>
                </a:r>
                <a:r>
                  <a:rPr lang="en-GB" sz="1800" dirty="0" smtClean="0">
                    <a:latin typeface="Cambria Math"/>
                    <a:cs typeface="Times New Roman" panose="02020603050405020304" pitchFamily="18" charset="0"/>
                  </a:rPr>
                  <a:t> Find the </a:t>
                </a:r>
                <a:r>
                  <a:rPr lang="en-US" sz="1800" dirty="0" smtClean="0"/>
                  <a:t>derivative </a:t>
                </a:r>
                <a:r>
                  <a:rPr lang="en-US" sz="1800" dirty="0"/>
                  <a:t>of </a:t>
                </a:r>
                <a:r>
                  <a:rPr lang="en-US" sz="18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 </a:t>
                </a:r>
                <a:r>
                  <a:rPr lang="en-US" sz="1800" dirty="0" smtClean="0"/>
                  <a:t>  </a:t>
                </a:r>
                <a:r>
                  <a:rPr lang="en-US" sz="1800" dirty="0"/>
                  <a:t>by using </a:t>
                </a:r>
                <a:r>
                  <a:rPr lang="en-US" sz="1800" dirty="0" smtClean="0"/>
                  <a:t>definition:</a:t>
                </a:r>
                <a:r>
                  <a:rPr lang="en-GB" sz="1800" dirty="0" smtClean="0">
                    <a:latin typeface="Cambria Math"/>
                    <a:cs typeface="Times New Roman" panose="02020603050405020304" pitchFamily="18" charset="0"/>
                  </a:rPr>
                  <a:t> </a:t>
                </a:r>
                <a:endParaRPr lang="en-GB" sz="1800" b="1" dirty="0" smtClean="0">
                  <a:latin typeface="Cambria Math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1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8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sz="1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18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 =</m:t>
                      </m:r>
                      <m:func>
                        <m:funcPr>
                          <m:ctrlPr>
                            <a:rPr lang="en-GB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1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8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sz="1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18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1800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sz="18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1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8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sz="1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18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1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sz="180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sz="18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1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8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sz="1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a:rPr lang="en-US" sz="1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1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] </m:t>
                              </m:r>
                            </m:num>
                            <m:den>
                              <m:r>
                                <a:rPr lang="en-GB" sz="1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1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8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1800" b="0" i="1" smtClean="0">
                          <a:latin typeface="Cambria Math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US" sz="1800" b="0" i="1" dirty="0" smtClean="0">
                  <a:latin typeface="Cambria Math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∴</m:t>
                      </m:r>
                      <m:sSup>
                        <m:sSupPr>
                          <m:ctrlPr>
                            <a:rPr lang="en-GB" sz="18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18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1800" b="0" i="1" smtClean="0">
                          <a:latin typeface="Cambria Math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8837896-04F0-4734-B1BC-4EB11F8C59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8028" y="264111"/>
                <a:ext cx="10515600" cy="6263298"/>
              </a:xfrm>
              <a:blipFill rotWithShape="1"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01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8099" y="212942"/>
                <a:ext cx="11065701" cy="596402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using the</a:t>
                </a:r>
                <a:r>
                  <a:rPr lang="en-GB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definition 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derivative find the derivative of the 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following function:</a:t>
                </a:r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20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000" i="1" dirty="0" smtClean="0">
                  <a:latin typeface="Cambria Math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 sz="2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lim>
                      </m:limLow>
                      <m:f>
                        <m:fPr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sup>
                          </m:sSup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GB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 sz="2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lim>
                      </m:limLow>
                      <m:f>
                        <m:fPr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sup>
                          </m:sSup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i="1" smtClean="0">
                              <a:solidFill>
                                <a:srgbClr val="FF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limLow>
                        <m:limLowPr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 sz="2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lim>
                      </m:limLow>
                      <m:f>
                        <m:fPr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sup>
                          </m:sSup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𝑙𝑛</m:t>
                      </m:r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ar-IQ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099" y="212942"/>
                <a:ext cx="11065701" cy="5964021"/>
              </a:xfrm>
              <a:blipFill rotWithShape="1">
                <a:blip r:embed="rId2"/>
                <a:stretch>
                  <a:fillRect l="-551" b="-4499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66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0069" y="365015"/>
                <a:ext cx="9532307" cy="606259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/>
                  <a:t>Example: </a:t>
                </a:r>
                <a:r>
                  <a:rPr lang="en-US" sz="2000" dirty="0" smtClean="0"/>
                  <a:t>Find the Derivative </a:t>
                </a:r>
                <a:r>
                  <a:rPr lang="en-US" sz="2000" dirty="0"/>
                  <a:t>of </a:t>
                </a: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𝑦</m:t>
                    </m:r>
                    <m:r>
                      <a:rPr lang="en-US" sz="2000" b="0" i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000" dirty="0" smtClean="0"/>
                  <a:t>  </a:t>
                </a:r>
                <a:r>
                  <a:rPr lang="en-US" sz="2000" dirty="0"/>
                  <a:t>by using limit </a:t>
                </a:r>
                <a:r>
                  <a:rPr lang="en-US" sz="2000" dirty="0" smtClean="0"/>
                  <a:t>definition:</a:t>
                </a:r>
              </a:p>
              <a:p>
                <a:pPr marL="0" indent="0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en-GB" sz="2000" b="1" dirty="0" smtClean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Solution</a:t>
                </a:r>
                <a:r>
                  <a:rPr lang="en-GB" sz="2000" b="1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sz="20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000" i="1" dirty="0" smtClean="0">
                  <a:latin typeface="Cambria Math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2000" i="1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sz="2000" i="1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sz="20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2000" i="1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GB" sz="2000" i="1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sup>
                              </m:sSup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sz="2000" i="1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</m:oMath>
                </a14:m>
                <a:r>
                  <a:rPr lang="en-GB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GB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000" dirty="0" smtClean="0">
                    <a:solidFill>
                      <a:srgbClr val="FF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20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GB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2000" i="1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sup>
                            </m:sSup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∴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GB" sz="20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GB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H.W: </a:t>
                </a:r>
                <a:r>
                  <a:rPr lang="en-US" sz="2000" dirty="0"/>
                  <a:t>Find the </a:t>
                </a:r>
                <a:r>
                  <a:rPr lang="en-US" sz="2000" dirty="0" smtClean="0"/>
                  <a:t>Derivative </a:t>
                </a:r>
                <a:r>
                  <a:rPr lang="en-US" sz="2000" dirty="0"/>
                  <a:t>of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𝑓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000" dirty="0"/>
                  <a:t>  by using limit </a:t>
                </a:r>
                <a:r>
                  <a:rPr lang="en-US" sz="2000" dirty="0" smtClean="0"/>
                  <a:t>definition.</a:t>
                </a:r>
                <a:endParaRPr lang="ar-IQ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0069" y="365015"/>
                <a:ext cx="9532307" cy="6062597"/>
              </a:xfrm>
              <a:blipFill rotWithShape="1">
                <a:blip r:embed="rId2"/>
                <a:stretch>
                  <a:fillRect l="-703" t="-1006" b="-2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863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5763" y="100014"/>
                <a:ext cx="10968037" cy="660082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sz="24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using the</a:t>
                </a:r>
                <a:r>
                  <a:rPr lang="en-GB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definition 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derivative find the derivative of </a:t>
                </a: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/>
                        <a:cs typeface="Times New Roman" panose="02020603050405020304" pitchFamily="18" charset="0"/>
                      </a:rPr>
                      <m:t>y</m:t>
                    </m:r>
                    <m:r>
                      <a:rPr lang="en-US" sz="2400" b="0" i="0" dirty="0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2400" i="1" dirty="0" smtClean="0">
                        <a:latin typeface="Cambria Math"/>
                        <a:cs typeface="Times New Roman" panose="02020603050405020304" pitchFamily="18" charset="0"/>
                      </a:rPr>
                      <m:t>𝑙𝑛𝑥</m:t>
                    </m:r>
                  </m:oMath>
                </a14:m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GB" sz="2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GB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24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GB" sz="24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GB" sz="2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GB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GB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4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sz="24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GB" sz="24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GB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𝑙𝑛𝑥</m:t>
                              </m:r>
                            </m:num>
                            <m:den>
                              <m:r>
                                <a:rPr lang="en-GB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4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sz="24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⁡(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GB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4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4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4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sz="24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  <a:cs typeface="Times New Roman" panose="02020603050405020304" pitchFamily="18" charset="0"/>
                                </a:rPr>
                                <m:t>ln</m:t>
                              </m:r>
                              <m:r>
                                <a:rPr lang="en-US" sz="24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⁡(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den>
                          </m:f>
                        </m:e>
                      </m:func>
                    </m:oMath>
                  </m:oMathPara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400" dirty="0" smtClean="0"/>
                  <a:t> (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dirty="0" smtClean="0"/>
                  <a:t>) =</a:t>
                </a:r>
                <a:r>
                  <a:rPr lang="en-US" sz="2400" dirty="0">
                    <a:cs typeface="Times New Roman" panose="02020603050405020304" pitchFamily="18" charset="0"/>
                  </a:rPr>
                  <a:t> </a:t>
                </a:r>
                <a:r>
                  <a:rPr lang="en-US" sz="240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2400" dirty="0" smtClean="0"/>
                  <a:t>,         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763" y="100014"/>
                <a:ext cx="10968037" cy="6600824"/>
              </a:xfrm>
              <a:blipFill rotWithShape="1">
                <a:blip r:embed="rId2"/>
                <a:stretch>
                  <a:fillRect l="-833" t="-1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360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BD637DC0-CBB6-4D90-91F6-48DB111F1A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0063" y="0"/>
                <a:ext cx="11022549" cy="68580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Differentiation </a:t>
                </a:r>
                <a:r>
                  <a:rPr lang="en-GB" sz="18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Rules: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two differentiable functions of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GB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  </m:t>
                    </m:r>
                    <m:f>
                      <m:fPr>
                        <m:ctrlPr>
                          <a:rPr lang="en-GB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GB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7.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rad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sSup>
                      <m:sSupPr>
                        <m:ctrlPr>
                          <a:rPr lang="en-GB" sz="18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sz="18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8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GB" sz="18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rad>
                      </m:den>
                    </m:f>
                  </m:oMath>
                </a14:m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</a:t>
                </a: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GB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1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sSup>
                      <m:sSupPr>
                        <m:ctrlPr>
                          <a:rPr lang="en-GB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1800" b="0" i="1" smtClean="0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GB" sz="1800" dirty="0" smtClean="0">
                    <a:cs typeface="Times New Roman" panose="02020603050405020304" pitchFamily="18" charset="0"/>
                  </a:rPr>
                  <a:t>                                                                 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 smtClean="0">
                    <a:cs typeface="Times New Roman" panose="02020603050405020304" pitchFamily="18" charset="0"/>
                  </a:rPr>
                  <a:t>   </a:t>
                </a: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US" sz="1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))</m:t>
                            </m:r>
                          </m:e>
                          <m:sup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sSup>
                      <m:sSup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GB" sz="1800" dirty="0" smtClean="0"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GB" sz="1800" dirty="0" smtClean="0">
                    <a:cs typeface="Times New Roman" panose="02020603050405020304" pitchFamily="18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latin typeface="Cambria Math"/>
                        <a:cs typeface="Times New Roman" panose="02020603050405020304" pitchFamily="18" charset="0"/>
                      </a:rPr>
                      <m:t>8</m:t>
                    </m:r>
                    <m:r>
                      <a:rPr lang="en-US" sz="1800" b="0" i="0" dirty="0" smtClean="0">
                        <a:latin typeface="Cambria Math"/>
                        <a:cs typeface="Times New Roman" panose="02020603050405020304" pitchFamily="18" charset="0"/>
                      </a:rPr>
                      <m:t>.  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1800" b="0" i="1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rad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sSup>
                      <m:sSupPr>
                        <m:ctrlPr>
                          <a:rPr lang="en-GB" sz="18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sz="18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8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GB" sz="18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GB" sz="1800" i="1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rad>
                      </m:den>
                    </m:f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p>
                      <m:sSupPr>
                        <m:ctrlPr>
                          <a:rPr lang="en-GB" sz="18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GB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800" b="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f>
                      <m:f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∓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∓</m:t>
                    </m:r>
                    <m:f>
                      <m:f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      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800" b="0" i="1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cs typeface="Times New Roman" panose="02020603050405020304" pitchFamily="18" charset="0"/>
                  </a:rPr>
                  <a:t>5.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18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18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en-GB" sz="1800" dirty="0"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GB" sz="1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g</m:t>
                    </m:r>
                    <m:d>
                      <m:dPr>
                        <m:ctrlPr>
                          <a:rPr lang="en-GB" sz="18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en-GB" sz="1800" dirty="0"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cs typeface="Times New Roman" panose="02020603050405020304" pitchFamily="18" charset="0"/>
                  </a:rPr>
                  <a:t>                                 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p>
                      <m:sSupPr>
                        <m:ctrlPr>
                          <a:rPr lang="en-GB" sz="18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GB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p>
                      <m:sSupPr>
                        <m:ctrlPr>
                          <a:rPr lang="en-GB" sz="18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</m:den>
                        </m:f>
                        <m:d>
                          <m:d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GB" sz="18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GB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)∙</m:t>
                        </m:r>
                        <m:f>
                          <m:f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</m:den>
                        </m:f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GB" sz="18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=</m:t>
                      </m:r>
                      <m:f>
                        <m:f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GB" sz="18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GB" sz="18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1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GB" sz="180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)≠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D637DC0-CBB6-4D90-91F6-48DB111F1A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0063" y="0"/>
                <a:ext cx="11022549" cy="6858000"/>
              </a:xfrm>
              <a:blipFill rotWithShape="1">
                <a:blip r:embed="rId2"/>
                <a:stretch>
                  <a:fillRect l="-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8842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A0DB6D24-3F4C-42CB-A0C5-58D4BD5F82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4313" y="179704"/>
                <a:ext cx="11505247" cy="638990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rad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</a:t>
                </a:r>
                <a:endPara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GB" sz="20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GB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GB" sz="20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rad>
                      </m:den>
                    </m:f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20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GB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GB" sz="20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rad>
                      </m:den>
                    </m:f>
                  </m:oMath>
                </a14:m>
                <a:endParaRPr lang="en-GB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0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  <a:r>
                  <a:rPr lang="en-GB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derivative of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0DB6D24-3F4C-42CB-A0C5-58D4BD5F82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4313" y="179704"/>
                <a:ext cx="11505247" cy="6389907"/>
              </a:xfrm>
              <a:blipFill rotWithShape="1">
                <a:blip r:embed="rId2"/>
                <a:stretch>
                  <a:fillRect l="-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76" y="2213656"/>
            <a:ext cx="6761409" cy="42629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281" y="1709166"/>
            <a:ext cx="2376490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6939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2436</Words>
  <Application>Microsoft Office PowerPoint</Application>
  <PresentationFormat>Custom</PresentationFormat>
  <Paragraphs>131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Differentiation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Four Differentiation</dc:title>
  <dc:creator>reman duhok</dc:creator>
  <cp:lastModifiedBy>Maher</cp:lastModifiedBy>
  <cp:revision>108</cp:revision>
  <dcterms:created xsi:type="dcterms:W3CDTF">2021-02-09T17:33:47Z</dcterms:created>
  <dcterms:modified xsi:type="dcterms:W3CDTF">2022-03-06T14:35:44Z</dcterms:modified>
</cp:coreProperties>
</file>