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1" r:id="rId2"/>
    <p:sldId id="275" r:id="rId3"/>
    <p:sldId id="277" r:id="rId4"/>
    <p:sldId id="280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A97C5B5-860C-4D06-ADA8-DC80ADEDD491}" type="datetimeFigureOut">
              <a:rPr lang="ar-IQ" smtClean="0"/>
              <a:t>24/08/1443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BA2A394-7FA7-480B-A47A-7D045FEE373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478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A394-7FA7-480B-A47A-7D045FEE3735}" type="slidenum">
              <a:rPr lang="ar-IQ" smtClean="0"/>
              <a:t>1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79570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0EB7AA-56AA-4268-A509-FF312DB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165341-460F-4F17-BECD-013AA001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5D41D5-5512-4397-9082-754CF15A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32A08-C18C-411E-BA9F-36D0C1E9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256F77-0568-4CA9-8F31-43B2464F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71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813FB-7059-4740-A0FA-4EA1CBE4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812D66E-B1AC-459A-9294-7431DA73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CC0D57-CCB8-4B2D-B204-78412043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5274BD-24EA-491E-B5FF-FA07142A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64C2D7-8AB7-44D2-8B62-2CE7F0FF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63CA528-C391-4D14-A140-5B5804E73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3571CD8-DA21-4884-83F3-34032D6F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AF8202-31AF-4D1E-ACE7-C7C02A71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623D52-3D0E-49E9-858E-78A48E08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04AACB-B750-49AC-8E87-EEEBCD7D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7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F28BF9-6431-480B-B4D2-6511613C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FCD3AE-C2C1-4EBD-8976-B6C4E93F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0391D4-B0C8-45E4-A465-663FD69E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39FEB6-18A5-4B75-AA1F-79A7C50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082DAE-0298-4F9A-AAB6-5AA75B74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9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7FD4C8-B57C-4521-AAFC-7428F181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462865-E3C3-40CB-A9ED-F28CAF6E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7A52EE-1306-490A-A1C6-68DD1EAC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B9638A-C472-41A9-AD45-BF8E14E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2D757E-2B08-441C-9905-5ED44611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11B2FD-1448-4DBF-9994-B6CA259A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DE31-9658-4C86-86AF-E660383D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D61069-EDB8-43FA-BBF8-D0E02374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914332-4EC6-4F18-9A3C-23406B44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635E2F-911A-4FF3-B436-4F209F4B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89509A-9BF1-4A84-869F-AC0D8921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3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4ED8F-39BB-44DC-BF0E-FEE5829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80D7E5-7130-424C-BE1F-78099A83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9DB1E2-31B0-4071-B562-F10A480C2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C7FAEA-0066-4641-9830-A4235240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617BC2-A927-489F-9641-2DEA85D18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659DF5-6D62-41B5-8266-FAA01181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CE2B3AC-F8FC-4FBC-A016-2C433DA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A57331D-8912-49F6-96AB-E3AC84A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DE6B53-EA74-4E85-B786-358AED95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1E44462-AF3B-4750-8552-69754EE0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5FDF85-ECDF-471D-95D8-B9DB57C9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51FED5-3CBF-4214-BA07-21C2F4B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A3DA1D-7023-4D4A-9BAC-8070ACE9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A81F74B-6872-4CCC-878D-8D0D462E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E0335F-E6C4-431D-83D1-83ACD2A6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7CD8A-0BFB-42CE-B0BC-29F454F3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FBAEE-7CF8-43E7-B84A-87A739C4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E273DC-53A3-4502-9546-F11B3BB8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65B703-E2C8-44DB-92EF-4A9DD939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5A773B-323A-4B14-89E8-2E3A2B6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5D96E2-8C6C-41F8-85E1-08D99495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417220-F035-439C-9D6E-52F9E690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ADCA0-7452-4466-8B5B-05DB6CDBA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13D06C3-ED8A-4835-A551-91FA9763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A27C9F-4C2B-4FBC-B52E-E17B50BD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0DB89-FE76-46F9-9A1A-9C42D213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C2C716-B639-4500-A73F-C9BFA539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3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C259376-0CBD-42BA-85D5-F9D660FA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6F1504-DA4D-41A6-8781-4C29FAFB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20A086-E921-4A30-B653-03F7A26DD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7484-FCCB-48F8-89F4-780DB9C313B5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6CB84F-B6B7-4597-B371-C44CDEEA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81D4A7-4031-410B-AB29-E9C05556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2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671" y="275574"/>
                <a:ext cx="10790129" cy="63256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Chain Rule: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differentiable, then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den>
                    </m:f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GB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Examples: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1. Differentiate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=(</m:t>
                        </m:r>
                        <m:r>
                          <a:rPr lang="en-US" sz="2400" i="1" dirty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/>
                          </a:rPr>
                          <m:t>+</m:t>
                        </m:r>
                        <m:r>
                          <a:rPr lang="en-US" sz="2400" i="1" dirty="0">
                            <a:latin typeface="Cambria Math"/>
                          </a:rPr>
                          <m:t>7</m:t>
                        </m:r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Solution: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</a:t>
                </a:r>
                <a:r>
                  <a:rPr lang="en-US" sz="2400" dirty="0" smtClean="0"/>
                  <a:t>. Differentiate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radPr>
                      <m:deg>
                        <m:r>
                          <a:rPr lang="en-US" sz="2400" i="1" dirty="0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8</m:t>
                        </m:r>
                        <m:r>
                          <a:rPr lang="en-US" sz="2400" i="1" dirty="0">
                            <a:latin typeface="Cambria Math"/>
                          </a:rPr>
                          <m:t>𝑧</m:t>
                        </m:r>
                      </m:e>
                    </m:rad>
                    <m:r>
                      <a:rPr lang="en-US" sz="2400" i="1" dirty="0" smtClean="0">
                        <a:latin typeface="Cambria Math"/>
                      </a:rPr>
                      <m:t> .</m:t>
                    </m:r>
                  </m:oMath>
                </a14:m>
                <a:r>
                  <a:rPr lang="en-US" sz="24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Solution: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=(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8</m:t>
                        </m:r>
                        <m:r>
                          <a:rPr lang="en-US" sz="2400" i="1" dirty="0">
                            <a:latin typeface="Cambria Math"/>
                          </a:rPr>
                          <m:t>𝑧</m:t>
                        </m:r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𝑑𝑧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8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 . 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8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sz="2400" dirty="0"/>
                  <a:t>Differentiate</a:t>
                </a:r>
                <a:r>
                  <a:rPr lang="en-US" dirty="0"/>
                  <a:t> </a:t>
                </a:r>
                <a:r>
                  <a:rPr lang="en-US" dirty="0" smtClean="0"/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solution: </a:t>
                </a: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671" y="275574"/>
                <a:ext cx="10790129" cy="6325642"/>
              </a:xfrm>
              <a:blipFill rotWithShape="1">
                <a:blip r:embed="rId3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077" y="1656960"/>
            <a:ext cx="6383986" cy="70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04" y="4853118"/>
            <a:ext cx="3715833" cy="44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47" y="5298509"/>
            <a:ext cx="6925111" cy="646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30" y="5884980"/>
            <a:ext cx="6022281" cy="61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2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ADADF52-8DA9-4740-8509-010786398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6674" y="193772"/>
                <a:ext cx="10515600" cy="6403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Implicit </a:t>
                </a: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Differentiable: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 is a special case of the chain rule. Using this, we need to differentiate both sides of the equations, and then solving the resulting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the derivative of each of the following: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dirty="0"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GB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GB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GB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GB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GB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DADF52-8DA9-4740-8509-010786398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674" y="193772"/>
                <a:ext cx="10515600" cy="6403975"/>
              </a:xfrm>
              <a:blipFill rotWithShape="1">
                <a:blip r:embed="rId2"/>
                <a:stretch>
                  <a:fillRect l="-754" b="-581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22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32C9B37-3B8A-4984-9D7C-2A1E0DDA4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4111"/>
                <a:ext cx="10515600" cy="636177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𝑙𝑛𝑦</m:t>
                    </m:r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  <m:sSup>
                      <m:sSupPr>
                        <m:ctrlP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2200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𝑙𝑛𝑦</m:t>
                    </m:r>
                    <m:r>
                      <a:rPr lang="en-GB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𝑥𝑙𝑛𝑥</m:t>
                    </m:r>
                  </m:oMath>
                </a14:m>
                <a:endParaRPr lang="en-GB" sz="2200" b="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GB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220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𝑙𝑛𝑦</m:t>
                    </m:r>
                    <m:r>
                      <a:rPr lang="en-GB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𝑥𝑙𝑛𝑥</m:t>
                    </m:r>
                  </m:oMath>
                </a14:m>
                <a:endPara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sz="220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𝑙𝑛𝑥</m:t>
                      </m:r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GB" sz="220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(1+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𝑙𝑛𝑥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2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(1+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𝑙𝑛𝑥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𝑐𝑜𝑠𝑥</m:t>
                        </m:r>
                      </m:sup>
                    </m:sSup>
                  </m:oMath>
                </a14:m>
                <a:endParaRPr lang="en-US" sz="22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𝑙𝑛𝑦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  <m:sSup>
                      <m:sSup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𝑐𝑜𝑠𝑥</m:t>
                        </m:r>
                      </m:sup>
                    </m:sSup>
                  </m:oMath>
                </a14:m>
                <a:r>
                  <a:rPr lang="en-GB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𝑙𝑛𝑦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𝑠𝑖𝑛𝑥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GB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sz="22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</m:num>
                        <m:den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𝑠𝑖𝑛𝑥</m:t>
                          </m:r>
                        </m:den>
                      </m:f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GB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𝑠𝑖𝑛𝑥</m:t>
                            </m:r>
                          </m:den>
                        </m:f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  <m:func>
                          <m:funcPr>
                            <m:ctrlPr>
                              <a:rPr lang="en-GB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𝑠𝑖𝑛𝑥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GB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GB" sz="22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2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𝑠𝑖𝑛𝑥</m:t>
                            </m:r>
                          </m:e>
                        </m:d>
                      </m:e>
                      <m:sup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𝑐𝑜𝑠𝑥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𝑐𝑜𝑡𝑥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𝑠𝑖𝑛𝑥</m:t>
                    </m:r>
                    <m:func>
                      <m:funcPr>
                        <m:ctrlPr>
                          <a:rPr lang="en-GB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32C9B37-3B8A-4984-9D7C-2A1E0DDA4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4111"/>
                <a:ext cx="10515600" cy="6361772"/>
              </a:xfrm>
              <a:blipFill rotWithShape="1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8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CE23824-E880-410E-BE75-42A9EC74F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5976"/>
                <a:ext cx="10515600" cy="64321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Derivatives: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notation for the second (or higher) derivative is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</m:oMath>
                  </m:oMathPara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 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derivative.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 </a:t>
                </a:r>
                <a:r>
                  <a:rPr lang="en-US" sz="2000" dirty="0"/>
                  <a:t>Determine the fourth derivative </a:t>
                </a:r>
                <a:r>
                  <a:rPr lang="en-US" sz="2000" dirty="0" smtClean="0"/>
                  <a:t>of </a:t>
                </a:r>
                <a:r>
                  <a:rPr lang="en-US" sz="2000" dirty="0"/>
                  <a:t> 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0" i="1" dirty="0" smtClean="0">
                        <a:latin typeface="Cambria Math"/>
                      </a:rPr>
                      <m:t>2</m:t>
                    </m:r>
                    <m:r>
                      <a:rPr lang="en-US" sz="2000" b="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0" i="1" dirty="0" smtClean="0">
                        <a:latin typeface="Cambria Math"/>
                      </a:rPr>
                      <m:t>0</m:t>
                    </m:r>
                  </m:oMath>
                </a14:m>
                <a:endParaRPr lang="en-US" sz="2000" b="0" dirty="0" smtClean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6</m:t>
                    </m:r>
                    <m:r>
                      <a:rPr lang="en-US" sz="2000" b="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b="0" dirty="0" smtClean="0">
                    <a:latin typeface="Times New Roman" panose="02020603050405020304" pitchFamily="18" charset="0"/>
                  </a:rPr>
                  <a:t>,</a:t>
                </a:r>
                <a:r>
                  <a:rPr lang="en-GB" sz="2000" dirty="0" smtClean="0"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′′</m:t>
                        </m:r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6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GB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            </m:t>
                        </m:r>
                        <m:r>
                          <a:rPr lang="en-US" sz="2000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000" dirty="0"/>
                  <a:t>Determine the </a:t>
                </a:r>
                <a:r>
                  <a:rPr lang="en-US" sz="2000" dirty="0" smtClean="0"/>
                  <a:t>second </a:t>
                </a:r>
                <a:r>
                  <a:rPr lang="en-US" sz="2000" dirty="0"/>
                  <a:t>derivative of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</a:rPr>
                          <m:t>5</m:t>
                        </m:r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p>
                    </m:sSup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00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pl-PL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sz="2000" i="1" dirty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pl-PL" sz="2000" i="1" dirty="0">
                            <a:latin typeface="Cambria Math"/>
                          </a:rPr>
                          <m:t>𝑑𝑧</m:t>
                        </m:r>
                      </m:den>
                    </m:f>
                    <m:r>
                      <a:rPr lang="pl-PL" sz="2000" i="1" dirty="0" smtClean="0">
                        <a:latin typeface="Cambria Math"/>
                      </a:rPr>
                      <m:t>=−</m:t>
                    </m:r>
                    <m:r>
                      <a:rPr lang="pl-PL" sz="2000" i="1" dirty="0" smtClean="0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</a:rPr>
                          <m:t>5</m:t>
                        </m:r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p>
                    </m:sSup>
                    <m:r>
                      <a:rPr lang="pl-PL" sz="2000" i="1" dirty="0" smtClean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8</m:t>
                    </m:r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pl-PL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sz="2000" i="1" dirty="0">
                            <a:latin typeface="Cambria Math"/>
                          </a:rPr>
                          <m:t>8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  <m:r>
                      <a:rPr lang="pl-PL" sz="2000" i="1" dirty="0" smtClean="0">
                        <a:latin typeface="Cambria Math"/>
                      </a:rPr>
                      <m:t>=−</m:t>
                    </m:r>
                    <m:r>
                      <a:rPr lang="pl-PL" sz="2000" i="1" dirty="0" smtClean="0">
                        <a:latin typeface="Cambria Math"/>
                      </a:rPr>
                      <m:t>5</m:t>
                    </m:r>
                    <m:sSup>
                      <m:sSupPr>
                        <m:ctrlPr>
                          <a:rPr lang="pl-PL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2000" i="1" dirty="0">
                            <a:latin typeface="Cambria Math"/>
                          </a:rPr>
                          <m:t>−</m:t>
                        </m:r>
                        <m:r>
                          <a:rPr lang="pl-PL" sz="2000" i="1" dirty="0">
                            <a:latin typeface="Cambria Math"/>
                          </a:rPr>
                          <m:t>5</m:t>
                        </m:r>
                        <m:r>
                          <a:rPr lang="pl-PL" sz="2000" i="1" dirty="0">
                            <a:latin typeface="Cambria Math"/>
                          </a:rPr>
                          <m:t>𝑧</m:t>
                        </m:r>
                      </m:sup>
                    </m:sSup>
                    <m:r>
                      <a:rPr lang="pl-PL" sz="2000" i="1" dirty="0" smtClean="0">
                        <a:latin typeface="Cambria Math"/>
                      </a:rPr>
                      <m:t>+</m:t>
                    </m:r>
                    <m:r>
                      <a:rPr lang="pl-PL" sz="2000" i="1" dirty="0" smtClean="0">
                        <a:latin typeface="Cambria Math"/>
                      </a:rPr>
                      <m:t>32</m:t>
                    </m:r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l-PL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l-PL" sz="2000" i="1" dirty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l-PL" sz="2000" i="1" dirty="0">
                            <a:latin typeface="Cambria Math"/>
                          </a:rPr>
                          <m:t>−</m:t>
                        </m:r>
                        <m:r>
                          <a:rPr lang="pl-PL" sz="2000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The </a:t>
                </a:r>
                <a:r>
                  <a:rPr lang="en-US" sz="2000" dirty="0">
                    <a:solidFill>
                      <a:srgbClr val="000000"/>
                    </a:solidFill>
                  </a:rPr>
                  <a:t>second derivative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is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Helvetica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𝑑𝑧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/>
                      </a:rPr>
                      <m:t>25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𝑧</m:t>
                        </m:r>
                      </m:sup>
                    </m:sSup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/>
                      </a:rPr>
                      <m:t>32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GB" sz="2000" dirty="0"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E23824-E880-410E-BE75-42A9EC74F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5976"/>
                <a:ext cx="10515600" cy="6432110"/>
              </a:xfrm>
              <a:blipFill rotWithShape="1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76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885" y="238538"/>
                <a:ext cx="10927915" cy="661946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200" b="1" dirty="0" smtClean="0">
                    <a:latin typeface="+mj-lt"/>
                    <a:cs typeface="Times New Roman" panose="02020603050405020304" pitchFamily="18" charset="0"/>
                  </a:rPr>
                  <a:t>Application of Derivative:</a:t>
                </a:r>
              </a:p>
              <a:p>
                <a:pPr marL="0" indent="0">
                  <a:buNone/>
                </a:pPr>
                <a:r>
                  <a:rPr lang="en-GB" sz="2200" b="1" dirty="0" smtClean="0">
                    <a:latin typeface="+mj-lt"/>
                    <a:cs typeface="Times New Roman" panose="02020603050405020304" pitchFamily="18" charset="0"/>
                  </a:rPr>
                  <a:t>Taylor </a:t>
                </a:r>
                <a:r>
                  <a:rPr lang="en-GB" sz="2200" b="1" dirty="0">
                    <a:latin typeface="+mj-lt"/>
                    <a:cs typeface="Times New Roman" panose="02020603050405020304" pitchFamily="18" charset="0"/>
                  </a:rPr>
                  <a:t>and </a:t>
                </a:r>
                <a:r>
                  <a:rPr lang="en-GB" sz="2200" b="1" dirty="0" err="1">
                    <a:latin typeface="+mj-lt"/>
                    <a:cs typeface="Times New Roman" panose="02020603050405020304" pitchFamily="18" charset="0"/>
                  </a:rPr>
                  <a:t>Maclaurin</a:t>
                </a:r>
                <a:r>
                  <a:rPr lang="en-GB" sz="2200" b="1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GB" sz="2200" b="1" dirty="0" smtClean="0">
                    <a:latin typeface="+mj-lt"/>
                    <a:cs typeface="Times New Roman" panose="02020603050405020304" pitchFamily="18" charset="0"/>
                  </a:rPr>
                  <a:t>Series: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Def.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function with derivatives of all orders throughout some interval containing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an interior point. Then the </a:t>
                </a: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Taylor series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generated by the function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the point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2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2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nary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sz="2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we get the </a:t>
                </a:r>
                <a:r>
                  <a:rPr lang="en-GB" sz="22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Maclaurin series</a:t>
                </a:r>
                <a:r>
                  <a:rPr lang="en-GB" sz="2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That is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2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2!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2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nary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ar-IQ" sz="2200" dirty="0">
                  <a:latin typeface="+mj-lt"/>
                </a:endParaRPr>
              </a:p>
              <a:p>
                <a:pPr marL="0" indent="0">
                  <a:buNone/>
                </a:pPr>
                <a:endParaRPr lang="ar-IQ" sz="22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885" y="238538"/>
                <a:ext cx="10927915" cy="6619461"/>
              </a:xfrm>
              <a:blipFill rotWithShape="1">
                <a:blip r:embed="rId2"/>
                <a:stretch>
                  <a:fillRect l="-725" t="-1105" r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8292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6550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833" y="490330"/>
                <a:ext cx="10952967" cy="608583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Taylor series for the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   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 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GB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2!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3!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833" y="490330"/>
                <a:ext cx="10952967" cy="6085834"/>
              </a:xfrm>
              <a:blipFill rotWithShape="1">
                <a:blip r:embed="rId2"/>
                <a:stretch>
                  <a:fillRect l="-612" b="-10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0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3359" y="651353"/>
                <a:ext cx="10940441" cy="552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Taylor series for the function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𝑙𝑛𝑥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𝑥𝑙𝑛𝑥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𝑒𝑙𝑛𝑒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𝑙𝑛𝑥</m:t>
                      </m:r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 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𝑙𝑛𝑒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          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GB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    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𝑥𝑙𝑛𝑥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=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sz="2200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359" y="651353"/>
                <a:ext cx="10940441" cy="5525610"/>
              </a:xfrm>
              <a:blipFill rotWithShape="1"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73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521" y="338203"/>
                <a:ext cx="11198268" cy="615027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the Maclaurin series for the following functions: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𝑠𝑖𝑛𝑥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2.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3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GB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cs typeface="Times New Roman" panose="02020603050405020304" pitchFamily="18" charset="0"/>
                  </a:rPr>
                  <a:t>          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.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GB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𝑠𝑖𝑛𝑥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𝑐𝑜𝑠𝑥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</m:t>
                      </m:r>
                      <m:sSup>
                        <m:sSup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𝑠𝑖𝑛𝑥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𝑐𝑜𝑠𝑥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</m:t>
                      </m:r>
                      <m:sSup>
                        <m:sSup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𝑠𝑖𝑛𝑥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</m:t>
                    </m:r>
                    <m:sSup>
                      <m:sSupPr>
                        <m:ctrlPr>
                          <a:rPr lang="en-GB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GB" sz="24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24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GB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 smtClean="0">
                    <a:cs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 −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521" y="338203"/>
                <a:ext cx="11198268" cy="6150279"/>
              </a:xfrm>
              <a:blipFill rotWithShape="1">
                <a:blip r:embed="rId2"/>
                <a:stretch>
                  <a:fillRect l="-327" t="-138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65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624" y="338202"/>
                <a:ext cx="11053175" cy="61878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Replace each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m:rPr>
                        <m:nor/>
                      </m:rPr>
                      <a:rPr lang="en-GB" sz="2400" dirty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−…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624" y="338202"/>
                <a:ext cx="11053175" cy="6187857"/>
              </a:xfrm>
              <a:blipFill rotWithShape="1">
                <a:blip r:embed="rId2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16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1320</Words>
  <Application>Microsoft Office PowerPoint</Application>
  <PresentationFormat>Custom</PresentationFormat>
  <Paragraphs>83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Differentiation</dc:title>
  <dc:creator>reman duhok</dc:creator>
  <cp:lastModifiedBy>Maher</cp:lastModifiedBy>
  <cp:revision>95</cp:revision>
  <dcterms:created xsi:type="dcterms:W3CDTF">2021-02-09T17:33:47Z</dcterms:created>
  <dcterms:modified xsi:type="dcterms:W3CDTF">2022-03-27T12:46:01Z</dcterms:modified>
</cp:coreProperties>
</file>