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83" r:id="rId3"/>
    <p:sldId id="275" r:id="rId4"/>
    <p:sldId id="277" r:id="rId5"/>
    <p:sldId id="280" r:id="rId6"/>
    <p:sldId id="282" r:id="rId7"/>
    <p:sldId id="284" r:id="rId8"/>
    <p:sldId id="285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720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A97C5B5-860C-4D06-ADA8-DC80ADEDD491}" type="datetimeFigureOut">
              <a:rPr lang="ar-IQ" smtClean="0"/>
              <a:t>02/09/1443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BA2A394-7FA7-480B-A47A-7D045FEE3735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47850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A394-7FA7-480B-A47A-7D045FEE3735}" type="slidenum">
              <a:rPr lang="ar-IQ" smtClean="0"/>
              <a:t>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957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EB7AA-56AA-4268-A509-FF312DB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165341-460F-4F17-BECD-013AA001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5D41D5-5512-4397-9082-754CF15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32A08-C18C-411E-BA9F-36D0C1E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256F77-0568-4CA9-8F31-43B2464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813FB-7059-4740-A0FA-4EA1CBE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12D66E-B1AC-459A-9294-7431DA73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C0D57-CCB8-4B2D-B204-7841204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274BD-24EA-491E-B5FF-FA07142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4C2D7-8AB7-44D2-8B62-2CE7F0F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3CA528-C391-4D14-A140-5B5804E7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571CD8-DA21-4884-83F3-34032D6F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F8202-31AF-4D1E-ACE7-C7C02A7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23D52-3D0E-49E9-858E-78A48E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04AACB-B750-49AC-8E87-EEEBCD7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28BF9-6431-480B-B4D2-6511613C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FCD3AE-C2C1-4EBD-8976-B6C4E93F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0391D4-B0C8-45E4-A465-663FD69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9FEB6-18A5-4B75-AA1F-79A7C50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82DAE-0298-4F9A-AAB6-5AA75B7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FD4C8-B57C-4521-AAFC-7428F18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462865-E3C3-40CB-A9ED-F28CAF6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7A52EE-1306-490A-A1C6-68DD1EA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B9638A-C472-41A9-AD45-BF8E14E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D757E-2B08-441C-9905-5ED44611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1B2FD-1448-4DBF-9994-B6CA259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DE31-9658-4C86-86AF-E660383D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D61069-EDB8-43FA-BBF8-D0E0237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914332-4EC6-4F18-9A3C-23406B44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35E2F-911A-4FF3-B436-4F209F4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89509A-9BF1-4A84-869F-AC0D892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4ED8F-39BB-44DC-BF0E-FEE5829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80D7E5-7130-424C-BE1F-78099A83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9DB1E2-31B0-4071-B562-F10A480C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C7FAEA-0066-4641-9830-A4235240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617BC2-A927-489F-9641-2DEA85D18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659DF5-6D62-41B5-8266-FAA0118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CE2B3AC-F8FC-4FBC-A016-2C433DA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57331D-8912-49F6-96AB-E3AC84A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E6B53-EA74-4E85-B786-358AED9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E44462-AF3B-4750-8552-69754EE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5FDF85-ECDF-471D-95D8-B9DB57C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1FED5-3CBF-4214-BA07-21C2F4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A3DA1D-7023-4D4A-9BAC-8070ACE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81F74B-6872-4CCC-878D-8D0D462E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E0335F-E6C4-431D-83D1-83ACD2A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7CD8A-0BFB-42CE-B0BC-29F454F3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FBAEE-7CF8-43E7-B84A-87A739C4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E273DC-53A3-4502-9546-F11B3BB8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65B703-E2C8-44DB-92EF-4A9DD93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A773B-323A-4B14-89E8-2E3A2B6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5D96E2-8C6C-41F8-85E1-08D99495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17220-F035-439C-9D6E-52F9E69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ADCA0-7452-4466-8B5B-05DB6CDB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3D06C3-ED8A-4835-A551-91FA9763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A27C9F-4C2B-4FBC-B52E-E17B50B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0DB89-FE76-46F9-9A1A-9C42D21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C2C716-B639-4500-A73F-C9BFA53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259376-0CBD-42BA-85D5-F9D660F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F1504-DA4D-41A6-8781-4C29FAF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20A086-E921-4A30-B653-03F7A26D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484-FCCB-48F8-89F4-780DB9C313B5}" type="datetimeFigureOut">
              <a:rPr lang="en-GB" smtClean="0"/>
              <a:t>03/04/2022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CB84F-B6B7-4597-B371-C44CDEEA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1D4A7-4031-410B-AB29-E9C0555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671" y="275574"/>
                <a:ext cx="10790129" cy="632564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Maximum and Minimum points: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i="1" dirty="0"/>
                  <a:t>The </a:t>
                </a:r>
                <a:r>
                  <a:rPr lang="en-US" i="1" dirty="0">
                    <a:solidFill>
                      <a:srgbClr val="FF0000"/>
                    </a:solidFill>
                  </a:rPr>
                  <a:t>derivative of f(x)</a:t>
                </a:r>
                <a:r>
                  <a:rPr lang="en-US" i="1" dirty="0"/>
                  <a:t> at the point x is equal to </a:t>
                </a:r>
                <a:r>
                  <a:rPr lang="en-US" i="1" dirty="0">
                    <a:solidFill>
                      <a:srgbClr val="FF0000"/>
                    </a:solidFill>
                  </a:rPr>
                  <a:t>the slope of the tangent</a:t>
                </a:r>
                <a:br>
                  <a:rPr lang="en-US" i="1" dirty="0">
                    <a:solidFill>
                      <a:srgbClr val="FF0000"/>
                    </a:solidFill>
                  </a:rPr>
                </a:br>
                <a:r>
                  <a:rPr lang="en-US" i="1" dirty="0">
                    <a:solidFill>
                      <a:srgbClr val="FF0000"/>
                    </a:solidFill>
                  </a:rPr>
                  <a:t>to y = f(x) at x.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The graph of a function </a:t>
                </a:r>
                <a:r>
                  <a:rPr lang="en-US" sz="2400" i="1" dirty="0"/>
                  <a:t>y </a:t>
                </a:r>
                <a:r>
                  <a:rPr lang="en-US" sz="2400" dirty="0"/>
                  <a:t>= 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 has a 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 maximum</a:t>
                </a:r>
                <a:r>
                  <a:rPr lang="en-US" sz="2400" dirty="0"/>
                  <a:t> at the point where the graph changes from increasing to decreasing. At this point the tangent has </a:t>
                </a:r>
                <a:r>
                  <a:rPr lang="en-US" sz="2400" i="1" dirty="0"/>
                  <a:t>zero slope</a:t>
                </a:r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graph has a 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local minimum</a:t>
                </a:r>
                <a:r>
                  <a:rPr lang="en-US" sz="2400" dirty="0"/>
                  <a:t> at the point where the graph changes from decreasing to increasing. Again, at this point the tangent has </a:t>
                </a:r>
                <a:r>
                  <a:rPr lang="en-US" sz="2400" i="1" dirty="0"/>
                  <a:t>zero slope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Critical points </a:t>
                </a:r>
                <a:r>
                  <a:rPr lang="en-US" sz="2400" dirty="0"/>
                  <a:t>are where the slope of the function is zero or undefined.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Any point at which the tangent to the graph is horizontal is called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stationary point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We can locate stationary points by looking for points at </a:t>
                </a:r>
                <a:r>
                  <a:rPr lang="en-US" sz="2400" dirty="0" smtClean="0"/>
                  <a:t>which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0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671" y="275574"/>
                <a:ext cx="10790129" cy="6325642"/>
              </a:xfrm>
              <a:blipFill rotWithShape="1">
                <a:blip r:embed="rId3"/>
                <a:stretch>
                  <a:fillRect l="-960" t="-2408" b="-67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501" y="3344340"/>
            <a:ext cx="22002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25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Theorem: ‘Increasing and Decreasing’</a:t>
            </a: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Suppose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is a differentiable function on an open interval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</a:t>
                </a:r>
                <a:r>
                  <a:rPr lang="en-US" dirty="0"/>
                  <a:t> 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′(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)&gt;</m:t>
                    </m:r>
                  </m:oMath>
                </a14:m>
                <a:r>
                  <a:rPr lang="en-US" dirty="0" smtClean="0"/>
                  <a:t>0</a:t>
                </a:r>
                <a:r>
                  <a:rPr lang="en-US" dirty="0"/>
                  <a:t> on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, then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is increasing on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 and similarly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′(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)&lt;0</m:t>
                    </m:r>
                  </m:oMath>
                </a14:m>
                <a:r>
                  <a:rPr lang="en-US" dirty="0"/>
                  <a:t> on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/>
                  <a:t>, then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 is decreasing on 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49" y="3773039"/>
            <a:ext cx="23145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41" y="3773039"/>
            <a:ext cx="25336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57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ADADF52-8DA9-4740-8509-010786398D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674" y="193772"/>
                <a:ext cx="10515600" cy="64039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 Example:  </a:t>
                </a:r>
                <a:r>
                  <a:rPr lang="en-US" sz="2000" dirty="0"/>
                  <a:t>Given 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 smtClean="0">
                        <a:latin typeface="Cambria Math"/>
                      </a:rPr>
                      <m:t>) = 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baseline="30000" dirty="0">
                        <a:latin typeface="Cambria Math"/>
                      </a:rPr>
                      <m:t>𝟑</m:t>
                    </m:r>
                    <m:r>
                      <a:rPr lang="en-US" sz="2000" b="1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𝟔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baseline="30000" dirty="0"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𝟗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𝟏𝟓</m:t>
                    </m:r>
                  </m:oMath>
                </a14:m>
                <a:r>
                  <a:rPr lang="en-US" sz="2000" dirty="0"/>
                  <a:t> , find any and all local maximums and </a:t>
                </a:r>
                <a:r>
                  <a:rPr lang="en-US" sz="2000" dirty="0" smtClean="0"/>
                  <a:t>minimums: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000" b="1" u="sng" dirty="0" smtClean="0"/>
                  <a:t>Step </a:t>
                </a:r>
                <a:r>
                  <a:rPr lang="en-US" sz="2000" b="1" u="sng" dirty="0"/>
                  <a:t>1</a:t>
                </a:r>
                <a14:m>
                  <m:oMath xmlns:m="http://schemas.openxmlformats.org/officeDocument/2006/math">
                    <m:r>
                      <a:rPr lang="en-US" sz="2000" b="1" i="1" u="sng" dirty="0" smtClean="0">
                        <a:latin typeface="Cambria Math"/>
                      </a:rPr>
                      <m:t>.</m:t>
                    </m:r>
                    <m:r>
                      <a:rPr lang="en-US" sz="2000" b="1" i="1" dirty="0" smtClean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 ′(</m:t>
                    </m:r>
                    <m:r>
                      <a:rPr lang="en-US" sz="2000" b="1" i="1" dirty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 = 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, Set derivative equal to zero and solve for "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" to find critical points</a:t>
                </a:r>
                <a:r>
                  <a:rPr lang="en-US" sz="2000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𝑓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) = 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</a:rPr>
                        <m:t>3</m:t>
                      </m:r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i="1" dirty="0">
                          <a:latin typeface="Cambria Math"/>
                        </a:rPr>
                        <m:t>6</m:t>
                      </m:r>
                      <m:r>
                        <a:rPr lang="en-US" sz="2000" i="1" dirty="0">
                          <a:latin typeface="Cambria Math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</a:rPr>
                        <m:t>2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9</m:t>
                      </m:r>
                      <m:r>
                        <a:rPr lang="en-US" sz="2000" i="1" dirty="0"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′(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) = 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i="1" baseline="30000" dirty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12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</a:rPr>
                        <m:t>2</m:t>
                      </m:r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i="1" dirty="0">
                          <a:latin typeface="Cambria Math"/>
                        </a:rPr>
                        <m:t>12</m:t>
                      </m:r>
                      <m:r>
                        <a:rPr lang="en-US" sz="2000" i="1" dirty="0"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9</m:t>
                      </m:r>
                      <m:r>
                        <a:rPr lang="en-US" sz="2000" i="1" dirty="0">
                          <a:latin typeface="Cambria Math"/>
                        </a:rPr>
                        <m:t> = </m:t>
                      </m:r>
                      <m:r>
                        <a:rPr lang="en-US" sz="2000" i="1" dirty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baseline="30000" dirty="0">
                          <a:latin typeface="Cambria Math"/>
                        </a:rPr>
                        <m:t>2</m:t>
                      </m:r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r>
                        <a:rPr lang="en-US" sz="2000" i="1" dirty="0">
                          <a:latin typeface="Cambria Math"/>
                        </a:rPr>
                        <m:t>4</m:t>
                      </m:r>
                      <m:r>
                        <a:rPr lang="en-US" sz="2000" i="1" dirty="0"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r>
                        <a:rPr lang="en-US" sz="2000" i="1" dirty="0">
                          <a:latin typeface="Cambria Math"/>
                        </a:rPr>
                        <m:t>3</m:t>
                      </m:r>
                      <m:r>
                        <a:rPr lang="en-US" sz="2000" i="1" dirty="0">
                          <a:latin typeface="Cambria Math"/>
                        </a:rPr>
                        <m:t>) = </m:t>
                      </m:r>
                      <m:r>
                        <a:rPr lang="en-US" sz="2000" i="1" dirty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dirty="0" smtClean="0">
                          <a:latin typeface="Cambria Math"/>
                        </a:rPr>
                        <m:t>(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</a:rPr>
                        <m:t>1</m:t>
                      </m:r>
                      <m:r>
                        <a:rPr lang="en-US" sz="2000" i="1" dirty="0" smtClean="0">
                          <a:latin typeface="Cambria Math"/>
                        </a:rPr>
                        <m:t>)(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−</m:t>
                      </m:r>
                      <m:r>
                        <a:rPr lang="en-US" sz="2000" i="1" dirty="0" smtClean="0">
                          <a:latin typeface="Cambria Math"/>
                        </a:rPr>
                        <m:t>3</m:t>
                      </m:r>
                      <m:r>
                        <a:rPr lang="en-US" sz="2000" i="1" dirty="0" smtClean="0">
                          <a:latin typeface="Cambria Math"/>
                        </a:rPr>
                        <m:t>) = </m:t>
                      </m:r>
                      <m:r>
                        <a:rPr lang="en-US" sz="2000" i="1" dirty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1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𝑜𝑟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2000" b="1" dirty="0" smtClean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u="sng" dirty="0" smtClean="0"/>
                  <a:t>Step2.</a:t>
                </a:r>
                <a:r>
                  <a:rPr lang="en-US" sz="2000" dirty="0" smtClean="0"/>
                  <a:t> Ok</a:t>
                </a:r>
                <a:r>
                  <a:rPr lang="en-US" sz="2000" dirty="0"/>
                  <a:t>, now we have our critical points but which one is the minimum and which one is the maximum? 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/>
                </a:r>
                <a:br>
                  <a:rPr lang="en-US" sz="2000" b="1" dirty="0"/>
                </a:b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2000" b="1" u="sng" dirty="0" smtClean="0">
                    <a:cs typeface="Times New Roman" panose="02020603050405020304" pitchFamily="18" charset="0"/>
                  </a:rPr>
                  <a:t>Step3. </a:t>
                </a:r>
                <a:r>
                  <a:rPr lang="en-GB" sz="2000" dirty="0" smtClean="0">
                    <a:cs typeface="Times New Roman" panose="02020603050405020304" pitchFamily="18" charset="0"/>
                  </a:rPr>
                  <a:t>There is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local</m:t>
                    </m:r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maximum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1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local mimimum 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</a:rPr>
                      <m:t>3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ADADF52-8DA9-4740-8509-010786398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674" y="193772"/>
                <a:ext cx="10515600" cy="6403975"/>
              </a:xfrm>
              <a:blipFill rotWithShape="1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18" y="4100559"/>
            <a:ext cx="4059001" cy="119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2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32C9B37-3B8A-4984-9D7C-2A1E0DDA4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4111"/>
                <a:ext cx="10515600" cy="63617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Example: </a:t>
                </a:r>
                <a:r>
                  <a:rPr lang="en-US" sz="2400" dirty="0"/>
                  <a:t> </a:t>
                </a:r>
                <a:r>
                  <a:rPr lang="en-US" sz="2400" dirty="0" smtClean="0"/>
                  <a:t>Find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critical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point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𝑜𝑓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)=</m:t>
                    </m:r>
                    <m:r>
                      <a:rPr lang="en-US" sz="2400" i="1" dirty="0" err="1">
                        <a:latin typeface="Cambria Math"/>
                      </a:rPr>
                      <m:t>𝑥</m:t>
                    </m:r>
                    <m:r>
                      <a:rPr lang="en-US" sz="2400" i="1" dirty="0" err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?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𝑓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𝑥</m:t>
                      </m:r>
                      <m:r>
                        <a:rPr lang="en-US" sz="2400" i="1" dirty="0">
                          <a:latin typeface="Cambria Math"/>
                        </a:rPr>
                        <m:t>)=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=</m:t>
                      </m:r>
                      <m:r>
                        <a:rPr lang="en-US" sz="2400" b="0" i="1" dirty="0" smtClean="0">
                          <a:latin typeface="Cambria Math"/>
                        </a:rPr>
                        <m:t>1−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  ⇒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  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   ⇒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2400" b="0" i="0" dirty="0" smtClean="0">
                        <a:latin typeface="Cambria Math"/>
                      </a:rPr>
                      <m:t>    </m:t>
                    </m:r>
                  </m:oMath>
                </a14:m>
                <a:r>
                  <a:rPr lang="en-US" sz="2400" dirty="0" smtClean="0"/>
                  <a:t>⇒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 smtClean="0"/>
                  <a:t>There is a local minimum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=0.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32C9B37-3B8A-4984-9D7C-2A1E0DDA4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4111"/>
                <a:ext cx="10515600" cy="6361772"/>
              </a:xfrm>
              <a:blipFill rotWithShape="1">
                <a:blip r:embed="rId2"/>
                <a:stretch>
                  <a:fillRect l="-928" b="-1254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608" y="3657599"/>
            <a:ext cx="3191870" cy="214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88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CE23824-E880-410E-BE75-42A9EC74F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 smtClean="0"/>
                  <a:t>Example: The </a:t>
                </a:r>
                <a:r>
                  <a:rPr lang="en-US" sz="2000" dirty="0"/>
                  <a:t>function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)=|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  <m:r>
                      <a:rPr lang="en-US" sz="2000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 has a critical point (local minimum) at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𝑐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r>
                      <a:rPr lang="en-US" sz="200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. The derivative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does not exist at this point</a:t>
                </a:r>
                <a:r>
                  <a:rPr lang="en-US" sz="2000" dirty="0" smtClean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CE23824-E880-410E-BE75-42A9EC74F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976"/>
                <a:ext cx="10515600" cy="6432110"/>
              </a:xfrm>
              <a:blipFill rotWithShape="1"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37" y="2118460"/>
            <a:ext cx="3189027" cy="267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9768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885" y="238538"/>
                <a:ext cx="10927915" cy="66194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Example: The </a:t>
                </a:r>
                <a:r>
                  <a:rPr lang="en-US" sz="2400" dirty="0"/>
                  <a:t>function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)=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 has </a:t>
                </a:r>
                <a:r>
                  <a:rPr lang="en-US" sz="2400" dirty="0"/>
                  <a:t>a critical point (local maximum) at 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. </a:t>
                </a:r>
                <a:r>
                  <a:rPr lang="en-US" sz="2400" b="1" dirty="0"/>
                  <a:t>The derivative is zero </a:t>
                </a:r>
                <a:r>
                  <a:rPr lang="en-US" sz="2400" dirty="0"/>
                  <a:t>at </a:t>
                </a:r>
                <a:r>
                  <a:rPr lang="en-US" sz="2400" dirty="0" smtClean="0"/>
                  <a:t>this point.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𝑓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latin typeface="Cambria Math"/>
                        </a:rPr>
                        <m:t>𝑥</m:t>
                      </m:r>
                      <m:r>
                        <a:rPr lang="en-US" sz="2400" i="1" dirty="0">
                          <a:latin typeface="Cambria Math"/>
                        </a:rPr>
                        <m:t>)=</m:t>
                      </m:r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𝑥</m:t>
                      </m:r>
                      <m:r>
                        <a:rPr lang="en-US" sz="2400" i="1" dirty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r>
                        <a:rPr lang="en-US" sz="2400" i="1" dirty="0" smtClean="0">
                          <a:latin typeface="Cambria Math"/>
                        </a:rPr>
                        <m:t>′(</m:t>
                      </m:r>
                      <m:r>
                        <a:rPr lang="en-US" sz="2400" i="1" dirty="0" smtClean="0">
                          <a:latin typeface="Cambria Math"/>
                        </a:rPr>
                        <m:t>𝑥</m:t>
                      </m:r>
                      <m:r>
                        <a:rPr lang="en-US" sz="2400" i="1" dirty="0" smtClean="0">
                          <a:latin typeface="Cambria Math"/>
                        </a:rPr>
                        <m:t>)=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′(</m:t>
                    </m:r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</a:rPr>
                      <m:t>,⇒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b="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⇒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/>
                </a:r>
                <a:br>
                  <a:rPr lang="en-US" sz="2400" dirty="0"/>
                </a:b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ar-IQ" sz="2200" dirty="0">
                  <a:latin typeface="+mj-lt"/>
                </a:endParaRPr>
              </a:p>
              <a:p>
                <a:pPr marL="0" indent="0">
                  <a:buNone/>
                </a:pPr>
                <a:endParaRPr lang="ar-IQ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885" y="238538"/>
                <a:ext cx="10927915" cy="6619461"/>
              </a:xfrm>
              <a:blipFill rotWithShape="1">
                <a:blip r:embed="rId2"/>
                <a:stretch>
                  <a:fillRect l="-892" t="-128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28292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ar-IQ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640" y="3244334"/>
            <a:ext cx="3016368" cy="289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07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150125"/>
            <a:ext cx="10515600" cy="80358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The main value theorem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6036" y="941696"/>
                <a:ext cx="10657764" cy="5235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Suppose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 </m:t>
                    </m:r>
                  </m:oMath>
                </a14:m>
                <a:r>
                  <a:rPr lang="en-US" sz="2400" dirty="0"/>
                  <a:t>is a function that satisfies both of the following.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 is continuous on the closed interval 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en-US" sz="2400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 is differentiable on the open interval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).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Then there is a number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400" dirty="0"/>
                  <a:t> such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&lt;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 &lt;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 and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r>
                        <a:rPr lang="en-US" sz="2400" i="1" dirty="0" smtClean="0">
                          <a:latin typeface="Cambria Math"/>
                        </a:rPr>
                        <m:t>′(</m:t>
                      </m:r>
                      <m:r>
                        <a:rPr lang="en-US" sz="2400" i="1" dirty="0" smtClean="0">
                          <a:latin typeface="Cambria Math"/>
                        </a:rPr>
                        <m:t>𝑐</m:t>
                      </m:r>
                      <m:r>
                        <a:rPr lang="en-US" sz="2400" i="1" dirty="0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𝑏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)−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𝑓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latin typeface="Cambria Math"/>
                            </a:rPr>
                            <m:t>𝑏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−</m:t>
                          </m:r>
                          <m:r>
                            <a:rPr lang="en-US" sz="2400" i="1" dirty="0" err="1">
                              <a:latin typeface="Cambria Math"/>
                            </a:rPr>
                            <m:t>𝑎</m:t>
                          </m:r>
                        </m:den>
                      </m:f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Or</a:t>
                </a:r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𝑏</m:t>
                      </m:r>
                      <m:r>
                        <a:rPr lang="en-US" sz="2400" i="1" dirty="0" smtClean="0">
                          <a:latin typeface="Cambria Math"/>
                        </a:rPr>
                        <m:t>)−</m:t>
                      </m:r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r>
                        <a:rPr lang="en-US" sz="2400" i="1" dirty="0" smtClean="0">
                          <a:latin typeface="Cambria Math"/>
                        </a:rPr>
                        <m:t>(</m:t>
                      </m:r>
                      <m:r>
                        <a:rPr lang="en-US" sz="2400" i="1" dirty="0" smtClean="0">
                          <a:latin typeface="Cambria Math"/>
                        </a:rPr>
                        <m:t>𝑎</m:t>
                      </m:r>
                      <m:r>
                        <a:rPr lang="en-US" sz="2400" i="1" dirty="0" smtClean="0">
                          <a:latin typeface="Cambria Math"/>
                        </a:rPr>
                        <m:t>)=</m:t>
                      </m:r>
                      <m:r>
                        <a:rPr lang="en-US" sz="2400" i="1" dirty="0" smtClean="0">
                          <a:latin typeface="Cambria Math"/>
                        </a:rPr>
                        <m:t>𝑓</m:t>
                      </m:r>
                      <m:r>
                        <a:rPr lang="en-US" sz="2400" i="1" dirty="0" smtClean="0">
                          <a:latin typeface="Cambria Math"/>
                        </a:rPr>
                        <m:t>′(</m:t>
                      </m:r>
                      <m:r>
                        <a:rPr lang="en-US" sz="2400" i="1" dirty="0" smtClean="0">
                          <a:latin typeface="Cambria Math"/>
                        </a:rPr>
                        <m:t>𝑐</m:t>
                      </m:r>
                      <m:r>
                        <a:rPr lang="en-US" sz="2400" i="1" dirty="0" smtClean="0">
                          <a:latin typeface="Cambria Math"/>
                        </a:rPr>
                        <m:t>)(</m:t>
                      </m:r>
                      <m:r>
                        <a:rPr lang="en-US" sz="2400" i="1" dirty="0" smtClean="0">
                          <a:latin typeface="Cambria Math"/>
                        </a:rPr>
                        <m:t>𝑏</m:t>
                      </m:r>
                      <m:r>
                        <a:rPr lang="en-US" sz="2400" i="1" dirty="0" smtClean="0">
                          <a:latin typeface="Cambria Math"/>
                        </a:rPr>
                        <m:t>−</m:t>
                      </m:r>
                      <m:r>
                        <a:rPr lang="en-US" sz="2400" i="1" dirty="0" smtClean="0">
                          <a:latin typeface="Cambria Math"/>
                        </a:rPr>
                        <m:t>𝑎</m:t>
                      </m:r>
                      <m:r>
                        <a:rPr lang="en-US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036" y="941696"/>
                <a:ext cx="10657764" cy="5235267"/>
              </a:xfrm>
              <a:blipFill rotWithShape="1">
                <a:blip r:embed="rId2"/>
                <a:stretch>
                  <a:fillRect l="-858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5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2012" y="0"/>
                <a:ext cx="11764370" cy="68579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𝑬𝒙𝒂𝒎𝒑𝒍𝒆</m:t>
                    </m:r>
                  </m:oMath>
                </a14:m>
                <a:r>
                  <a:rPr lang="en-US" sz="2400" b="1" i="1" dirty="0" smtClean="0"/>
                  <a:t> :</a:t>
                </a:r>
                <a:r>
                  <a:rPr lang="en-US" sz="2400" dirty="0"/>
                  <a:t> Determine all the numbers </a:t>
                </a:r>
                <a:r>
                  <a:rPr lang="en-US" sz="2400" dirty="0" smtClean="0"/>
                  <a:t>c</a:t>
                </a:r>
                <a:r>
                  <a:rPr lang="en-US" sz="2400" dirty="0"/>
                  <a:t> which satisfy the conclusions of the Mean Value Theorem for the following function</a:t>
                </a:r>
                <a:r>
                  <a:rPr 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𝑥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on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[−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012" y="0"/>
                <a:ext cx="11764370" cy="6857999"/>
              </a:xfrm>
              <a:blipFill rotWithShape="1">
                <a:blip r:embed="rId2"/>
                <a:stretch>
                  <a:fillRect l="-674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9" y="750627"/>
            <a:ext cx="10549719" cy="6005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55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136478"/>
            <a:ext cx="11941791" cy="65645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48" y="122830"/>
            <a:ext cx="12107763" cy="6537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972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28</Words>
  <Application>Microsoft Office PowerPoint</Application>
  <PresentationFormat>Custom</PresentationFormat>
  <Paragraphs>66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Theorem: ‘Increasing and Decreasing’</vt:lpstr>
      <vt:lpstr>PowerPoint Presentation</vt:lpstr>
      <vt:lpstr>PowerPoint Presentation</vt:lpstr>
      <vt:lpstr>PowerPoint Presentation</vt:lpstr>
      <vt:lpstr>PowerPoint Presentation</vt:lpstr>
      <vt:lpstr> The main value theorem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Differentiation</dc:title>
  <dc:creator>reman duhok</dc:creator>
  <cp:lastModifiedBy>Maher</cp:lastModifiedBy>
  <cp:revision>114</cp:revision>
  <dcterms:created xsi:type="dcterms:W3CDTF">2021-02-09T17:33:47Z</dcterms:created>
  <dcterms:modified xsi:type="dcterms:W3CDTF">2022-04-03T14:23:34Z</dcterms:modified>
</cp:coreProperties>
</file>