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56" r:id="rId3"/>
    <p:sldId id="257" r:id="rId4"/>
    <p:sldId id="258" r:id="rId5"/>
    <p:sldId id="260" r:id="rId6"/>
    <p:sldId id="262" r:id="rId7"/>
    <p:sldId id="279" r:id="rId8"/>
    <p:sldId id="265" r:id="rId9"/>
    <p:sldId id="267" r:id="rId10"/>
    <p:sldId id="269" r:id="rId11"/>
    <p:sldId id="270" r:id="rId12"/>
    <p:sldId id="271" r:id="rId13"/>
    <p:sldId id="272" r:id="rId14"/>
    <p:sldId id="273" r:id="rId15"/>
    <p:sldId id="27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-678" y="-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BDE0D71-FD09-478C-BD15-AD059110B323}" type="datetimeFigureOut">
              <a:rPr lang="ar-IQ" smtClean="0"/>
              <a:t>23/09/1443</a:t>
            </a:fld>
            <a:endParaRPr lang="ar-IQ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IQ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75E6E4-207B-4175-82C1-C673362F815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47079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IQ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75E6E4-207B-4175-82C1-C673362F815B}" type="slidenum">
              <a:rPr lang="ar-IQ" smtClean="0"/>
              <a:t>11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81840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411D98-4209-441F-858F-82BCCF0C8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C897A13-AE61-4B15-B432-223BE0C03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600A9E-0333-4C72-B59B-33D42AE1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136-B6B2-47B7-80B3-8109F95BA588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FBD4CD-3ED1-4C6F-A2B7-C645D416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F9FC27-C3CA-44AD-97CD-B7CE4FE3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5862-9D3D-43CD-8268-2C67013B9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26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7C95C-AC8C-4B89-B377-73EF2B2E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8AA503-4CAF-4D61-A518-0C8E79CA0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0143C4-B058-4285-850A-953DFAD0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136-B6B2-47B7-80B3-8109F95BA588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AC9F0F-59F8-47F1-BDD1-BBEB5FA8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E863CF-F67D-4672-BF0B-D109D9BE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5862-9D3D-43CD-8268-2C67013B9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04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97C1586-471E-47D8-9430-5FE0C1615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FD23A70-A0FA-40E6-9F51-DA39A4C30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E4481D-ABB8-40AF-AED8-7835FDBE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136-B6B2-47B7-80B3-8109F95BA588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1CAD1E-DAD6-4D7A-BCC9-A8F9B8EA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C42C71-489F-404E-BD85-DA846A03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5862-9D3D-43CD-8268-2C67013B9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96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C9954B-4E41-47B2-B4DF-FE475501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EEF7D0-8422-47C2-A8CB-6D848FB7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AD447B-C8CF-4F32-A5F8-BF248EED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136-B6B2-47B7-80B3-8109F95BA588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573820-0CEA-439D-BEF5-5FE2916F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9923E1-BF7A-4C92-9093-A817D8CA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5862-9D3D-43CD-8268-2C67013B9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87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3A505D-1427-43FD-AD47-CC21A201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FECFDB2-AC0D-4A51-9417-12A69E828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4AFC0D-01E7-4609-B610-DDAFBF5B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136-B6B2-47B7-80B3-8109F95BA588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EC4E89-738C-469B-8327-B2F4C6BD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FFF156-D0FE-4FCC-90F8-2D6AFCE8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5862-9D3D-43CD-8268-2C67013B9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75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985C58-1AAB-486D-8BA3-5EFAAB7B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2B8EB9-886A-464E-839F-7D2EE68FC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848E5FC-D866-4256-B445-C1BD9F2D0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0DE241-EB55-42F5-A689-DBBCA5CB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136-B6B2-47B7-80B3-8109F95BA588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B67ACE-5D4B-4830-A78D-3F1AB568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4463CA-F976-498B-A727-ACD116D8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5862-9D3D-43CD-8268-2C67013B9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2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484DD2-0058-4CF3-A3A5-F87102C3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A9C347-15F1-40A7-A574-7FCA961AE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B54393C-0ADE-4F57-B123-70636D149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24437C5-6B03-4B59-97A4-248D201C8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9F05BE5-8EB3-44A0-B9AD-D00986AC6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D3439E9-A848-488F-8883-FBC2D11A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136-B6B2-47B7-80B3-8109F95BA588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5DCDF75-81A9-45CF-8DB2-43EE7A01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A183206-CD9F-4506-9308-A5F1334C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5862-9D3D-43CD-8268-2C67013B9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5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3F67F4-AE0C-495D-A73F-8D2DF121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FA704E-8A00-4094-92B9-650558E5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136-B6B2-47B7-80B3-8109F95BA588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9BC32BD-D2C0-4D08-8833-4C4682C9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5845102-5FA8-4427-A85C-1B22D571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5862-9D3D-43CD-8268-2C67013B9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45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9B2789-9315-4B28-B132-DFF69344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136-B6B2-47B7-80B3-8109F95BA588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647686F-B288-4B37-85A2-6E9073F3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DA445AE-631C-4DB0-9336-033E1F3A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5862-9D3D-43CD-8268-2C67013B9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92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EBA61-F0E8-42CD-854E-E3D8B293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3A075C-4EC6-4089-89CD-0082C2FF0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66D70ED-7321-452B-96A9-DEFF0C0D2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E761AB9-42BF-431F-8B42-D3A35E0B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136-B6B2-47B7-80B3-8109F95BA588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E10B5F-66FB-4B93-A160-064BB556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DDCAA27-9B2D-4D6D-98AB-258F4252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5862-9D3D-43CD-8268-2C67013B9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27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7B3AC7-D6C0-477A-B074-F4FFF92C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6184853-A848-449F-94A0-D476138DA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B14571-E4DB-4331-B12E-BE8358C66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F899FC-7850-4C46-96D6-81C1051E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78136-B6B2-47B7-80B3-8109F95BA588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7F2CEFF-D90C-427A-A707-193F55B7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5EF31D-86D9-4C2B-8BD6-D218624E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5862-9D3D-43CD-8268-2C67013B9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54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1927850-4379-4DA1-9BA6-428180E8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9AE1E55-5911-4B2B-9E86-628F2A493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6773E4-B31B-41D9-AC6E-7CBC117C1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78136-B6B2-47B7-80B3-8109F95BA588}" type="datetimeFigureOut">
              <a:rPr lang="en-GB" smtClean="0"/>
              <a:t>24/04/2022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5B1F37-D563-4483-A851-53138B83C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F7D1A4-5E73-4D54-ADED-4656062FA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85862-9D3D-43CD-8268-2C67013B9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15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4" y="243222"/>
            <a:ext cx="6883389" cy="5567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772" y="377800"/>
            <a:ext cx="3672408" cy="3184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C:\Users\Malta Company\Desktop\Capture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28" y="4804919"/>
            <a:ext cx="389490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5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786" y="0"/>
                <a:ext cx="11216014" cy="617696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 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𝑑𝑒𝑔</m:t>
                        </m:r>
                      </m:fName>
                      <m:e>
                        <m:d>
                          <m:d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func>
                      <m:funcPr>
                        <m:ctrlPr>
                          <a:rPr lang="en-GB" sz="20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𝑑𝑒𝑔</m:t>
                        </m:r>
                      </m:fName>
                      <m:e>
                        <m:d>
                          <m:dPr>
                            <m:ctrlPr>
                              <a:rPr lang="en-GB" sz="20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d>
                      </m:e>
                    </m:func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we use a technique to transform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a simpler function. This technique is called the </a:t>
                </a: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partial functions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 smtClean="0">
                    <a:cs typeface="Times New Roman" panose="02020603050405020304" pitchFamily="18" charset="0"/>
                  </a:rPr>
                  <a:t>Example : Find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GB" sz="20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sz="20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GB" sz="2000" dirty="0" smtClean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⟹−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sz="20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sz="20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0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000" i="1"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GB" sz="2000" i="1">
                                              <a:latin typeface="Cambria Math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den>
                                  </m:f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GB" sz="2000" i="1"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GB" sz="2000" i="1">
                                              <a:latin typeface="Cambria Math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ar-IQ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786" y="0"/>
                <a:ext cx="11216014" cy="6176963"/>
              </a:xfrm>
              <a:blipFill rotWithShape="1">
                <a:blip r:embed="rId2"/>
                <a:stretch>
                  <a:fillRect l="-598" r="-435" b="-6120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36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7890" y="162838"/>
                <a:ext cx="11165910" cy="6695161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second part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1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𝒅𝒆𝒈</m:t>
                        </m:r>
                      </m:fName>
                      <m:e>
                        <m:d>
                          <m:dPr>
                            <m:ctrlPr>
                              <a:rPr lang="en-GB" sz="2000" b="1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e>
                        </m:d>
                      </m:e>
                    </m:func>
                    <m:r>
                      <a:rPr lang="en-GB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func>
                      <m:funcPr>
                        <m:ctrlPr>
                          <a:rPr lang="en-GB" sz="2000" b="1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𝒅𝒆𝒈</m:t>
                        </m:r>
                      </m:fName>
                      <m:e>
                        <m:d>
                          <m:dPr>
                            <m:ctrlPr>
                              <a:rPr lang="en-GB" sz="2000" b="1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e>
                        </m:d>
                      </m:e>
                    </m:func>
                    <m:r>
                      <a:rPr lang="en-GB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also consider some cases:</a:t>
                </a:r>
              </a:p>
              <a:p>
                <a:pPr marL="514350" indent="-514350">
                  <a:lnSpc>
                    <a:spcPct val="150000"/>
                  </a:lnSpc>
                  <a:buAutoNum type="romanLcPeriod"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product linear factors, none of them is repeated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),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cs typeface="Times New Roman" panose="02020603050405020304" pitchFamily="18" charset="0"/>
                      </a:rPr>
                      <m:t>     </m:t>
                    </m:r>
                    <m:f>
                      <m:f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Use partial fractions to evaluate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cs typeface="Times New Roman" panose="02020603050405020304" pitchFamily="18" charset="0"/>
                      </a:rPr>
                      <m:t> 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GB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GB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GB" sz="20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)(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 smtClean="0"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num>
                      <m:den>
                        <m:sSup>
                          <m:sSup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ar-IQ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en-GB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f>
                      <m:fPr>
                        <m:ctrlPr>
                          <a:rPr lang="en-GB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d>
                        <m:d>
                          <m:d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𝐵𝑥</m:t>
                        </m:r>
                        <m:d>
                          <m:d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)    </a:t>
                </a:r>
                <a:r>
                  <a:rPr lang="en-GB" sz="2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GB" sz="20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)(</m:t>
                    </m:r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GB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GB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𝐵𝑥</m:t>
                      </m:r>
                      <m:d>
                        <m:d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𝐶𝑥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15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GB" sz="20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15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+(−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+(−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GB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15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)⟹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GB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GB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GB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GB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GB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f>
                                  <m:fPr>
                                    <m:ctrlPr>
                                      <a:rPr lang="en-GB" sz="20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𝑑𝑥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GB" sz="20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GB" sz="2000" i="1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GB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  <m:r>
                                      <a:rPr lang="en-GB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𝑑𝑥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    =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ar-IQ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7890" y="162838"/>
                <a:ext cx="11165910" cy="6695161"/>
              </a:xfrm>
              <a:blipFill rotWithShape="1">
                <a:blip r:embed="rId3"/>
                <a:stretch>
                  <a:fillRect l="-3384" b="-1639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7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734" y="125260"/>
                <a:ext cx="11241066" cy="673274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ii.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If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product of linear factors some of which are repeated, suppose that the first factor is represent n-time. That is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)…</m:t>
                    </m:r>
                    <m:sSub>
                      <m:sSub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Evaluate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  <a:cs typeface="Times New Roman" panose="02020603050405020304" pitchFamily="18" charset="0"/>
                      </a:rPr>
                      <m:t>  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−25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8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−5)</m:t>
                            </m:r>
                          </m:den>
                        </m:f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  <a:cs typeface="Times New Roman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−25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−33</m:t>
                        </m:r>
                      </m:num>
                      <m:den>
                        <m:sSup>
                          <m:sSup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−5)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+1)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−5)</m:t>
                        </m:r>
                      </m:den>
                    </m:f>
                  </m:oMath>
                </a14:m>
                <a:r>
                  <a:rPr lang="en-US" sz="1800" dirty="0" smtClean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−5)+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−5)</m:t>
                          </m:r>
                        </m:den>
                      </m:f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−25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−33=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−5)+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d>
                        <m:d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=−3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If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=1;  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sz="18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−25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sz="18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800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−5)</m:t>
                              </m:r>
                            </m:den>
                          </m:f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+1)</m:t>
                              </m:r>
                            </m:den>
                          </m:f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sz="1800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+1)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GB" sz="18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GB" sz="1800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−3</m:t>
                                      </m:r>
                                    </m:num>
                                    <m:den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−5)</m:t>
                                      </m:r>
                                    </m:den>
                                  </m:f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1800" b="0" i="1" smtClean="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−3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ar-IQ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734" y="125260"/>
                <a:ext cx="11241066" cy="6732740"/>
              </a:xfrm>
              <a:blipFill rotWithShape="1">
                <a:blip r:embed="rId2"/>
                <a:stretch>
                  <a:fillRect l="-434" r="-867" b="-1902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172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2734" y="0"/>
                <a:ext cx="11241066" cy="667637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iii.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If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contains irreducible quadratic factors, none of the following is repeated,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+…+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GB" sz="1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Compute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  <a:cs typeface="Times New Roman" panose="02020603050405020304" pitchFamily="18" charset="0"/>
                      </a:rPr>
                      <m:t> 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sSup>
                              <m:sSupPr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17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sSup>
                              <m:sSupPr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20</m:t>
                            </m:r>
                          </m:den>
                        </m:f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1800" dirty="0" smtClean="0"/>
                  <a:t>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cs typeface="Times New Roman" panose="02020603050405020304" pitchFamily="18" charset="0"/>
                  </a:rPr>
                  <a:t>Solution:</a:t>
                </a:r>
                <a:r>
                  <a:rPr lang="en-GB" sz="1800" dirty="0"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)=(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)(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17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=</m:t>
                      </m:r>
                      <m:f>
                        <m:f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)+(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)(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)(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11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17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)+(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𝐵𝑥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GB" sz="1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If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17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b="0" i="1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=</m:t>
                      </m:r>
                      <m:f>
                        <m:f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sSup>
                                <m:sSupPr>
                                  <m:ctrlPr>
                                    <a:rPr lang="en-GB" sz="18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17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sz="18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sSup>
                                <m:sSupPr>
                                  <m:ctrlPr>
                                    <a:rPr lang="en-GB" sz="18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20</m:t>
                              </m:r>
                            </m:den>
                          </m:f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sz="1800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GB" sz="18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en-GB" sz="1800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1800" i="1">
                                              <a:latin typeface="Cambria Math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GB" sz="18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GB" sz="1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1800" b="0" i="1" smtClean="0">
                          <a:latin typeface="Cambria Math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f>
                        <m:f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ar-IQ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734" y="0"/>
                <a:ext cx="11241066" cy="6676373"/>
              </a:xfrm>
              <a:blipFill rotWithShape="1">
                <a:blip r:embed="rId2"/>
                <a:stretch>
                  <a:fillRect l="-434" r="-271" b="-12055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58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4" y="1"/>
            <a:ext cx="6802504" cy="4521896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529" y="1871637"/>
            <a:ext cx="5240055" cy="42259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677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Area by integration:</a:t>
            </a:r>
            <a:endParaRPr lang="ar-IQ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81" y="1503607"/>
            <a:ext cx="8448939" cy="4730004"/>
          </a:xfrm>
        </p:spPr>
      </p:pic>
    </p:spTree>
    <p:extLst>
      <p:ext uri="{BB962C8B-B14F-4D97-AF65-F5344CB8AC3E}">
        <p14:creationId xmlns:p14="http://schemas.microsoft.com/office/powerpoint/2010/main" val="61547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47"/>
    </mc:Choice>
    <mc:Fallback xmlns="">
      <p:transition spd="slow" advTm="38347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242057" cy="30689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" y="3584228"/>
            <a:ext cx="991660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0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485"/>
    </mc:Choice>
    <mc:Fallback xmlns="">
      <p:transition spd="slow" advTm="14548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8C170D5-B648-4E8C-BCC3-27B6A93D6C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3117" y="112700"/>
                <a:ext cx="10515600" cy="67453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 smtClean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Integration by Parts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differentiable functions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GB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sz="20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0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0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0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Product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rule</m:t>
                      </m:r>
                      <m:r>
                        <a:rPr lang="en-US" sz="2000" b="0" i="0" smtClean="0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a:rPr lang="en-US" sz="2000" b="0" i="0" smtClean="0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differentiation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sz="20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den>
                          </m:f>
                          <m:d>
                            <m:dPr>
                              <m:ctrlPr>
                                <a:rPr lang="en-GB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Integrate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both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sides</m:t>
                      </m:r>
                    </m:oMath>
                  </m:oMathPara>
                </a14:m>
                <a:endParaRPr lang="en-GB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GB" sz="20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𝑑𝑣</m:t>
                                  </m:r>
                                </m:num>
                                <m:den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sz="20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lang="en-GB" sz="2000" b="0" i="1" smtClean="0">
                                          <a:latin typeface="Cambria Math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𝑑𝑢</m:t>
                                      </m:r>
                                    </m:num>
                                    <m:den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Sum</m:t>
                              </m:r>
                              <m:r>
                                <a:rPr lang="en-GB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rule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𝑢𝑑𝑣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sz="20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𝑣𝑑𝑢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b="0" i="1" dirty="0" smtClean="0">
                  <a:latin typeface="Cambria Math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𝑢𝑑𝑣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sz="20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𝑣𝑑𝑢</m:t>
                              </m:r>
                            </m:e>
                          </m:nary>
                        </m:e>
                      </m:nary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                   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Rearrange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terms</m:t>
                      </m:r>
                    </m:oMath>
                  </m:oMathPara>
                </a14:m>
                <a:endParaRPr lang="en-GB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8C170D5-B648-4E8C-BCC3-27B6A93D6C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117" y="112700"/>
                <a:ext cx="10515600" cy="6745300"/>
              </a:xfrm>
              <a:blipFill rotWithShape="1">
                <a:blip r:embed="rId2"/>
                <a:stretch>
                  <a:fillRect l="-638" b="-27552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57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EFC3FA3-5433-4608-8391-89E8167E4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351" y="306313"/>
                <a:ext cx="10515600" cy="623516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𝑑𝑢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cs typeface="Times New Roman" panose="02020603050405020304" pitchFamily="18" charset="0"/>
                      </a:rPr>
                      <m:t>let</m:t>
                    </m:r>
                    <m:r>
                      <a:rPr lang="en-US" sz="2000" b="0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𝑑𝑣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𝑠𝑖𝑛𝑥</m:t>
                    </m:r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𝑢𝑑𝑣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sz="20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𝑣𝑑𝑢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b="0" i="1" smtClean="0">
                          <a:latin typeface="Cambria Math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Evaluate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ad>
                          <m:radPr>
                            <m:degHide m:val="on"/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rad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𝑑𝑢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; and let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𝑑𝑣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(1+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lang="en-GB" sz="20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𝑢𝑑𝑣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sz="20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𝑣𝑑𝑢</m:t>
                              </m:r>
                            </m:e>
                          </m:nary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f>
                            <m:fPr>
                              <m:ctrlPr>
                                <a:rPr lang="en-GB" sz="20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GB" sz="20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=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(1+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15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(1+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GB" sz="20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EFC3FA3-5433-4608-8391-89E8167E4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351" y="306313"/>
                <a:ext cx="10515600" cy="6235163"/>
              </a:xfrm>
              <a:blipFill rotWithShape="1">
                <a:blip r:embed="rId2"/>
                <a:stretch>
                  <a:fillRect l="-406" t="-6647" b="-13978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15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408FAA8-D8A9-4695-8819-D63F69296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4450"/>
                <a:ext cx="10515600" cy="634770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𝑑𝑢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𝑑𝑣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GB" sz="20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𝑢𝑑𝑣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sz="20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𝑣𝑑𝑢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GB" sz="20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GB" sz="20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GB" sz="20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𝑙𝑛𝑥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𝑙𝑛𝑥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𝑑𝑢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𝑑𝑣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0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GB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𝑢𝑑𝑣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sz="20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𝑣𝑑𝑢</m:t>
                              </m:r>
                            </m:e>
                          </m:nary>
                        </m:e>
                      </m:nary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𝑙𝑛𝑥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GB" sz="20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=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𝑙𝑛𝑥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2000" i="1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𝑙𝑛𝑥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den>
                      </m:f>
                      <m:sSup>
                        <m:sSup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408FAA8-D8A9-4695-8819-D63F69296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4450"/>
                <a:ext cx="10515600" cy="6347704"/>
              </a:xfrm>
              <a:blipFill rotWithShape="1">
                <a:blip r:embed="rId2"/>
                <a:stretch>
                  <a:fillRect l="-4174" t="-7781" b="-8069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76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C3DD43A-EDEF-4A45-BA22-13C8CD1238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6313"/>
                <a:ext cx="10515600" cy="732203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16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sz="16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sz="16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𝑑𝑢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𝑥𝑑𝑥</m:t>
                    </m:r>
                  </m:oMath>
                </a14:m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𝑑𝑣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6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6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𝑢𝑑𝑣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sz="16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𝑣𝑑𝑢</m:t>
                              </m:r>
                            </m:e>
                          </m:nary>
                        </m:e>
                      </m:nary>
                      <m:r>
                        <a:rPr lang="en-GB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16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6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sz="16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6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𝑥𝑑𝑥</m:t>
                      </m:r>
                    </m:oMath>
                  </m:oMathPara>
                </a14:m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6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16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6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GB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………(</m:t>
                          </m:r>
                          <m:r>
                            <a:rPr lang="en-GB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𝑑𝑢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𝑑𝑣</m:t>
                    </m:r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6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16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6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𝑢𝑑𝑣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sz="16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𝑣𝑑𝑢</m:t>
                              </m:r>
                            </m:e>
                          </m:nary>
                        </m:e>
                      </m:nary>
                      <m:r>
                        <a:rPr lang="en-GB" sz="16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16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6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</m:oMath>
                  </m:oMathPara>
                </a14:m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16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16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GB" sz="16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………(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 (2) in (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we get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1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sz="16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sz="16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6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16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GB" sz="16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1600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GB" sz="1600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GB" sz="1600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=</m:t>
                    </m:r>
                    <m:f>
                      <m:fPr>
                        <m:ctrlPr>
                          <a:rPr lang="en-GB" sz="1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1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GB" sz="1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6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16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C3DD43A-EDEF-4A45-BA22-13C8CD123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6313"/>
                <a:ext cx="10515600" cy="7322038"/>
              </a:xfrm>
              <a:blipFill rotWithShape="1">
                <a:blip r:embed="rId2"/>
                <a:stretch>
                  <a:fillRect l="-348" t="-4996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63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AD82FA4-93E4-41AE-83EF-B94A566D69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1365"/>
                <a:ext cx="10896600" cy="660269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20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sz="20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20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𝑑𝑢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𝑑𝑣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𝑐𝑜𝑠𝑥𝑑𝑥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𝑠𝑖𝑛𝑥</m:t>
                    </m:r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𝑢𝑑𝑣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sz="20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𝑣𝑑𝑢</m:t>
                              </m:r>
                            </m:e>
                          </m:nary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𝑠𝑖𝑛𝑥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sz="2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𝑠𝑖𝑛𝑥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………(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2000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𝑑𝑢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sz="2000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 let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𝑑𝑣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𝑠𝑖𝑛𝑥𝑑𝑥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𝑐𝑜𝑠𝑥</m:t>
                    </m:r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𝑠𝑖𝑛𝑥𝑑𝑥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𝑣𝑑𝑢</m:t>
                            </m:r>
                          </m:e>
                        </m:nary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𝑐𝑜𝑠𝑥</m:t>
                            </m:r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………(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Put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in (1), we obtain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sz="2000" i="1" smtClean="0">
                                  <a:solidFill>
                                    <a:schemeClr val="accent1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𝑐𝑜𝑠𝑥</m:t>
                          </m:r>
                          <m:r>
                            <a:rPr lang="en-GB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−(−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GB" sz="2000" i="1" smtClean="0">
                                      <a:solidFill>
                                        <a:schemeClr val="accent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𝑐𝑜𝑠𝑥</m:t>
                              </m:r>
                              <m:r>
                                <a:rPr lang="en-GB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𝑠𝑖𝑛𝑥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𝑐𝑜𝑠𝑥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𝑠𝑖𝑛𝑥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𝑐𝑜𝑠𝑥</m:t>
                      </m:r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𝑐𝑜𝑠𝑥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𝑠𝑖𝑛𝑥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𝑐𝑜𝑠𝑥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(÷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both</m:t>
                      </m:r>
                      <m:r>
                        <a:rPr lang="en-GB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sides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AD82FA4-93E4-41AE-83EF-B94A566D6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1365"/>
                <a:ext cx="10896600" cy="6602690"/>
              </a:xfrm>
              <a:blipFill rotWithShape="1">
                <a:blip r:embed="rId2"/>
                <a:stretch>
                  <a:fillRect l="-4306" t="-9502" b="-7841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67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233" y="787971"/>
            <a:ext cx="7559393" cy="527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526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5890DFA-B59B-4C89-932A-5099E784B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5573" y="0"/>
                <a:ext cx="11078227" cy="666808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Find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GB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Let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𝑑𝑢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let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𝑑𝑣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en-GB" sz="20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GB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𝑢𝑑𝑣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sz="20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𝑣𝑑𝑢</m:t>
                              </m:r>
                            </m:e>
                          </m:nary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=−(</m:t>
                          </m:r>
                        </m:e>
                      </m:nary>
                      <m:sSup>
                        <m:sSupPr>
                          <m:ctrlPr>
                            <a:rPr lang="en-GB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(−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GB" sz="2000" b="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GB" sz="2000" b="0" dirty="0" smtClean="0"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sSup>
                      <m:sSup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(−</m:t>
                            </m:r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………(</m:t>
                        </m:r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𝑑𝑢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𝑑𝑣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GB" sz="20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𝑢𝑑𝑣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sz="20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𝑣𝑑𝑢</m:t>
                              </m:r>
                            </m:e>
                          </m:nary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GB" sz="20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sz="20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(−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               =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………(</m:t>
                    </m:r>
                    <m:r>
                      <a:rPr lang="en-GB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     Put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in (1), we obtain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GB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GB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       </m:t>
                        </m:r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                  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5890DFA-B59B-4C89-932A-5099E784B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5573" y="0"/>
                <a:ext cx="11078227" cy="6668085"/>
              </a:xfrm>
              <a:blipFill rotWithShape="1">
                <a:blip r:embed="rId2"/>
                <a:stretch>
                  <a:fillRect l="-3905" t="-8501" b="-7770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8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2838" y="150312"/>
                <a:ext cx="11190962" cy="630059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 smtClean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Integration </a:t>
                </a:r>
                <a:r>
                  <a:rPr lang="en-GB" sz="20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Rational Functions by Partial </a:t>
                </a:r>
                <a:r>
                  <a:rPr lang="en-GB" sz="2000" dirty="0" smtClean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Fractions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 that rational function are ratio of two polynomials that is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integrating this type of function we consider two cases: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𝑑𝑒𝑔</m:t>
                        </m:r>
                      </m:fName>
                      <m:e>
                        <m:d>
                          <m:d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func>
                      <m:funcPr>
                        <m:ctrlPr>
                          <a:rPr lang="en-GB" sz="20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𝑑𝑒𝑔</m:t>
                        </m:r>
                      </m:fName>
                      <m:e>
                        <m:d>
                          <m:dPr>
                            <m:ctrlPr>
                              <a:rPr lang="en-GB" sz="20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d>
                      </m:e>
                    </m:func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use the long division to express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a simpler function.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𝑟𝑒𝑠𝑢𝑙𝑡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sz="20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𝑟𝑒𝑚𝑎𝑖𝑛𝑑𝑒𝑟</m:t>
                                  </m:r>
                                </m:num>
                                <m:den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𝑑𝑖𝑣𝑖𝑑𝑒𝑑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𝑏𝑦</m:t>
                                  </m:r>
                                </m:den>
                              </m:f>
                            </m:e>
                          </m:d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⟹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GB" sz="20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2000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0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2000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GB" sz="2000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ar-IQ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838" y="150312"/>
                <a:ext cx="11190962" cy="6300592"/>
              </a:xfrm>
              <a:blipFill rotWithShape="1">
                <a:blip r:embed="rId2"/>
                <a:stretch>
                  <a:fillRect l="-599" b="-522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D0FA17-6860-44CD-B634-B21F0FA2B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428" y="2931090"/>
            <a:ext cx="2751086" cy="28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1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3227</Words>
  <Application>Microsoft Office PowerPoint</Application>
  <PresentationFormat>Custom</PresentationFormat>
  <Paragraphs>99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Area by integration: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Integration by Parts</dc:title>
  <dc:creator>reman duhok</dc:creator>
  <cp:lastModifiedBy>Maher</cp:lastModifiedBy>
  <cp:revision>41</cp:revision>
  <dcterms:created xsi:type="dcterms:W3CDTF">2021-04-15T09:40:22Z</dcterms:created>
  <dcterms:modified xsi:type="dcterms:W3CDTF">2022-04-24T10:51:17Z</dcterms:modified>
</cp:coreProperties>
</file>