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70" r:id="rId2"/>
    <p:sldId id="256" r:id="rId3"/>
    <p:sldId id="258" r:id="rId4"/>
    <p:sldId id="271" r:id="rId5"/>
    <p:sldId id="262" r:id="rId6"/>
    <p:sldId id="263" r:id="rId7"/>
    <p:sldId id="264" r:id="rId8"/>
    <p:sldId id="272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94" autoAdjust="0"/>
    <p:restoredTop sz="94660"/>
  </p:normalViewPr>
  <p:slideViewPr>
    <p:cSldViewPr snapToGrid="0">
      <p:cViewPr>
        <p:scale>
          <a:sx n="69" d="100"/>
          <a:sy n="69" d="100"/>
        </p:scale>
        <p:origin x="-768" y="-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781F1A-6C81-4992-AF84-F79B2FB8C1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942E3645-C963-4C22-8D42-52B677313B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D473711-C36D-433F-9B25-6FB4334F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2C10A7D-EEE1-41F2-8229-A482484479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C602196-7472-45A2-8D6B-A48281202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5276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0B1507F-79A0-4D3B-B203-F1C31E7AE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B9BAEF7-081D-4631-939E-052021385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7BB519-DEC2-4B66-9253-EFA5C39A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DFE43D9-BB80-48CA-9F99-4C2C4D0BE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54FE2A4-B15C-4CE8-9520-2F305BCC9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7486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6BCEF931-0852-495B-8225-FFDE030CC5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046CA499-097D-42CD-8460-633623E554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BD4092E-73A1-44A2-A522-7DDDA6AE1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290CAB9-2534-4574-A2F3-3EBC98948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CEC838-3E1C-4035-AEA3-A2C14D7F1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22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7442C56-876E-48A2-AAB6-D97E0B520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0E86E90-486B-461F-9492-3626D16876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40F5A54-94F5-4F12-BFD2-23E9765C8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CA050AA-8D0A-4012-9DA5-8585A1136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EF0F54B-1C0A-452A-9A37-561D2019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5546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F684BAF-1F97-4E49-9B55-E8576AE18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8B0A580-0F5A-4EDB-AEB6-40DDD50313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032084E-6A8F-4B77-9596-006284B8B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81DE1D-154E-44AB-84CC-BDE2180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98AA6971-2A87-484E-99C6-703B65C46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87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F9755CD-C4BC-403C-B39C-4AC35EC02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8869C6A-BF02-4128-AEB6-38AD8DC534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59C8399-8B06-4090-80AF-ADA5773EA8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2B6CD0A-C975-43A5-BA45-7DAFCBD233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011FBA83-41A6-4221-96A8-CEA138591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7299063-ABBD-43C3-AB87-588D1B7BF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53800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E4A91B4-C175-4872-95C2-6446D1E2B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C7C7E6D-2790-446B-98C6-72919A20DB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CC1CBAC-A085-445B-A2CD-DEB9A282B8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E978C3E7-9672-45B3-A81B-66333BAE7C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E4F00F-ECFB-4645-90B1-587536673F1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EE0E226D-EDA4-4473-B4EC-24B816EBC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E94FCEC0-833C-48E6-A252-F81CD269AA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836D5A9-A1A1-47FE-865E-7A372720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58340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3CC2DD-326F-428C-B333-260BE13D61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BAF64637-B22D-4C46-B718-FD52416EB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56AF760-7878-45E7-BAF6-F95928CF1C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47EC7962-B80F-49DB-82F2-CD6C8A0D8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5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1022336-2CAA-4C25-AA4C-E8E3228A8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471BB152-5AA3-4CDC-A08D-DC886CE72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B55E02-7DEB-4964-B1C4-781F66283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9697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84C05DB-0BF4-47BF-9034-D3E1359015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78B69E2-C84D-4A32-8C26-1239856CA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7A822C2-549A-4D78-9FA8-B2843621E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FB4E7291-D871-4BBA-AD9F-02DAB5D424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891215-26BD-4ADD-8105-622B00285C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C7E544B-A690-4151-992C-9741AAD4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86436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5448AC3-F9B6-4721-9F59-4B5B0FA41D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53ECB066-E7EB-4FED-8B80-73AAC1559A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0AB4D51B-F573-4984-AA83-196DBF0696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5694FCD-69B7-489F-AEFB-F6B8A12D8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A81E3C-E256-4426-8D10-43CB4A897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9D7330F-3D92-4660-B848-062CA2134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66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71E1137-E0D8-43C3-B4F8-3C60667E8F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24B99E6-BC39-42DA-B28D-8FD1752C3C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CF7B096-9115-43DF-A7F2-1A177E0C0E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872A-FBB5-4895-B6CA-513FF3CF4068}" type="datetimeFigureOut">
              <a:rPr lang="en-GB" smtClean="0"/>
              <a:t>26/02/2022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ECA58F9-10F9-4B40-A689-190A539755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813E96-5D87-42B7-85D9-0DF9301E48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9BFA2C-6A0B-4D9C-A35A-D593D72685D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972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Continuity of function</a:t>
            </a:r>
            <a:endParaRPr lang="ar-IQ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7297" y="1881957"/>
            <a:ext cx="5756701" cy="4090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96072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B77DFFC-301F-492F-B28F-A788F694DA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90720"/>
                <a:ext cx="10950526" cy="6080418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GB" sz="1800" b="1" u="sng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Def.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function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at a point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of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its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domain if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this mean that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GB" sz="180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exists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lim>
                        </m:limLow>
                      </m:fName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lim>
                        </m:limLow>
                      </m:fName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).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Otherwise, we say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continuous (discontinuous)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either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dose not exist.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𝑐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EB77DFFC-301F-492F-B28F-A788F694DA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90720"/>
                <a:ext cx="10950526" cy="6080418"/>
              </a:xfrm>
              <a:blipFill rotWithShape="1">
                <a:blip r:embed="rId2"/>
                <a:stretch>
                  <a:fillRect l="-501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33CAD0E4-E904-4245-B0BB-2105E2EC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7158" y="2069050"/>
            <a:ext cx="4055891" cy="24466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410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E87C0B4C-CA92-4935-AEA0-C028470ED3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3794" y="149640"/>
                <a:ext cx="10964594" cy="6391837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Some important results:</a:t>
                </a:r>
              </a:p>
              <a:p>
                <a:pPr marL="342900" indent="-342900">
                  <a:lnSpc>
                    <a:spcPct val="150000"/>
                  </a:lnSpc>
                  <a:buAutoNum type="arabicPeriod"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Every polynomials are continuous at each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𝑅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2.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All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rational functions are continuous in their domain.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m:rPr>
                        <m:sty m:val="p"/>
                      </m:rP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is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continuous at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  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p>
                      <m:sSup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3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US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  <m:r>
                      <a:rPr lang="en-US" sz="1800" i="1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 b="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  <m:r>
                              <a:rPr lang="en-US" sz="1800" b="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 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=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9</m:t>
                        </m:r>
                      </m:e>
                    </m:func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lim>
                    </m:limLow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)⟹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at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func>
                                  <m:funcPr>
                                    <m:ctrlPr>
                                      <a:rPr lang="en-GB" sz="1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180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</m:func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den>
                            </m:f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,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       ,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800" b="0" dirty="0">
                    <a:cs typeface="Times New Roman" panose="02020603050405020304" pitchFamily="18" charset="0"/>
                  </a:rPr>
                  <a:t>    is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continuous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   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0</m:t>
                          </m:r>
                        </m:lim>
                      </m:limLow>
                      <m:r>
                        <a:rPr lang="en-US" sz="18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US" sz="1800" i="1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func>
                                <m:funcPr>
                                  <m:ctrlPr>
                                    <a:rPr lang="en-GB" sz="1800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sz="180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sin</m:t>
                                  </m:r>
                                </m:fName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</m:func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den>
                          </m:f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e>
                      </m:func>
                    </m:oMath>
                  </m:oMathPara>
                </a14:m>
                <a:endParaRPr lang="en-GB" sz="18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∴ </m:t>
                    </m:r>
                    <m:limLow>
                      <m:limLow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limLowPr>
                      <m:e>
                        <m: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180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lim</m:t>
                        </m:r>
                      </m:e>
                      <m:lim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→</m:t>
                        </m:r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0</m:t>
                        </m:r>
                      </m:lim>
                    </m:limLow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)⟹</m:t>
                    </m:r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discontinuous at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87C0B4C-CA92-4935-AEA0-C028470ED3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3794" y="149640"/>
                <a:ext cx="10964594" cy="6391837"/>
              </a:xfrm>
              <a:blipFill rotWithShape="1">
                <a:blip r:embed="rId2"/>
                <a:stretch>
                  <a:fillRect l="-501" b="-1145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38611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224944" y="0"/>
                <a:ext cx="11040649" cy="617696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r>
                      <a:rPr lang="en-US" sz="1800" b="1" i="0" smtClean="0">
                        <a:latin typeface="Cambria Math"/>
                        <a:cs typeface="Times New Roman" panose="02020603050405020304" pitchFamily="18" charset="0"/>
                      </a:rPr>
                      <m:t>𝐄𝐱𝐚𝐦𝐩𝐥𝐞</m:t>
                    </m:r>
                    <m:r>
                      <a:rPr lang="en-US" sz="1800" b="1" i="0" smtClean="0">
                        <a:latin typeface="Cambria Math"/>
                        <a:cs typeface="Times New Roman" panose="02020603050405020304" pitchFamily="18" charset="0"/>
                      </a:rPr>
                      <m:t>:</m:t>
                    </m:r>
                    <m:r>
                      <m:rPr>
                        <m:nor/>
                      </m:rPr>
                      <a:rPr lang="en-US" sz="1800" b="0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I</m:t>
                    </m:r>
                    <m:r>
                      <m:rPr>
                        <m:nor/>
                      </m:rPr>
                      <a:rPr lang="en-GB" sz="18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s</m:t>
                    </m:r>
                    <m:r>
                      <a:rPr lang="en-US" sz="1800" b="0" i="1" dirty="0" smtClean="0">
                        <a:latin typeface="Cambria Math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GB" sz="1800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1800" i="1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1800" i="1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−1</m:t>
                                </m:r>
                              </m:den>
                            </m:f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, 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≠1</m:t>
                            </m:r>
                          </m:e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    ,  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continuous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?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4944" y="0"/>
                <a:ext cx="11040649" cy="6176963"/>
              </a:xfr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04591" y="1365552"/>
                <a:ext cx="6096000" cy="2423356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GB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defined 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=1.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→1</m:t>
                              </m:r>
                            </m:lim>
                          </m:limLow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den>
                          </m:f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→1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i="1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−1)(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+1)</m:t>
                                  </m:r>
                                </m:num>
                                <m:den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−1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→1</m:t>
                              </m:r>
                            </m:lim>
                          </m:limLow>
                        </m:fName>
                        <m:e>
                          <m:r>
                            <a:rPr lang="en-US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+1)=2</m:t>
                          </m:r>
                        </m:e>
                      </m:func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</a:t>
                </a:r>
                <a:r>
                  <a:rPr lang="en-GB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continuous </a:t>
                </a:r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at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=1</m:t>
                    </m:r>
                  </m:oMath>
                </a14:m>
                <a:r>
                  <a:rPr lang="en-GB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because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→1</m:t>
                            </m:r>
                          </m:lim>
                        </m:limLow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ar-IQ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591" y="1365552"/>
                <a:ext cx="6096000" cy="2423356"/>
              </a:xfrm>
              <a:prstGeom prst="rect">
                <a:avLst/>
              </a:prstGeom>
              <a:blipFill rotWithShape="1">
                <a:blip r:embed="rId3"/>
                <a:stretch>
                  <a:fillRect l="-900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5022" y="359598"/>
            <a:ext cx="5936977" cy="34293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059032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790106D5-7293-46B1-9CD4-14BA8DB2E4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17162" y="0"/>
                <a:ext cx="10515600" cy="6751143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</a:t>
                </a:r>
                <a14:m>
                  <m:oMath xmlns:m="http://schemas.openxmlformats.org/officeDocument/2006/math">
                    <m:r>
                      <a:rPr lang="en-GB" sz="1800" b="0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f>
                              <m:fPr>
                                <m:ctrlPr>
                                  <a:rPr lang="en-GB" sz="180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sz="180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sSup>
                                  <m:sSupPr>
                                    <m:ctrlPr>
                                      <a:rPr lang="en-GB" sz="1800" b="0" i="1" smtClean="0">
                                        <a:latin typeface="Cambria Math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sup>
                                </m:sSup>
                              </m:num>
                              <m:den>
                                <m:r>
                                  <a:rPr lang="en-GB" sz="1800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den>
                            </m:f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  ,  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&gt;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𝑙𝑛𝑥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     , 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continuous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?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US" sz="1800" i="1" dirty="0" smtClean="0">
                        <a:latin typeface="Cambria Math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1800" i="1" dirty="0" smtClean="0">
                        <a:latin typeface="Cambria Math"/>
                        <a:cs typeface="Times New Roman" panose="02020603050405020304" pitchFamily="18" charset="0"/>
                      </a:rPr>
                      <m:t>𝑐</m:t>
                    </m:r>
                    <m:r>
                      <a:rPr lang="en-US" sz="1800" i="1" dirty="0" smtClean="0">
                        <a:latin typeface="Cambria Math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4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𝑙𝑛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  <m:r>
                            <a:rPr lang="en-GB" sz="18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𝑙𝑛𝑥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𝟒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𝒍𝒏</m:t>
                          </m:r>
                          <m:r>
                            <a:rPr lang="en-GB" sz="18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𝟐</m:t>
                          </m:r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)</m:t>
                          </m:r>
                        </m:e>
                        <m:lim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→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          </m:t>
                              </m:r>
                            </m:sub>
                          </m:sSub>
                        </m:lim>
                      </m:limLow>
                      <m:r>
                        <a:rPr lang="en-US" sz="1800" i="1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= </m:t>
                          </m:r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lim>
                          </m:limLow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1800" b="0" i="0" dirty="0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dirty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  </m:t>
                    </m:r>
                    <m:r>
                      <a:rPr lang="en-GB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GB" sz="1800" b="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GB" sz="1800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then 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y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GB" sz="1800" b="0" i="1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GB" sz="18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𝑦</m:t>
                                  </m:r>
                                </m:sup>
                              </m:sSup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𝑦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90106D5-7293-46B1-9CD4-14BA8DB2E4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17162" y="0"/>
                <a:ext cx="10515600" cy="6751143"/>
              </a:xfrm>
              <a:blipFill rotWithShape="1">
                <a:blip r:embed="rId2"/>
                <a:stretch>
                  <a:fillRect l="-4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555319" y="4713762"/>
                <a:ext cx="10517687" cy="188532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4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GB" i="1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GB" i="1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sup>
                            </m:sSup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</m:e>
                    </m:func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  <m:r>
                              <a:rPr lang="en-US" b="0" i="0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(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0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4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num>
                          <m:den>
                            <m:r>
                              <a:rPr lang="en-GB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den>
                        </m:f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4</m:t>
                        </m:r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∙</m:t>
                        </m:r>
                        <m:func>
                          <m:funcPr>
                            <m:ctrlP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0</m:t>
                                </m:r>
                              </m:lim>
                            </m:limLow>
                          </m:fName>
                          <m:e>
                            <m:f>
                              <m:f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GB" i="1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𝑦</m:t>
                                    </m:r>
                                  </m:sup>
                                </m:sSup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𝑦</m:t>
                                </m:r>
                              </m:den>
                            </m:f>
                          </m:e>
                        </m:func>
                      </m:e>
                    </m:func>
                    <m:r>
                      <a:rPr lang="en-US" b="0" i="0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𝟒</m:t>
                    </m:r>
                    <m:r>
                      <a:rPr lang="en-US" b="1" i="1" smtClean="0"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𝒍𝒏</m:t>
                    </m:r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𝟐</m:t>
                    </m:r>
                    <m:r>
                      <a:rPr lang="en-GB" b="1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r>
                  <a:rPr lang="en-GB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endParaRPr lang="en-GB" b="1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GB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sSub>
                              <m:sSub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</m:e>
                              <m:sub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lang="en-GB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</a:rPr>
                          <m:t>≠</m:t>
                        </m:r>
                        <m:func>
                          <m:funcPr>
                            <m:ctrlPr>
                              <a:rPr lang="en-GB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funcPr>
                          <m:fName>
                            <m:limLow>
                              <m:limLowPr>
                                <m:ctrlPr>
                                  <a:rPr lang="en-GB" i="1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limLowPr>
                              <m:e>
                                <m:r>
                                  <m:rPr>
                                    <m:sty m:val="p"/>
                                  </m:rPr>
                                  <a:rPr lang="en-GB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lim</m:t>
                                </m:r>
                              </m:e>
                              <m:lim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→</m:t>
                                </m:r>
                                <m:sSub>
                                  <m:sSubPr>
                                    <m:ctrlPr>
                                      <a:rPr lang="en-GB" i="1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+</m:t>
                                    </m:r>
                                  </m:e>
                                  <m:sub>
                                    <m:r>
                                      <a:rPr lang="en-GB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lim>
                            </m:limLow>
                          </m:fNam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𝑓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)</m:t>
                            </m:r>
                          </m:e>
                        </m:func>
                      </m:e>
                    </m:func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⟹</m:t>
                    </m:r>
                    <m:r>
                      <a:rPr lang="en-US" b="0" i="1" smtClean="0">
                        <a:latin typeface="Cambria Math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b="0" dirty="0" smtClean="0">
                    <a:latin typeface="Cambria Math"/>
                    <a:ea typeface="Cambria Math" panose="02040503050406030204" pitchFamily="18" charset="0"/>
                    <a:cs typeface="Times New Roman" panose="02020603050405020304" pitchFamily="18" charset="0"/>
                  </a:rPr>
                  <a:t>limit does not exist  </a:t>
                </a:r>
              </a:p>
              <a:p>
                <a:pPr algn="just">
                  <a:lnSpc>
                    <a:spcPct val="150000"/>
                  </a:lnSpc>
                </a:pPr>
                <a:r>
                  <a:rPr lang="en-GB" dirty="0" smtClean="0">
                    <a:ea typeface="Cambria Math" panose="02040503050406030204" pitchFamily="18" charset="0"/>
                    <a:cs typeface="Times New Roman" panose="02020603050405020304" pitchFamily="18" charset="0"/>
                  </a:rPr>
                  <a:t>So that,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not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continuous</m:t>
                    </m:r>
                    <m:r>
                      <m:rPr>
                        <m:nor/>
                      </m:rPr>
                      <a:rPr lang="en-GB" dirty="0" smtClean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discontinuous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) 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at</m:t>
                    </m:r>
                    <m:r>
                      <m:rPr>
                        <m:nor/>
                      </m:rPr>
                      <a:rPr lang="en-GB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GB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319" y="4713762"/>
                <a:ext cx="10517687" cy="1885324"/>
              </a:xfrm>
              <a:prstGeom prst="rect">
                <a:avLst/>
              </a:prstGeom>
              <a:blipFill rotWithShape="1">
                <a:blip r:embed="rId3"/>
                <a:stretch>
                  <a:fillRect l="-464" b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02350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836938B8-FB3C-484D-AAE0-14562E8BEB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78877" y="187890"/>
                <a:ext cx="10515600" cy="6367655"/>
              </a:xfrm>
            </p:spPr>
            <p:txBody>
              <a:bodyPr>
                <a:noAutofit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endParaRPr lang="en-GB" sz="1800" b="1" u="sng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the value of the constants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1800" b="0" i="1" smtClean="0">
                        <a:solidFill>
                          <a:srgbClr val="FF0000"/>
                        </a:solidFill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such that the function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𝑎</m:t>
                            </m:r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       , 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≤2</m:t>
                            </m:r>
                          </m:e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𝑎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  , 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&gt;2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continuous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=2?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   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2)</m:t>
                        </m:r>
                      </m:e>
                      <m:sup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=4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endParaRPr lang="en-US" sz="1800" b="0" i="1" dirty="0" smtClean="0">
                  <a:latin typeface="Cambria Math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+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d>
                            <m:dPr>
                              <m:ctrlP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lim>
                          </m:limLow>
                        </m:fNam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=4+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</m:e>
                                <m:sub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𝑓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)</m:t>
                          </m:r>
                        </m:fName>
                        <m:e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limLow>
                            <m:limLow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lim>
                          </m:limLow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GB" sz="1800" i="1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GB" sz="1800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=4</m:t>
                          </m:r>
                          <m:r>
                            <a:rPr lang="en-US" sz="1800" b="0" i="1" smtClean="0">
                              <a:latin typeface="Cambria Math"/>
                              <a:cs typeface="Times New Roman" panose="02020603050405020304" pitchFamily="18" charset="0"/>
                            </a:rPr>
                            <m:t>𝑎</m:t>
                          </m:r>
                          <m:r>
                            <m:rPr>
                              <m:nor/>
                            </m:rPr>
                            <a:rPr lang="en-GB" sz="180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m:t> </m:t>
                          </m:r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=2,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have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lim>
                        </m:limLow>
                      </m:fName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US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lim>
                        </m:limLow>
                      </m:fName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=4+</m:t>
                      </m:r>
                      <m:r>
                        <a:rPr lang="en-US" sz="1800" b="0" i="1" smtClean="0">
                          <a:latin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⟹4</m:t>
                      </m:r>
                      <m:r>
                        <a:rPr lang="en-US" sz="18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18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=4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 algn="just">
                  <a:lnSpc>
                    <a:spcPct val="150000"/>
                  </a:lnSpc>
                  <a:buNone/>
                </a:pP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836938B8-FB3C-484D-AAE0-14562E8BEB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78877" y="187890"/>
                <a:ext cx="10515600" cy="6367655"/>
              </a:xfrm>
              <a:blipFill rotWithShape="1"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981206" y="5041725"/>
                <a:ext cx="6096000" cy="1286891"/>
              </a:xfrm>
              <a:prstGeom prst="rect">
                <a:avLst/>
              </a:prstGeom>
            </p:spPr>
            <p:txBody>
              <a:bodyPr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b="0" i="1" smtClean="0">
                          <a:latin typeface="Cambria Math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=4   (÷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3)</m:t>
                      </m:r>
                    </m:oMath>
                  </m:oMathPara>
                </a14:m>
                <a:endParaRPr lang="en-GB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∴</m:t>
                      </m:r>
                      <m:r>
                        <a:rPr lang="en-US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𝑎</m:t>
                      </m:r>
                      <m:r>
                        <a:rPr lang="en-GB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GB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4</m:t>
                          </m:r>
                        </m:num>
                        <m:den>
                          <m:r>
                            <a:rPr lang="en-GB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ar-IQ" dirty="0"/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206" y="5041725"/>
                <a:ext cx="6096000" cy="1286891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1414" y="0"/>
            <a:ext cx="5115642" cy="10085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01049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06F1BE1A-C747-4CA3-9DB8-236CE23066A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20382"/>
                <a:ext cx="10515600" cy="6347704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u="sng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Example</a:t>
                </a:r>
                <a:r>
                  <a:rPr lang="en-GB" sz="1800" b="1" u="sng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Let</a:t>
                </a:r>
                <a14:m>
                  <m:oMath xmlns:m="http://schemas.openxmlformats.org/officeDocument/2006/math">
                    <m:r>
                      <a:rPr lang="en-GB" sz="1800" b="1" i="0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 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sz="1800" b="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eqArrPr>
                          <m:e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9</m:t>
                            </m:r>
                            <m:sSup>
                              <m:sSupPr>
                                <m:ctrlPr>
                                  <a:rPr lang="en-GB" sz="1800" b="0" i="1" smtClean="0">
                                    <a:latin typeface="Cambria Math"/>
                                    <a:cs typeface="Times New Roman" panose="020206030504050203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GB" sz="18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𝑏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  ,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e>
                          <m:e>
                            <m:f>
                              <m:fPr>
                                <m:ctrlPr>
                                  <a:rPr lang="en-GB" sz="1800" b="0" i="1" smtClean="0">
                                    <a:latin typeface="Cambria Math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6</m:t>
                                </m:r>
                                <m:sSup>
                                  <m:sSupPr>
                                    <m:ctrlPr>
                                      <a:rPr lang="en-GB" sz="1800" b="0" i="1" smtClean="0">
                                        <a:latin typeface="Cambria Math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GB" sz="18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Times New Roman" panose="020206030504050203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7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+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𝑥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−</m:t>
                                </m:r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1</m:t>
                                </m:r>
                              </m:den>
                            </m:f>
                            <m:r>
                              <a:rPr lang="en-US" sz="1800" b="0" i="1" smtClean="0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a:rPr lang="en-US" sz="1800" b="0" i="1" smtClean="0">
                                <a:latin typeface="Cambria Math"/>
                              </a:rPr>
                              <m:t>        , 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eqArr>
                      </m:e>
                    </m:d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if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is continuous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1800" b="0" i="1" smtClean="0">
                        <a:latin typeface="Cambria Math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value of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?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Solution: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GB" sz="1800" b="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1</m:t>
                        </m:r>
                      </m:e>
                    </m:d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9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10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……(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⟶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sz="1800" i="1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GB" sz="1800" i="1" smtClean="0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i="1" smtClean="0">
                                  <a:latin typeface="Cambria Math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→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  <m:sSup>
                                <m:sSupPr>
                                  <m:ctrlPr>
                                    <a:rPr lang="en-GB" sz="1800" i="1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GB" sz="1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7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den>
                          </m:f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⟹</m:t>
                          </m:r>
                          <m:func>
                            <m:func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lim</m:t>
                                  </m:r>
                                </m:e>
                                <m:li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⟶</m:t>
                                  </m:r>
                                  <m:r>
                                    <a:rPr lang="en-US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lim>
                              </m:limLow>
                            </m:fName>
                            <m:e>
                              <m:f>
                                <m:fPr>
                                  <m:ctrlPr>
                                    <a:rPr lang="en-GB" sz="1800" b="0" i="1" smtClean="0">
                                      <a:latin typeface="Cambria Math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(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)(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GB" sz="1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</m:e>
                          </m:func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sz="18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⟶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lim>
                          </m:limLow>
                        </m:fName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6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5</m:t>
                          </m:r>
                        </m:e>
                      </m:func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1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⟶</m:t>
                          </m:r>
                          <m:sSub>
                            <m:sSubPr>
                              <m:ctrlPr>
                                <a:rPr lang="en-GB" sz="1800" b="0" i="1" smtClean="0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US" sz="18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18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⟶</m:t>
                          </m:r>
                          <m:r>
                            <a:rPr lang="en-US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lim>
                      </m:limLow>
                      <m:r>
                        <a:rPr lang="en-US" sz="1800" b="0" i="1" smtClean="0">
                          <a:latin typeface="Cambria Math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9</m:t>
                      </m:r>
                      <m:sSup>
                        <m:sSupPr>
                          <m:ctrlPr>
                            <a:rPr lang="en-GB" sz="1800" i="1">
                              <a:latin typeface="Cambria Math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GB" sz="1800" i="1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𝑏𝑥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</m:oMath>
                  </m:oMathPara>
                </a14:m>
                <a:endParaRPr lang="en-GB" sz="18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Since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continuous at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we have   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+</m:t>
                            </m:r>
                          </m:lim>
                        </m:limLow>
                      </m:fName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en-GB" sz="1800" dirty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sz="180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𝑐</m:t>
                            </m:r>
                            <m:r>
                              <a:rPr lang="en-US" sz="1800" i="1">
                                <a:latin typeface="Cambria Math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</m:lim>
                        </m:limLow>
                      </m:fName>
                      <m:e>
                        <m:r>
                          <a:rPr lang="en-GB" sz="180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en-GB" sz="1800" i="1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limLow>
                        <m:limLow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⟶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GB" sz="1800" i="1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limLowPr>
                        <m:e>
                          <m:r>
                            <m:rPr>
                              <m:sty m:val="p"/>
                            </m:rPr>
                            <a:rPr lang="en-GB" sz="1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lim</m:t>
                          </m:r>
                        </m:e>
                        <m:lim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  <m:r>
                            <a:rPr lang="en-GB" sz="1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⟶</m:t>
                          </m:r>
                          <m:sSub>
                            <m:sSubPr>
                              <m:ctrlPr>
                                <a:rPr lang="en-GB" sz="1800" i="1">
                                  <a:latin typeface="Cambria Math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sz="1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</m:e>
                            <m:sub>
                              <m:r>
                                <a:rPr lang="en-GB" sz="1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lim>
                      </m:limLow>
                      <m:r>
                        <a:rPr lang="en-GB" sz="1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𝑓</m:t>
                      </m:r>
                      <m:d>
                        <m:dPr>
                          <m:ctrlPr>
                            <a:rPr lang="en-GB" sz="1800" b="0" i="1" smtClean="0">
                              <a:latin typeface="Cambria Math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GB" sz="1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1800" b="0" dirty="0" smtClean="0">
                  <a:latin typeface="Times New Roman" panose="02020603050405020304" pitchFamily="18" charset="0"/>
                  <a:ea typeface="Cambria Math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⟹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en-GB" sz="1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5</m:t>
                      </m:r>
                    </m:oMath>
                  </m:oMathPara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H.W:   If  the  function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𝑓</m:t>
                    </m:r>
                    <m:d>
                      <m:dPr>
                        <m:ctrlPr>
                          <a:rPr lang="en-US" sz="18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𝑥</m:t>
                        </m:r>
                      </m:e>
                    </m:d>
                    <m:r>
                      <a:rPr lang="en-US" sz="18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1800" i="1">
                            <a:latin typeface="Cambria Math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en-US" sz="1800" i="1"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1800" i="1">
                                          <a:latin typeface="Cambria Math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𝑥</m:t>
                                      </m:r>
                                    </m:e>
                                    <m:sup>
                                      <m:r>
                                        <a:rPr lang="en-US" sz="1800" i="1">
                                          <a:latin typeface="Cambria Math" panose="02040503050406030204" pitchFamily="18" charset="0"/>
                                          <a:ea typeface="Calibri" panose="020F0502020204030204" pitchFamily="34" charset="0"/>
                                          <a:cs typeface="Times New Roman" panose="020206030504050203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−</m:t>
                                  </m:r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</m:t>
                                  </m:r>
                                </m:den>
                              </m:f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       </m:t>
                              </m:r>
                              <m:r>
                                <a:rPr lang="en-US" sz="1800" i="1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sz="1800" b="0" i="1" smtClean="0"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𝑘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                       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=</m:t>
                              </m:r>
                              <m:r>
                                <a:rPr lang="en-US" sz="1800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continous at </a:t>
                </a:r>
                <a14:m>
                  <m:oMath xmlns:m="http://schemas.openxmlformats.org/officeDocument/2006/math"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i="1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find the value of 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06F1BE1A-C747-4CA3-9DB8-236CE23066A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20382"/>
                <a:ext cx="10515600" cy="6347704"/>
              </a:xfrm>
              <a:blipFill rotWithShape="1"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4876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600" b="1" dirty="0" smtClean="0"/>
                  <a:t>Limit of fractional function  when </a:t>
                </a:r>
                <a14:m>
                  <m:oMath xmlns:m="http://schemas.openxmlformats.org/officeDocument/2006/math">
                    <m:r>
                      <a:rPr lang="en-US" sz="3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𝒙</m:t>
                    </m:r>
                    <m:r>
                      <a:rPr lang="en-US" sz="3600" b="1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→∞</m:t>
                    </m:r>
                  </m:oMath>
                </a14:m>
                <a:endParaRPr lang="en-US" sz="3600" b="1" dirty="0"/>
              </a:p>
            </p:txBody>
          </p:sp>
        </mc:Choice>
        <mc:Fallback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1">
                <a:blip r:embed="rId2"/>
                <a:stretch>
                  <a:fillRect l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576945" y="1949460"/>
                <a:ext cx="6567055" cy="295908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8764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</m:den>
                          </m:f>
                        </m:e>
                      </m:func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876425" algn="l"/>
                  </a:tabLst>
                </a:pPr>
                <a:r>
                  <a:rPr lang="en-US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8764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  <m:r>
                            <a:rPr lang="en-US" b="0" i="1" smtClean="0">
                              <a:solidFill>
                                <a:srgbClr val="000000"/>
                              </a:solidFill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  </m:t>
                          </m:r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</m:t>
                              </m:r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func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876425" algn="l"/>
                  </a:tabLst>
                </a:pPr>
                <a:r>
                  <a:rPr lang="en-US" dirty="0">
                    <a:solidFill>
                      <a:srgbClr val="000000"/>
                    </a:solidFill>
                    <a:latin typeface="Times New Roman" panose="02020603050405020304" pitchFamily="18" charset="0"/>
                    <a:ea typeface="Times New Roman" panose="02020603050405020304" pitchFamily="18" charset="0"/>
                    <a:cs typeface="Arial" panose="020B0604020202020204" pitchFamily="34" charset="0"/>
                  </a:rPr>
                  <a:t> </a:t>
                </a:r>
                <a:endParaRPr lang="en-US" dirty="0">
                  <a:latin typeface="Calibri" panose="020F0502020204030204" pitchFamily="34" charset="0"/>
                  <a:ea typeface="Calibri" panose="020F0502020204030204" pitchFamily="34" charset="0"/>
                  <a:cs typeface="Arial" panose="020B0604020202020204" pitchFamily="34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tabLst>
                    <a:tab pos="1876425" algn="l"/>
                  </a:tabLs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i="1">
                              <a:solidFill>
                                <a:srgbClr val="000000"/>
                              </a:solidFill>
                              <a:latin typeface="Cambria Math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f>
                            <m:fPr>
                              <m:ctrlP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𝑥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=∞</m:t>
                          </m:r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6945" y="1949460"/>
                <a:ext cx="6567055" cy="295908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0950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="" id="{30F28EBE-F9EA-462A-8D0B-F466D5065AC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58049" y="254668"/>
                <a:ext cx="10515600" cy="6178891"/>
              </a:xfrm>
            </p:spPr>
            <p:txBody>
              <a:bodyPr>
                <a:norm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Types </a:t>
                </a: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of  Discontinuity: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1. Removable discontinuity: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has a removable discontinuity at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𝑥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GB" sz="1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iff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1800" i="1" smtClean="0">
                            <a:latin typeface="Cambria Math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GB" sz="1800" i="1" smtClean="0">
                                <a:latin typeface="Cambria Math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GB" sz="1800" i="0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→</m:t>
                            </m:r>
                            <m:r>
                              <a:rPr lang="en-GB" sz="1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𝑓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𝑥</m:t>
                        </m:r>
                        <m:r>
                          <a:rPr lang="en-GB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       ii. </a:t>
                </a:r>
                <a14:m>
                  <m:oMath xmlns:m="http://schemas.openxmlformats.org/officeDocument/2006/math"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𝑓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𝑎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exist          iii. They are not equal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2. Jump discontinuity: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 exist from both sides left and right, but not equal.</a:t>
                </a: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3. Infinite discontinuity: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limits for both sides left and right are </a:t>
                </a:r>
                <a14:m>
                  <m:oMath xmlns:m="http://schemas.openxmlformats.org/officeDocument/2006/math">
                    <m:r>
                      <a:rPr lang="en-GB" sz="1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∞</m:t>
                    </m:r>
                    <m:r>
                      <a:rPr lang="en-GB" sz="1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:r>
                  <a:rPr lang="en-GB" sz="18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4. Oscillation discontinuity: </a:t>
                </a:r>
                <a:r>
                  <a:rPr lang="en-GB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neither left nor right limit exist</a:t>
                </a:r>
                <a:r>
                  <a:rPr lang="en-GB" sz="18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  <a:endParaRPr lang="en-GB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30F28EBE-F9EA-462A-8D0B-F466D5065A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58049" y="254668"/>
                <a:ext cx="10515600" cy="6178891"/>
              </a:xfrm>
              <a:blipFill rotWithShape="1">
                <a:blip r:embed="rId2"/>
                <a:stretch>
                  <a:fillRect l="-522"/>
                </a:stretch>
              </a:blipFill>
            </p:spPr>
            <p:txBody>
              <a:bodyPr/>
              <a:lstStyle/>
              <a:p>
                <a:r>
                  <a:rPr lang="ar-IQ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1750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1345</TotalTime>
  <Words>1399</Words>
  <Application>Microsoft Office PowerPoint</Application>
  <PresentationFormat>Custom</PresentationFormat>
  <Paragraphs>64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Continuity of function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of fractional function  when x→∞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reman duhok</dc:creator>
  <cp:lastModifiedBy>Maher</cp:lastModifiedBy>
  <cp:revision>73</cp:revision>
  <dcterms:created xsi:type="dcterms:W3CDTF">2021-01-30T16:36:09Z</dcterms:created>
  <dcterms:modified xsi:type="dcterms:W3CDTF">2022-02-26T19:20:36Z</dcterms:modified>
</cp:coreProperties>
</file>