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0" r:id="rId3"/>
    <p:sldId id="271" r:id="rId4"/>
    <p:sldId id="272" r:id="rId5"/>
    <p:sldId id="273" r:id="rId6"/>
    <p:sldId id="28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2873061-BB25-4A07-8E34-F2ACA2DFD058}" type="datetimeFigureOut">
              <a:rPr lang="ar-IQ" smtClean="0"/>
              <a:t>30/03/1442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4A858CE-5965-4CD5-A39A-B75A5597538C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915879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1484B2C-FAC2-4C7E-93B5-59383C94F2DE}" type="datetimeFigureOut">
              <a:rPr lang="ar-IQ" smtClean="0"/>
              <a:t>30/03/1442</a:t>
            </a:fld>
            <a:endParaRPr lang="ar-IQ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8DC9246-5319-49BA-974D-47D3613095B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0416603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71066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65C5-7626-4E45-ACF6-375C846B03B7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1904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89A4-6109-45F2-9594-E7D1DFDB308B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86597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C612-4F1E-42F1-9513-01971727DFAB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56316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E29-ACC9-4585-BABE-84AD3AD47199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7261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39E-F51D-428E-A404-9F42A40321BC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64704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67B0-4E2A-4922-8B74-D7EEAA9F95EC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700474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8DCA-EA6E-4ED6-BA44-249C6A616904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01757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BA59-7D39-4B40-8D50-727429D7F3C4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812245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7240-B46E-4EAD-9E51-7C7160045C11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30108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D1D4-2493-4E3C-B94A-F4F0AD51AB5D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064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9B46-32C6-43F1-8F0F-308FB03CA061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17592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74C0-31E3-45C4-BEC4-F7084F99146F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746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CD76-E2DF-4306-AD9A-943363D9F563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49412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0D08-0D6E-44CE-83C0-88C2DAAB4537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30111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15CC-F1B8-47C9-B66B-BEEEE4AC6764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52901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46D1-7A00-4ED2-B39F-43F3EC6AE30D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7189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0E98-1464-47C3-91DA-4344AF014482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79010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23E86E-52C9-4EE3-9697-C6D37899801E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43270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hf sldNum="0" hdr="0" ftr="0" dt="0"/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7200" b="1" dirty="0">
                <a:latin typeface="Times New Roman"/>
                <a:ea typeface="Calibri"/>
                <a:cs typeface="Arial"/>
              </a:rPr>
              <a:t>Cache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b="1" dirty="0">
                <a:latin typeface="Times New Roman"/>
                <a:ea typeface="Calibri"/>
                <a:cs typeface="Arial"/>
              </a:rPr>
              <a:t>Mapping Function</a:t>
            </a:r>
          </a:p>
          <a:p>
            <a:pPr algn="ctr" rtl="0"/>
            <a:endParaRPr lang="en-US" sz="7200" b="1" dirty="0">
              <a:latin typeface="Times New Roman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96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742" y="332723"/>
            <a:ext cx="9108000" cy="101198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ea typeface="Calibri"/>
                <a:cs typeface="Arial"/>
              </a:rPr>
              <a:t>Direct Mapping</a:t>
            </a:r>
          </a:p>
        </p:txBody>
      </p:sp>
      <p:pic>
        <p:nvPicPr>
          <p:cNvPr id="6" name="Picture 2" descr="D:\Computer Organization &amp; Architecture\Lecture and Syllebus for 2nd year\Quation, Degree, Syllebus and Lecture 2014-2015\Lecture 2014-2015\Untit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592" y="1344705"/>
            <a:ext cx="8820150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6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742" y="332723"/>
            <a:ext cx="9108000" cy="101198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/>
                <a:ea typeface="Calibri"/>
                <a:cs typeface="Arial"/>
              </a:rPr>
              <a:t>Mapping Function</a:t>
            </a:r>
            <a:endParaRPr lang="en-US" b="1" dirty="0">
              <a:latin typeface="Times New Roman"/>
              <a:ea typeface="Calibri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1872" y="1344705"/>
                <a:ext cx="9013870" cy="5230907"/>
              </a:xfrm>
            </p:spPr>
            <p:txBody>
              <a:bodyPr>
                <a:normAutofit lnSpcReduction="10000"/>
              </a:bodyPr>
              <a:lstStyle/>
              <a:p>
                <a:pPr algn="l" rtl="0"/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Ex: suppose cache size= 1Kbyte, data is to be transfer between main memory and cache in block of 8byte, main memory size = 64Kbyte. Find number of blocks in main, number of slots in cache.</a:t>
                </a:r>
              </a:p>
              <a:p>
                <a:pPr algn="l" rtl="0"/>
                <a:endParaRPr lang="en-US" dirty="0">
                  <a:solidFill>
                    <a:prstClr val="black"/>
                  </a:solidFill>
                  <a:latin typeface="Times New Roman"/>
                  <a:ea typeface="Calibri"/>
                  <a:cs typeface="Arial"/>
                </a:endParaRPr>
              </a:p>
              <a:p>
                <a:pPr algn="l" rtl="0"/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Sol:</a:t>
                </a:r>
              </a:p>
              <a:p>
                <a:pPr marL="0" indent="0" algn="l" rtl="0">
                  <a:buNone/>
                </a:pPr>
                <a:endParaRPr lang="en-US" dirty="0">
                  <a:solidFill>
                    <a:prstClr val="black"/>
                  </a:solidFill>
                  <a:latin typeface="Times New Roman"/>
                  <a:ea typeface="Calibri"/>
                  <a:cs typeface="Arial"/>
                </a:endParaRPr>
              </a:p>
              <a:p>
                <a:pPr algn="l" rtl="0"/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No. of block in main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/>
                            <a:cs typeface="Arial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𝑆𝑖𝑧𝑒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 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𝑚𝑎𝑖𝑛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Size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of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 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𝐵𝑙𝑜𝑐𝑘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/>
                            <a:cs typeface="Arial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64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Kbyte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 </m:t>
                        </m:r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byte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 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2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16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2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 =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black"/>
                        </a:solidFill>
                        <a:latin typeface="Cambria Math"/>
                        <a:ea typeface="Calibri"/>
                        <a:cs typeface="Arial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2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6</m:t>
                            </m:r>
                          </m:sup>
                        </m:s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2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10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2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 = 2</a:t>
                </a:r>
                <a:r>
                  <a:rPr lang="en-US" baseline="30000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13</a:t>
                </a: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 = 8KBlocks</a:t>
                </a:r>
              </a:p>
              <a:p>
                <a:pPr marL="0" indent="0" algn="l" rtl="0">
                  <a:buNone/>
                </a:pPr>
                <a:endParaRPr lang="en-US" dirty="0">
                  <a:solidFill>
                    <a:prstClr val="black"/>
                  </a:solidFill>
                  <a:latin typeface="Times New Roman"/>
                  <a:ea typeface="Calibri"/>
                  <a:cs typeface="Arial"/>
                </a:endParaRPr>
              </a:p>
              <a:p>
                <a:pPr algn="l" rtl="0"/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No. of slot (lines) in cache=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/>
                            <a:cs typeface="Arial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𝑆𝑖𝑧𝑒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 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𝑜𝑓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 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𝑐𝑎𝑐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h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𝑒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 </m:t>
                        </m:r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𝑆𝑖𝑧𝑒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 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𝑜𝑓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 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𝐵𝑙𝑜𝑐𝑘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 </m:t>
                        </m:r>
                      </m:den>
                    </m:f>
                    <m:r>
                      <a:rPr lang="en-US">
                        <a:solidFill>
                          <a:prstClr val="black"/>
                        </a:solidFill>
                        <a:latin typeface="Cambria Math"/>
                        <a:ea typeface="Calibri"/>
                        <a:cs typeface="Arial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/>
                            <a:cs typeface="Arial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Kbyte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 </m:t>
                        </m:r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8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byte</m:t>
                        </m:r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 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2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10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2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 = 2</a:t>
                </a:r>
                <a:r>
                  <a:rPr lang="en-US" baseline="30000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7</a:t>
                </a: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 = 128 Slots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1872" y="1344705"/>
                <a:ext cx="9013870" cy="5230907"/>
              </a:xfrm>
              <a:blipFill rotWithShape="0">
                <a:blip r:embed="rId2"/>
                <a:stretch>
                  <a:fillRect l="-1759" t="-2797" b="-1282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66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742" y="332723"/>
            <a:ext cx="9108000" cy="101198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ea typeface="Calibri"/>
                <a:cs typeface="Arial"/>
              </a:rPr>
              <a:t>Associative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872" y="1344705"/>
            <a:ext cx="9013870" cy="5230907"/>
          </a:xfrm>
        </p:spPr>
        <p:txBody>
          <a:bodyPr>
            <a:normAutofit/>
          </a:bodyPr>
          <a:lstStyle/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The fastest and most flexible cache organization uses it.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The associative memory stores both the address and content (data) of the memory word.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Permits to store at any location in cache any word from main memory.</a:t>
            </a: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  <a:p>
            <a:pPr marL="342900" indent="-342900"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A main memory block can be load (mapped) in any slot in the cache. Such as block0 can be mapped in 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slot 0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, or slote1, or any other slot in the cache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.</a:t>
            </a: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24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83" y="425823"/>
            <a:ext cx="82296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23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742" y="332723"/>
            <a:ext cx="9108000" cy="101198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ea typeface="Calibri"/>
                <a:cs typeface="Arial"/>
              </a:rPr>
              <a:t>Associative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871" y="1344705"/>
            <a:ext cx="9143999" cy="5230907"/>
          </a:xfrm>
        </p:spPr>
        <p:txBody>
          <a:bodyPr>
            <a:normAutofit fontScale="77500" lnSpcReduction="20000"/>
          </a:bodyPr>
          <a:lstStyle/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Tag: identifies which particular block is currently being stored. 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endParaRPr lang="en-US" dirty="0" smtClean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The 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tag is usually a portion of the main memory address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The main memory address in this method will be in two parts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main memory address consist of 16 bits(64 kB), and the block (8 byte )can represent it by 3 bits, therefore the tag will be represent by 13 bits.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The CPU sends an address for word to the cache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If there is a match, then the word part will be picked up from the words part in block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If there is no match, then by the tag part the CPU will fetch the specified block from the main memory </a:t>
            </a:r>
          </a:p>
        </p:txBody>
      </p:sp>
    </p:spTree>
    <p:extLst>
      <p:ext uri="{BB962C8B-B14F-4D97-AF65-F5344CB8AC3E}">
        <p14:creationId xmlns:p14="http://schemas.microsoft.com/office/powerpoint/2010/main" val="142774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" t="2938" r="3782" b="2577"/>
          <a:stretch/>
        </p:blipFill>
        <p:spPr>
          <a:xfrm>
            <a:off x="2286000" y="268941"/>
            <a:ext cx="9386047" cy="61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742" y="332723"/>
            <a:ext cx="9108000" cy="101198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ea typeface="Calibri"/>
                <a:cs typeface="Arial"/>
              </a:rPr>
              <a:t>Direct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213" y="1344705"/>
            <a:ext cx="9143999" cy="5230907"/>
          </a:xfrm>
        </p:spPr>
        <p:txBody>
          <a:bodyPr>
            <a:normAutofit fontScale="77500" lnSpcReduction="20000"/>
          </a:bodyPr>
          <a:lstStyle/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M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aps each block of main memory into only one possible cache line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The mapping is expressed as 	</a:t>
            </a:r>
            <a:r>
              <a:rPr lang="en-US" dirty="0"/>
              <a:t>S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 = A modulo C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Where</a:t>
            </a:r>
          </a:p>
          <a:p>
            <a:pPr marL="0" indent="0" algn="l" rtl="0">
              <a:buNone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	S= cache line (slot) number</a:t>
            </a:r>
          </a:p>
          <a:p>
            <a:pPr marL="0" indent="0" algn="l" rtl="0">
              <a:buNone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	A= main memory block number</a:t>
            </a:r>
          </a:p>
          <a:p>
            <a:pPr marL="0" indent="0" algn="l" rtl="0">
              <a:buNone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	C= number of lines (slots) in the cache</a:t>
            </a:r>
          </a:p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According to example: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Block0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	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     S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= 0modulo 128 		 S=0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Block1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	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     S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= 1modulo 128	 	 S=1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:</a:t>
            </a: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Block127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            S= 127modulo 128	 	 S=127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Block128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	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    S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= 128 modulo 128		 S=0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Block129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	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    S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= 129modulo 128 		 S=1</a:t>
            </a:r>
          </a:p>
        </p:txBody>
      </p:sp>
    </p:spTree>
    <p:extLst>
      <p:ext uri="{BB962C8B-B14F-4D97-AF65-F5344CB8AC3E}">
        <p14:creationId xmlns:p14="http://schemas.microsoft.com/office/powerpoint/2010/main" val="63427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742" y="332723"/>
            <a:ext cx="9108000" cy="101198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ea typeface="Calibri"/>
                <a:cs typeface="Arial"/>
              </a:rPr>
              <a:t>Direct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1871" y="1344705"/>
            <a:ext cx="9143999" cy="1963271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Therefore 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Block 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	0,128,256,384………….. Mapping on slot 0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Block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	1,129,257,385………….. Mapping on slot 1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:</a:t>
            </a: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Block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	127, 255… 8191………. Mapping on slot 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127</a:t>
            </a: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871" y="3617258"/>
            <a:ext cx="9092523" cy="3120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4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1871" y="225146"/>
            <a:ext cx="9108000" cy="101198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ea typeface="Calibri"/>
                <a:cs typeface="Arial"/>
              </a:rPr>
              <a:t>Direct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1871" y="1237128"/>
                <a:ext cx="9507070" cy="5405719"/>
              </a:xfrm>
            </p:spPr>
            <p:txBody>
              <a:bodyPr>
                <a:normAutofit fontScale="85000" lnSpcReduction="20000"/>
              </a:bodyPr>
              <a:lstStyle/>
              <a:p>
                <a:pPr marL="342900" indent="-342900" algn="l" rtl="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The slot part will be index on cache to determine the desired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slot</a:t>
                </a:r>
              </a:p>
              <a:p>
                <a:pPr marL="457200" lvl="1" indent="0" algn="l" rtl="0">
                  <a:buNone/>
                </a:pPr>
                <a:r>
                  <a:rPr lang="en-US" dirty="0" smtClean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128 </a:t>
                </a: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slots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/>
                            <a:cs typeface="Arial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2</m:t>
                        </m:r>
                      </m:e>
                      <m: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		7 bit address lines(line </a:t>
                </a:r>
              </a:p>
              <a:p>
                <a:pPr marL="342900" indent="-342900" algn="l" rtl="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The word part determines which desire word in block </a:t>
                </a:r>
                <a:endParaRPr lang="en-US" dirty="0" smtClean="0">
                  <a:solidFill>
                    <a:prstClr val="black"/>
                  </a:solidFill>
                  <a:latin typeface="Times New Roman"/>
                  <a:ea typeface="Calibri"/>
                  <a:cs typeface="Arial"/>
                </a:endParaRPr>
              </a:p>
              <a:p>
                <a:pPr marL="457200" lvl="1" indent="0" algn="l" rtl="0">
                  <a:buNone/>
                </a:pPr>
                <a:r>
                  <a:rPr lang="en-US" dirty="0" smtClean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8 </a:t>
                </a: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byte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/>
                            <a:cs typeface="Arial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2</m:t>
                        </m:r>
                      </m:e>
                      <m: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 		3 bit address lines</a:t>
                </a:r>
              </a:p>
              <a:p>
                <a:pPr marL="342900" indent="-342900" algn="l" rtl="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The tag part preference which block in the current slot7 bit for slots address line 3 bit for word address line, then 6 bits for tag part or by using this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formula:</a:t>
                </a:r>
              </a:p>
              <a:p>
                <a:pPr marL="457200" lvl="1" indent="0" algn="l" rtl="0">
                  <a:buNone/>
                </a:pPr>
                <a:r>
                  <a:rPr lang="en-US" dirty="0" smtClean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No</a:t>
                </a: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. of blocks that can mapped in each block cache= (no. of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block in main )/(no of Block cache) =(8Kbyte )/128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/>
                            <a:cs typeface="Arial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2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13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libri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2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/>
                                <a:ea typeface="Calibri"/>
                                <a:cs typeface="Arial"/>
                              </a:rPr>
                              <m:t>7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/>
                            <a:cs typeface="Arial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2</m:t>
                        </m:r>
                      </m:e>
                      <m: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Arial"/>
                          </a:rPr>
                          <m:t>6</m:t>
                        </m:r>
                      </m:sup>
                    </m:sSup>
                  </m:oMath>
                </a14:m>
                <a:endParaRPr lang="en-US" dirty="0">
                  <a:solidFill>
                    <a:prstClr val="black"/>
                  </a:solidFill>
                  <a:latin typeface="Times New Roman"/>
                  <a:ea typeface="Calibri"/>
                  <a:cs typeface="Arial"/>
                </a:endParaRPr>
              </a:p>
              <a:p>
                <a:pPr marL="342900" indent="-342900" algn="l" rtl="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The CPU send </a:t>
                </a:r>
                <a:r>
                  <a:rPr lang="en-US" dirty="0" smtClean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an </a:t>
                </a: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address to the cache, </a:t>
                </a:r>
              </a:p>
              <a:p>
                <a:pPr marL="342900" indent="-342900" algn="l" rtl="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First compare the slot part to determine the block in which slot </a:t>
                </a:r>
              </a:p>
              <a:p>
                <a:pPr marL="342900" indent="-342900" algn="l" rtl="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Second compare the tag part of the address with the tag part in cache to determine which block is in the cache now, </a:t>
                </a:r>
              </a:p>
              <a:p>
                <a:pPr marL="342900" indent="-342900" algn="l" rtl="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If match, this means the desired block exits (hit), </a:t>
                </a:r>
              </a:p>
              <a:p>
                <a:pPr marL="342900" indent="-342900" algn="l" rtl="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If not match (miss), then the slot part and the tag part will merge to form the desired block address (13- bit) to get the block from main memory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1871" y="1237128"/>
                <a:ext cx="9507070" cy="5405719"/>
              </a:xfrm>
              <a:blipFill>
                <a:blip r:embed="rId2"/>
                <a:stretch>
                  <a:fillRect l="-1283" t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1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4311</TotalTime>
  <Words>301</Words>
  <Application>Microsoft Office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 Math</vt:lpstr>
      <vt:lpstr>Corbel</vt:lpstr>
      <vt:lpstr>Courier New</vt:lpstr>
      <vt:lpstr>Tahoma</vt:lpstr>
      <vt:lpstr>Times New Roman</vt:lpstr>
      <vt:lpstr>Wingdings</vt:lpstr>
      <vt:lpstr>Parallax</vt:lpstr>
      <vt:lpstr>Cache Memory</vt:lpstr>
      <vt:lpstr>Mapping Function</vt:lpstr>
      <vt:lpstr>Associative</vt:lpstr>
      <vt:lpstr>PowerPoint Presentation</vt:lpstr>
      <vt:lpstr>Associative</vt:lpstr>
      <vt:lpstr>PowerPoint Presentation</vt:lpstr>
      <vt:lpstr>Direct Mapping</vt:lpstr>
      <vt:lpstr>Direct Mapping</vt:lpstr>
      <vt:lpstr>Direct Mapping</vt:lpstr>
      <vt:lpstr>Direct Mapping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O.A.O</dc:creator>
  <cp:lastModifiedBy>OAO</cp:lastModifiedBy>
  <cp:revision>115</cp:revision>
  <dcterms:created xsi:type="dcterms:W3CDTF">2015-10-10T09:04:47Z</dcterms:created>
  <dcterms:modified xsi:type="dcterms:W3CDTF">2020-11-15T20:48:30Z</dcterms:modified>
</cp:coreProperties>
</file>