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72" r:id="rId1"/>
  </p:sldMasterIdLst>
  <p:notesMasterIdLst>
    <p:notesMasterId r:id="rId10"/>
  </p:notesMasterIdLst>
  <p:sldIdLst>
    <p:sldId id="298" r:id="rId2"/>
    <p:sldId id="299" r:id="rId3"/>
    <p:sldId id="300" r:id="rId4"/>
    <p:sldId id="307" r:id="rId5"/>
    <p:sldId id="301" r:id="rId6"/>
    <p:sldId id="302" r:id="rId7"/>
    <p:sldId id="303" r:id="rId8"/>
    <p:sldId id="304" r:id="rId9"/>
  </p:sldIdLst>
  <p:sldSz cx="12192000" cy="6858000"/>
  <p:notesSz cx="6858000" cy="9144000"/>
  <p:defaultTextStyle>
    <a:defPPr>
      <a:defRPr lang="ar-IQ"/>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380"/>
    <p:restoredTop sz="94660"/>
  </p:normalViewPr>
  <p:slideViewPr>
    <p:cSldViewPr snapToGrid="0">
      <p:cViewPr varScale="1">
        <p:scale>
          <a:sx n="74" d="100"/>
          <a:sy n="74" d="100"/>
        </p:scale>
        <p:origin x="5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IQ"/>
          </a:p>
        </p:txBody>
      </p:sp>
      <p:sp>
        <p:nvSpPr>
          <p:cNvPr id="3" name="Date Placeholder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D5E3489F-9E70-4E92-B96D-23CF18CC9AFD}" type="datetimeFigureOut">
              <a:rPr lang="ar-IQ" smtClean="0"/>
              <a:t>26/12/1441</a:t>
            </a:fld>
            <a:endParaRPr lang="ar-IQ"/>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IQ"/>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IQ"/>
          </a:p>
        </p:txBody>
      </p:sp>
      <p:sp>
        <p:nvSpPr>
          <p:cNvPr id="6" name="Footer Placeholder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IQ"/>
          </a:p>
        </p:txBody>
      </p:sp>
      <p:sp>
        <p:nvSpPr>
          <p:cNvPr id="7" name="Slide Number Placeholder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84F1C690-217F-43E8-9544-AFCE71397FE7}" type="slidenum">
              <a:rPr lang="ar-IQ" smtClean="0"/>
              <a:t>‹#›</a:t>
            </a:fld>
            <a:endParaRPr lang="ar-IQ"/>
          </a:p>
        </p:txBody>
      </p:sp>
    </p:spTree>
    <p:extLst>
      <p:ext uri="{BB962C8B-B14F-4D97-AF65-F5344CB8AC3E}">
        <p14:creationId xmlns:p14="http://schemas.microsoft.com/office/powerpoint/2010/main" val="120638913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36897D-7C2D-4631-870F-9AF6D96DB984}" type="datetimeFigureOut">
              <a:rPr lang="ar-IQ" smtClean="0"/>
              <a:t>26/12/1441</a:t>
            </a:fld>
            <a:endParaRPr lang="ar-IQ"/>
          </a:p>
        </p:txBody>
      </p:sp>
      <p:sp>
        <p:nvSpPr>
          <p:cNvPr id="5" name="Footer Placeholder 4"/>
          <p:cNvSpPr>
            <a:spLocks noGrp="1"/>
          </p:cNvSpPr>
          <p:nvPr>
            <p:ph type="ftr" sz="quarter" idx="11"/>
          </p:nvPr>
        </p:nvSpPr>
        <p:spPr>
          <a:xfrm>
            <a:off x="5332412" y="5883275"/>
            <a:ext cx="4324044" cy="365125"/>
          </a:xfrm>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419045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36897D-7C2D-4631-870F-9AF6D96DB984}" type="datetimeFigureOut">
              <a:rPr lang="ar-IQ" smtClean="0"/>
              <a:t>26/12/1441</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386597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36897D-7C2D-4631-870F-9AF6D96DB984}" type="datetimeFigureOut">
              <a:rPr lang="ar-IQ" smtClean="0"/>
              <a:t>26/12/1441</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2563166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36897D-7C2D-4631-870F-9AF6D96DB984}" type="datetimeFigureOut">
              <a:rPr lang="ar-IQ" smtClean="0"/>
              <a:t>26/12/1441</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1272619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36897D-7C2D-4631-870F-9AF6D96DB984}" type="datetimeFigureOut">
              <a:rPr lang="ar-IQ" smtClean="0"/>
              <a:t>26/12/1441</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647047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36897D-7C2D-4631-870F-9AF6D96DB984}" type="datetimeFigureOut">
              <a:rPr lang="ar-IQ" smtClean="0"/>
              <a:t>26/12/1441</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3700474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36897D-7C2D-4631-870F-9AF6D96DB984}" type="datetimeFigureOut">
              <a:rPr lang="ar-IQ" smtClean="0"/>
              <a:t>26/12/1441</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4017578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36897D-7C2D-4631-870F-9AF6D96DB984}" type="datetimeFigureOut">
              <a:rPr lang="ar-IQ" smtClean="0"/>
              <a:t>26/12/1441</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2812245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36897D-7C2D-4631-870F-9AF6D96DB984}" type="datetimeFigureOut">
              <a:rPr lang="ar-IQ" smtClean="0"/>
              <a:t>26/12/1441</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3301087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36897D-7C2D-4631-870F-9AF6D96DB984}" type="datetimeFigureOut">
              <a:rPr lang="ar-IQ" smtClean="0"/>
              <a:t>26/12/1441</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a:xfrm>
            <a:off x="10951856" y="5867131"/>
            <a:ext cx="551167" cy="365125"/>
          </a:xfrm>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1206472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36897D-7C2D-4631-870F-9AF6D96DB984}" type="datetimeFigureOut">
              <a:rPr lang="ar-IQ" smtClean="0"/>
              <a:t>26/12/1441</a:t>
            </a:fld>
            <a:endParaRPr lang="ar-IQ"/>
          </a:p>
        </p:txBody>
      </p:sp>
      <p:sp>
        <p:nvSpPr>
          <p:cNvPr id="5" name="Footer Placeholder 4"/>
          <p:cNvSpPr>
            <a:spLocks noGrp="1"/>
          </p:cNvSpPr>
          <p:nvPr>
            <p:ph type="ftr" sz="quarter" idx="11"/>
          </p:nvPr>
        </p:nvSpPr>
        <p:spPr/>
        <p:txBody>
          <a:bodyPr/>
          <a:lstStyle/>
          <a:p>
            <a:endParaRPr lang="ar-IQ"/>
          </a:p>
        </p:txBody>
      </p:sp>
      <p:sp>
        <p:nvSpPr>
          <p:cNvPr id="6" name="Slide Number Placeholder 5"/>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217592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36897D-7C2D-4631-870F-9AF6D96DB984}" type="datetimeFigureOut">
              <a:rPr lang="ar-IQ" smtClean="0"/>
              <a:t>26/12/1441</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874611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36897D-7C2D-4631-870F-9AF6D96DB984}" type="datetimeFigureOut">
              <a:rPr lang="ar-IQ" smtClean="0"/>
              <a:t>26/12/1441</a:t>
            </a:fld>
            <a:endParaRPr lang="ar-IQ"/>
          </a:p>
        </p:txBody>
      </p:sp>
      <p:sp>
        <p:nvSpPr>
          <p:cNvPr id="8" name="Footer Placeholder 7"/>
          <p:cNvSpPr>
            <a:spLocks noGrp="1"/>
          </p:cNvSpPr>
          <p:nvPr>
            <p:ph type="ftr" sz="quarter" idx="11"/>
          </p:nvPr>
        </p:nvSpPr>
        <p:spPr/>
        <p:txBody>
          <a:bodyPr/>
          <a:lstStyle/>
          <a:p>
            <a:endParaRPr lang="ar-IQ"/>
          </a:p>
        </p:txBody>
      </p:sp>
      <p:sp>
        <p:nvSpPr>
          <p:cNvPr id="9" name="Slide Number Placeholder 8"/>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1494127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36897D-7C2D-4631-870F-9AF6D96DB984}" type="datetimeFigureOut">
              <a:rPr lang="ar-IQ" smtClean="0"/>
              <a:t>26/12/1441</a:t>
            </a:fld>
            <a:endParaRPr lang="ar-IQ"/>
          </a:p>
        </p:txBody>
      </p:sp>
      <p:sp>
        <p:nvSpPr>
          <p:cNvPr id="4" name="Footer Placeholder 3"/>
          <p:cNvSpPr>
            <a:spLocks noGrp="1"/>
          </p:cNvSpPr>
          <p:nvPr>
            <p:ph type="ftr" sz="quarter" idx="11"/>
          </p:nvPr>
        </p:nvSpPr>
        <p:spPr/>
        <p:txBody>
          <a:bodyPr/>
          <a:lstStyle/>
          <a:p>
            <a:endParaRPr lang="ar-IQ"/>
          </a:p>
        </p:txBody>
      </p:sp>
      <p:sp>
        <p:nvSpPr>
          <p:cNvPr id="5" name="Slide Number Placeholder 4"/>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1301112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36897D-7C2D-4631-870F-9AF6D96DB984}" type="datetimeFigureOut">
              <a:rPr lang="ar-IQ" smtClean="0"/>
              <a:t>26/12/1441</a:t>
            </a:fld>
            <a:endParaRPr lang="ar-IQ"/>
          </a:p>
        </p:txBody>
      </p:sp>
      <p:sp>
        <p:nvSpPr>
          <p:cNvPr id="3" name="Footer Placeholder 2"/>
          <p:cNvSpPr>
            <a:spLocks noGrp="1"/>
          </p:cNvSpPr>
          <p:nvPr>
            <p:ph type="ftr" sz="quarter" idx="11"/>
          </p:nvPr>
        </p:nvSpPr>
        <p:spPr/>
        <p:txBody>
          <a:bodyPr/>
          <a:lstStyle/>
          <a:p>
            <a:endParaRPr lang="ar-IQ"/>
          </a:p>
        </p:txBody>
      </p:sp>
      <p:sp>
        <p:nvSpPr>
          <p:cNvPr id="4" name="Slide Number Placeholder 3"/>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352901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36897D-7C2D-4631-870F-9AF6D96DB984}" type="datetimeFigureOut">
              <a:rPr lang="ar-IQ" smtClean="0"/>
              <a:t>26/12/1441</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2718973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36897D-7C2D-4631-870F-9AF6D96DB984}" type="datetimeFigureOut">
              <a:rPr lang="ar-IQ" smtClean="0"/>
              <a:t>26/12/1441</a:t>
            </a:fld>
            <a:endParaRPr lang="ar-IQ"/>
          </a:p>
        </p:txBody>
      </p:sp>
      <p:sp>
        <p:nvSpPr>
          <p:cNvPr id="6" name="Footer Placeholder 5"/>
          <p:cNvSpPr>
            <a:spLocks noGrp="1"/>
          </p:cNvSpPr>
          <p:nvPr>
            <p:ph type="ftr" sz="quarter" idx="11"/>
          </p:nvPr>
        </p:nvSpPr>
        <p:spPr/>
        <p:txBody>
          <a:bodyPr/>
          <a:lstStyle/>
          <a:p>
            <a:endParaRPr lang="ar-IQ"/>
          </a:p>
        </p:txBody>
      </p:sp>
      <p:sp>
        <p:nvSpPr>
          <p:cNvPr id="7" name="Slide Number Placeholder 6"/>
          <p:cNvSpPr>
            <a:spLocks noGrp="1"/>
          </p:cNvSpPr>
          <p:nvPr>
            <p:ph type="sldNum" sz="quarter" idx="12"/>
          </p:nvPr>
        </p:nvSpPr>
        <p:spPr/>
        <p:txBody>
          <a:bodyPr/>
          <a:lstStyle/>
          <a:p>
            <a:fld id="{B258F21E-CF92-4BE5-B6CF-5C8E2993FACD}" type="slidenum">
              <a:rPr lang="ar-IQ" smtClean="0"/>
              <a:t>‹#›</a:t>
            </a:fld>
            <a:endParaRPr lang="ar-IQ"/>
          </a:p>
        </p:txBody>
      </p:sp>
    </p:spTree>
    <p:extLst>
      <p:ext uri="{BB962C8B-B14F-4D97-AF65-F5344CB8AC3E}">
        <p14:creationId xmlns:p14="http://schemas.microsoft.com/office/powerpoint/2010/main" val="2790100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36897D-7C2D-4631-870F-9AF6D96DB984}" type="datetimeFigureOut">
              <a:rPr lang="ar-IQ" smtClean="0"/>
              <a:t>26/12/1441</a:t>
            </a:fld>
            <a:endParaRPr lang="ar-IQ"/>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ar-IQ"/>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258F21E-CF92-4BE5-B6CF-5C8E2993FACD}" type="slidenum">
              <a:rPr lang="ar-IQ" smtClean="0"/>
              <a:t>‹#›</a:t>
            </a:fld>
            <a:endParaRPr lang="ar-IQ"/>
          </a:p>
        </p:txBody>
      </p:sp>
    </p:spTree>
    <p:extLst>
      <p:ext uri="{BB962C8B-B14F-4D97-AF65-F5344CB8AC3E}">
        <p14:creationId xmlns:p14="http://schemas.microsoft.com/office/powerpoint/2010/main" val="1432708887"/>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txStyles>
    <p:titleStyle>
      <a:lvl1pPr algn="ctr" defTabSz="457200" rtl="1" eaLnBrk="1" latinLnBrk="0" hangingPunct="1">
        <a:spcBef>
          <a:spcPct val="0"/>
        </a:spcBef>
        <a:buNone/>
        <a:defRPr sz="4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9760" y="2232213"/>
            <a:ext cx="9365428" cy="3450175"/>
          </a:xfrm>
          <a:prstGeom prst="rect">
            <a:avLst/>
          </a:prstGeom>
        </p:spPr>
        <p:txBody>
          <a:bodyPr wrap="square">
            <a:spAutoFit/>
          </a:bodyPr>
          <a:lstStyle/>
          <a:p>
            <a:pPr marL="342900" indent="-342900" algn="justLow" rtl="0">
              <a:lnSpc>
                <a:spcPct val="115000"/>
              </a:lnSpc>
              <a:spcAft>
                <a:spcPts val="1000"/>
              </a:spcAft>
              <a:buFont typeface="Courier New"/>
              <a:buChar char="o"/>
            </a:pPr>
            <a:r>
              <a:rPr lang="en-US" sz="2400" dirty="0">
                <a:latin typeface="Times New Roman"/>
                <a:ea typeface="Calibri"/>
                <a:cs typeface="Arial"/>
              </a:rPr>
              <a:t>Most of the main memory in a general-purpose computer is made up of RAM integrated circuit chips</a:t>
            </a:r>
          </a:p>
          <a:p>
            <a:pPr marL="342900" indent="-342900" algn="justLow" rtl="0">
              <a:lnSpc>
                <a:spcPct val="115000"/>
              </a:lnSpc>
              <a:spcAft>
                <a:spcPts val="1000"/>
              </a:spcAft>
              <a:buFont typeface="Courier New"/>
              <a:buChar char="o"/>
            </a:pPr>
            <a:r>
              <a:rPr lang="en-US" sz="2400" dirty="0">
                <a:latin typeface="Times New Roman"/>
                <a:ea typeface="Calibri"/>
                <a:cs typeface="Arial"/>
              </a:rPr>
              <a:t>But a portion of the memory may be constructed with ROM chips.</a:t>
            </a:r>
          </a:p>
          <a:p>
            <a:pPr marL="342900" indent="-342900" algn="justLow" rtl="0">
              <a:lnSpc>
                <a:spcPct val="115000"/>
              </a:lnSpc>
              <a:spcAft>
                <a:spcPts val="1000"/>
              </a:spcAft>
              <a:buFont typeface="Courier New"/>
              <a:buChar char="o"/>
            </a:pPr>
            <a:r>
              <a:rPr lang="en-US" sz="2400" dirty="0">
                <a:latin typeface="Times New Roman"/>
                <a:ea typeface="Calibri"/>
                <a:cs typeface="Arial"/>
              </a:rPr>
              <a:t>ROM used for reading only and it is also random access. </a:t>
            </a:r>
          </a:p>
          <a:p>
            <a:pPr marL="342900" indent="-342900" algn="justLow" rtl="0">
              <a:lnSpc>
                <a:spcPct val="115000"/>
              </a:lnSpc>
              <a:spcAft>
                <a:spcPts val="1000"/>
              </a:spcAft>
              <a:buFont typeface="Courier New"/>
              <a:buChar char="o"/>
            </a:pPr>
            <a:r>
              <a:rPr lang="en-US" sz="2400" dirty="0">
                <a:latin typeface="Times New Roman"/>
                <a:ea typeface="Calibri"/>
                <a:cs typeface="Arial"/>
              </a:rPr>
              <a:t>ROM is used for storing programs that are permanently resident in the computer and for tables of constants that do not change in value once the production of the computer is completed.</a:t>
            </a:r>
          </a:p>
        </p:txBody>
      </p:sp>
      <p:sp>
        <p:nvSpPr>
          <p:cNvPr id="3" name="Rectangle 2"/>
          <p:cNvSpPr/>
          <p:nvPr/>
        </p:nvSpPr>
        <p:spPr>
          <a:xfrm>
            <a:off x="1889760" y="487684"/>
            <a:ext cx="8498541" cy="743473"/>
          </a:xfrm>
          <a:prstGeom prst="rect">
            <a:avLst/>
          </a:prstGeom>
        </p:spPr>
        <p:txBody>
          <a:bodyPr wrap="square">
            <a:spAutoFit/>
          </a:bodyPr>
          <a:lstStyle/>
          <a:p>
            <a:pPr algn="justLow" rtl="0">
              <a:lnSpc>
                <a:spcPct val="115000"/>
              </a:lnSpc>
              <a:spcAft>
                <a:spcPts val="1000"/>
              </a:spcAft>
            </a:pPr>
            <a:r>
              <a:rPr lang="en-US" sz="4000" b="1" dirty="0">
                <a:latin typeface="Times New Roman"/>
                <a:ea typeface="Calibri"/>
                <a:cs typeface="Arial"/>
              </a:rPr>
              <a:t>Read-Only Memory (ROM)</a:t>
            </a:r>
          </a:p>
        </p:txBody>
      </p:sp>
    </p:spTree>
    <p:extLst>
      <p:ext uri="{BB962C8B-B14F-4D97-AF65-F5344CB8AC3E}">
        <p14:creationId xmlns:p14="http://schemas.microsoft.com/office/powerpoint/2010/main" val="323951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5714" y="2175936"/>
            <a:ext cx="9112239" cy="3450175"/>
          </a:xfrm>
          <a:prstGeom prst="rect">
            <a:avLst/>
          </a:prstGeom>
        </p:spPr>
        <p:txBody>
          <a:bodyPr wrap="square">
            <a:spAutoFit/>
          </a:bodyPr>
          <a:lstStyle/>
          <a:p>
            <a:pPr marL="342900" indent="-342900" algn="justLow" rtl="0">
              <a:lnSpc>
                <a:spcPct val="115000"/>
              </a:lnSpc>
              <a:spcAft>
                <a:spcPts val="1000"/>
              </a:spcAft>
              <a:buFont typeface="Courier New"/>
              <a:buChar char="o"/>
            </a:pPr>
            <a:r>
              <a:rPr lang="en-US" sz="2400" dirty="0">
                <a:latin typeface="Times New Roman"/>
                <a:ea typeface="Calibri"/>
                <a:cs typeface="Arial"/>
              </a:rPr>
              <a:t>ROM is needed for storing an initial program called a bootstrap loader</a:t>
            </a:r>
          </a:p>
          <a:p>
            <a:pPr marL="342900" indent="-342900" algn="justLow" rtl="0">
              <a:lnSpc>
                <a:spcPct val="115000"/>
              </a:lnSpc>
              <a:spcAft>
                <a:spcPts val="1000"/>
              </a:spcAft>
              <a:buFont typeface="Courier New"/>
              <a:buChar char="o"/>
            </a:pPr>
            <a:r>
              <a:rPr lang="en-US" sz="2400" dirty="0">
                <a:latin typeface="Times New Roman"/>
                <a:ea typeface="Calibri"/>
                <a:cs typeface="Arial"/>
              </a:rPr>
              <a:t>The bootstrap loader is a program whose function is start the computer software operating when power is turned on.</a:t>
            </a:r>
          </a:p>
          <a:p>
            <a:pPr marL="342900" indent="-342900" algn="justLow" rtl="0">
              <a:lnSpc>
                <a:spcPct val="115000"/>
              </a:lnSpc>
              <a:spcAft>
                <a:spcPts val="1000"/>
              </a:spcAft>
              <a:buFont typeface="Courier New"/>
              <a:buChar char="o"/>
            </a:pPr>
            <a:r>
              <a:rPr lang="en-US" sz="2400" dirty="0">
                <a:latin typeface="Times New Roman"/>
                <a:ea typeface="Calibri"/>
                <a:cs typeface="Arial"/>
              </a:rPr>
              <a:t>The startup of a computer consists of turning the power on and starting the execution of an initial program. </a:t>
            </a:r>
          </a:p>
          <a:p>
            <a:pPr marL="342900" indent="-342900" algn="justLow" rtl="0">
              <a:lnSpc>
                <a:spcPct val="115000"/>
              </a:lnSpc>
              <a:spcAft>
                <a:spcPts val="1000"/>
              </a:spcAft>
              <a:buFont typeface="Courier New"/>
              <a:buChar char="o"/>
            </a:pPr>
            <a:r>
              <a:rPr lang="en-US" sz="2400" dirty="0">
                <a:latin typeface="Times New Roman"/>
                <a:ea typeface="Calibri"/>
                <a:cs typeface="Arial"/>
              </a:rPr>
              <a:t>The hardware of the computer sets the program counter to the first address of the bootstrap loader. </a:t>
            </a:r>
          </a:p>
        </p:txBody>
      </p:sp>
      <p:sp>
        <p:nvSpPr>
          <p:cNvPr id="3" name="Rectangle 2"/>
          <p:cNvSpPr/>
          <p:nvPr/>
        </p:nvSpPr>
        <p:spPr>
          <a:xfrm>
            <a:off x="2075714" y="437380"/>
            <a:ext cx="8498541" cy="743473"/>
          </a:xfrm>
          <a:prstGeom prst="rect">
            <a:avLst/>
          </a:prstGeom>
        </p:spPr>
        <p:txBody>
          <a:bodyPr wrap="square">
            <a:spAutoFit/>
          </a:bodyPr>
          <a:lstStyle/>
          <a:p>
            <a:pPr algn="justLow" rtl="0">
              <a:lnSpc>
                <a:spcPct val="115000"/>
              </a:lnSpc>
              <a:spcAft>
                <a:spcPts val="1000"/>
              </a:spcAft>
            </a:pPr>
            <a:r>
              <a:rPr lang="en-US" sz="4000" b="1" dirty="0">
                <a:latin typeface="Times New Roman"/>
                <a:ea typeface="Calibri"/>
                <a:cs typeface="Arial"/>
              </a:rPr>
              <a:t>Read-Only Memory (ROM)</a:t>
            </a:r>
          </a:p>
        </p:txBody>
      </p:sp>
    </p:spTree>
    <p:extLst>
      <p:ext uri="{BB962C8B-B14F-4D97-AF65-F5344CB8AC3E}">
        <p14:creationId xmlns:p14="http://schemas.microsoft.com/office/powerpoint/2010/main" val="2700714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1223" y="2451848"/>
            <a:ext cx="9215717" cy="2310184"/>
          </a:xfrm>
          <a:prstGeom prst="rect">
            <a:avLst/>
          </a:prstGeom>
        </p:spPr>
        <p:txBody>
          <a:bodyPr wrap="square">
            <a:spAutoFit/>
          </a:bodyPr>
          <a:lstStyle/>
          <a:p>
            <a:pPr marL="342900" indent="-342900" algn="justLow" rtl="0">
              <a:lnSpc>
                <a:spcPct val="115000"/>
              </a:lnSpc>
              <a:spcAft>
                <a:spcPts val="1000"/>
              </a:spcAft>
              <a:buFont typeface="Courier New"/>
              <a:buChar char="o"/>
            </a:pPr>
            <a:r>
              <a:rPr lang="en-US" sz="2400" dirty="0">
                <a:latin typeface="Times New Roman"/>
                <a:ea typeface="Calibri"/>
                <a:cs typeface="Arial"/>
              </a:rPr>
              <a:t>The bootstrap program loads a portion of the operating system from disk to main memory and control then transferred to the operating system, which prepares the computer for general use.</a:t>
            </a:r>
          </a:p>
          <a:p>
            <a:pPr marL="342900" indent="-342900" algn="justLow" rtl="0">
              <a:lnSpc>
                <a:spcPct val="115000"/>
              </a:lnSpc>
              <a:spcAft>
                <a:spcPts val="1000"/>
              </a:spcAft>
              <a:buFont typeface="Courier New"/>
              <a:buChar char="o"/>
            </a:pPr>
            <a:r>
              <a:rPr lang="en-US" sz="2400" dirty="0">
                <a:latin typeface="Times New Roman"/>
                <a:ea typeface="Calibri"/>
                <a:cs typeface="Arial"/>
              </a:rPr>
              <a:t>The contents of ROM remain unchanged after power is turned off and on again.</a:t>
            </a:r>
          </a:p>
        </p:txBody>
      </p:sp>
      <p:sp>
        <p:nvSpPr>
          <p:cNvPr id="3" name="Rectangle 2"/>
          <p:cNvSpPr/>
          <p:nvPr/>
        </p:nvSpPr>
        <p:spPr>
          <a:xfrm>
            <a:off x="2079812" y="770072"/>
            <a:ext cx="8498541" cy="692497"/>
          </a:xfrm>
          <a:prstGeom prst="rect">
            <a:avLst/>
          </a:prstGeom>
        </p:spPr>
        <p:txBody>
          <a:bodyPr wrap="square">
            <a:spAutoFit/>
          </a:bodyPr>
          <a:lstStyle/>
          <a:p>
            <a:pPr lvl="0" algn="l" rtl="0"/>
            <a:r>
              <a:rPr lang="en-US" sz="3900" b="1" dirty="0">
                <a:ln w="3175" cmpd="sng">
                  <a:noFill/>
                </a:ln>
                <a:latin typeface="Times New Roman"/>
                <a:ea typeface="Calibri"/>
                <a:cs typeface="Arial"/>
              </a:rPr>
              <a:t>Cont’d.. </a:t>
            </a:r>
          </a:p>
        </p:txBody>
      </p:sp>
    </p:spTree>
    <p:extLst>
      <p:ext uri="{BB962C8B-B14F-4D97-AF65-F5344CB8AC3E}">
        <p14:creationId xmlns:p14="http://schemas.microsoft.com/office/powerpoint/2010/main" val="1824495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2236" y="1671919"/>
            <a:ext cx="8686800" cy="3714671"/>
          </a:xfrm>
          <a:prstGeom prst="rect">
            <a:avLst/>
          </a:prstGeom>
        </p:spPr>
        <p:txBody>
          <a:bodyPr wrap="square">
            <a:spAutoFit/>
          </a:bodyPr>
          <a:lstStyle/>
          <a:p>
            <a:pPr marL="342900" indent="-342900" algn="justLow" rtl="0">
              <a:lnSpc>
                <a:spcPct val="115000"/>
              </a:lnSpc>
              <a:spcAft>
                <a:spcPts val="1000"/>
              </a:spcAft>
              <a:buFont typeface="Courier New"/>
              <a:buChar char="o"/>
            </a:pPr>
            <a:r>
              <a:rPr lang="en-US" sz="2400" dirty="0">
                <a:latin typeface="Times New Roman"/>
                <a:ea typeface="Calibri"/>
                <a:cs typeface="Arial"/>
              </a:rPr>
              <a:t>A ROM is created like any other integrated circuit chip, with the data actually wired into the chip as part of the fabrication process. This presents two problems:</a:t>
            </a:r>
          </a:p>
          <a:p>
            <a:pPr marL="457200" indent="-457200" algn="justLow" rtl="0">
              <a:lnSpc>
                <a:spcPct val="115000"/>
              </a:lnSpc>
              <a:spcAft>
                <a:spcPts val="1000"/>
              </a:spcAft>
              <a:buFont typeface="+mj-lt"/>
              <a:buAutoNum type="arabicPeriod"/>
            </a:pPr>
            <a:r>
              <a:rPr lang="en-US" sz="2400" dirty="0">
                <a:latin typeface="Times New Roman"/>
                <a:ea typeface="Calibri"/>
                <a:cs typeface="Arial"/>
              </a:rPr>
              <a:t>The data insertion step includes a relatively large fixed cost, whether one or thousands of copies of a particular ROM are fabricated. </a:t>
            </a:r>
          </a:p>
          <a:p>
            <a:pPr marL="457200" indent="-457200" algn="justLow" rtl="0">
              <a:lnSpc>
                <a:spcPct val="115000"/>
              </a:lnSpc>
              <a:spcAft>
                <a:spcPts val="1000"/>
              </a:spcAft>
              <a:buFont typeface="+mj-lt"/>
              <a:buAutoNum type="arabicPeriod"/>
            </a:pPr>
            <a:r>
              <a:rPr lang="en-US" sz="2400" dirty="0">
                <a:latin typeface="Times New Roman"/>
                <a:ea typeface="Calibri"/>
                <a:cs typeface="Arial"/>
              </a:rPr>
              <a:t>There is no room for error. If one bit is wrong, the whole batch of ROMs must be thrown out.</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Rectangle 2"/>
          <p:cNvSpPr/>
          <p:nvPr/>
        </p:nvSpPr>
        <p:spPr>
          <a:xfrm>
            <a:off x="2079812" y="770072"/>
            <a:ext cx="8498541" cy="692497"/>
          </a:xfrm>
          <a:prstGeom prst="rect">
            <a:avLst/>
          </a:prstGeom>
        </p:spPr>
        <p:txBody>
          <a:bodyPr wrap="square">
            <a:spAutoFit/>
          </a:bodyPr>
          <a:lstStyle/>
          <a:p>
            <a:pPr lvl="0" algn="l" rtl="0"/>
            <a:r>
              <a:rPr lang="en-US" sz="3900" b="1" dirty="0">
                <a:ln w="3175" cmpd="sng">
                  <a:noFill/>
                </a:ln>
                <a:latin typeface="Times New Roman"/>
                <a:ea typeface="Calibri"/>
                <a:cs typeface="Arial"/>
              </a:rPr>
              <a:t>Cont’d.. </a:t>
            </a:r>
          </a:p>
        </p:txBody>
      </p:sp>
    </p:spTree>
    <p:extLst>
      <p:ext uri="{BB962C8B-B14F-4D97-AF65-F5344CB8AC3E}">
        <p14:creationId xmlns:p14="http://schemas.microsoft.com/office/powerpoint/2010/main" val="2531683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6341" y="1442425"/>
            <a:ext cx="8534400" cy="4690323"/>
          </a:xfrm>
          <a:prstGeom prst="rect">
            <a:avLst/>
          </a:prstGeom>
        </p:spPr>
        <p:txBody>
          <a:bodyPr wrap="square">
            <a:spAutoFit/>
          </a:bodyPr>
          <a:lstStyle/>
          <a:p>
            <a:pPr marL="342900" indent="-342900" algn="justLow" rtl="0">
              <a:lnSpc>
                <a:spcPct val="115000"/>
              </a:lnSpc>
              <a:spcAft>
                <a:spcPts val="1000"/>
              </a:spcAft>
              <a:buFont typeface="Courier New"/>
              <a:buChar char="o"/>
            </a:pPr>
            <a:r>
              <a:rPr lang="en-US" sz="2400" dirty="0">
                <a:latin typeface="Times New Roman"/>
                <a:ea typeface="Calibri"/>
                <a:cs typeface="Arial"/>
              </a:rPr>
              <a:t>Programmable ROM (PROM) the PROM is non volatile and may be written into only once</a:t>
            </a:r>
          </a:p>
          <a:p>
            <a:pPr marL="342900" indent="-342900" algn="justLow" rtl="0">
              <a:lnSpc>
                <a:spcPct val="115000"/>
              </a:lnSpc>
              <a:spcAft>
                <a:spcPts val="1000"/>
              </a:spcAft>
              <a:buFont typeface="Courier New"/>
              <a:buChar char="o"/>
            </a:pPr>
            <a:r>
              <a:rPr lang="en-US" sz="2400" dirty="0">
                <a:latin typeface="Times New Roman"/>
                <a:ea typeface="Calibri"/>
                <a:cs typeface="Arial"/>
              </a:rPr>
              <a:t>The writing process is performed electrically and may be performed by a supplier or customer.</a:t>
            </a:r>
          </a:p>
          <a:p>
            <a:pPr marL="342900" indent="-342900" algn="justLow" rtl="0">
              <a:lnSpc>
                <a:spcPct val="115000"/>
              </a:lnSpc>
              <a:spcAft>
                <a:spcPts val="1000"/>
              </a:spcAft>
              <a:buFont typeface="Courier New"/>
              <a:buChar char="o"/>
            </a:pPr>
            <a:r>
              <a:rPr lang="en-US" sz="2400" dirty="0">
                <a:latin typeface="Times New Roman"/>
                <a:ea typeface="Calibri"/>
                <a:cs typeface="Arial"/>
              </a:rPr>
              <a:t>Variation on read-only memory is the read-mostly memory, which is useful for applications in which read operations are far more frequent than write operations but for which non volatile storage is required. </a:t>
            </a:r>
          </a:p>
          <a:p>
            <a:pPr marL="342900" indent="-342900" algn="justLow" rtl="0">
              <a:lnSpc>
                <a:spcPct val="115000"/>
              </a:lnSpc>
              <a:spcAft>
                <a:spcPts val="1000"/>
              </a:spcAft>
              <a:buFont typeface="Courier New"/>
              <a:buChar char="o"/>
            </a:pPr>
            <a:r>
              <a:rPr lang="en-US" sz="2400" dirty="0">
                <a:latin typeface="Times New Roman"/>
                <a:ea typeface="Calibri"/>
                <a:cs typeface="Arial"/>
              </a:rPr>
              <a:t>There are three common forms of read-mostly memory: EPROM, EEPROM, and flash memory.</a:t>
            </a:r>
          </a:p>
        </p:txBody>
      </p:sp>
      <p:sp>
        <p:nvSpPr>
          <p:cNvPr id="3" name="Rectangle 2"/>
          <p:cNvSpPr/>
          <p:nvPr/>
        </p:nvSpPr>
        <p:spPr>
          <a:xfrm>
            <a:off x="2326341" y="541472"/>
            <a:ext cx="8498541" cy="707886"/>
          </a:xfrm>
          <a:prstGeom prst="rect">
            <a:avLst/>
          </a:prstGeom>
        </p:spPr>
        <p:txBody>
          <a:bodyPr wrap="square">
            <a:spAutoFit/>
          </a:bodyPr>
          <a:lstStyle/>
          <a:p>
            <a:pPr lvl="0" algn="l" rtl="0"/>
            <a:r>
              <a:rPr lang="en-US" sz="4000" b="1" dirty="0">
                <a:latin typeface="Times New Roman"/>
                <a:ea typeface="Calibri"/>
                <a:cs typeface="Arial"/>
              </a:rPr>
              <a:t>PROM</a:t>
            </a:r>
            <a:endParaRPr lang="en-US" sz="3900" b="1" dirty="0">
              <a:ln w="3175" cmpd="sng">
                <a:noFill/>
              </a:ln>
              <a:latin typeface="Times New Roman"/>
              <a:ea typeface="Calibri"/>
              <a:cs typeface="Arial"/>
            </a:endParaRPr>
          </a:p>
        </p:txBody>
      </p:sp>
    </p:spTree>
    <p:extLst>
      <p:ext uri="{BB962C8B-B14F-4D97-AF65-F5344CB8AC3E}">
        <p14:creationId xmlns:p14="http://schemas.microsoft.com/office/powerpoint/2010/main" val="1939004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1311" y="1305994"/>
            <a:ext cx="8610600" cy="4980851"/>
          </a:xfrm>
          <a:prstGeom prst="rect">
            <a:avLst/>
          </a:prstGeom>
        </p:spPr>
        <p:txBody>
          <a:bodyPr wrap="square">
            <a:spAutoFit/>
          </a:bodyPr>
          <a:lstStyle/>
          <a:p>
            <a:pPr marL="342900" indent="-342900" algn="justLow" rtl="0">
              <a:lnSpc>
                <a:spcPct val="115000"/>
              </a:lnSpc>
              <a:spcAft>
                <a:spcPts val="1000"/>
              </a:spcAft>
              <a:buFont typeface="Courier New"/>
              <a:buChar char="o"/>
            </a:pPr>
            <a:r>
              <a:rPr lang="en-US" sz="2400" dirty="0">
                <a:latin typeface="Times New Roman"/>
                <a:ea typeface="Calibri"/>
                <a:cs typeface="Arial"/>
              </a:rPr>
              <a:t>Erasable programmable read-only memory (EPROM)</a:t>
            </a:r>
          </a:p>
          <a:p>
            <a:pPr marL="342900" indent="-342900" algn="justLow" rtl="0">
              <a:lnSpc>
                <a:spcPct val="115000"/>
              </a:lnSpc>
              <a:spcAft>
                <a:spcPts val="1000"/>
              </a:spcAft>
              <a:buFont typeface="Courier New"/>
              <a:buChar char="o"/>
            </a:pPr>
            <a:r>
              <a:rPr lang="en-US" sz="2400" dirty="0">
                <a:latin typeface="Times New Roman"/>
                <a:ea typeface="Calibri"/>
                <a:cs typeface="Arial"/>
              </a:rPr>
              <a:t>It is read and written electrically, as with PROM. </a:t>
            </a:r>
          </a:p>
          <a:p>
            <a:pPr marL="342900" indent="-342900" algn="justLow" rtl="0">
              <a:lnSpc>
                <a:spcPct val="115000"/>
              </a:lnSpc>
              <a:spcAft>
                <a:spcPts val="1000"/>
              </a:spcAft>
              <a:buFont typeface="Courier New"/>
              <a:buChar char="o"/>
            </a:pPr>
            <a:r>
              <a:rPr lang="en-US" sz="2400" dirty="0">
                <a:latin typeface="Times New Roman"/>
                <a:ea typeface="Calibri"/>
                <a:cs typeface="Arial"/>
              </a:rPr>
              <a:t>Before a write operation, all the storage cells must be erased to the same initial state by exposure of the packaged chip to ultraviolet radiation. </a:t>
            </a:r>
          </a:p>
          <a:p>
            <a:pPr marL="342900" indent="-342900" algn="justLow" rtl="0">
              <a:lnSpc>
                <a:spcPct val="115000"/>
              </a:lnSpc>
              <a:spcAft>
                <a:spcPts val="1000"/>
              </a:spcAft>
              <a:buFont typeface="Courier New"/>
              <a:buChar char="o"/>
            </a:pPr>
            <a:r>
              <a:rPr lang="en-US" sz="2400" dirty="0">
                <a:latin typeface="Times New Roman"/>
                <a:ea typeface="Calibri"/>
                <a:cs typeface="Arial"/>
              </a:rPr>
              <a:t>Erasure is performed by shining an intense ultraviolet light through a window that is designed into the memory chip.</a:t>
            </a:r>
          </a:p>
          <a:p>
            <a:pPr marL="342900" indent="-342900" algn="justLow" rtl="0">
              <a:lnSpc>
                <a:spcPct val="115000"/>
              </a:lnSpc>
              <a:spcAft>
                <a:spcPts val="1000"/>
              </a:spcAft>
              <a:buFont typeface="Courier New"/>
              <a:buChar char="o"/>
            </a:pPr>
            <a:r>
              <a:rPr lang="en-US" sz="2400" dirty="0">
                <a:latin typeface="Times New Roman"/>
                <a:ea typeface="Calibri"/>
                <a:cs typeface="Arial"/>
              </a:rPr>
              <a:t>EPROM can be altered multiple times </a:t>
            </a:r>
          </a:p>
          <a:p>
            <a:pPr marL="342900" indent="-342900" algn="justLow" rtl="0">
              <a:lnSpc>
                <a:spcPct val="115000"/>
              </a:lnSpc>
              <a:spcAft>
                <a:spcPts val="1000"/>
              </a:spcAft>
              <a:buFont typeface="Courier New"/>
              <a:buChar char="o"/>
            </a:pPr>
            <a:r>
              <a:rPr lang="en-US" sz="2400" dirty="0">
                <a:latin typeface="Times New Roman"/>
                <a:ea typeface="Calibri"/>
                <a:cs typeface="Arial"/>
              </a:rPr>
              <a:t>EPROM is more expensive than PROM, but it has the advantage of the multiple update capability.</a:t>
            </a:r>
          </a:p>
        </p:txBody>
      </p:sp>
      <p:sp>
        <p:nvSpPr>
          <p:cNvPr id="3" name="Rectangle 2"/>
          <p:cNvSpPr/>
          <p:nvPr/>
        </p:nvSpPr>
        <p:spPr>
          <a:xfrm>
            <a:off x="2551311" y="396240"/>
            <a:ext cx="8498541" cy="743473"/>
          </a:xfrm>
          <a:prstGeom prst="rect">
            <a:avLst/>
          </a:prstGeom>
        </p:spPr>
        <p:txBody>
          <a:bodyPr wrap="square">
            <a:spAutoFit/>
          </a:bodyPr>
          <a:lstStyle/>
          <a:p>
            <a:pPr marL="457200" algn="l" rtl="0">
              <a:lnSpc>
                <a:spcPct val="115000"/>
              </a:lnSpc>
              <a:spcAft>
                <a:spcPts val="1000"/>
              </a:spcAft>
            </a:pPr>
            <a:r>
              <a:rPr lang="en-US" sz="4000" b="1" dirty="0">
                <a:latin typeface="Times New Roman"/>
                <a:ea typeface="Calibri"/>
                <a:cs typeface="Arial"/>
              </a:rPr>
              <a:t>EPROM</a:t>
            </a:r>
          </a:p>
        </p:txBody>
      </p:sp>
    </p:spTree>
    <p:extLst>
      <p:ext uri="{BB962C8B-B14F-4D97-AF65-F5344CB8AC3E}">
        <p14:creationId xmlns:p14="http://schemas.microsoft.com/office/powerpoint/2010/main" val="1222972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2931" y="1447991"/>
            <a:ext cx="9291575" cy="4852610"/>
          </a:xfrm>
          <a:prstGeom prst="rect">
            <a:avLst/>
          </a:prstGeom>
        </p:spPr>
        <p:txBody>
          <a:bodyPr wrap="square">
            <a:spAutoFit/>
          </a:bodyPr>
          <a:lstStyle/>
          <a:p>
            <a:pPr marL="342900" indent="-342900" algn="justLow" rtl="0">
              <a:lnSpc>
                <a:spcPct val="115000"/>
              </a:lnSpc>
              <a:spcAft>
                <a:spcPts val="1000"/>
              </a:spcAft>
              <a:buFont typeface="Courier New"/>
              <a:buChar char="o"/>
            </a:pPr>
            <a:r>
              <a:rPr lang="en-US" sz="2400" dirty="0">
                <a:latin typeface="Times New Roman"/>
                <a:ea typeface="Calibri"/>
                <a:cs typeface="Arial"/>
              </a:rPr>
              <a:t>Electrically erasable programmable read-only memory (EEPROM). </a:t>
            </a:r>
          </a:p>
          <a:p>
            <a:pPr marL="342900" indent="-342900" algn="justLow" rtl="0">
              <a:lnSpc>
                <a:spcPct val="115000"/>
              </a:lnSpc>
              <a:spcAft>
                <a:spcPts val="1000"/>
              </a:spcAft>
              <a:buFont typeface="Courier New"/>
              <a:buChar char="o"/>
            </a:pPr>
            <a:r>
              <a:rPr lang="en-US" sz="2400" dirty="0">
                <a:latin typeface="Times New Roman"/>
                <a:ea typeface="Calibri"/>
                <a:cs typeface="Arial"/>
              </a:rPr>
              <a:t>This is a read-mostly memory that can be written into at any time without erasing prior contents; only the byte or bytes addressed are updated. </a:t>
            </a:r>
          </a:p>
          <a:p>
            <a:pPr marL="342900" indent="-342900" algn="justLow" rtl="0">
              <a:lnSpc>
                <a:spcPct val="115000"/>
              </a:lnSpc>
              <a:spcAft>
                <a:spcPts val="1000"/>
              </a:spcAft>
              <a:buFont typeface="Courier New"/>
              <a:buChar char="o"/>
            </a:pPr>
            <a:r>
              <a:rPr lang="en-US" sz="2400" dirty="0">
                <a:latin typeface="Times New Roman"/>
                <a:ea typeface="Calibri"/>
                <a:cs typeface="Arial"/>
              </a:rPr>
              <a:t>The write operation takes considerably longer than the read operation, on the order of several hundred microseconds per byte. </a:t>
            </a:r>
          </a:p>
          <a:p>
            <a:pPr marL="342900" indent="-342900" algn="justLow" rtl="0">
              <a:lnSpc>
                <a:spcPct val="115000"/>
              </a:lnSpc>
              <a:spcAft>
                <a:spcPts val="1000"/>
              </a:spcAft>
              <a:buFont typeface="Courier New"/>
              <a:buChar char="o"/>
            </a:pPr>
            <a:r>
              <a:rPr lang="en-US" sz="2400" dirty="0">
                <a:latin typeface="Times New Roman"/>
                <a:ea typeface="Calibri"/>
                <a:cs typeface="Arial"/>
              </a:rPr>
              <a:t>The EEPROM combines the advantage of non-volatility with the flexibility of being updatable in place, using ordinary bus control, address, and data lines. </a:t>
            </a:r>
          </a:p>
          <a:p>
            <a:pPr marL="342900" indent="-342900" algn="justLow" rtl="0">
              <a:lnSpc>
                <a:spcPct val="115000"/>
              </a:lnSpc>
              <a:spcAft>
                <a:spcPts val="1000"/>
              </a:spcAft>
              <a:buFont typeface="Courier New"/>
              <a:buChar char="o"/>
            </a:pPr>
            <a:r>
              <a:rPr lang="en-US" sz="2400" dirty="0">
                <a:latin typeface="Times New Roman"/>
                <a:ea typeface="Calibri"/>
                <a:cs typeface="Arial"/>
              </a:rPr>
              <a:t>EEPROM is more expensive than EPROM</a:t>
            </a:r>
          </a:p>
        </p:txBody>
      </p:sp>
      <p:sp>
        <p:nvSpPr>
          <p:cNvPr id="3" name="Rectangle 2"/>
          <p:cNvSpPr/>
          <p:nvPr/>
        </p:nvSpPr>
        <p:spPr>
          <a:xfrm>
            <a:off x="1882931" y="499496"/>
            <a:ext cx="8498541" cy="743473"/>
          </a:xfrm>
          <a:prstGeom prst="rect">
            <a:avLst/>
          </a:prstGeom>
        </p:spPr>
        <p:txBody>
          <a:bodyPr wrap="square">
            <a:spAutoFit/>
          </a:bodyPr>
          <a:lstStyle/>
          <a:p>
            <a:pPr marL="457200" algn="l" rtl="0">
              <a:lnSpc>
                <a:spcPct val="115000"/>
              </a:lnSpc>
              <a:spcAft>
                <a:spcPts val="1000"/>
              </a:spcAft>
            </a:pPr>
            <a:r>
              <a:rPr lang="en-US" sz="4000" b="1" dirty="0">
                <a:latin typeface="Times New Roman"/>
                <a:ea typeface="Calibri"/>
                <a:cs typeface="Arial"/>
              </a:rPr>
              <a:t>EEPROM</a:t>
            </a:r>
          </a:p>
        </p:txBody>
      </p:sp>
    </p:spTree>
    <p:extLst>
      <p:ext uri="{BB962C8B-B14F-4D97-AF65-F5344CB8AC3E}">
        <p14:creationId xmlns:p14="http://schemas.microsoft.com/office/powerpoint/2010/main" val="2689770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8081" y="1227268"/>
            <a:ext cx="9238129" cy="5109091"/>
          </a:xfrm>
          <a:prstGeom prst="rect">
            <a:avLst/>
          </a:prstGeom>
        </p:spPr>
        <p:txBody>
          <a:bodyPr wrap="square">
            <a:spAutoFit/>
          </a:bodyPr>
          <a:lstStyle/>
          <a:p>
            <a:pPr marL="342900" indent="-342900" algn="justLow" rtl="0">
              <a:lnSpc>
                <a:spcPct val="115000"/>
              </a:lnSpc>
              <a:spcAft>
                <a:spcPts val="1000"/>
              </a:spcAft>
              <a:buFont typeface="Courier New"/>
              <a:buChar char="o"/>
            </a:pPr>
            <a:r>
              <a:rPr lang="en-US" sz="2400" dirty="0">
                <a:latin typeface="Times New Roman"/>
                <a:ea typeface="Calibri"/>
                <a:cs typeface="Arial"/>
              </a:rPr>
              <a:t>First introduced in the mid-1980s</a:t>
            </a:r>
          </a:p>
          <a:p>
            <a:pPr marL="342900" indent="-342900" algn="justLow" rtl="0">
              <a:lnSpc>
                <a:spcPct val="115000"/>
              </a:lnSpc>
              <a:spcAft>
                <a:spcPts val="1000"/>
              </a:spcAft>
              <a:buFont typeface="Courier New"/>
              <a:buChar char="o"/>
            </a:pPr>
            <a:r>
              <a:rPr lang="en-US" sz="2400" dirty="0">
                <a:latin typeface="Times New Roman"/>
                <a:ea typeface="Calibri"/>
                <a:cs typeface="Arial"/>
              </a:rPr>
              <a:t> Flash memory is intermediate between EPROM and EEPROM in both cost and functionality. </a:t>
            </a:r>
          </a:p>
          <a:p>
            <a:pPr marL="342900" indent="-342900" algn="justLow" rtl="0">
              <a:lnSpc>
                <a:spcPct val="115000"/>
              </a:lnSpc>
              <a:spcAft>
                <a:spcPts val="1000"/>
              </a:spcAft>
              <a:buFont typeface="Courier New"/>
              <a:buChar char="o"/>
            </a:pPr>
            <a:r>
              <a:rPr lang="en-US" sz="2400" dirty="0">
                <a:latin typeface="Times New Roman"/>
                <a:ea typeface="Calibri"/>
                <a:cs typeface="Arial"/>
              </a:rPr>
              <a:t>Flash memory uses an electrical erasing technology. </a:t>
            </a:r>
          </a:p>
          <a:p>
            <a:pPr marL="342900" indent="-342900" algn="justLow" rtl="0">
              <a:lnSpc>
                <a:spcPct val="115000"/>
              </a:lnSpc>
              <a:spcAft>
                <a:spcPts val="1000"/>
              </a:spcAft>
              <a:buFont typeface="Courier New"/>
              <a:buChar char="o"/>
            </a:pPr>
            <a:r>
              <a:rPr lang="en-US" sz="2400" dirty="0">
                <a:latin typeface="Times New Roman"/>
                <a:ea typeface="Calibri"/>
                <a:cs typeface="Arial"/>
              </a:rPr>
              <a:t>An entire flash memory can be erased in one or a few seconds which is much faster than EPROM. </a:t>
            </a:r>
          </a:p>
          <a:p>
            <a:pPr marL="342900" indent="-342900" algn="justLow" rtl="0">
              <a:lnSpc>
                <a:spcPct val="115000"/>
              </a:lnSpc>
              <a:spcAft>
                <a:spcPts val="1000"/>
              </a:spcAft>
              <a:buFont typeface="Courier New"/>
              <a:buChar char="o"/>
            </a:pPr>
            <a:r>
              <a:rPr lang="en-US" sz="2400" dirty="0">
                <a:latin typeface="Times New Roman"/>
                <a:ea typeface="Calibri"/>
                <a:cs typeface="Arial"/>
              </a:rPr>
              <a:t>It is possible to erase just blocks of memory rather than an entire chip. </a:t>
            </a:r>
          </a:p>
          <a:p>
            <a:pPr marL="342900" indent="-342900" algn="justLow" rtl="0">
              <a:lnSpc>
                <a:spcPct val="115000"/>
              </a:lnSpc>
              <a:spcAft>
                <a:spcPts val="1000"/>
              </a:spcAft>
              <a:buFont typeface="Courier New"/>
              <a:buChar char="o"/>
            </a:pPr>
            <a:r>
              <a:rPr lang="en-US" sz="2400" dirty="0">
                <a:latin typeface="Times New Roman"/>
                <a:ea typeface="Calibri"/>
                <a:cs typeface="Arial"/>
              </a:rPr>
              <a:t>Flash memory gets its name because the microchip is organized so that a section of memory cells are erased in a single action or “flash.”</a:t>
            </a:r>
          </a:p>
          <a:p>
            <a:pPr marL="342900" indent="-342900" algn="justLow" rtl="0">
              <a:lnSpc>
                <a:spcPct val="115000"/>
              </a:lnSpc>
              <a:spcAft>
                <a:spcPts val="1000"/>
              </a:spcAft>
              <a:buFont typeface="Courier New"/>
              <a:buChar char="o"/>
            </a:pPr>
            <a:r>
              <a:rPr lang="en-US" sz="2400" dirty="0">
                <a:latin typeface="Times New Roman"/>
                <a:ea typeface="Calibri"/>
                <a:cs typeface="Arial"/>
              </a:rPr>
              <a:t>flash memory uses only one transistor per bit.</a:t>
            </a:r>
          </a:p>
        </p:txBody>
      </p:sp>
      <p:sp>
        <p:nvSpPr>
          <p:cNvPr id="3" name="Rectangle 2"/>
          <p:cNvSpPr/>
          <p:nvPr/>
        </p:nvSpPr>
        <p:spPr>
          <a:xfrm>
            <a:off x="2138081" y="311237"/>
            <a:ext cx="8498541" cy="743473"/>
          </a:xfrm>
          <a:prstGeom prst="rect">
            <a:avLst/>
          </a:prstGeom>
        </p:spPr>
        <p:txBody>
          <a:bodyPr wrap="square">
            <a:spAutoFit/>
          </a:bodyPr>
          <a:lstStyle/>
          <a:p>
            <a:pPr marL="457200" algn="l" rtl="0">
              <a:lnSpc>
                <a:spcPct val="115000"/>
              </a:lnSpc>
              <a:spcAft>
                <a:spcPts val="1000"/>
              </a:spcAft>
            </a:pPr>
            <a:r>
              <a:rPr lang="en-US" sz="4000" b="1" dirty="0">
                <a:latin typeface="Times New Roman"/>
                <a:ea typeface="Calibri"/>
                <a:cs typeface="Arial"/>
              </a:rPr>
              <a:t>Flash Memory</a:t>
            </a:r>
          </a:p>
        </p:txBody>
      </p:sp>
    </p:spTree>
    <p:extLst>
      <p:ext uri="{BB962C8B-B14F-4D97-AF65-F5344CB8AC3E}">
        <p14:creationId xmlns:p14="http://schemas.microsoft.com/office/powerpoint/2010/main" val="15806835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4793</TotalTime>
  <Words>650</Words>
  <Application>Microsoft Office PowerPoint</Application>
  <PresentationFormat>Widescreen</PresentationFormat>
  <Paragraphs>43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Architecture</dc:title>
  <dc:creator>O.A.O</dc:creator>
  <cp:lastModifiedBy>9647508849704</cp:lastModifiedBy>
  <cp:revision>148</cp:revision>
  <dcterms:created xsi:type="dcterms:W3CDTF">2015-10-10T09:04:47Z</dcterms:created>
  <dcterms:modified xsi:type="dcterms:W3CDTF">2020-08-15T18:40:04Z</dcterms:modified>
</cp:coreProperties>
</file>