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72" r:id="rId1"/>
  </p:sldMasterIdLst>
  <p:notesMasterIdLst>
    <p:notesMasterId r:id="rId29"/>
  </p:notesMasterIdLst>
  <p:handoutMasterIdLst>
    <p:handoutMasterId r:id="rId30"/>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 id="280" r:id="rId25"/>
    <p:sldId id="281" r:id="rId26"/>
    <p:sldId id="283" r:id="rId27"/>
    <p:sldId id="282" r:id="rId28"/>
  </p:sldIdLst>
  <p:sldSz cx="12192000" cy="6858000"/>
  <p:notesSz cx="6858000" cy="9144000"/>
  <p:defaultTextStyle>
    <a:defPPr>
      <a:defRPr lang="ar-IQ"/>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380"/>
    <p:restoredTop sz="94660"/>
  </p:normalViewPr>
  <p:slideViewPr>
    <p:cSldViewPr snapToGrid="0">
      <p:cViewPr>
        <p:scale>
          <a:sx n="70" d="100"/>
          <a:sy n="70" d="100"/>
        </p:scale>
        <p:origin x="71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IQ"/>
          </a:p>
        </p:txBody>
      </p:sp>
      <p:sp>
        <p:nvSpPr>
          <p:cNvPr id="3" name="Date Placeholder 2"/>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D2873061-BB25-4A07-8E34-F2ACA2DFD058}" type="datetimeFigureOut">
              <a:rPr lang="ar-IQ" smtClean="0"/>
              <a:t>26/12/1441</a:t>
            </a:fld>
            <a:endParaRPr lang="ar-IQ"/>
          </a:p>
        </p:txBody>
      </p:sp>
      <p:sp>
        <p:nvSpPr>
          <p:cNvPr id="4" name="Footer Placeholder 3"/>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IQ"/>
          </a:p>
        </p:txBody>
      </p:sp>
      <p:sp>
        <p:nvSpPr>
          <p:cNvPr id="5" name="Slide Number Placeholder 4"/>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C4A858CE-5965-4CD5-A39A-B75A5597538C}" type="slidenum">
              <a:rPr lang="ar-IQ" smtClean="0"/>
              <a:t>‹#›</a:t>
            </a:fld>
            <a:endParaRPr lang="ar-IQ"/>
          </a:p>
        </p:txBody>
      </p:sp>
    </p:spTree>
    <p:extLst>
      <p:ext uri="{BB962C8B-B14F-4D97-AF65-F5344CB8AC3E}">
        <p14:creationId xmlns:p14="http://schemas.microsoft.com/office/powerpoint/2010/main" val="49158791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IQ"/>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1484B2C-FAC2-4C7E-93B5-59383C94F2DE}" type="datetimeFigureOut">
              <a:rPr lang="ar-IQ" smtClean="0"/>
              <a:t>26/12/1441</a:t>
            </a:fld>
            <a:endParaRPr lang="ar-IQ"/>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IQ"/>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IQ"/>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IQ"/>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8DC9246-5319-49BA-974D-47D3613095BD}" type="slidenum">
              <a:rPr lang="ar-IQ" smtClean="0"/>
              <a:t>‹#›</a:t>
            </a:fld>
            <a:endParaRPr lang="ar-IQ"/>
          </a:p>
        </p:txBody>
      </p:sp>
    </p:spTree>
    <p:extLst>
      <p:ext uri="{BB962C8B-B14F-4D97-AF65-F5344CB8AC3E}">
        <p14:creationId xmlns:p14="http://schemas.microsoft.com/office/powerpoint/2010/main" val="1041660315"/>
      </p:ext>
    </p:extLst>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IQ"/>
          </a:p>
        </p:txBody>
      </p:sp>
    </p:spTree>
    <p:extLst>
      <p:ext uri="{BB962C8B-B14F-4D97-AF65-F5344CB8AC3E}">
        <p14:creationId xmlns:p14="http://schemas.microsoft.com/office/powerpoint/2010/main" val="1710666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82135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0565C5-7626-4E45-ACF6-375C846B03B7}" type="datetime8">
              <a:rPr lang="ar-IQ" smtClean="0"/>
              <a:t>15 آب، 20</a:t>
            </a:fld>
            <a:endParaRPr lang="ar-IQ"/>
          </a:p>
        </p:txBody>
      </p:sp>
      <p:sp>
        <p:nvSpPr>
          <p:cNvPr id="5" name="Footer Placeholder 4"/>
          <p:cNvSpPr>
            <a:spLocks noGrp="1"/>
          </p:cNvSpPr>
          <p:nvPr>
            <p:ph type="ftr" sz="quarter" idx="11"/>
          </p:nvPr>
        </p:nvSpPr>
        <p:spPr>
          <a:xfrm>
            <a:off x="5332412" y="5883275"/>
            <a:ext cx="4324044" cy="365125"/>
          </a:xfrm>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41904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689A4-6109-45F2-9594-E7D1DFDB308B}" type="datetime8">
              <a:rPr lang="ar-IQ" smtClean="0"/>
              <a:t>15 آب، 20</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386597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9C612-4F1E-42F1-9513-01971727DFAB}" type="datetime8">
              <a:rPr lang="ar-IQ" smtClean="0"/>
              <a:t>15 آب،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2563166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19E29-ACC9-4585-BABE-84AD3AD47199}" type="datetime8">
              <a:rPr lang="ar-IQ" smtClean="0"/>
              <a:t>15 آب،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1272619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E8839E-F51D-428E-A404-9F42A40321BC}" type="datetime8">
              <a:rPr lang="ar-IQ" smtClean="0"/>
              <a:t>15 آب،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647047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F67B0-4E2A-4922-8B74-D7EEAA9F95EC}" type="datetime8">
              <a:rPr lang="ar-IQ" smtClean="0"/>
              <a:t>15 آب،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3700474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508DCA-EA6E-4ED6-BA44-249C6A616904}" type="datetime8">
              <a:rPr lang="ar-IQ" smtClean="0"/>
              <a:t>15 آب،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4017578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0BA59-7D39-4B40-8D50-727429D7F3C4}" type="datetime8">
              <a:rPr lang="ar-IQ" smtClean="0"/>
              <a:t>15 آب،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2812245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57240-B46E-4EAD-9E51-7C7160045C11}" type="datetime8">
              <a:rPr lang="ar-IQ" smtClean="0"/>
              <a:t>15 آب،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330108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FED1D4-2493-4E3C-B94A-F4F0AD51AB5D}" type="datetime8">
              <a:rPr lang="ar-IQ" smtClean="0"/>
              <a:t>15 آب،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a:xfrm>
            <a:off x="10951856" y="5867131"/>
            <a:ext cx="551167" cy="365125"/>
          </a:xfrm>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120647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B9B46-32C6-43F1-8F0F-308FB03CA061}" type="datetime8">
              <a:rPr lang="ar-IQ" smtClean="0"/>
              <a:t>15 آب،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217592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C974C0-31E3-45C4-BEC4-F7084F99146F}" type="datetime8">
              <a:rPr lang="ar-IQ" smtClean="0"/>
              <a:t>15 آب، 20</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87461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8FCD76-E2DF-4306-AD9A-943363D9F563}" type="datetime8">
              <a:rPr lang="ar-IQ" smtClean="0"/>
              <a:t>15 آب، 20</a:t>
            </a:fld>
            <a:endParaRPr lang="ar-IQ"/>
          </a:p>
        </p:txBody>
      </p:sp>
      <p:sp>
        <p:nvSpPr>
          <p:cNvPr id="8" name="Footer Placeholder 7"/>
          <p:cNvSpPr>
            <a:spLocks noGrp="1"/>
          </p:cNvSpPr>
          <p:nvPr>
            <p:ph type="ftr" sz="quarter" idx="11"/>
          </p:nvPr>
        </p:nvSpPr>
        <p:spPr/>
        <p:txBody>
          <a:bodyPr/>
          <a:lstStyle/>
          <a:p>
            <a:endParaRPr lang="ar-IQ"/>
          </a:p>
        </p:txBody>
      </p:sp>
      <p:sp>
        <p:nvSpPr>
          <p:cNvPr id="9" name="Slide Number Placeholder 8"/>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149412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9C0D08-0D6E-44CE-83C0-88C2DAAB4537}" type="datetime8">
              <a:rPr lang="ar-IQ" smtClean="0"/>
              <a:t>15 آب، 20</a:t>
            </a:fld>
            <a:endParaRPr lang="ar-IQ"/>
          </a:p>
        </p:txBody>
      </p:sp>
      <p:sp>
        <p:nvSpPr>
          <p:cNvPr id="4" name="Footer Placeholder 3"/>
          <p:cNvSpPr>
            <a:spLocks noGrp="1"/>
          </p:cNvSpPr>
          <p:nvPr>
            <p:ph type="ftr" sz="quarter" idx="11"/>
          </p:nvPr>
        </p:nvSpPr>
        <p:spPr/>
        <p:txBody>
          <a:bodyPr/>
          <a:lstStyle/>
          <a:p>
            <a:endParaRPr lang="ar-IQ"/>
          </a:p>
        </p:txBody>
      </p:sp>
      <p:sp>
        <p:nvSpPr>
          <p:cNvPr id="5" name="Slide Number Placeholder 4"/>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130111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615CC-F1B8-47C9-B66B-BEEEE4AC6764}" type="datetime8">
              <a:rPr lang="ar-IQ" smtClean="0"/>
              <a:t>15 آب، 20</a:t>
            </a:fld>
            <a:endParaRPr lang="ar-IQ"/>
          </a:p>
        </p:txBody>
      </p:sp>
      <p:sp>
        <p:nvSpPr>
          <p:cNvPr id="3" name="Footer Placeholder 2"/>
          <p:cNvSpPr>
            <a:spLocks noGrp="1"/>
          </p:cNvSpPr>
          <p:nvPr>
            <p:ph type="ftr" sz="quarter" idx="11"/>
          </p:nvPr>
        </p:nvSpPr>
        <p:spPr/>
        <p:txBody>
          <a:bodyPr/>
          <a:lstStyle/>
          <a:p>
            <a:endParaRPr lang="ar-IQ"/>
          </a:p>
        </p:txBody>
      </p:sp>
      <p:sp>
        <p:nvSpPr>
          <p:cNvPr id="4" name="Slide Number Placeholder 3"/>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352901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BD46D1-7A00-4ED2-B39F-43F3EC6AE30D}" type="datetime8">
              <a:rPr lang="ar-IQ" smtClean="0"/>
              <a:t>15 آب، 20</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271897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A40E98-1464-47C3-91DA-4344AF014482}" type="datetime8">
              <a:rPr lang="ar-IQ" smtClean="0"/>
              <a:t>15 آب، 20</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279010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23E86E-52C9-4EE3-9697-C6D37899801E}" type="datetime8">
              <a:rPr lang="ar-IQ" smtClean="0"/>
              <a:t>15 آب، 20</a:t>
            </a:fld>
            <a:endParaRPr lang="ar-IQ"/>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ar-IQ"/>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58F21E-CF92-4BE5-B6CF-5C8E2993FACD}" type="slidenum">
              <a:rPr lang="ar-IQ" smtClean="0"/>
              <a:t>‹#›</a:t>
            </a:fld>
            <a:endParaRPr lang="ar-IQ"/>
          </a:p>
        </p:txBody>
      </p:sp>
    </p:spTree>
    <p:extLst>
      <p:ext uri="{BB962C8B-B14F-4D97-AF65-F5344CB8AC3E}">
        <p14:creationId xmlns:p14="http://schemas.microsoft.com/office/powerpoint/2010/main" val="143270888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hf sldNum="0" hdr="0" ftr="0" dt="0"/>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rtl="0"/>
            <a:r>
              <a:rPr lang="en-US" sz="7200" dirty="0">
                <a:latin typeface="Brush Script MT" panose="03060802040406070304" pitchFamily="66" charset="0"/>
              </a:rPr>
              <a:t>Computer Organization and Architecture </a:t>
            </a:r>
            <a:endParaRPr lang="ar-IQ" sz="7200" dirty="0">
              <a:latin typeface="Brush Script MT" panose="03060802040406070304" pitchFamily="66" charset="0"/>
            </a:endParaRPr>
          </a:p>
        </p:txBody>
      </p:sp>
      <p:sp>
        <p:nvSpPr>
          <p:cNvPr id="3" name="Subtitle 2"/>
          <p:cNvSpPr>
            <a:spLocks noGrp="1"/>
          </p:cNvSpPr>
          <p:nvPr>
            <p:ph type="subTitle" idx="1"/>
          </p:nvPr>
        </p:nvSpPr>
        <p:spPr/>
        <p:txBody>
          <a:bodyPr>
            <a:normAutofit/>
          </a:bodyPr>
          <a:lstStyle/>
          <a:p>
            <a:pPr algn="ctr" rtl="0"/>
            <a:endParaRPr lang="ar-IQ" sz="7200" dirty="0">
              <a:ln w="3175" cmpd="sng">
                <a:noFill/>
              </a:ln>
              <a:latin typeface="Brush Script MT" panose="03060802040406070304" pitchFamily="66" charset="0"/>
              <a:ea typeface="+mj-ea"/>
              <a:cs typeface="+mj-cs"/>
            </a:endParaRPr>
          </a:p>
        </p:txBody>
      </p:sp>
    </p:spTree>
    <p:extLst>
      <p:ext uri="{BB962C8B-B14F-4D97-AF65-F5344CB8AC3E}">
        <p14:creationId xmlns:p14="http://schemas.microsoft.com/office/powerpoint/2010/main" val="106964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685800"/>
            <a:ext cx="10018713" cy="1013011"/>
          </a:xfrm>
        </p:spPr>
        <p:txBody>
          <a:bodyPr>
            <a:normAutofit/>
          </a:bodyPr>
          <a:lstStyle/>
          <a:p>
            <a:pPr algn="l" rtl="0"/>
            <a:r>
              <a:rPr lang="en-US" dirty="0"/>
              <a:t>Characteristics of Memory Systems.</a:t>
            </a:r>
            <a:endParaRPr lang="ar-IQ" dirty="0"/>
          </a:p>
        </p:txBody>
      </p:sp>
      <p:sp>
        <p:nvSpPr>
          <p:cNvPr id="3" name="Content Placeholder 2"/>
          <p:cNvSpPr>
            <a:spLocks noGrp="1"/>
          </p:cNvSpPr>
          <p:nvPr>
            <p:ph idx="1"/>
          </p:nvPr>
        </p:nvSpPr>
        <p:spPr>
          <a:xfrm>
            <a:off x="1484310" y="1842247"/>
            <a:ext cx="10018713" cy="3948953"/>
          </a:xfrm>
        </p:spPr>
        <p:txBody>
          <a:bodyPr>
            <a:normAutofit/>
          </a:bodyPr>
          <a:lstStyle/>
          <a:p>
            <a:pPr algn="l" rtl="0"/>
            <a:r>
              <a:rPr lang="en-US" b="1" dirty="0">
                <a:latin typeface="Times New Roman"/>
                <a:ea typeface="Calibri"/>
                <a:cs typeface="Arial"/>
              </a:rPr>
              <a:t>Performance: </a:t>
            </a:r>
            <a:r>
              <a:rPr lang="en-US" sz="2000" dirty="0">
                <a:latin typeface="Times New Roman"/>
                <a:ea typeface="Calibri"/>
                <a:cs typeface="Arial"/>
              </a:rPr>
              <a:t>The parameters that are used</a:t>
            </a:r>
          </a:p>
          <a:p>
            <a:pPr lvl="1" algn="l" rtl="0"/>
            <a:r>
              <a:rPr lang="en-US" b="1" dirty="0">
                <a:latin typeface="Times New Roman"/>
                <a:ea typeface="Calibri"/>
                <a:cs typeface="Arial"/>
              </a:rPr>
              <a:t>Access time (latency): </a:t>
            </a:r>
          </a:p>
          <a:p>
            <a:pPr lvl="2" algn="l" rtl="0"/>
            <a:r>
              <a:rPr lang="en-US" sz="2000" dirty="0">
                <a:latin typeface="Times New Roman"/>
                <a:ea typeface="Calibri"/>
                <a:cs typeface="Arial"/>
              </a:rPr>
              <a:t>For random-access memory, represent time it takes to perform a read or write operation </a:t>
            </a:r>
          </a:p>
          <a:p>
            <a:pPr lvl="2" algn="l" rtl="0"/>
            <a:r>
              <a:rPr lang="en-US" sz="2000" dirty="0">
                <a:latin typeface="Times New Roman"/>
                <a:ea typeface="Calibri"/>
                <a:cs typeface="Arial"/>
              </a:rPr>
              <a:t>For non-random-access memory, access time is the time it takes to position the read–write mechanism at the desired location. </a:t>
            </a:r>
          </a:p>
          <a:p>
            <a:pPr lvl="1" algn="l" rtl="0"/>
            <a:r>
              <a:rPr lang="en-US" b="1" dirty="0">
                <a:latin typeface="Times New Roman"/>
                <a:ea typeface="Calibri"/>
                <a:cs typeface="Arial"/>
              </a:rPr>
              <a:t>Memory cycle time: </a:t>
            </a:r>
            <a:r>
              <a:rPr lang="en-US" dirty="0">
                <a:latin typeface="Times New Roman"/>
                <a:ea typeface="Calibri"/>
                <a:cs typeface="Arial"/>
              </a:rPr>
              <a:t>This concept  applied to random-access memory and consists of the access time plus any additional time required before a second access can commence. </a:t>
            </a:r>
            <a:r>
              <a:rPr lang="en-US" dirty="0">
                <a:solidFill>
                  <a:srgbClr val="FF0000"/>
                </a:solidFill>
                <a:latin typeface="Times New Roman"/>
                <a:ea typeface="Calibri"/>
                <a:cs typeface="Arial"/>
              </a:rPr>
              <a:t>Note</a:t>
            </a:r>
            <a:r>
              <a:rPr lang="en-US" dirty="0">
                <a:latin typeface="Times New Roman"/>
                <a:ea typeface="Calibri"/>
                <a:cs typeface="Arial"/>
              </a:rPr>
              <a:t> that memory cycle time is concerned with the system bus, not the processor.</a:t>
            </a:r>
          </a:p>
        </p:txBody>
      </p:sp>
    </p:spTree>
    <p:extLst>
      <p:ext uri="{BB962C8B-B14F-4D97-AF65-F5344CB8AC3E}">
        <p14:creationId xmlns:p14="http://schemas.microsoft.com/office/powerpoint/2010/main" val="151596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247" y="766482"/>
            <a:ext cx="9660776" cy="927847"/>
          </a:xfrm>
        </p:spPr>
        <p:txBody>
          <a:bodyPr>
            <a:normAutofit/>
          </a:bodyPr>
          <a:lstStyle/>
          <a:p>
            <a:pPr algn="l" rtl="0"/>
            <a:r>
              <a:rPr lang="en-US" dirty="0"/>
              <a:t>Characteristics of Memory Systems.</a:t>
            </a:r>
            <a:endParaRPr lang="ar-IQ" dirty="0"/>
          </a:p>
        </p:txBody>
      </p:sp>
      <p:sp>
        <p:nvSpPr>
          <p:cNvPr id="3" name="Content Placeholder 2"/>
          <p:cNvSpPr>
            <a:spLocks noGrp="1"/>
          </p:cNvSpPr>
          <p:nvPr>
            <p:ph idx="1"/>
          </p:nvPr>
        </p:nvSpPr>
        <p:spPr>
          <a:xfrm>
            <a:off x="1842247" y="1869141"/>
            <a:ext cx="9660776" cy="4356847"/>
          </a:xfrm>
        </p:spPr>
        <p:txBody>
          <a:bodyPr>
            <a:normAutofit/>
          </a:bodyPr>
          <a:lstStyle/>
          <a:p>
            <a:pPr lvl="1" algn="l" rtl="0"/>
            <a:r>
              <a:rPr lang="en-US" sz="2600" b="1" dirty="0">
                <a:latin typeface="Times New Roman"/>
                <a:ea typeface="Calibri"/>
                <a:cs typeface="Arial"/>
              </a:rPr>
              <a:t>Transfer rate</a:t>
            </a:r>
            <a:r>
              <a:rPr lang="en-US" sz="2600" dirty="0"/>
              <a:t>: </a:t>
            </a:r>
            <a:r>
              <a:rPr lang="en-US" dirty="0">
                <a:latin typeface="Times New Roman"/>
                <a:ea typeface="Calibri"/>
                <a:cs typeface="Arial"/>
              </a:rPr>
              <a:t>Rate at which data can be transferred into or out of a memory unit. </a:t>
            </a:r>
          </a:p>
          <a:p>
            <a:pPr lvl="2" algn="l" rtl="0">
              <a:buFont typeface="Wingdings" panose="05000000000000000000" pitchFamily="2" charset="2"/>
              <a:buChar char="q"/>
            </a:pPr>
            <a:r>
              <a:rPr lang="en-US" sz="2000" dirty="0">
                <a:latin typeface="Times New Roman"/>
                <a:ea typeface="Calibri"/>
                <a:cs typeface="Arial"/>
              </a:rPr>
              <a:t>For random-access memory, it is equal to 1/ (cycle time).</a:t>
            </a:r>
          </a:p>
          <a:p>
            <a:pPr lvl="2" algn="l" rtl="0">
              <a:buFont typeface="Wingdings" panose="05000000000000000000" pitchFamily="2" charset="2"/>
              <a:buChar char="q"/>
            </a:pPr>
            <a:r>
              <a:rPr lang="en-US" sz="2000" dirty="0">
                <a:latin typeface="Times New Roman"/>
                <a:ea typeface="Calibri"/>
                <a:cs typeface="Arial"/>
              </a:rPr>
              <a:t>For non-random-access memory, the following relationship holds:</a:t>
            </a:r>
          </a:p>
          <a:p>
            <a:pPr lvl="2" algn="l" rtl="0"/>
            <a:r>
              <a:rPr lang="en-US" dirty="0">
                <a:solidFill>
                  <a:srgbClr val="FF0000"/>
                </a:solidFill>
              </a:rPr>
              <a:t>T</a:t>
            </a:r>
            <a:r>
              <a:rPr lang="en-US" baseline="-25000" dirty="0">
                <a:solidFill>
                  <a:srgbClr val="FF0000"/>
                </a:solidFill>
              </a:rPr>
              <a:t>N</a:t>
            </a:r>
            <a:r>
              <a:rPr lang="en-US" dirty="0">
                <a:solidFill>
                  <a:srgbClr val="FF0000"/>
                </a:solidFill>
              </a:rPr>
              <a:t>=T</a:t>
            </a:r>
            <a:r>
              <a:rPr lang="en-US" baseline="-25000" dirty="0">
                <a:solidFill>
                  <a:srgbClr val="FF0000"/>
                </a:solidFill>
              </a:rPr>
              <a:t>A</a:t>
            </a:r>
            <a:r>
              <a:rPr lang="en-US" dirty="0">
                <a:solidFill>
                  <a:srgbClr val="FF0000"/>
                </a:solidFill>
              </a:rPr>
              <a:t>+N/R </a:t>
            </a:r>
            <a:r>
              <a:rPr lang="en-US" dirty="0"/>
              <a:t>                            </a:t>
            </a:r>
            <a:r>
              <a:rPr lang="en-US" dirty="0">
                <a:latin typeface="Times New Roman"/>
                <a:ea typeface="Calibri"/>
                <a:cs typeface="Arial"/>
              </a:rPr>
              <a:t>where</a:t>
            </a:r>
          </a:p>
          <a:p>
            <a:pPr lvl="2" algn="l" rtl="0"/>
            <a:r>
              <a:rPr lang="en-US" dirty="0"/>
              <a:t>T</a:t>
            </a:r>
            <a:r>
              <a:rPr lang="en-US" baseline="-25000" dirty="0"/>
              <a:t>N</a:t>
            </a:r>
            <a:r>
              <a:rPr lang="en-US" sz="2000" dirty="0">
                <a:latin typeface="Times New Roman"/>
                <a:ea typeface="Calibri"/>
                <a:cs typeface="Arial"/>
              </a:rPr>
              <a:t> = Average time to read or write N bits</a:t>
            </a:r>
          </a:p>
          <a:p>
            <a:pPr lvl="2" algn="l" rtl="0"/>
            <a:r>
              <a:rPr lang="en-US" dirty="0"/>
              <a:t>T</a:t>
            </a:r>
            <a:r>
              <a:rPr lang="en-US" baseline="-25000" dirty="0"/>
              <a:t>A</a:t>
            </a:r>
            <a:r>
              <a:rPr lang="en-US" dirty="0"/>
              <a:t> </a:t>
            </a:r>
            <a:r>
              <a:rPr lang="en-US" sz="2000" dirty="0">
                <a:latin typeface="Times New Roman"/>
                <a:ea typeface="Calibri"/>
                <a:cs typeface="Arial"/>
              </a:rPr>
              <a:t>= Average access time</a:t>
            </a:r>
          </a:p>
          <a:p>
            <a:pPr lvl="2" algn="l" rtl="0"/>
            <a:r>
              <a:rPr lang="en-US" dirty="0"/>
              <a:t>N </a:t>
            </a:r>
            <a:r>
              <a:rPr lang="en-US" sz="2000" dirty="0">
                <a:latin typeface="Times New Roman"/>
                <a:ea typeface="Calibri"/>
                <a:cs typeface="Arial"/>
              </a:rPr>
              <a:t>= Number of bits</a:t>
            </a:r>
          </a:p>
          <a:p>
            <a:pPr lvl="2" algn="l" rtl="0"/>
            <a:r>
              <a:rPr lang="en-US" dirty="0"/>
              <a:t>R </a:t>
            </a:r>
            <a:r>
              <a:rPr lang="en-US" sz="2000" dirty="0">
                <a:latin typeface="Times New Roman"/>
                <a:ea typeface="Calibri"/>
                <a:cs typeface="Arial"/>
              </a:rPr>
              <a:t>= Transfer rate, in bits per second (bps)</a:t>
            </a:r>
          </a:p>
        </p:txBody>
      </p:sp>
    </p:spTree>
    <p:extLst>
      <p:ext uri="{BB962C8B-B14F-4D97-AF65-F5344CB8AC3E}">
        <p14:creationId xmlns:p14="http://schemas.microsoft.com/office/powerpoint/2010/main" val="2468793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11305"/>
            <a:ext cx="10018713" cy="833718"/>
          </a:xfrm>
        </p:spPr>
        <p:txBody>
          <a:bodyPr>
            <a:normAutofit/>
          </a:bodyPr>
          <a:lstStyle/>
          <a:p>
            <a:pPr algn="l" rtl="0"/>
            <a:r>
              <a:rPr lang="en-US" dirty="0"/>
              <a:t>Characteristics of Memory Systems.</a:t>
            </a:r>
            <a:endParaRPr lang="ar-IQ" dirty="0"/>
          </a:p>
        </p:txBody>
      </p:sp>
      <p:sp>
        <p:nvSpPr>
          <p:cNvPr id="3" name="Content Placeholder 2"/>
          <p:cNvSpPr>
            <a:spLocks noGrp="1"/>
          </p:cNvSpPr>
          <p:nvPr>
            <p:ph idx="1"/>
          </p:nvPr>
        </p:nvSpPr>
        <p:spPr>
          <a:xfrm>
            <a:off x="1904999" y="1761564"/>
            <a:ext cx="8879541" cy="4715435"/>
          </a:xfrm>
        </p:spPr>
        <p:txBody>
          <a:bodyPr>
            <a:normAutofit/>
          </a:bodyPr>
          <a:lstStyle/>
          <a:p>
            <a:pPr algn="l" rtl="0"/>
            <a:r>
              <a:rPr lang="en-US" b="1" dirty="0">
                <a:latin typeface="Times New Roman"/>
                <a:ea typeface="Calibri"/>
                <a:cs typeface="Arial"/>
              </a:rPr>
              <a:t>Physical types of memory: </a:t>
            </a:r>
          </a:p>
          <a:p>
            <a:pPr lvl="1" algn="l" rtl="0"/>
            <a:r>
              <a:rPr lang="en-US" dirty="0">
                <a:latin typeface="Times New Roman"/>
                <a:ea typeface="Calibri"/>
                <a:cs typeface="Arial"/>
              </a:rPr>
              <a:t>The most common today used  are semiconductor memory, magnetic surface memory, used for disk and tape, and optical and magneto-optical. </a:t>
            </a:r>
          </a:p>
          <a:p>
            <a:pPr algn="l" rtl="0"/>
            <a:r>
              <a:rPr lang="en-US" b="1" dirty="0">
                <a:latin typeface="Times New Roman"/>
                <a:ea typeface="Calibri"/>
                <a:cs typeface="Arial"/>
              </a:rPr>
              <a:t>Physical characteristics:</a:t>
            </a:r>
            <a:r>
              <a:rPr lang="en-US" dirty="0"/>
              <a:t> </a:t>
            </a:r>
            <a:r>
              <a:rPr lang="en-US" dirty="0">
                <a:latin typeface="Times New Roman"/>
                <a:ea typeface="Calibri"/>
                <a:cs typeface="Arial"/>
              </a:rPr>
              <a:t>for data storage are important. </a:t>
            </a:r>
          </a:p>
          <a:p>
            <a:pPr lvl="1" algn="l" rtl="0"/>
            <a:r>
              <a:rPr lang="en-US" dirty="0">
                <a:latin typeface="Times New Roman"/>
                <a:ea typeface="Calibri"/>
                <a:cs typeface="Arial"/>
              </a:rPr>
              <a:t>In a volatile memory, information is lost when electrical power is switched off. </a:t>
            </a:r>
          </a:p>
          <a:p>
            <a:pPr lvl="1" algn="l" rtl="0"/>
            <a:r>
              <a:rPr lang="en-US" dirty="0">
                <a:latin typeface="Times New Roman"/>
                <a:ea typeface="Calibri"/>
                <a:cs typeface="Arial"/>
              </a:rPr>
              <a:t>In a nonvolatile memory, information once recorded remains without any change until changed by user. </a:t>
            </a:r>
          </a:p>
          <a:p>
            <a:pPr lvl="2" algn="l" rtl="0"/>
            <a:r>
              <a:rPr lang="en-US" dirty="0">
                <a:latin typeface="Times New Roman"/>
                <a:ea typeface="Calibri"/>
                <a:cs typeface="Arial"/>
              </a:rPr>
              <a:t>Magnetic-surface memories are nonvolatile. </a:t>
            </a:r>
          </a:p>
          <a:p>
            <a:pPr lvl="2" algn="l" rtl="0"/>
            <a:r>
              <a:rPr lang="en-US" dirty="0">
                <a:latin typeface="Times New Roman"/>
                <a:ea typeface="Calibri"/>
                <a:cs typeface="Arial"/>
              </a:rPr>
              <a:t>Semiconductor memory may be either volatile or nonvolatile. </a:t>
            </a:r>
          </a:p>
        </p:txBody>
      </p:sp>
    </p:spTree>
    <p:extLst>
      <p:ext uri="{BB962C8B-B14F-4D97-AF65-F5344CB8AC3E}">
        <p14:creationId xmlns:p14="http://schemas.microsoft.com/office/powerpoint/2010/main" val="427395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18073"/>
            <a:ext cx="8229600" cy="944562"/>
          </a:xfrm>
        </p:spPr>
        <p:txBody>
          <a:bodyPr>
            <a:normAutofit/>
          </a:bodyPr>
          <a:lstStyle/>
          <a:p>
            <a:pPr rtl="0"/>
            <a:r>
              <a:rPr lang="en-US" dirty="0"/>
              <a:t>Address line (Address Bus)</a:t>
            </a:r>
            <a:endParaRPr lang="ar-IQ" dirty="0"/>
          </a:p>
        </p:txBody>
      </p:sp>
      <p:sp>
        <p:nvSpPr>
          <p:cNvPr id="3" name="Content Placeholder 2"/>
          <p:cNvSpPr>
            <a:spLocks noGrp="1"/>
          </p:cNvSpPr>
          <p:nvPr>
            <p:ph idx="1"/>
          </p:nvPr>
        </p:nvSpPr>
        <p:spPr>
          <a:xfrm>
            <a:off x="1981200" y="1470211"/>
            <a:ext cx="8839200" cy="4675095"/>
          </a:xfrm>
        </p:spPr>
        <p:txBody>
          <a:bodyPr>
            <a:normAutofit/>
          </a:bodyPr>
          <a:lstStyle/>
          <a:p>
            <a:pPr algn="l" rtl="0"/>
            <a:r>
              <a:rPr lang="en-US" dirty="0">
                <a:latin typeface="Times New Roman"/>
                <a:ea typeface="Calibri"/>
                <a:cs typeface="Arial"/>
              </a:rPr>
              <a:t>Address line represent the line that entrance to memory.</a:t>
            </a:r>
          </a:p>
          <a:p>
            <a:pPr algn="l" rtl="0"/>
            <a:r>
              <a:rPr lang="en-US" dirty="0">
                <a:latin typeface="Times New Roman"/>
                <a:ea typeface="Calibri"/>
                <a:cs typeface="Arial"/>
              </a:rPr>
              <a:t>It specify  the number of locations that can be stored data inside it .</a:t>
            </a:r>
          </a:p>
          <a:p>
            <a:pPr algn="l" rtl="0"/>
            <a:r>
              <a:rPr lang="en-US" dirty="0">
                <a:latin typeface="Times New Roman"/>
                <a:ea typeface="Calibri"/>
                <a:cs typeface="Arial"/>
              </a:rPr>
              <a:t>Let the number of line enter to memory is n then </a:t>
            </a:r>
          </a:p>
          <a:p>
            <a:pPr algn="l" rtl="0"/>
            <a:r>
              <a:rPr lang="en-US" dirty="0">
                <a:latin typeface="Times New Roman"/>
                <a:ea typeface="Calibri"/>
                <a:cs typeface="Arial"/>
              </a:rPr>
              <a:t>No. of location =</a:t>
            </a:r>
            <a:r>
              <a:rPr lang="en-US"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n </a:t>
            </a:r>
            <a:endParaRPr lang="en-US" dirty="0">
              <a:latin typeface="Times New Roman" panose="02020603050405020304" pitchFamily="18" charset="0"/>
              <a:cs typeface="Times New Roman" panose="02020603050405020304" pitchFamily="18" charset="0"/>
            </a:endParaRPr>
          </a:p>
          <a:p>
            <a:pPr marL="0" indent="0" algn="l" rtl="0">
              <a:buNone/>
            </a:pPr>
            <a:r>
              <a:rPr lang="en-US" b="1" dirty="0"/>
              <a:t>		</a:t>
            </a:r>
            <a:r>
              <a:rPr lang="en-US" b="1" u="sng" dirty="0">
                <a:latin typeface="Times New Roman" panose="02020603050405020304" pitchFamily="18" charset="0"/>
                <a:cs typeface="Times New Roman" panose="02020603050405020304" pitchFamily="18" charset="0"/>
              </a:rPr>
              <a:t>No. of line (n)	</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No of location (2</a:t>
            </a:r>
            <a:r>
              <a:rPr lang="en-US" b="1" u="sng" baseline="30000" dirty="0">
                <a:latin typeface="Times New Roman" panose="02020603050405020304" pitchFamily="18" charset="0"/>
                <a:cs typeface="Times New Roman" panose="02020603050405020304" pitchFamily="18" charset="0"/>
              </a:rPr>
              <a:t>n</a:t>
            </a:r>
            <a:r>
              <a:rPr lang="en-US" b="1" u="sng"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l" rtl="0">
              <a:buNone/>
            </a:pPr>
            <a:r>
              <a:rPr lang="en-US" b="1" dirty="0">
                <a:latin typeface="Times New Roman" panose="02020603050405020304" pitchFamily="18" charset="0"/>
                <a:cs typeface="Times New Roman" panose="02020603050405020304" pitchFamily="18" charset="0"/>
              </a:rPr>
              <a:t>				10						1024=1K</a:t>
            </a:r>
            <a:endParaRPr lang="en-US" dirty="0">
              <a:latin typeface="Times New Roman" panose="02020603050405020304" pitchFamily="18" charset="0"/>
              <a:cs typeface="Times New Roman" panose="02020603050405020304" pitchFamily="18" charset="0"/>
            </a:endParaRPr>
          </a:p>
          <a:p>
            <a:pPr marL="0" indent="0" algn="l" rtl="0">
              <a:buNone/>
            </a:pPr>
            <a:r>
              <a:rPr lang="en-US" b="1" dirty="0">
                <a:latin typeface="Times New Roman" panose="02020603050405020304" pitchFamily="18" charset="0"/>
                <a:cs typeface="Times New Roman" panose="02020603050405020304" pitchFamily="18" charset="0"/>
              </a:rPr>
              <a:t>				11						2048=2K</a:t>
            </a:r>
            <a:endParaRPr lang="en-US" dirty="0">
              <a:latin typeface="Times New Roman" panose="02020603050405020304" pitchFamily="18" charset="0"/>
              <a:cs typeface="Times New Roman" panose="02020603050405020304" pitchFamily="18" charset="0"/>
            </a:endParaRPr>
          </a:p>
          <a:p>
            <a:pPr marL="0" indent="0" algn="l" rtl="0">
              <a:buNone/>
            </a:pPr>
            <a:r>
              <a:rPr lang="en-US" b="1" dirty="0">
                <a:latin typeface="Times New Roman" panose="02020603050405020304" pitchFamily="18" charset="0"/>
                <a:cs typeface="Times New Roman" panose="02020603050405020304" pitchFamily="18" charset="0"/>
              </a:rPr>
              <a:t>				20				2</a:t>
            </a:r>
            <a:r>
              <a:rPr lang="en-US" b="1" baseline="30000" dirty="0">
                <a:latin typeface="Times New Roman" panose="02020603050405020304" pitchFamily="18" charset="0"/>
                <a:cs typeface="Times New Roman" panose="02020603050405020304" pitchFamily="18" charset="0"/>
              </a:rPr>
              <a:t>20</a:t>
            </a:r>
            <a:r>
              <a:rPr lang="en-US" b="1" dirty="0">
                <a:latin typeface="Times New Roman" panose="02020603050405020304" pitchFamily="18" charset="0"/>
                <a:cs typeface="Times New Roman" panose="02020603050405020304" pitchFamily="18" charset="0"/>
              </a:rPr>
              <a:t>=2</a:t>
            </a:r>
            <a:r>
              <a:rPr lang="en-US" b="1" baseline="30000" dirty="0">
                <a:latin typeface="Times New Roman" panose="02020603050405020304" pitchFamily="18" charset="0"/>
                <a:cs typeface="Times New Roman" panose="02020603050405020304" pitchFamily="18" charset="0"/>
              </a:rPr>
              <a:t>10</a:t>
            </a:r>
            <a:r>
              <a:rPr lang="en-US" b="1" dirty="0">
                <a:latin typeface="Times New Roman" panose="02020603050405020304" pitchFamily="18" charset="0"/>
                <a:cs typeface="Times New Roman" panose="02020603050405020304" pitchFamily="18" charset="0"/>
              </a:rPr>
              <a:t>*2</a:t>
            </a:r>
            <a:r>
              <a:rPr lang="en-US" b="1" baseline="30000" dirty="0">
                <a:latin typeface="Times New Roman" panose="02020603050405020304" pitchFamily="18" charset="0"/>
                <a:cs typeface="Times New Roman" panose="02020603050405020304" pitchFamily="18" charset="0"/>
              </a:rPr>
              <a:t>10</a:t>
            </a:r>
            <a:r>
              <a:rPr lang="en-US" b="1" dirty="0">
                <a:latin typeface="Times New Roman" panose="02020603050405020304" pitchFamily="18" charset="0"/>
                <a:cs typeface="Times New Roman" panose="02020603050405020304" pitchFamily="18" charset="0"/>
              </a:rPr>
              <a:t>=1K*1K=1M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706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803" y="448235"/>
            <a:ext cx="8229600" cy="868362"/>
          </a:xfrm>
        </p:spPr>
        <p:txBody>
          <a:bodyPr/>
          <a:lstStyle/>
          <a:p>
            <a:pPr rtl="0"/>
            <a:r>
              <a:rPr lang="en-US" dirty="0"/>
              <a:t>Data line (Data Bus)</a:t>
            </a:r>
            <a:endParaRPr lang="ar-IQ" dirty="0"/>
          </a:p>
        </p:txBody>
      </p:sp>
      <p:sp>
        <p:nvSpPr>
          <p:cNvPr id="3" name="Content Placeholder 2"/>
          <p:cNvSpPr>
            <a:spLocks noGrp="1"/>
          </p:cNvSpPr>
          <p:nvPr>
            <p:ph idx="1"/>
          </p:nvPr>
        </p:nvSpPr>
        <p:spPr>
          <a:xfrm>
            <a:off x="1802803" y="1316597"/>
            <a:ext cx="9022080" cy="4815262"/>
          </a:xfrm>
        </p:spPr>
        <p:txBody>
          <a:bodyPr>
            <a:normAutofit/>
          </a:bodyPr>
          <a:lstStyle/>
          <a:p>
            <a:pPr algn="l" rtl="0"/>
            <a:r>
              <a:rPr lang="en-US" dirty="0">
                <a:latin typeface="Times New Roman"/>
                <a:ea typeface="Calibri"/>
                <a:cs typeface="Arial"/>
              </a:rPr>
              <a:t>The ROM and RAM have same group of output or input data</a:t>
            </a:r>
          </a:p>
          <a:p>
            <a:pPr algn="l" rtl="0"/>
            <a:r>
              <a:rPr lang="en-US" dirty="0">
                <a:latin typeface="Times New Roman"/>
                <a:ea typeface="Calibri"/>
                <a:cs typeface="Arial"/>
              </a:rPr>
              <a:t>Or input/output data (that called bidirectional) on the same pin in chip.</a:t>
            </a:r>
          </a:p>
          <a:p>
            <a:pPr algn="l" rtl="0"/>
            <a:r>
              <a:rPr lang="en-US" dirty="0">
                <a:latin typeface="Times New Roman"/>
                <a:ea typeface="Calibri"/>
                <a:cs typeface="Arial"/>
              </a:rPr>
              <a:t>The size of store data in each location in memory depend on the data line, some chips have 16-bit, 8-bit, 4-bit, or 1-bit. </a:t>
            </a:r>
          </a:p>
          <a:p>
            <a:pPr algn="l" rtl="0"/>
            <a:r>
              <a:rPr lang="en-US" dirty="0">
                <a:latin typeface="Times New Roman"/>
                <a:ea typeface="Calibri"/>
                <a:cs typeface="Arial"/>
              </a:rPr>
              <a:t>The size capacity of chip measure by the number of location multiply by size capacity store in each location.</a:t>
            </a:r>
          </a:p>
          <a:p>
            <a:pPr algn="l" rtl="0"/>
            <a:r>
              <a:rPr lang="en-US" dirty="0">
                <a:latin typeface="Times New Roman"/>
                <a:ea typeface="Calibri"/>
                <a:cs typeface="Arial"/>
              </a:rPr>
              <a:t>Let chip have number of locations equal to 1K and each location store 8-bit it will represent the capacity of chip  and write in 1K*8 bit .</a:t>
            </a:r>
          </a:p>
        </p:txBody>
      </p:sp>
    </p:spTree>
    <p:extLst>
      <p:ext uri="{BB962C8B-B14F-4D97-AF65-F5344CB8AC3E}">
        <p14:creationId xmlns:p14="http://schemas.microsoft.com/office/powerpoint/2010/main" val="877058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A.O\Picture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538" y="4276165"/>
            <a:ext cx="76200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A.O\Picture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438" y="1255060"/>
            <a:ext cx="84582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082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22929" y="1670284"/>
            <a:ext cx="9426389" cy="4147097"/>
          </a:xfrm>
          <a:prstGeom prst="rect">
            <a:avLst/>
          </a:prstGeom>
        </p:spPr>
        <p:txBody>
          <a:bodyPr wrap="square">
            <a:spAutoFit/>
          </a:bodyPr>
          <a:lstStyle/>
          <a:p>
            <a:pPr marL="342900" indent="-342900" algn="justLow" rtl="0">
              <a:lnSpc>
                <a:spcPct val="115000"/>
              </a:lnSpc>
              <a:spcAft>
                <a:spcPts val="1000"/>
              </a:spcAft>
              <a:buFont typeface="Courier New"/>
              <a:buChar char="o"/>
            </a:pPr>
            <a:r>
              <a:rPr lang="en-US" sz="2000" dirty="0">
                <a:latin typeface="Times New Roman" panose="02020603050405020304" pitchFamily="18" charset="0"/>
                <a:ea typeface="Calibri"/>
                <a:cs typeface="Times New Roman" panose="02020603050405020304" pitchFamily="18" charset="0"/>
              </a:rPr>
              <a:t>RAM chip is better suited for communication with the CPU.</a:t>
            </a:r>
          </a:p>
          <a:p>
            <a:pPr marL="342900" indent="-342900" algn="justLow" rtl="0">
              <a:lnSpc>
                <a:spcPct val="115000"/>
              </a:lnSpc>
              <a:spcAft>
                <a:spcPts val="1000"/>
              </a:spcAft>
              <a:buFont typeface="Courier New"/>
              <a:buChar char="o"/>
            </a:pPr>
            <a:r>
              <a:rPr lang="en-US" sz="2000" dirty="0">
                <a:latin typeface="Times New Roman" panose="02020603050405020304" pitchFamily="18" charset="0"/>
                <a:ea typeface="Calibri"/>
                <a:cs typeface="Times New Roman" panose="02020603050405020304" pitchFamily="18" charset="0"/>
              </a:rPr>
              <a:t>RAM has one or more control inputs that select the chip only when needed.</a:t>
            </a:r>
          </a:p>
          <a:p>
            <a:pPr marL="342900" indent="-342900" algn="justLow" rtl="0">
              <a:lnSpc>
                <a:spcPct val="115000"/>
              </a:lnSpc>
              <a:spcAft>
                <a:spcPts val="1000"/>
              </a:spcAft>
              <a:buFont typeface="Courier New"/>
              <a:buChar char="o"/>
            </a:pPr>
            <a:r>
              <a:rPr lang="en-US" sz="2000" dirty="0">
                <a:latin typeface="Times New Roman" panose="02020603050405020304" pitchFamily="18" charset="0"/>
                <a:ea typeface="Calibri"/>
                <a:cs typeface="Times New Roman" panose="02020603050405020304" pitchFamily="18" charset="0"/>
              </a:rPr>
              <a:t>RAM has a common feature that is a bidirectional data bus.</a:t>
            </a:r>
          </a:p>
          <a:p>
            <a:pPr marL="342900" indent="-342900" algn="justLow" rtl="0">
              <a:lnSpc>
                <a:spcPct val="115000"/>
              </a:lnSpc>
              <a:spcAft>
                <a:spcPts val="1000"/>
              </a:spcAft>
              <a:buFont typeface="Courier New"/>
              <a:buChar char="o"/>
            </a:pPr>
            <a:r>
              <a:rPr lang="en-US" sz="2000" dirty="0">
                <a:latin typeface="Times New Roman" panose="02020603050405020304" pitchFamily="18" charset="0"/>
                <a:ea typeface="Calibri"/>
                <a:cs typeface="Times New Roman" panose="02020603050405020304" pitchFamily="18" charset="0"/>
              </a:rPr>
              <a:t>A bidirectional data bus allows transferring the data either from memory to CPU during a read operation or from CPU to memory during a write operation.</a:t>
            </a:r>
          </a:p>
          <a:p>
            <a:pPr marL="342900" indent="-342900" algn="justLow" rtl="0">
              <a:lnSpc>
                <a:spcPct val="115000"/>
              </a:lnSpc>
              <a:spcAft>
                <a:spcPts val="1000"/>
              </a:spcAft>
              <a:buFont typeface="Courier New"/>
              <a:buChar char="o"/>
            </a:pPr>
            <a:r>
              <a:rPr lang="en-US" sz="2000" dirty="0">
                <a:latin typeface="Times New Roman" panose="02020603050405020304" pitchFamily="18" charset="0"/>
                <a:ea typeface="Calibri"/>
                <a:cs typeface="Times New Roman" panose="02020603050405020304" pitchFamily="18" charset="0"/>
              </a:rPr>
              <a:t> A bidirectional bus constructed with three-state buffers output :</a:t>
            </a:r>
          </a:p>
          <a:p>
            <a:pPr marL="800100" lvl="1" indent="-342900" algn="justLow" rtl="0">
              <a:lnSpc>
                <a:spcPct val="115000"/>
              </a:lnSpc>
              <a:spcAft>
                <a:spcPts val="1000"/>
              </a:spcAft>
              <a:buFont typeface="Wingdings" panose="05000000000000000000" pitchFamily="2" charset="2"/>
              <a:buChar char="ü"/>
            </a:pPr>
            <a:r>
              <a:rPr lang="en-US" sz="2000" dirty="0">
                <a:latin typeface="Times New Roman"/>
                <a:ea typeface="Calibri"/>
                <a:cs typeface="Arial"/>
              </a:rPr>
              <a:t>a signal equivalent to logic 1.</a:t>
            </a:r>
          </a:p>
          <a:p>
            <a:pPr marL="800100" lvl="1" indent="-342900" algn="justLow" rtl="0">
              <a:lnSpc>
                <a:spcPct val="115000"/>
              </a:lnSpc>
              <a:spcAft>
                <a:spcPts val="1000"/>
              </a:spcAft>
              <a:buFont typeface="Wingdings" panose="05000000000000000000" pitchFamily="2" charset="2"/>
              <a:buChar char="ü"/>
            </a:pPr>
            <a:r>
              <a:rPr lang="en-US" sz="2000" dirty="0">
                <a:latin typeface="Times New Roman"/>
                <a:ea typeface="Calibri"/>
                <a:cs typeface="Arial"/>
              </a:rPr>
              <a:t>a signal equivalent to logic 0.</a:t>
            </a:r>
          </a:p>
          <a:p>
            <a:pPr marL="800100" lvl="1" indent="-342900" algn="justLow" rtl="0">
              <a:lnSpc>
                <a:spcPct val="115000"/>
              </a:lnSpc>
              <a:spcAft>
                <a:spcPts val="1000"/>
              </a:spcAft>
              <a:buFont typeface="Wingdings" panose="05000000000000000000" pitchFamily="2" charset="2"/>
              <a:buChar char="ü"/>
            </a:pPr>
            <a:r>
              <a:rPr lang="en-US" sz="2000" dirty="0">
                <a:latin typeface="Times New Roman"/>
                <a:ea typeface="Calibri"/>
                <a:cs typeface="Arial"/>
              </a:rPr>
              <a:t>or a high-impedance state. </a:t>
            </a:r>
          </a:p>
        </p:txBody>
      </p:sp>
      <p:sp>
        <p:nvSpPr>
          <p:cNvPr id="4" name="Title 1"/>
          <p:cNvSpPr txBox="1">
            <a:spLocks/>
          </p:cNvSpPr>
          <p:nvPr/>
        </p:nvSpPr>
        <p:spPr>
          <a:xfrm>
            <a:off x="1922929" y="582286"/>
            <a:ext cx="8229600" cy="738374"/>
          </a:xfrm>
          <a:prstGeom prst="rect">
            <a:avLst/>
          </a:prstGeom>
        </p:spPr>
        <p:txBody>
          <a:bodyPr>
            <a:normAutofit lnSpcReduction="10000"/>
          </a:bodyPr>
          <a:lst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457200" algn="l" rtl="0">
              <a:lnSpc>
                <a:spcPct val="115000"/>
              </a:lnSpc>
              <a:spcAft>
                <a:spcPts val="1000"/>
              </a:spcAft>
            </a:pPr>
            <a:r>
              <a:rPr lang="en-US" b="1" dirty="0">
                <a:latin typeface="Times New Roman"/>
                <a:ea typeface="Calibri"/>
                <a:cs typeface="Arial"/>
              </a:rPr>
              <a:t>RAM and ROM Chips:</a:t>
            </a:r>
          </a:p>
        </p:txBody>
      </p:sp>
    </p:spTree>
    <p:extLst>
      <p:ext uri="{BB962C8B-B14F-4D97-AF65-F5344CB8AC3E}">
        <p14:creationId xmlns:p14="http://schemas.microsoft.com/office/powerpoint/2010/main" val="881292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5682" y="1994647"/>
            <a:ext cx="9215718" cy="4401205"/>
          </a:xfrm>
          <a:prstGeom prst="rect">
            <a:avLst/>
          </a:prstGeom>
        </p:spPr>
        <p:txBody>
          <a:bodyPr wrap="square">
            <a:spAutoFit/>
          </a:bodyPr>
          <a:lstStyle/>
          <a:p>
            <a:pPr marL="342900" indent="-342900" algn="justLow" rtl="0">
              <a:lnSpc>
                <a:spcPct val="115000"/>
              </a:lnSpc>
              <a:spcAft>
                <a:spcPts val="1000"/>
              </a:spcAft>
              <a:buFont typeface="Courier New"/>
              <a:buChar char="o"/>
            </a:pPr>
            <a:r>
              <a:rPr lang="en-US" sz="2000" dirty="0">
                <a:latin typeface="Times New Roman" panose="02020603050405020304" pitchFamily="18" charset="0"/>
                <a:ea typeface="Calibri"/>
                <a:cs typeface="Times New Roman" panose="02020603050405020304" pitchFamily="18" charset="0"/>
              </a:rPr>
              <a:t>EX: A Ram chip (128 × 8) is used to implement memory</a:t>
            </a:r>
          </a:p>
          <a:p>
            <a:pPr marL="342900" indent="-342900" algn="justLow" rtl="0">
              <a:lnSpc>
                <a:spcPct val="115000"/>
              </a:lnSpc>
              <a:spcAft>
                <a:spcPts val="1000"/>
              </a:spcAft>
              <a:buFont typeface="Courier New"/>
              <a:buChar char="o"/>
            </a:pPr>
            <a:r>
              <a:rPr lang="en-US" sz="2000" dirty="0">
                <a:latin typeface="Times New Roman" panose="02020603050405020304" pitchFamily="18" charset="0"/>
                <a:ea typeface="Calibri"/>
                <a:cs typeface="Times New Roman" panose="02020603050405020304" pitchFamily="18" charset="0"/>
              </a:rPr>
              <a:t>The capacity of the memory is 128 words of 8 bits  per word.</a:t>
            </a:r>
          </a:p>
          <a:p>
            <a:pPr marL="342900" indent="-342900" algn="justLow" rtl="0">
              <a:lnSpc>
                <a:spcPct val="115000"/>
              </a:lnSpc>
              <a:spcAft>
                <a:spcPts val="1000"/>
              </a:spcAft>
              <a:buFont typeface="Courier New"/>
              <a:buChar char="o"/>
            </a:pPr>
            <a:r>
              <a:rPr lang="en-US" sz="2000" dirty="0">
                <a:latin typeface="Times New Roman" panose="02020603050405020304" pitchFamily="18" charset="0"/>
                <a:ea typeface="Calibri"/>
                <a:cs typeface="Times New Roman" panose="02020603050405020304" pitchFamily="18" charset="0"/>
              </a:rPr>
              <a:t>It requires a 7-bit address and an 8-bit bidirectional data bus.</a:t>
            </a:r>
          </a:p>
          <a:p>
            <a:pPr marL="342900" indent="-342900" algn="justLow" rtl="0">
              <a:lnSpc>
                <a:spcPct val="115000"/>
              </a:lnSpc>
              <a:spcAft>
                <a:spcPts val="1000"/>
              </a:spcAft>
              <a:buFont typeface="Courier New"/>
              <a:buChar char="o"/>
            </a:pPr>
            <a:r>
              <a:rPr lang="en-US" sz="2000" dirty="0">
                <a:latin typeface="Times New Roman" panose="02020603050405020304" pitchFamily="18" charset="0"/>
                <a:ea typeface="Calibri"/>
                <a:cs typeface="Times New Roman" panose="02020603050405020304" pitchFamily="18" charset="0"/>
              </a:rPr>
              <a:t>The read and write inputs specify the memory operation</a:t>
            </a:r>
          </a:p>
          <a:p>
            <a:pPr marL="342900" indent="-342900" algn="justLow" rtl="0">
              <a:lnSpc>
                <a:spcPct val="115000"/>
              </a:lnSpc>
              <a:spcAft>
                <a:spcPts val="1000"/>
              </a:spcAft>
              <a:buFont typeface="Courier New"/>
              <a:buChar char="o"/>
            </a:pPr>
            <a:r>
              <a:rPr lang="en-US" sz="2000" dirty="0">
                <a:latin typeface="Times New Roman" panose="02020603050405020304" pitchFamily="18" charset="0"/>
                <a:ea typeface="Calibri"/>
                <a:cs typeface="Times New Roman" panose="02020603050405020304" pitchFamily="18" charset="0"/>
              </a:rPr>
              <a:t>The two chips select (CS) control inputs are for enabling the chip only when it is selected by the microprocessor. That facilitates the decoding of the address lines to select the chip when multiple chips are used in the microcomputer.</a:t>
            </a:r>
          </a:p>
          <a:p>
            <a:pPr marL="342900" indent="-342900" algn="justLow" rtl="0">
              <a:lnSpc>
                <a:spcPct val="115000"/>
              </a:lnSpc>
              <a:spcAft>
                <a:spcPts val="1000"/>
              </a:spcAft>
              <a:buFont typeface="Courier New"/>
              <a:buChar char="o"/>
            </a:pPr>
            <a:r>
              <a:rPr lang="en-US" sz="2000" dirty="0">
                <a:latin typeface="Times New Roman" panose="02020603050405020304" pitchFamily="18" charset="0"/>
                <a:ea typeface="Calibri"/>
                <a:cs typeface="Times New Roman" panose="02020603050405020304" pitchFamily="18" charset="0"/>
              </a:rPr>
              <a:t>The read and write inputs are sometimes combined into one line labeled R/W.</a:t>
            </a:r>
            <a:endParaRPr lang="en-US" dirty="0">
              <a:latin typeface="Times New Roman" panose="02020603050405020304" pitchFamily="18" charset="0"/>
              <a:ea typeface="Calibri"/>
              <a:cs typeface="Times New Roman" panose="02020603050405020304" pitchFamily="18" charset="0"/>
            </a:endParaRPr>
          </a:p>
          <a:p>
            <a:pPr marL="342900" indent="-342900" algn="justLow" rtl="0">
              <a:lnSpc>
                <a:spcPct val="115000"/>
              </a:lnSpc>
              <a:spcAft>
                <a:spcPts val="1000"/>
              </a:spcAft>
              <a:buFont typeface="Courier New"/>
              <a:buChar char="o"/>
            </a:pPr>
            <a:r>
              <a:rPr lang="en-US" sz="2000" dirty="0">
                <a:latin typeface="Times New Roman" panose="02020603050405020304" pitchFamily="18" charset="0"/>
                <a:ea typeface="Calibri"/>
                <a:cs typeface="Times New Roman" panose="02020603050405020304" pitchFamily="18" charset="0"/>
              </a:rPr>
              <a:t>When the chip is selected, the two binary states in this line specify the two operations of read or write.</a:t>
            </a:r>
            <a:endParaRPr lang="en-US" dirty="0">
              <a:latin typeface="Times New Roman" panose="02020603050405020304" pitchFamily="18" charset="0"/>
              <a:ea typeface="Calibri"/>
              <a:cs typeface="Times New Roman" panose="02020603050405020304" pitchFamily="18" charset="0"/>
            </a:endParaRPr>
          </a:p>
        </p:txBody>
      </p:sp>
      <p:sp>
        <p:nvSpPr>
          <p:cNvPr id="4" name="Title 1"/>
          <p:cNvSpPr txBox="1">
            <a:spLocks/>
          </p:cNvSpPr>
          <p:nvPr/>
        </p:nvSpPr>
        <p:spPr>
          <a:xfrm>
            <a:off x="1985682" y="851227"/>
            <a:ext cx="8229600" cy="738374"/>
          </a:xfrm>
          <a:prstGeom prst="rect">
            <a:avLst/>
          </a:prstGeom>
        </p:spPr>
        <p:txBody>
          <a:bodyPr>
            <a:normAutofit lnSpcReduction="10000"/>
          </a:bodyPr>
          <a:lst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457200" algn="l" rtl="0">
              <a:lnSpc>
                <a:spcPct val="115000"/>
              </a:lnSpc>
              <a:spcAft>
                <a:spcPts val="1000"/>
              </a:spcAft>
            </a:pPr>
            <a:r>
              <a:rPr lang="en-US" b="1" dirty="0">
                <a:latin typeface="Times New Roman"/>
                <a:ea typeface="Calibri"/>
                <a:cs typeface="Arial"/>
              </a:rPr>
              <a:t>RAM and ROM Chips:</a:t>
            </a:r>
          </a:p>
        </p:txBody>
      </p:sp>
    </p:spTree>
    <p:extLst>
      <p:ext uri="{BB962C8B-B14F-4D97-AF65-F5344CB8AC3E}">
        <p14:creationId xmlns:p14="http://schemas.microsoft.com/office/powerpoint/2010/main" val="537043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noChangeArrowheads="1"/>
          </p:cNvPicPr>
          <p:nvPr/>
        </p:nvPicPr>
        <p:blipFill>
          <a:blip r:embed="rId2">
            <a:extLst>
              <a:ext uri="{28A0092B-C50C-407E-A947-70E740481C1C}">
                <a14:useLocalDpi xmlns:a14="http://schemas.microsoft.com/office/drawing/2010/main" val="0"/>
              </a:ext>
            </a:extLst>
          </a:blip>
          <a:srcRect l="40237" t="19254" r="10683" b="10686"/>
          <a:stretch>
            <a:fillRect/>
          </a:stretch>
        </p:blipFill>
        <p:spPr bwMode="auto">
          <a:xfrm>
            <a:off x="1398495" y="526674"/>
            <a:ext cx="6494929" cy="549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8576" y="1062314"/>
            <a:ext cx="4083424" cy="4424083"/>
          </a:xfrm>
          <a:prstGeom prst="rect">
            <a:avLst/>
          </a:prstGeom>
        </p:spPr>
      </p:pic>
    </p:spTree>
    <p:extLst>
      <p:ext uri="{BB962C8B-B14F-4D97-AF65-F5344CB8AC3E}">
        <p14:creationId xmlns:p14="http://schemas.microsoft.com/office/powerpoint/2010/main" val="2239752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8788" y="1730189"/>
            <a:ext cx="9390529" cy="4556119"/>
          </a:xfrm>
          <a:prstGeom prst="rect">
            <a:avLst/>
          </a:prstGeom>
        </p:spPr>
        <p:txBody>
          <a:bodyPr wrap="square">
            <a:spAutoFit/>
          </a:bodyPr>
          <a:lstStyle/>
          <a:p>
            <a:pPr marL="342900" indent="-342900" algn="justLow" rtl="0">
              <a:lnSpc>
                <a:spcPct val="115000"/>
              </a:lnSpc>
              <a:spcAft>
                <a:spcPts val="1000"/>
              </a:spcAft>
              <a:buFont typeface="Courier New"/>
              <a:buChar char="o"/>
            </a:pPr>
            <a:r>
              <a:rPr lang="en-US" sz="2400" dirty="0">
                <a:solidFill>
                  <a:prstClr val="black"/>
                </a:solidFill>
                <a:latin typeface="Times New Roman" panose="02020603050405020304" pitchFamily="18" charset="0"/>
                <a:ea typeface="Calibri"/>
                <a:cs typeface="Times New Roman" panose="02020603050405020304" pitchFamily="18" charset="0"/>
              </a:rPr>
              <a:t>The unit is in operation only when CS1 = 1 and CS2 = 0. </a:t>
            </a:r>
            <a:endParaRPr lang="en-US" sz="2000" dirty="0">
              <a:solidFill>
                <a:prstClr val="black"/>
              </a:solidFill>
              <a:latin typeface="Times New Roman" panose="02020603050405020304" pitchFamily="18" charset="0"/>
              <a:ea typeface="Calibri"/>
              <a:cs typeface="Times New Roman" panose="02020603050405020304" pitchFamily="18" charset="0"/>
            </a:endParaRPr>
          </a:p>
          <a:p>
            <a:pPr marL="800100" lvl="1" indent="-342900" algn="justLow" rtl="0">
              <a:lnSpc>
                <a:spcPct val="115000"/>
              </a:lnSpc>
              <a:spcAft>
                <a:spcPts val="1000"/>
              </a:spcAft>
              <a:buFont typeface="Wingdings"/>
              <a:buChar char=""/>
            </a:pPr>
            <a:r>
              <a:rPr lang="en-US" sz="2400" dirty="0">
                <a:solidFill>
                  <a:prstClr val="black"/>
                </a:solidFill>
                <a:latin typeface="Times New Roman" panose="02020603050405020304" pitchFamily="18" charset="0"/>
                <a:ea typeface="Calibri"/>
                <a:cs typeface="Times New Roman" panose="02020603050405020304" pitchFamily="18" charset="0"/>
              </a:rPr>
              <a:t>If they are enabled but the read or write inputs are not enabled, the memory is inhibited and its data bus is in a high-impedance state.</a:t>
            </a:r>
            <a:endParaRPr lang="en-US" sz="2000" dirty="0">
              <a:solidFill>
                <a:prstClr val="black"/>
              </a:solidFill>
              <a:latin typeface="Times New Roman" panose="02020603050405020304" pitchFamily="18" charset="0"/>
              <a:ea typeface="Calibri"/>
              <a:cs typeface="Times New Roman" panose="02020603050405020304" pitchFamily="18" charset="0"/>
            </a:endParaRPr>
          </a:p>
          <a:p>
            <a:pPr marL="800100" lvl="1" indent="-342900" algn="justLow" rtl="0">
              <a:lnSpc>
                <a:spcPct val="115000"/>
              </a:lnSpc>
              <a:spcAft>
                <a:spcPts val="1000"/>
              </a:spcAft>
              <a:buFont typeface="Wingdings"/>
              <a:buChar char=""/>
            </a:pPr>
            <a:r>
              <a:rPr lang="en-US" sz="2400" dirty="0">
                <a:solidFill>
                  <a:prstClr val="black"/>
                </a:solidFill>
                <a:latin typeface="Times New Roman" panose="02020603050405020304" pitchFamily="18" charset="0"/>
                <a:ea typeface="Calibri"/>
                <a:cs typeface="Times New Roman" panose="02020603050405020304" pitchFamily="18" charset="0"/>
              </a:rPr>
              <a:t>Or the memory can be placed in a write or read mode.</a:t>
            </a:r>
          </a:p>
          <a:p>
            <a:pPr marL="342900" indent="-342900" algn="justLow" rtl="0">
              <a:lnSpc>
                <a:spcPct val="115000"/>
              </a:lnSpc>
              <a:spcAft>
                <a:spcPts val="1000"/>
              </a:spcAft>
              <a:buFont typeface="Courier New"/>
              <a:buChar char="o"/>
            </a:pPr>
            <a:r>
              <a:rPr lang="en-US" sz="2400" dirty="0">
                <a:solidFill>
                  <a:prstClr val="black"/>
                </a:solidFill>
                <a:latin typeface="Times New Roman" panose="02020603050405020304" pitchFamily="18" charset="0"/>
                <a:ea typeface="Calibri"/>
                <a:cs typeface="Times New Roman" panose="02020603050405020304" pitchFamily="18" charset="0"/>
              </a:rPr>
              <a:t>If the chip select inputs are not enabled, the memory is inhibited</a:t>
            </a:r>
          </a:p>
          <a:p>
            <a:pPr marL="342900" indent="-342900" algn="justLow" rtl="0">
              <a:lnSpc>
                <a:spcPct val="115000"/>
              </a:lnSpc>
              <a:spcAft>
                <a:spcPts val="1000"/>
              </a:spcAft>
              <a:buFont typeface="Courier New"/>
              <a:buChar char="o"/>
            </a:pPr>
            <a:r>
              <a:rPr lang="en-US" sz="2400" dirty="0">
                <a:solidFill>
                  <a:prstClr val="black"/>
                </a:solidFill>
                <a:latin typeface="Times New Roman" panose="02020603050405020304" pitchFamily="18" charset="0"/>
                <a:ea typeface="Calibri"/>
                <a:cs typeface="Times New Roman" panose="02020603050405020304" pitchFamily="18" charset="0"/>
              </a:rPr>
              <a:t>ROM can only read, the data bus can only be in an output mode.</a:t>
            </a:r>
          </a:p>
          <a:p>
            <a:pPr marL="342900" indent="-342900" algn="justLow" rtl="0">
              <a:lnSpc>
                <a:spcPct val="115000"/>
              </a:lnSpc>
              <a:spcAft>
                <a:spcPts val="1000"/>
              </a:spcAft>
              <a:buFont typeface="Courier New"/>
              <a:buChar char="o"/>
            </a:pPr>
            <a:r>
              <a:rPr lang="en-US" sz="2400" dirty="0">
                <a:solidFill>
                  <a:prstClr val="black"/>
                </a:solidFill>
                <a:latin typeface="Times New Roman" panose="02020603050405020304" pitchFamily="18" charset="0"/>
                <a:ea typeface="Calibri"/>
                <a:cs typeface="Times New Roman" panose="02020603050405020304" pitchFamily="18" charset="0"/>
              </a:rPr>
              <a:t>For the same-size chip, it is possible to have more bits of ROM than of RAM, because the internal binary cells in ROM occupy less space than in RAM.</a:t>
            </a:r>
          </a:p>
        </p:txBody>
      </p:sp>
      <p:cxnSp>
        <p:nvCxnSpPr>
          <p:cNvPr id="4" name="Straight Connector 3"/>
          <p:cNvCxnSpPr/>
          <p:nvPr/>
        </p:nvCxnSpPr>
        <p:spPr>
          <a:xfrm flipH="1">
            <a:off x="8256494" y="1775013"/>
            <a:ext cx="457200" cy="0"/>
          </a:xfrm>
          <a:prstGeom prst="line">
            <a:avLst/>
          </a:prstGeom>
        </p:spPr>
        <p:style>
          <a:lnRef idx="1">
            <a:schemeClr val="dk1"/>
          </a:lnRef>
          <a:fillRef idx="0">
            <a:schemeClr val="dk1"/>
          </a:fillRef>
          <a:effectRef idx="0">
            <a:schemeClr val="dk1"/>
          </a:effectRef>
          <a:fontRef idx="minor">
            <a:schemeClr val="tx1"/>
          </a:fontRef>
        </p:style>
      </p:cxnSp>
      <p:sp>
        <p:nvSpPr>
          <p:cNvPr id="5" name="Title 1"/>
          <p:cNvSpPr txBox="1">
            <a:spLocks/>
          </p:cNvSpPr>
          <p:nvPr/>
        </p:nvSpPr>
        <p:spPr>
          <a:xfrm>
            <a:off x="1958788" y="686408"/>
            <a:ext cx="8229600" cy="738374"/>
          </a:xfrm>
          <a:prstGeom prst="rect">
            <a:avLst/>
          </a:prstGeom>
        </p:spPr>
        <p:txBody>
          <a:bodyPr>
            <a:normAutofit lnSpcReduction="10000"/>
          </a:bodyPr>
          <a:lst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457200" algn="l" rtl="0">
              <a:lnSpc>
                <a:spcPct val="115000"/>
              </a:lnSpc>
              <a:spcAft>
                <a:spcPts val="1000"/>
              </a:spcAft>
            </a:pPr>
            <a:r>
              <a:rPr lang="en-US" b="1" dirty="0">
                <a:latin typeface="Times New Roman"/>
                <a:ea typeface="Calibri"/>
                <a:cs typeface="Arial"/>
              </a:rPr>
              <a:t>RAM and ROM Chips:</a:t>
            </a:r>
          </a:p>
        </p:txBody>
      </p:sp>
    </p:spTree>
    <p:extLst>
      <p:ext uri="{BB962C8B-B14F-4D97-AF65-F5344CB8AC3E}">
        <p14:creationId xmlns:p14="http://schemas.microsoft.com/office/powerpoint/2010/main" val="339156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523" y="220665"/>
            <a:ext cx="10018713" cy="1204724"/>
          </a:xfrm>
        </p:spPr>
        <p:txBody>
          <a:bodyPr>
            <a:normAutofit/>
          </a:bodyPr>
          <a:lstStyle/>
          <a:p>
            <a:r>
              <a:rPr lang="en-US" dirty="0"/>
              <a:t>Characteristics of Memory Systems.</a:t>
            </a:r>
            <a:endParaRPr lang="ar-IQ" dirty="0"/>
          </a:p>
        </p:txBody>
      </p:sp>
      <p:sp>
        <p:nvSpPr>
          <p:cNvPr id="3" name="Content Placeholder 2"/>
          <p:cNvSpPr>
            <a:spLocks noGrp="1"/>
          </p:cNvSpPr>
          <p:nvPr>
            <p:ph idx="1"/>
          </p:nvPr>
        </p:nvSpPr>
        <p:spPr>
          <a:xfrm>
            <a:off x="2019300" y="1295401"/>
            <a:ext cx="8229600" cy="1138517"/>
          </a:xfrm>
        </p:spPr>
        <p:txBody>
          <a:bodyPr>
            <a:normAutofit/>
          </a:bodyPr>
          <a:lstStyle/>
          <a:p>
            <a:pPr algn="l" rtl="0"/>
            <a:r>
              <a:rPr lang="en-US" dirty="0">
                <a:latin typeface="Times New Roman"/>
                <a:ea typeface="Calibri"/>
                <a:cs typeface="Arial"/>
              </a:rPr>
              <a:t>Classify memory systems according to their key characteristics is made memory more manageable.</a:t>
            </a:r>
            <a:endParaRPr lang="ar-IQ" dirty="0">
              <a:latin typeface="Times New Roman"/>
              <a:ea typeface="Calibri"/>
              <a:cs typeface="Aria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03" t="1824" r="5706"/>
          <a:stretch/>
        </p:blipFill>
        <p:spPr bwMode="auto">
          <a:xfrm>
            <a:off x="3177989" y="2634596"/>
            <a:ext cx="6907305" cy="4058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6612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347228"/>
            <a:ext cx="8763000" cy="2572307"/>
          </a:xfrm>
          <a:prstGeom prst="rect">
            <a:avLst/>
          </a:prstGeom>
        </p:spPr>
        <p:txBody>
          <a:bodyPr wrap="square">
            <a:spAutoFit/>
          </a:bodyPr>
          <a:lstStyle/>
          <a:p>
            <a:pPr marL="342900" indent="-342900" algn="justLow" rtl="0">
              <a:lnSpc>
                <a:spcPct val="115000"/>
              </a:lnSpc>
              <a:spcAft>
                <a:spcPts val="1000"/>
              </a:spcAft>
              <a:buFont typeface="Courier New"/>
              <a:buChar char="o"/>
            </a:pPr>
            <a:r>
              <a:rPr lang="en-US" sz="2000" dirty="0">
                <a:solidFill>
                  <a:prstClr val="black"/>
                </a:solidFill>
                <a:latin typeface="Times New Roman"/>
                <a:ea typeface="Calibri"/>
                <a:cs typeface="Arial"/>
              </a:rPr>
              <a:t>The nine address lines in the ROM chip specify any one of the 512 bytes stored in it.</a:t>
            </a:r>
          </a:p>
          <a:p>
            <a:pPr marL="342900" indent="-342900" algn="justLow" rtl="0">
              <a:lnSpc>
                <a:spcPct val="115000"/>
              </a:lnSpc>
              <a:spcAft>
                <a:spcPts val="1000"/>
              </a:spcAft>
              <a:buFont typeface="Courier New"/>
              <a:buChar char="o"/>
            </a:pPr>
            <a:r>
              <a:rPr lang="en-US" sz="2000" dirty="0">
                <a:solidFill>
                  <a:prstClr val="black"/>
                </a:solidFill>
                <a:latin typeface="Times New Roman"/>
                <a:ea typeface="Calibri"/>
                <a:cs typeface="Arial"/>
              </a:rPr>
              <a:t>The two chip select inputs must be CS1 = 1 and CS2 = 0 for the unit to operate.</a:t>
            </a:r>
          </a:p>
          <a:p>
            <a:pPr marL="342900" indent="-342900" algn="justLow" rtl="0">
              <a:lnSpc>
                <a:spcPct val="115000"/>
              </a:lnSpc>
              <a:spcAft>
                <a:spcPts val="1000"/>
              </a:spcAft>
              <a:buFont typeface="Courier New"/>
              <a:buChar char="o"/>
            </a:pPr>
            <a:r>
              <a:rPr lang="en-US" sz="2000" dirty="0">
                <a:solidFill>
                  <a:prstClr val="black"/>
                </a:solidFill>
                <a:latin typeface="Times New Roman"/>
                <a:ea typeface="Calibri"/>
                <a:cs typeface="Arial"/>
              </a:rPr>
              <a:t>There is no need for a read or write control because the unit can only read.</a:t>
            </a:r>
          </a:p>
          <a:p>
            <a:pPr marL="342900" indent="-342900" algn="justLow" rtl="0">
              <a:lnSpc>
                <a:spcPct val="115000"/>
              </a:lnSpc>
              <a:spcAft>
                <a:spcPts val="1000"/>
              </a:spcAft>
              <a:buFont typeface="Courier New"/>
              <a:buChar char="o"/>
            </a:pPr>
            <a:r>
              <a:rPr lang="en-US" sz="2000" dirty="0">
                <a:solidFill>
                  <a:prstClr val="black"/>
                </a:solidFill>
                <a:latin typeface="Times New Roman"/>
                <a:ea typeface="Calibri"/>
                <a:cs typeface="Arial"/>
              </a:rPr>
              <a:t>When the chip is enabled by the two select inputs, the byte selected by the address lines appears on the data bus.</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986" y="4356848"/>
            <a:ext cx="5211589" cy="2463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flipH="1">
            <a:off x="7205852" y="2254623"/>
            <a:ext cx="468000" cy="0"/>
          </a:xfrm>
          <a:prstGeom prst="line">
            <a:avLst/>
          </a:prstGeom>
          <a:ln w="25400"/>
        </p:spPr>
        <p:style>
          <a:lnRef idx="1">
            <a:schemeClr val="dk1"/>
          </a:lnRef>
          <a:fillRef idx="0">
            <a:schemeClr val="dk1"/>
          </a:fillRef>
          <a:effectRef idx="0">
            <a:schemeClr val="dk1"/>
          </a:effectRef>
          <a:fontRef idx="minor">
            <a:schemeClr val="tx1"/>
          </a:fontRef>
        </p:style>
      </p:cxnSp>
      <p:sp>
        <p:nvSpPr>
          <p:cNvPr id="5" name="Title 1"/>
          <p:cNvSpPr txBox="1">
            <a:spLocks/>
          </p:cNvSpPr>
          <p:nvPr/>
        </p:nvSpPr>
        <p:spPr>
          <a:xfrm>
            <a:off x="1905000" y="480826"/>
            <a:ext cx="8229600" cy="738374"/>
          </a:xfrm>
          <a:prstGeom prst="rect">
            <a:avLst/>
          </a:prstGeom>
        </p:spPr>
        <p:txBody>
          <a:bodyPr>
            <a:normAutofit lnSpcReduction="10000"/>
          </a:bodyPr>
          <a:lst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457200" algn="l" rtl="0">
              <a:lnSpc>
                <a:spcPct val="115000"/>
              </a:lnSpc>
              <a:spcAft>
                <a:spcPts val="1000"/>
              </a:spcAft>
            </a:pPr>
            <a:r>
              <a:rPr lang="en-US" b="1" dirty="0">
                <a:latin typeface="Times New Roman"/>
                <a:ea typeface="Calibri"/>
                <a:cs typeface="Arial"/>
              </a:rPr>
              <a:t>RAM and ROM Chips:</a:t>
            </a:r>
          </a:p>
        </p:txBody>
      </p:sp>
    </p:spTree>
    <p:extLst>
      <p:ext uri="{BB962C8B-B14F-4D97-AF65-F5344CB8AC3E}">
        <p14:creationId xmlns:p14="http://schemas.microsoft.com/office/powerpoint/2010/main" val="277485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2234" y="1714787"/>
            <a:ext cx="9659471" cy="3790781"/>
          </a:xfrm>
          <a:prstGeom prst="rect">
            <a:avLst/>
          </a:prstGeom>
        </p:spPr>
        <p:txBody>
          <a:bodyPr wrap="square">
            <a:spAutoFit/>
          </a:bodyPr>
          <a:lstStyle/>
          <a:p>
            <a:pPr marL="342900" indent="-342900" algn="justLow" rtl="0">
              <a:lnSpc>
                <a:spcPct val="115000"/>
              </a:lnSpc>
              <a:spcAft>
                <a:spcPts val="1000"/>
              </a:spcAft>
              <a:buFont typeface="Courier New"/>
              <a:buChar char="o"/>
            </a:pPr>
            <a:r>
              <a:rPr lang="en-US" sz="2000" dirty="0">
                <a:solidFill>
                  <a:prstClr val="black"/>
                </a:solidFill>
                <a:latin typeface="Times New Roman"/>
                <a:ea typeface="Calibri"/>
                <a:cs typeface="Arial"/>
              </a:rPr>
              <a:t>The designer of a computer system must calculate the amount of memory required for the particular application and assign it to either RAM or ROM. </a:t>
            </a:r>
          </a:p>
          <a:p>
            <a:pPr marL="342900" indent="-342900" algn="justLow" rtl="0">
              <a:lnSpc>
                <a:spcPct val="115000"/>
              </a:lnSpc>
              <a:spcAft>
                <a:spcPts val="1000"/>
              </a:spcAft>
              <a:buFont typeface="Courier New"/>
              <a:buChar char="o"/>
            </a:pPr>
            <a:r>
              <a:rPr lang="en-US" sz="2000" dirty="0">
                <a:solidFill>
                  <a:prstClr val="black"/>
                </a:solidFill>
                <a:latin typeface="Times New Roman"/>
                <a:ea typeface="Calibri"/>
                <a:cs typeface="Arial"/>
              </a:rPr>
              <a:t>The addressing of memory can be established by means of a table that specifies the memory address assigned to each chip. </a:t>
            </a:r>
          </a:p>
          <a:p>
            <a:pPr marL="342900" indent="-342900" algn="justLow" rtl="0">
              <a:lnSpc>
                <a:spcPct val="115000"/>
              </a:lnSpc>
              <a:spcAft>
                <a:spcPts val="1000"/>
              </a:spcAft>
              <a:buFont typeface="Courier New"/>
              <a:buChar char="o"/>
            </a:pPr>
            <a:r>
              <a:rPr lang="en-US" sz="2000" dirty="0">
                <a:solidFill>
                  <a:prstClr val="black"/>
                </a:solidFill>
                <a:latin typeface="Times New Roman"/>
                <a:ea typeface="Calibri"/>
                <a:cs typeface="Arial"/>
              </a:rPr>
              <a:t>The table, called a memory address map, is a pictorial representation of assigned address space for each chip in the system. </a:t>
            </a:r>
          </a:p>
          <a:p>
            <a:pPr marL="342900" indent="-342900" algn="justLow" rtl="0">
              <a:lnSpc>
                <a:spcPct val="115000"/>
              </a:lnSpc>
              <a:spcAft>
                <a:spcPts val="1000"/>
              </a:spcAft>
              <a:buFont typeface="Courier New"/>
              <a:buChar char="o"/>
            </a:pPr>
            <a:r>
              <a:rPr lang="en-US" sz="2000" dirty="0">
                <a:solidFill>
                  <a:prstClr val="black"/>
                </a:solidFill>
                <a:latin typeface="Times New Roman"/>
                <a:ea typeface="Calibri"/>
                <a:cs typeface="Arial"/>
              </a:rPr>
              <a:t>Let have this a particular example, assume that a computer system needs 512 bytes of RAM and 512 bytes of ROM. The RAM and ROM chips to be used are specified before. </a:t>
            </a:r>
          </a:p>
          <a:p>
            <a:pPr marL="342900" indent="-342900" algn="justLow" rtl="0">
              <a:lnSpc>
                <a:spcPct val="115000"/>
              </a:lnSpc>
              <a:spcAft>
                <a:spcPts val="1000"/>
              </a:spcAft>
              <a:buFont typeface="Courier New"/>
              <a:buChar char="o"/>
            </a:pPr>
            <a:r>
              <a:rPr lang="en-US" sz="2000" dirty="0">
                <a:solidFill>
                  <a:prstClr val="black"/>
                </a:solidFill>
                <a:latin typeface="Times New Roman"/>
                <a:ea typeface="Calibri"/>
                <a:cs typeface="Arial"/>
              </a:rPr>
              <a:t>The memory address map for this configuration is shown in Table down</a:t>
            </a:r>
          </a:p>
        </p:txBody>
      </p:sp>
      <p:sp>
        <p:nvSpPr>
          <p:cNvPr id="3" name="Title 1"/>
          <p:cNvSpPr txBox="1">
            <a:spLocks/>
          </p:cNvSpPr>
          <p:nvPr/>
        </p:nvSpPr>
        <p:spPr>
          <a:xfrm>
            <a:off x="1972234" y="703309"/>
            <a:ext cx="8229600" cy="738374"/>
          </a:xfrm>
          <a:prstGeom prst="rect">
            <a:avLst/>
          </a:prstGeom>
        </p:spPr>
        <p:txBody>
          <a:bodyPr>
            <a:normAutofit lnSpcReduction="10000"/>
          </a:bodyPr>
          <a:lst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457200" algn="justLow" rtl="0">
              <a:lnSpc>
                <a:spcPct val="115000"/>
              </a:lnSpc>
              <a:spcAft>
                <a:spcPts val="1000"/>
              </a:spcAft>
            </a:pPr>
            <a:r>
              <a:rPr lang="en-US" b="1" dirty="0">
                <a:latin typeface="Times New Roman"/>
                <a:ea typeface="Calibri"/>
                <a:cs typeface="Arial"/>
              </a:rPr>
              <a:t>Memory Address Map </a:t>
            </a:r>
          </a:p>
        </p:txBody>
      </p:sp>
    </p:spTree>
    <p:extLst>
      <p:ext uri="{BB962C8B-B14F-4D97-AF65-F5344CB8AC3E}">
        <p14:creationId xmlns:p14="http://schemas.microsoft.com/office/powerpoint/2010/main" val="3496222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p:cNvPicPr>
            <a:picLocks noChangeAspect="1" noChangeArrowheads="1"/>
          </p:cNvPicPr>
          <p:nvPr/>
        </p:nvPicPr>
        <p:blipFill>
          <a:blip r:embed="rId2">
            <a:extLst>
              <a:ext uri="{28A0092B-C50C-407E-A947-70E740481C1C}">
                <a14:useLocalDpi xmlns:a14="http://schemas.microsoft.com/office/drawing/2010/main" val="0"/>
              </a:ext>
            </a:extLst>
          </a:blip>
          <a:srcRect l="28307" t="24872" r="13188" b="32689"/>
          <a:stretch>
            <a:fillRect/>
          </a:stretch>
        </p:blipFill>
        <p:spPr bwMode="auto">
          <a:xfrm>
            <a:off x="2021541" y="1214718"/>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2946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0858" y="1896887"/>
            <a:ext cx="9152966" cy="2610971"/>
          </a:xfrm>
          <a:prstGeom prst="rect">
            <a:avLst/>
          </a:prstGeom>
        </p:spPr>
        <p:txBody>
          <a:bodyPr wrap="square">
            <a:spAutoFit/>
          </a:bodyPr>
          <a:lstStyle/>
          <a:p>
            <a:pPr algn="l" rtl="0"/>
            <a:r>
              <a:rPr lang="en-US" sz="3200" b="1" dirty="0">
                <a:latin typeface="Times New Roman"/>
                <a:ea typeface="Calibri"/>
                <a:cs typeface="Arial"/>
              </a:rPr>
              <a:t> </a:t>
            </a:r>
          </a:p>
          <a:p>
            <a:pPr marL="342900" indent="-342900" algn="justLow" rtl="0">
              <a:lnSpc>
                <a:spcPct val="115000"/>
              </a:lnSpc>
              <a:spcAft>
                <a:spcPts val="1000"/>
              </a:spcAft>
              <a:buFont typeface="Courier New"/>
              <a:buChar char="o"/>
            </a:pPr>
            <a:r>
              <a:rPr lang="en-US" sz="2000" dirty="0">
                <a:solidFill>
                  <a:prstClr val="black"/>
                </a:solidFill>
                <a:latin typeface="Times New Roman"/>
                <a:ea typeface="Calibri"/>
                <a:cs typeface="Arial"/>
              </a:rPr>
              <a:t>RAM and ROM chips are connected to a CPU through the data and address buses. </a:t>
            </a:r>
          </a:p>
          <a:p>
            <a:pPr marL="342900" indent="-342900" algn="justLow" rtl="0">
              <a:lnSpc>
                <a:spcPct val="115000"/>
              </a:lnSpc>
              <a:spcAft>
                <a:spcPts val="1000"/>
              </a:spcAft>
              <a:buFont typeface="Courier New"/>
              <a:buChar char="o"/>
            </a:pPr>
            <a:r>
              <a:rPr lang="en-US" sz="2000" dirty="0">
                <a:solidFill>
                  <a:prstClr val="black"/>
                </a:solidFill>
                <a:latin typeface="Times New Roman"/>
                <a:ea typeface="Calibri"/>
                <a:cs typeface="Arial"/>
              </a:rPr>
              <a:t>The low-order lines in the address bus select the byte within the chips and other lines in the address bus select a particular chip through its chip select inputs.</a:t>
            </a:r>
          </a:p>
          <a:p>
            <a:pPr marL="342900" indent="-342900" algn="justLow" rtl="0">
              <a:lnSpc>
                <a:spcPct val="115000"/>
              </a:lnSpc>
              <a:spcAft>
                <a:spcPts val="1000"/>
              </a:spcAft>
              <a:buFont typeface="Courier New"/>
              <a:buChar char="o"/>
            </a:pPr>
            <a:r>
              <a:rPr lang="en-US" sz="2000" dirty="0">
                <a:solidFill>
                  <a:prstClr val="black"/>
                </a:solidFill>
                <a:latin typeface="Times New Roman"/>
                <a:ea typeface="Calibri"/>
                <a:cs typeface="Arial"/>
              </a:rPr>
              <a:t>This configuration gives a memory capacity of 512 bytes of RAM and 512 bytes of ROM.</a:t>
            </a:r>
          </a:p>
        </p:txBody>
      </p:sp>
      <p:sp>
        <p:nvSpPr>
          <p:cNvPr id="3" name="Rectangle 2"/>
          <p:cNvSpPr/>
          <p:nvPr/>
        </p:nvSpPr>
        <p:spPr>
          <a:xfrm>
            <a:off x="1940858" y="977899"/>
            <a:ext cx="8305800" cy="707886"/>
          </a:xfrm>
          <a:prstGeom prst="rect">
            <a:avLst/>
          </a:prstGeom>
        </p:spPr>
        <p:txBody>
          <a:bodyPr wrap="square">
            <a:spAutoFit/>
          </a:bodyPr>
          <a:lstStyle/>
          <a:p>
            <a:pPr algn="l" rtl="0"/>
            <a:r>
              <a:rPr lang="en-US" sz="4000" b="1" dirty="0">
                <a:ln w="3175" cmpd="sng">
                  <a:noFill/>
                </a:ln>
                <a:latin typeface="Times New Roman"/>
                <a:ea typeface="Calibri"/>
                <a:cs typeface="Arial"/>
              </a:rPr>
              <a:t>Memory Connection to CPU</a:t>
            </a:r>
          </a:p>
        </p:txBody>
      </p:sp>
    </p:spTree>
    <p:extLst>
      <p:ext uri="{BB962C8B-B14F-4D97-AF65-F5344CB8AC3E}">
        <p14:creationId xmlns:p14="http://schemas.microsoft.com/office/powerpoint/2010/main" val="634686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450" y="0"/>
            <a:ext cx="8310349" cy="6858000"/>
          </a:xfrm>
          <a:prstGeom prst="rect">
            <a:avLst/>
          </a:prstGeom>
        </p:spPr>
      </p:pic>
    </p:spTree>
    <p:extLst>
      <p:ext uri="{BB962C8B-B14F-4D97-AF65-F5344CB8AC3E}">
        <p14:creationId xmlns:p14="http://schemas.microsoft.com/office/powerpoint/2010/main" val="2962387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8776" y="1801906"/>
            <a:ext cx="9220199" cy="4029821"/>
          </a:xfrm>
          <a:prstGeom prst="rect">
            <a:avLst/>
          </a:prstGeom>
        </p:spPr>
        <p:txBody>
          <a:bodyPr wrap="square">
            <a:spAutoFit/>
          </a:bodyPr>
          <a:lstStyle/>
          <a:p>
            <a:pPr lvl="0" algn="l" rtl="0"/>
            <a:r>
              <a:rPr lang="en-US" sz="2800" b="1" dirty="0">
                <a:latin typeface="Times New Roman"/>
                <a:ea typeface="Calibri"/>
                <a:cs typeface="Arial"/>
              </a:rPr>
              <a:t>Connection :</a:t>
            </a:r>
          </a:p>
          <a:p>
            <a:pPr lvl="0" algn="l" rtl="0"/>
            <a:endParaRPr lang="en-US" b="1" dirty="0">
              <a:latin typeface="Times New Roman"/>
              <a:ea typeface="Calibri"/>
              <a:cs typeface="Arial"/>
            </a:endParaRPr>
          </a:p>
          <a:p>
            <a:pPr marL="342900" indent="-342900" algn="l" rtl="0">
              <a:lnSpc>
                <a:spcPct val="115000"/>
              </a:lnSpc>
              <a:spcAft>
                <a:spcPts val="1000"/>
              </a:spcAft>
              <a:buFont typeface="Courier New"/>
              <a:buChar char="o"/>
            </a:pPr>
            <a:r>
              <a:rPr lang="en-US" sz="2400" dirty="0">
                <a:solidFill>
                  <a:prstClr val="black"/>
                </a:solidFill>
                <a:latin typeface="Times New Roman"/>
                <a:ea typeface="Calibri"/>
                <a:cs typeface="Arial"/>
              </a:rPr>
              <a:t>Each RAM receives the seven low-order bits of the address bus to select one of 128 possible bytes. </a:t>
            </a:r>
          </a:p>
          <a:p>
            <a:pPr marL="342900" indent="-342900" algn="l" rtl="0">
              <a:lnSpc>
                <a:spcPct val="115000"/>
              </a:lnSpc>
              <a:spcAft>
                <a:spcPts val="1000"/>
              </a:spcAft>
              <a:buFont typeface="Courier New"/>
              <a:buChar char="o"/>
            </a:pPr>
            <a:r>
              <a:rPr lang="en-US" sz="2400" dirty="0">
                <a:solidFill>
                  <a:prstClr val="black"/>
                </a:solidFill>
                <a:latin typeface="Times New Roman"/>
                <a:ea typeface="Calibri"/>
                <a:cs typeface="Arial"/>
              </a:rPr>
              <a:t>The particular RAM chip selected is determined from lines 8 and 9 in the address bus and that done through a 2 x 4 decoder whose outputs go to the CS1 inputs in each RAM chip</a:t>
            </a:r>
          </a:p>
          <a:p>
            <a:pPr marL="342900" indent="-342900" algn="l" rtl="0">
              <a:lnSpc>
                <a:spcPct val="115000"/>
              </a:lnSpc>
              <a:spcAft>
                <a:spcPts val="1000"/>
              </a:spcAft>
              <a:buFont typeface="Courier New"/>
              <a:buChar char="o"/>
            </a:pPr>
            <a:r>
              <a:rPr lang="en-US" sz="2400" dirty="0">
                <a:solidFill>
                  <a:prstClr val="black"/>
                </a:solidFill>
                <a:latin typeface="Times New Roman"/>
                <a:ea typeface="Calibri"/>
                <a:cs typeface="Arial"/>
              </a:rPr>
              <a:t>The RD and WR outputs from the microprocessor are applied to the inputs of each RAM chip. </a:t>
            </a:r>
          </a:p>
        </p:txBody>
      </p:sp>
      <p:sp>
        <p:nvSpPr>
          <p:cNvPr id="3" name="Rectangle 2"/>
          <p:cNvSpPr/>
          <p:nvPr/>
        </p:nvSpPr>
        <p:spPr>
          <a:xfrm>
            <a:off x="2088777" y="708957"/>
            <a:ext cx="8305800" cy="707886"/>
          </a:xfrm>
          <a:prstGeom prst="rect">
            <a:avLst/>
          </a:prstGeom>
        </p:spPr>
        <p:txBody>
          <a:bodyPr wrap="square">
            <a:spAutoFit/>
          </a:bodyPr>
          <a:lstStyle/>
          <a:p>
            <a:pPr algn="l" rtl="0"/>
            <a:r>
              <a:rPr lang="en-US" sz="4000" b="1" dirty="0">
                <a:ln w="3175" cmpd="sng">
                  <a:noFill/>
                </a:ln>
                <a:latin typeface="Times New Roman"/>
                <a:ea typeface="Calibri"/>
                <a:cs typeface="Arial"/>
              </a:rPr>
              <a:t>Memory Connection to CPU</a:t>
            </a:r>
          </a:p>
        </p:txBody>
      </p:sp>
    </p:spTree>
    <p:extLst>
      <p:ext uri="{BB962C8B-B14F-4D97-AF65-F5344CB8AC3E}">
        <p14:creationId xmlns:p14="http://schemas.microsoft.com/office/powerpoint/2010/main" val="1609465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0481" y="1694329"/>
            <a:ext cx="8776447" cy="4454553"/>
          </a:xfrm>
          <a:prstGeom prst="rect">
            <a:avLst/>
          </a:prstGeom>
        </p:spPr>
        <p:txBody>
          <a:bodyPr wrap="square">
            <a:spAutoFit/>
          </a:bodyPr>
          <a:lstStyle/>
          <a:p>
            <a:pPr lvl="0" algn="l" rtl="0"/>
            <a:r>
              <a:rPr lang="en-US" sz="2800" b="1" dirty="0">
                <a:latin typeface="Times New Roman"/>
                <a:ea typeface="Calibri"/>
                <a:cs typeface="Arial"/>
              </a:rPr>
              <a:t>Connection :</a:t>
            </a:r>
          </a:p>
          <a:p>
            <a:pPr lvl="0" algn="l" rtl="0"/>
            <a:endParaRPr lang="en-US" b="1" dirty="0">
              <a:latin typeface="Times New Roman"/>
              <a:ea typeface="Calibri"/>
              <a:cs typeface="Arial"/>
            </a:endParaRPr>
          </a:p>
          <a:p>
            <a:pPr marL="342900" indent="-342900" algn="l" rtl="0">
              <a:lnSpc>
                <a:spcPct val="115000"/>
              </a:lnSpc>
              <a:spcAft>
                <a:spcPts val="1000"/>
              </a:spcAft>
              <a:buFont typeface="Courier New"/>
              <a:buChar char="o"/>
            </a:pPr>
            <a:r>
              <a:rPr lang="en-US" sz="2400" dirty="0">
                <a:solidFill>
                  <a:prstClr val="black"/>
                </a:solidFill>
                <a:latin typeface="Times New Roman"/>
                <a:ea typeface="Calibri"/>
                <a:cs typeface="Arial"/>
              </a:rPr>
              <a:t>The selection between RAM and ROM is achieved through bus line 10.The RAMs are selected when the bit in this line is 0 and the ROM when the bit is 1.</a:t>
            </a:r>
          </a:p>
          <a:p>
            <a:pPr marL="342900" indent="-342900" algn="l" rtl="0">
              <a:lnSpc>
                <a:spcPct val="115000"/>
              </a:lnSpc>
              <a:spcAft>
                <a:spcPts val="1000"/>
              </a:spcAft>
              <a:buFont typeface="Courier New"/>
              <a:buChar char="o"/>
            </a:pPr>
            <a:r>
              <a:rPr lang="en-US" sz="2400" dirty="0">
                <a:solidFill>
                  <a:prstClr val="black"/>
                </a:solidFill>
                <a:latin typeface="Times New Roman"/>
                <a:ea typeface="Calibri"/>
                <a:cs typeface="Arial"/>
              </a:rPr>
              <a:t>The other chip select input in the ROM is connected to the RD control line for the ROM chip to be enabled only during a read operation. </a:t>
            </a:r>
          </a:p>
          <a:p>
            <a:pPr marL="342900" indent="-342900" algn="l" rtl="0">
              <a:lnSpc>
                <a:spcPct val="115000"/>
              </a:lnSpc>
              <a:spcAft>
                <a:spcPts val="1000"/>
              </a:spcAft>
              <a:buFont typeface="Courier New"/>
              <a:buChar char="o"/>
            </a:pPr>
            <a:r>
              <a:rPr lang="en-US" sz="2400" dirty="0">
                <a:solidFill>
                  <a:prstClr val="black"/>
                </a:solidFill>
                <a:latin typeface="Times New Roman"/>
                <a:ea typeface="Calibri"/>
                <a:cs typeface="Arial"/>
              </a:rPr>
              <a:t>Address bus lines 1 to 9 are applied to the input address of ROM without going through the decoder.</a:t>
            </a:r>
          </a:p>
        </p:txBody>
      </p:sp>
      <p:sp>
        <p:nvSpPr>
          <p:cNvPr id="3" name="Rectangle 2"/>
          <p:cNvSpPr/>
          <p:nvPr/>
        </p:nvSpPr>
        <p:spPr>
          <a:xfrm>
            <a:off x="2290482" y="668617"/>
            <a:ext cx="8305800" cy="707886"/>
          </a:xfrm>
          <a:prstGeom prst="rect">
            <a:avLst/>
          </a:prstGeom>
        </p:spPr>
        <p:txBody>
          <a:bodyPr wrap="square">
            <a:spAutoFit/>
          </a:bodyPr>
          <a:lstStyle/>
          <a:p>
            <a:pPr algn="l" rtl="0"/>
            <a:r>
              <a:rPr lang="en-US" sz="4000" b="1" dirty="0">
                <a:ln w="3175" cmpd="sng">
                  <a:noFill/>
                </a:ln>
                <a:latin typeface="Times New Roman"/>
                <a:ea typeface="Calibri"/>
                <a:cs typeface="Arial"/>
              </a:rPr>
              <a:t>Memory Connection to CPU</a:t>
            </a:r>
          </a:p>
        </p:txBody>
      </p:sp>
    </p:spTree>
    <p:extLst>
      <p:ext uri="{BB962C8B-B14F-4D97-AF65-F5344CB8AC3E}">
        <p14:creationId xmlns:p14="http://schemas.microsoft.com/office/powerpoint/2010/main" val="971617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0482" y="1856114"/>
            <a:ext cx="9206753" cy="3874907"/>
          </a:xfrm>
          <a:prstGeom prst="rect">
            <a:avLst/>
          </a:prstGeom>
        </p:spPr>
        <p:txBody>
          <a:bodyPr wrap="square">
            <a:spAutoFit/>
          </a:bodyPr>
          <a:lstStyle/>
          <a:p>
            <a:pPr marL="342900" indent="-342900" algn="justLow" rtl="0">
              <a:lnSpc>
                <a:spcPct val="115000"/>
              </a:lnSpc>
              <a:spcAft>
                <a:spcPts val="1000"/>
              </a:spcAft>
              <a:buFont typeface="Courier New"/>
              <a:buChar char="o"/>
            </a:pPr>
            <a:r>
              <a:rPr lang="en-US" sz="2400" dirty="0">
                <a:solidFill>
                  <a:prstClr val="black"/>
                </a:solidFill>
                <a:latin typeface="Times New Roman"/>
                <a:ea typeface="Calibri"/>
                <a:cs typeface="Arial"/>
              </a:rPr>
              <a:t>This assigns addresses 0 to 511 to RAM and 512 to 1023 to ROM. </a:t>
            </a:r>
          </a:p>
          <a:p>
            <a:pPr marL="342900" indent="-342900" algn="justLow" rtl="0">
              <a:lnSpc>
                <a:spcPct val="115000"/>
              </a:lnSpc>
              <a:spcAft>
                <a:spcPts val="1000"/>
              </a:spcAft>
              <a:buFont typeface="Courier New"/>
              <a:buChar char="o"/>
            </a:pPr>
            <a:r>
              <a:rPr lang="en-US" sz="2400" dirty="0">
                <a:solidFill>
                  <a:prstClr val="black"/>
                </a:solidFill>
                <a:latin typeface="Times New Roman"/>
                <a:ea typeface="Calibri"/>
                <a:cs typeface="Arial"/>
              </a:rPr>
              <a:t>The data bus of the ROM has only an output capability, whereas the data bus connected to the RAMs can transfer information in both directions. </a:t>
            </a:r>
          </a:p>
          <a:p>
            <a:pPr marL="342900" indent="-342900" algn="justLow" rtl="0">
              <a:lnSpc>
                <a:spcPct val="115000"/>
              </a:lnSpc>
              <a:spcAft>
                <a:spcPts val="1000"/>
              </a:spcAft>
              <a:buFont typeface="Courier New"/>
              <a:buChar char="o"/>
            </a:pPr>
            <a:r>
              <a:rPr lang="en-US" sz="2400" dirty="0">
                <a:solidFill>
                  <a:prstClr val="black"/>
                </a:solidFill>
                <a:latin typeface="Times New Roman"/>
                <a:ea typeface="Calibri"/>
                <a:cs typeface="Arial"/>
              </a:rPr>
              <a:t>If more chips are connected, then more external decoders are required for selection among the chips. </a:t>
            </a:r>
          </a:p>
          <a:p>
            <a:pPr marL="342900" indent="-342900" algn="justLow" rtl="0">
              <a:lnSpc>
                <a:spcPct val="115000"/>
              </a:lnSpc>
              <a:spcAft>
                <a:spcPts val="1000"/>
              </a:spcAft>
              <a:buFont typeface="Courier New"/>
              <a:buChar char="o"/>
            </a:pPr>
            <a:r>
              <a:rPr lang="en-US" sz="2400" dirty="0">
                <a:solidFill>
                  <a:prstClr val="black"/>
                </a:solidFill>
                <a:latin typeface="Times New Roman"/>
                <a:ea typeface="Calibri"/>
                <a:cs typeface="Arial"/>
              </a:rPr>
              <a:t>The designer must establish a memory map that assigns addresses to the various chips from which the required connections are determined.</a:t>
            </a:r>
          </a:p>
        </p:txBody>
      </p:sp>
      <p:sp>
        <p:nvSpPr>
          <p:cNvPr id="3" name="Rectangle 2"/>
          <p:cNvSpPr/>
          <p:nvPr/>
        </p:nvSpPr>
        <p:spPr>
          <a:xfrm>
            <a:off x="2290482" y="668617"/>
            <a:ext cx="8305800" cy="707886"/>
          </a:xfrm>
          <a:prstGeom prst="rect">
            <a:avLst/>
          </a:prstGeom>
        </p:spPr>
        <p:txBody>
          <a:bodyPr wrap="square">
            <a:spAutoFit/>
          </a:bodyPr>
          <a:lstStyle/>
          <a:p>
            <a:pPr algn="l" rtl="0"/>
            <a:r>
              <a:rPr lang="en-US" sz="4000" b="1" dirty="0">
                <a:ln w="3175" cmpd="sng">
                  <a:noFill/>
                </a:ln>
                <a:latin typeface="Times New Roman"/>
                <a:ea typeface="Calibri"/>
                <a:cs typeface="Arial"/>
              </a:rPr>
              <a:t>Memory Connection to CPU</a:t>
            </a:r>
          </a:p>
        </p:txBody>
      </p:sp>
    </p:spTree>
    <p:extLst>
      <p:ext uri="{BB962C8B-B14F-4D97-AF65-F5344CB8AC3E}">
        <p14:creationId xmlns:p14="http://schemas.microsoft.com/office/powerpoint/2010/main" val="388431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672354"/>
            <a:ext cx="8229600" cy="1062317"/>
          </a:xfrm>
        </p:spPr>
        <p:txBody>
          <a:bodyPr>
            <a:normAutofit/>
          </a:bodyPr>
          <a:lstStyle/>
          <a:p>
            <a:pPr algn="l" rtl="0"/>
            <a:r>
              <a:rPr lang="en-US" dirty="0"/>
              <a:t>Characteristics of Memory Systems.</a:t>
            </a:r>
            <a:endParaRPr lang="ar-IQ" dirty="0"/>
          </a:p>
        </p:txBody>
      </p:sp>
      <p:sp>
        <p:nvSpPr>
          <p:cNvPr id="3" name="Content Placeholder 2"/>
          <p:cNvSpPr>
            <a:spLocks noGrp="1"/>
          </p:cNvSpPr>
          <p:nvPr>
            <p:ph idx="1"/>
          </p:nvPr>
        </p:nvSpPr>
        <p:spPr>
          <a:xfrm>
            <a:off x="1981200" y="1734671"/>
            <a:ext cx="9247094" cy="4787153"/>
          </a:xfrm>
        </p:spPr>
        <p:txBody>
          <a:bodyPr>
            <a:normAutofit/>
          </a:bodyPr>
          <a:lstStyle/>
          <a:p>
            <a:pPr algn="l" rtl="0">
              <a:lnSpc>
                <a:spcPct val="110000"/>
              </a:lnSpc>
            </a:pPr>
            <a:r>
              <a:rPr lang="en-US" b="1" dirty="0">
                <a:latin typeface="Times New Roman"/>
                <a:ea typeface="Calibri"/>
                <a:cs typeface="Arial"/>
              </a:rPr>
              <a:t>Location</a:t>
            </a:r>
            <a:r>
              <a:rPr lang="en-US" dirty="0">
                <a:latin typeface="Times New Roman"/>
                <a:ea typeface="Calibri"/>
                <a:cs typeface="Arial"/>
              </a:rPr>
              <a:t>: refers to whether memory is internal and external to the computer. </a:t>
            </a:r>
          </a:p>
          <a:p>
            <a:pPr lvl="1" algn="l" rtl="0">
              <a:lnSpc>
                <a:spcPct val="110000"/>
              </a:lnSpc>
              <a:buFont typeface="Wingdings" panose="05000000000000000000" pitchFamily="2" charset="2"/>
              <a:buChar char="v"/>
            </a:pPr>
            <a:r>
              <a:rPr lang="en-US" dirty="0">
                <a:latin typeface="Times New Roman"/>
                <a:ea typeface="Calibri"/>
                <a:cs typeface="Arial"/>
              </a:rPr>
              <a:t>Internal memory: main memory, Registers and cache.</a:t>
            </a:r>
          </a:p>
          <a:p>
            <a:pPr lvl="1" algn="l" rtl="0">
              <a:lnSpc>
                <a:spcPct val="110000"/>
              </a:lnSpc>
              <a:buFont typeface="Wingdings" panose="05000000000000000000" pitchFamily="2" charset="2"/>
              <a:buChar char="v"/>
            </a:pPr>
            <a:r>
              <a:rPr lang="en-US" dirty="0">
                <a:latin typeface="Times New Roman"/>
                <a:ea typeface="Calibri"/>
                <a:cs typeface="Arial"/>
              </a:rPr>
              <a:t>External memory consists of peripheral storage devices, such as disk and tape that are accessible to the processor via I/O controllers.</a:t>
            </a:r>
          </a:p>
          <a:p>
            <a:pPr algn="l" rtl="0">
              <a:lnSpc>
                <a:spcPct val="110000"/>
              </a:lnSpc>
            </a:pPr>
            <a:r>
              <a:rPr lang="en-US" b="1" dirty="0">
                <a:latin typeface="Times New Roman"/>
                <a:ea typeface="Calibri"/>
                <a:cs typeface="Arial"/>
              </a:rPr>
              <a:t>Capacity</a:t>
            </a:r>
            <a:r>
              <a:rPr lang="en-US" dirty="0">
                <a:latin typeface="Times New Roman"/>
                <a:ea typeface="Calibri"/>
                <a:cs typeface="Arial"/>
              </a:rPr>
              <a:t>: </a:t>
            </a:r>
          </a:p>
          <a:p>
            <a:pPr lvl="1" algn="l" rtl="0">
              <a:lnSpc>
                <a:spcPct val="110000"/>
              </a:lnSpc>
            </a:pPr>
            <a:r>
              <a:rPr lang="en-US" dirty="0">
                <a:latin typeface="Times New Roman"/>
                <a:ea typeface="Calibri"/>
                <a:cs typeface="Arial"/>
              </a:rPr>
              <a:t>Internal memory is typically expressed in terms of bytes (1 byte = 8 bits) or words. </a:t>
            </a:r>
          </a:p>
          <a:p>
            <a:pPr lvl="2" algn="l" rtl="0">
              <a:lnSpc>
                <a:spcPct val="110000"/>
              </a:lnSpc>
            </a:pPr>
            <a:r>
              <a:rPr lang="en-US" dirty="0">
                <a:latin typeface="Times New Roman"/>
                <a:ea typeface="Calibri"/>
                <a:cs typeface="Arial"/>
              </a:rPr>
              <a:t>Common word lengths are 8, 16, and 32 bits. </a:t>
            </a:r>
          </a:p>
          <a:p>
            <a:pPr lvl="1" algn="l" rtl="0">
              <a:lnSpc>
                <a:spcPct val="110000"/>
              </a:lnSpc>
            </a:pPr>
            <a:r>
              <a:rPr lang="en-US" dirty="0">
                <a:latin typeface="Times New Roman"/>
                <a:ea typeface="Calibri"/>
                <a:cs typeface="Arial"/>
              </a:rPr>
              <a:t>External memory capacity is typically expressed in terms of bytes</a:t>
            </a:r>
            <a:endParaRPr lang="en-US" dirty="0"/>
          </a:p>
        </p:txBody>
      </p:sp>
    </p:spTree>
    <p:extLst>
      <p:ext uri="{BB962C8B-B14F-4D97-AF65-F5344CB8AC3E}">
        <p14:creationId xmlns:p14="http://schemas.microsoft.com/office/powerpoint/2010/main" val="137098029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88576"/>
            <a:ext cx="8229600" cy="884238"/>
          </a:xfrm>
        </p:spPr>
        <p:txBody>
          <a:bodyPr>
            <a:normAutofit/>
          </a:bodyPr>
          <a:lstStyle/>
          <a:p>
            <a:r>
              <a:rPr lang="en-US" dirty="0"/>
              <a:t>Characteristics of Memory Systems.</a:t>
            </a:r>
            <a:endParaRPr lang="ar-IQ" dirty="0"/>
          </a:p>
        </p:txBody>
      </p:sp>
      <p:sp>
        <p:nvSpPr>
          <p:cNvPr id="3" name="Content Placeholder 2"/>
          <p:cNvSpPr>
            <a:spLocks noGrp="1"/>
          </p:cNvSpPr>
          <p:nvPr>
            <p:ph idx="1"/>
          </p:nvPr>
        </p:nvSpPr>
        <p:spPr>
          <a:xfrm>
            <a:off x="1752600" y="1546412"/>
            <a:ext cx="9166412" cy="5006788"/>
          </a:xfrm>
        </p:spPr>
        <p:txBody>
          <a:bodyPr>
            <a:normAutofit/>
          </a:bodyPr>
          <a:lstStyle/>
          <a:p>
            <a:pPr algn="l" rtl="0"/>
            <a:r>
              <a:rPr lang="en-US" b="1" dirty="0">
                <a:latin typeface="Times New Roman"/>
                <a:ea typeface="Calibri"/>
                <a:cs typeface="Arial"/>
              </a:rPr>
              <a:t>Unit of transfer</a:t>
            </a:r>
            <a:r>
              <a:rPr lang="en-US" dirty="0">
                <a:latin typeface="Times New Roman"/>
                <a:ea typeface="Calibri"/>
                <a:cs typeface="Arial"/>
              </a:rPr>
              <a:t>:</a:t>
            </a:r>
          </a:p>
          <a:p>
            <a:pPr lvl="1" algn="l" rtl="0"/>
            <a:r>
              <a:rPr lang="en-US" dirty="0">
                <a:latin typeface="Times New Roman"/>
                <a:ea typeface="Calibri"/>
                <a:cs typeface="Arial"/>
              </a:rPr>
              <a:t>Internal memory the unit of transfer is equal to the number of electrical lines into and out of the memory module. This may be equal to the word length or larger, such as 64, 128, or 256 bits.</a:t>
            </a:r>
          </a:p>
          <a:p>
            <a:pPr lvl="1" algn="l" rtl="0"/>
            <a:r>
              <a:rPr lang="en-US" dirty="0">
                <a:latin typeface="Times New Roman"/>
                <a:ea typeface="Calibri"/>
                <a:cs typeface="Arial"/>
              </a:rPr>
              <a:t>Three related concepts for internal memory are there</a:t>
            </a:r>
            <a:r>
              <a:rPr lang="en-US" sz="2200" dirty="0">
                <a:latin typeface="Times New Roman"/>
                <a:ea typeface="Calibri"/>
                <a:cs typeface="Arial"/>
              </a:rPr>
              <a:t>.</a:t>
            </a:r>
          </a:p>
          <a:p>
            <a:pPr lvl="2" algn="l" rtl="0"/>
            <a:r>
              <a:rPr lang="en-US" sz="2200" b="1" dirty="0">
                <a:latin typeface="Times New Roman"/>
                <a:ea typeface="Calibri"/>
                <a:cs typeface="Arial"/>
              </a:rPr>
              <a:t>Word</a:t>
            </a:r>
            <a:r>
              <a:rPr lang="en-US" sz="2400" dirty="0">
                <a:latin typeface="Times New Roman"/>
                <a:ea typeface="Calibri"/>
                <a:cs typeface="Arial"/>
              </a:rPr>
              <a:t>: </a:t>
            </a:r>
            <a:r>
              <a:rPr lang="en-US" sz="2200" dirty="0">
                <a:latin typeface="Times New Roman"/>
                <a:ea typeface="Calibri"/>
                <a:cs typeface="Arial"/>
              </a:rPr>
              <a:t>The unit of organization of memory. </a:t>
            </a:r>
          </a:p>
          <a:p>
            <a:pPr lvl="3" algn="l" rtl="0">
              <a:buFont typeface="Wingdings" panose="05000000000000000000" pitchFamily="2" charset="2"/>
              <a:buChar char="§"/>
            </a:pPr>
            <a:r>
              <a:rPr lang="en-US" sz="1800" dirty="0">
                <a:latin typeface="Times New Roman"/>
                <a:ea typeface="Calibri"/>
                <a:cs typeface="Arial"/>
              </a:rPr>
              <a:t>The size of the word is typically equal to the number of bits used to represent an integer and to the instruction length.</a:t>
            </a:r>
          </a:p>
          <a:p>
            <a:pPr lvl="3" algn="l" rtl="0">
              <a:buFont typeface="Wingdings" panose="05000000000000000000" pitchFamily="2" charset="2"/>
              <a:buChar char="§"/>
            </a:pPr>
            <a:r>
              <a:rPr lang="en-US" sz="1800" dirty="0">
                <a:latin typeface="Times New Roman"/>
                <a:ea typeface="Calibri"/>
                <a:cs typeface="Arial"/>
              </a:rPr>
              <a:t>The Intel x86 architecture has a wide variety of instruction lengths, expressed as multiples of bytes, and a word size of 32 bits.</a:t>
            </a:r>
          </a:p>
        </p:txBody>
      </p:sp>
    </p:spTree>
    <p:extLst>
      <p:ext uri="{BB962C8B-B14F-4D97-AF65-F5344CB8AC3E}">
        <p14:creationId xmlns:p14="http://schemas.microsoft.com/office/powerpoint/2010/main" val="154313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99" y="669084"/>
            <a:ext cx="8382000" cy="944562"/>
          </a:xfrm>
        </p:spPr>
        <p:txBody>
          <a:bodyPr>
            <a:normAutofit/>
          </a:bodyPr>
          <a:lstStyle/>
          <a:p>
            <a:r>
              <a:rPr lang="en-US" dirty="0"/>
              <a:t>Characteristics of Memory Systems.</a:t>
            </a:r>
            <a:endParaRPr lang="ar-IQ" dirty="0"/>
          </a:p>
        </p:txBody>
      </p:sp>
      <p:sp>
        <p:nvSpPr>
          <p:cNvPr id="3" name="Content Placeholder 2"/>
          <p:cNvSpPr>
            <a:spLocks noGrp="1"/>
          </p:cNvSpPr>
          <p:nvPr>
            <p:ph idx="1"/>
          </p:nvPr>
        </p:nvSpPr>
        <p:spPr>
          <a:xfrm>
            <a:off x="1828799" y="1748117"/>
            <a:ext cx="9359153" cy="4531659"/>
          </a:xfrm>
        </p:spPr>
        <p:txBody>
          <a:bodyPr>
            <a:normAutofit/>
          </a:bodyPr>
          <a:lstStyle/>
          <a:p>
            <a:pPr lvl="1" algn="l" rtl="0"/>
            <a:r>
              <a:rPr lang="en-US" sz="2200" b="1" dirty="0">
                <a:latin typeface="Times New Roman"/>
                <a:ea typeface="Calibri"/>
                <a:cs typeface="Arial"/>
              </a:rPr>
              <a:t>Addressable units</a:t>
            </a:r>
            <a:r>
              <a:rPr lang="en-US" sz="2400" dirty="0">
                <a:latin typeface="Times New Roman"/>
                <a:ea typeface="Calibri"/>
                <a:cs typeface="Arial"/>
              </a:rPr>
              <a:t>: In some systems, </a:t>
            </a:r>
            <a:endParaRPr lang="en-US" sz="2200" dirty="0">
              <a:latin typeface="Times New Roman"/>
              <a:ea typeface="Calibri"/>
              <a:cs typeface="Arial"/>
            </a:endParaRPr>
          </a:p>
          <a:p>
            <a:pPr lvl="2" algn="l" rtl="0"/>
            <a:r>
              <a:rPr lang="en-US" dirty="0">
                <a:latin typeface="Times New Roman"/>
                <a:ea typeface="Calibri"/>
                <a:cs typeface="Arial"/>
              </a:rPr>
              <a:t>The addressable unit is the word. </a:t>
            </a:r>
          </a:p>
          <a:p>
            <a:pPr lvl="2" algn="l" rtl="0"/>
            <a:r>
              <a:rPr lang="en-US" dirty="0">
                <a:latin typeface="Times New Roman"/>
                <a:ea typeface="Calibri"/>
                <a:cs typeface="Arial"/>
              </a:rPr>
              <a:t>Many systems allow addressing at the byte level. </a:t>
            </a:r>
          </a:p>
          <a:p>
            <a:pPr lvl="2" algn="l" rtl="0"/>
            <a:r>
              <a:rPr lang="en-US" dirty="0">
                <a:latin typeface="Times New Roman"/>
                <a:ea typeface="Calibri"/>
                <a:cs typeface="Arial"/>
              </a:rPr>
              <a:t>The relationship between the length in bits A of an address and the number N of addressable units is 2</a:t>
            </a:r>
            <a:r>
              <a:rPr lang="en-US" baseline="30000" dirty="0">
                <a:latin typeface="Times New Roman"/>
                <a:ea typeface="Calibri"/>
                <a:cs typeface="Arial"/>
              </a:rPr>
              <a:t>A</a:t>
            </a:r>
            <a:r>
              <a:rPr lang="en-US" dirty="0">
                <a:latin typeface="Times New Roman"/>
                <a:ea typeface="Calibri"/>
                <a:cs typeface="Arial"/>
              </a:rPr>
              <a:t>=N.</a:t>
            </a:r>
          </a:p>
          <a:p>
            <a:pPr lvl="1" algn="l" rtl="0"/>
            <a:r>
              <a:rPr lang="en-US" sz="2200" b="1" dirty="0">
                <a:latin typeface="Times New Roman"/>
                <a:ea typeface="Calibri"/>
                <a:cs typeface="Arial"/>
              </a:rPr>
              <a:t>Unit of transfer</a:t>
            </a:r>
            <a:r>
              <a:rPr lang="en-US" sz="2400" b="1" dirty="0">
                <a:latin typeface="Times New Roman"/>
                <a:ea typeface="Calibri"/>
                <a:cs typeface="Arial"/>
              </a:rPr>
              <a:t>:</a:t>
            </a:r>
            <a:r>
              <a:rPr lang="en-US" sz="2400" dirty="0"/>
              <a:t> </a:t>
            </a:r>
            <a:r>
              <a:rPr lang="en-US" sz="2400" dirty="0">
                <a:latin typeface="Times New Roman"/>
                <a:ea typeface="Calibri"/>
                <a:cs typeface="Arial"/>
              </a:rPr>
              <a:t>For main memory</a:t>
            </a:r>
          </a:p>
          <a:p>
            <a:pPr lvl="2" algn="l" rtl="0"/>
            <a:r>
              <a:rPr lang="en-US" dirty="0">
                <a:latin typeface="Times New Roman"/>
                <a:ea typeface="Calibri"/>
                <a:cs typeface="Arial"/>
              </a:rPr>
              <a:t>This is the number of bits read out or written into memory at a time. </a:t>
            </a:r>
          </a:p>
          <a:p>
            <a:pPr lvl="2" algn="l" rtl="0"/>
            <a:r>
              <a:rPr lang="en-US" dirty="0">
                <a:latin typeface="Times New Roman"/>
                <a:ea typeface="Calibri"/>
                <a:cs typeface="Arial"/>
              </a:rPr>
              <a:t>The unit of transfer need not equal a word or an addressable unit.</a:t>
            </a:r>
          </a:p>
          <a:p>
            <a:pPr lvl="2" algn="l" rtl="0"/>
            <a:r>
              <a:rPr lang="en-US" dirty="0">
                <a:latin typeface="Times New Roman"/>
                <a:ea typeface="Calibri"/>
                <a:cs typeface="Arial"/>
              </a:rPr>
              <a:t>For external memory, data are often transferred in much larger units than a word, and these are referred to as blocks</a:t>
            </a:r>
            <a:r>
              <a:rPr lang="en-US" sz="2000" dirty="0">
                <a:latin typeface="Times New Roman"/>
                <a:ea typeface="Calibri"/>
                <a:cs typeface="Arial"/>
              </a:rPr>
              <a:t>.</a:t>
            </a:r>
          </a:p>
        </p:txBody>
      </p:sp>
    </p:spTree>
    <p:extLst>
      <p:ext uri="{BB962C8B-B14F-4D97-AF65-F5344CB8AC3E}">
        <p14:creationId xmlns:p14="http://schemas.microsoft.com/office/powerpoint/2010/main" val="380718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694" y="726141"/>
            <a:ext cx="8659906" cy="900953"/>
          </a:xfrm>
        </p:spPr>
        <p:txBody>
          <a:bodyPr>
            <a:normAutofit/>
          </a:bodyPr>
          <a:lstStyle/>
          <a:p>
            <a:pPr algn="l" rtl="0"/>
            <a:r>
              <a:rPr lang="en-US" dirty="0"/>
              <a:t>Characteristics of Memory Systems.</a:t>
            </a:r>
            <a:endParaRPr lang="ar-IQ" dirty="0"/>
          </a:p>
        </p:txBody>
      </p:sp>
      <p:sp>
        <p:nvSpPr>
          <p:cNvPr id="3" name="Content Placeholder 2"/>
          <p:cNvSpPr>
            <a:spLocks noGrp="1"/>
          </p:cNvSpPr>
          <p:nvPr>
            <p:ph idx="1"/>
          </p:nvPr>
        </p:nvSpPr>
        <p:spPr>
          <a:xfrm>
            <a:off x="1855694" y="1600200"/>
            <a:ext cx="8659906" cy="4719918"/>
          </a:xfrm>
        </p:spPr>
        <p:txBody>
          <a:bodyPr>
            <a:normAutofit/>
          </a:bodyPr>
          <a:lstStyle/>
          <a:p>
            <a:pPr lvl="0" algn="l" rtl="0"/>
            <a:r>
              <a:rPr lang="en-US" b="1" dirty="0">
                <a:latin typeface="Times New Roman"/>
                <a:ea typeface="Calibri"/>
                <a:cs typeface="Arial"/>
              </a:rPr>
              <a:t>Method of accessing units of data:</a:t>
            </a:r>
            <a:r>
              <a:rPr lang="en-US" sz="2000" dirty="0"/>
              <a:t> </a:t>
            </a:r>
            <a:r>
              <a:rPr lang="en-US" dirty="0">
                <a:latin typeface="Times New Roman"/>
                <a:ea typeface="Calibri"/>
                <a:cs typeface="Arial"/>
              </a:rPr>
              <a:t>These include the following:</a:t>
            </a:r>
          </a:p>
          <a:p>
            <a:pPr lvl="1" algn="l" rtl="0"/>
            <a:r>
              <a:rPr lang="en-US" b="1" dirty="0">
                <a:latin typeface="Times New Roman"/>
                <a:ea typeface="Calibri"/>
                <a:cs typeface="Arial"/>
              </a:rPr>
              <a:t>Sequential access:</a:t>
            </a:r>
            <a:r>
              <a:rPr lang="en-US" sz="1600" dirty="0">
                <a:latin typeface="Times New Roman"/>
                <a:ea typeface="Calibri"/>
                <a:cs typeface="Arial"/>
              </a:rPr>
              <a:t> </a:t>
            </a:r>
          </a:p>
          <a:p>
            <a:pPr marL="1371600" lvl="2" indent="-457200" algn="l" rtl="0">
              <a:buFont typeface="+mj-lt"/>
              <a:buAutoNum type="arabicPeriod"/>
            </a:pPr>
            <a:r>
              <a:rPr lang="en-US" dirty="0">
                <a:latin typeface="Times New Roman"/>
                <a:ea typeface="Calibri"/>
                <a:cs typeface="Arial"/>
              </a:rPr>
              <a:t>Memory is organized into units of data called records. </a:t>
            </a:r>
          </a:p>
          <a:p>
            <a:pPr marL="1371600" lvl="2" indent="-457200" algn="l" rtl="0">
              <a:buFont typeface="+mj-lt"/>
              <a:buAutoNum type="arabicPeriod"/>
            </a:pPr>
            <a:r>
              <a:rPr lang="en-US" dirty="0">
                <a:latin typeface="Times New Roman"/>
                <a:ea typeface="Calibri"/>
                <a:cs typeface="Arial"/>
              </a:rPr>
              <a:t>Access must be made in a specific linear sequence. </a:t>
            </a:r>
          </a:p>
          <a:p>
            <a:pPr marL="1371600" lvl="2" indent="-457200" algn="l" rtl="0">
              <a:buFont typeface="+mj-lt"/>
              <a:buAutoNum type="arabicPeriod"/>
            </a:pPr>
            <a:r>
              <a:rPr lang="en-US" dirty="0">
                <a:latin typeface="Times New Roman"/>
                <a:ea typeface="Calibri"/>
                <a:cs typeface="Arial"/>
              </a:rPr>
              <a:t>Store addressing information is used to separate records and assist in the retrieval process. </a:t>
            </a:r>
          </a:p>
          <a:p>
            <a:pPr marL="1371600" lvl="2" indent="-457200" algn="l" rtl="0">
              <a:buFont typeface="+mj-lt"/>
              <a:buAutoNum type="arabicPeriod"/>
            </a:pPr>
            <a:r>
              <a:rPr lang="en-US" dirty="0">
                <a:latin typeface="Times New Roman"/>
                <a:ea typeface="Calibri"/>
                <a:cs typeface="Arial"/>
              </a:rPr>
              <a:t>A shared read– write mechanism is used and this must be moved from its current location to the desired location, passing and rejecting each intermediate record.</a:t>
            </a:r>
          </a:p>
          <a:p>
            <a:pPr marL="1371600" lvl="2" indent="-457200" algn="l" rtl="0">
              <a:buFont typeface="+mj-lt"/>
              <a:buAutoNum type="arabicPeriod"/>
            </a:pPr>
            <a:r>
              <a:rPr lang="en-US" dirty="0">
                <a:latin typeface="Times New Roman"/>
                <a:ea typeface="Calibri"/>
                <a:cs typeface="Arial"/>
              </a:rPr>
              <a:t>The time to access an arbitrary record is highly variable. Like tape units </a:t>
            </a:r>
          </a:p>
        </p:txBody>
      </p:sp>
    </p:spTree>
    <p:extLst>
      <p:ext uri="{BB962C8B-B14F-4D97-AF65-F5344CB8AC3E}">
        <p14:creationId xmlns:p14="http://schemas.microsoft.com/office/powerpoint/2010/main" val="234092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718" y="726141"/>
            <a:ext cx="9526305" cy="1080246"/>
          </a:xfrm>
        </p:spPr>
        <p:txBody>
          <a:bodyPr>
            <a:normAutofit/>
          </a:bodyPr>
          <a:lstStyle/>
          <a:p>
            <a:pPr algn="l" rtl="0"/>
            <a:r>
              <a:rPr lang="en-US" dirty="0"/>
              <a:t>Characteristics of Memory Systems.</a:t>
            </a:r>
            <a:endParaRPr lang="ar-IQ" dirty="0"/>
          </a:p>
        </p:txBody>
      </p:sp>
      <p:sp>
        <p:nvSpPr>
          <p:cNvPr id="3" name="Content Placeholder 2"/>
          <p:cNvSpPr>
            <a:spLocks noGrp="1"/>
          </p:cNvSpPr>
          <p:nvPr>
            <p:ph idx="1"/>
          </p:nvPr>
        </p:nvSpPr>
        <p:spPr>
          <a:xfrm>
            <a:off x="1976718" y="1806387"/>
            <a:ext cx="9526305" cy="3451412"/>
          </a:xfrm>
        </p:spPr>
        <p:txBody>
          <a:bodyPr/>
          <a:lstStyle/>
          <a:p>
            <a:pPr lvl="1" algn="l" rtl="0"/>
            <a:r>
              <a:rPr lang="en-US" b="1" dirty="0">
                <a:latin typeface="Times New Roman"/>
                <a:ea typeface="Calibri"/>
                <a:cs typeface="Arial"/>
              </a:rPr>
              <a:t>Direct access: </a:t>
            </a:r>
          </a:p>
          <a:p>
            <a:pPr marL="1257300" lvl="2" indent="-457200" algn="l" rtl="0">
              <a:buFont typeface="+mj-lt"/>
              <a:buAutoNum type="arabicPeriod"/>
            </a:pPr>
            <a:r>
              <a:rPr lang="en-US" sz="2000" dirty="0">
                <a:latin typeface="Times New Roman"/>
                <a:ea typeface="Calibri"/>
                <a:cs typeface="Arial"/>
              </a:rPr>
              <a:t>As with sequential access, direct access involves a shared read–write mechanism. </a:t>
            </a:r>
          </a:p>
          <a:p>
            <a:pPr marL="1257300" lvl="2" indent="-457200" algn="l" rtl="0">
              <a:buFont typeface="+mj-lt"/>
              <a:buAutoNum type="arabicPeriod"/>
            </a:pPr>
            <a:r>
              <a:rPr lang="en-US" sz="2000" dirty="0">
                <a:latin typeface="Times New Roman"/>
                <a:ea typeface="Calibri"/>
                <a:cs typeface="Arial"/>
              </a:rPr>
              <a:t>Individual blocks or records have a unique address based on physical location. </a:t>
            </a:r>
          </a:p>
          <a:p>
            <a:pPr marL="1257300" lvl="2" indent="-457200" algn="l" rtl="0">
              <a:buFont typeface="+mj-lt"/>
              <a:buAutoNum type="arabicPeriod"/>
            </a:pPr>
            <a:r>
              <a:rPr lang="en-US" sz="2000" dirty="0">
                <a:latin typeface="Times New Roman"/>
                <a:ea typeface="Calibri"/>
                <a:cs typeface="Arial"/>
              </a:rPr>
              <a:t>Access is accomplished by direct access to reach general vicinity plus sequential searching, counting, or waiting to reach the final location. </a:t>
            </a:r>
          </a:p>
          <a:p>
            <a:pPr marL="1257300" lvl="2" indent="-457200" algn="l" rtl="0">
              <a:buFont typeface="+mj-lt"/>
              <a:buAutoNum type="arabicPeriod"/>
            </a:pPr>
            <a:r>
              <a:rPr lang="en-US" sz="2000" dirty="0">
                <a:latin typeface="Times New Roman"/>
                <a:ea typeface="Calibri"/>
                <a:cs typeface="Arial"/>
              </a:rPr>
              <a:t>Access time is variable. Like disk unit</a:t>
            </a:r>
          </a:p>
        </p:txBody>
      </p:sp>
    </p:spTree>
    <p:extLst>
      <p:ext uri="{BB962C8B-B14F-4D97-AF65-F5344CB8AC3E}">
        <p14:creationId xmlns:p14="http://schemas.microsoft.com/office/powerpoint/2010/main" val="7953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8440" y="1169894"/>
            <a:ext cx="10018713" cy="981635"/>
          </a:xfrm>
        </p:spPr>
        <p:txBody>
          <a:bodyPr>
            <a:normAutofit/>
          </a:bodyPr>
          <a:lstStyle/>
          <a:p>
            <a:pPr algn="l" rtl="0"/>
            <a:r>
              <a:rPr lang="en-US" dirty="0"/>
              <a:t>Characteristics of Memory Systems.</a:t>
            </a:r>
            <a:endParaRPr lang="ar-IQ" dirty="0"/>
          </a:p>
        </p:txBody>
      </p:sp>
      <p:sp>
        <p:nvSpPr>
          <p:cNvPr id="3" name="Content Placeholder 2"/>
          <p:cNvSpPr>
            <a:spLocks noGrp="1"/>
          </p:cNvSpPr>
          <p:nvPr>
            <p:ph idx="1"/>
          </p:nvPr>
        </p:nvSpPr>
        <p:spPr/>
        <p:txBody>
          <a:bodyPr>
            <a:normAutofit/>
          </a:bodyPr>
          <a:lstStyle/>
          <a:p>
            <a:pPr lvl="1" algn="l" rtl="0"/>
            <a:r>
              <a:rPr lang="en-US" b="1" dirty="0">
                <a:latin typeface="Times New Roman"/>
                <a:ea typeface="Calibri"/>
                <a:cs typeface="Arial"/>
              </a:rPr>
              <a:t>Random access: </a:t>
            </a:r>
          </a:p>
          <a:p>
            <a:pPr marL="1371600" lvl="2" indent="-457200" algn="l" rtl="0">
              <a:buFont typeface="+mj-lt"/>
              <a:buAutoNum type="arabicPeriod"/>
            </a:pPr>
            <a:r>
              <a:rPr lang="en-US" sz="2000" dirty="0">
                <a:latin typeface="Times New Roman"/>
                <a:ea typeface="Calibri"/>
                <a:cs typeface="Arial"/>
              </a:rPr>
              <a:t>Each addressable location in memory has a unique, physically wired-in addressing mechanism. </a:t>
            </a:r>
          </a:p>
          <a:p>
            <a:pPr marL="1371600" lvl="2" indent="-457200" algn="l" rtl="0">
              <a:buFont typeface="+mj-lt"/>
              <a:buAutoNum type="arabicPeriod"/>
            </a:pPr>
            <a:r>
              <a:rPr lang="en-US" sz="2000" dirty="0">
                <a:latin typeface="Times New Roman"/>
                <a:ea typeface="Calibri"/>
                <a:cs typeface="Arial"/>
              </a:rPr>
              <a:t>The time to access a given location is independent of the sequence of prior accesses and is constant.</a:t>
            </a:r>
          </a:p>
          <a:p>
            <a:pPr marL="1371600" lvl="2" indent="-457200" algn="l" rtl="0">
              <a:buFont typeface="+mj-lt"/>
              <a:buAutoNum type="arabicPeriod"/>
            </a:pPr>
            <a:r>
              <a:rPr lang="en-US" sz="2000" dirty="0">
                <a:latin typeface="Times New Roman"/>
                <a:ea typeface="Calibri"/>
                <a:cs typeface="Arial"/>
              </a:rPr>
              <a:t>Any location can be selected at random and directly addressed and accessed. </a:t>
            </a:r>
          </a:p>
          <a:p>
            <a:pPr marL="1371600" lvl="2" indent="-457200" algn="l" rtl="0">
              <a:buFont typeface="+mj-lt"/>
              <a:buAutoNum type="arabicPeriod"/>
            </a:pPr>
            <a:r>
              <a:rPr lang="en-US" sz="2000" dirty="0">
                <a:latin typeface="Times New Roman"/>
                <a:ea typeface="Calibri"/>
                <a:cs typeface="Arial"/>
              </a:rPr>
              <a:t>Main memory and some cache systems are random access.</a:t>
            </a:r>
          </a:p>
        </p:txBody>
      </p:sp>
    </p:spTree>
    <p:extLst>
      <p:ext uri="{BB962C8B-B14F-4D97-AF65-F5344CB8AC3E}">
        <p14:creationId xmlns:p14="http://schemas.microsoft.com/office/powerpoint/2010/main" val="402947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24435"/>
            <a:ext cx="9472518" cy="1075766"/>
          </a:xfrm>
        </p:spPr>
        <p:txBody>
          <a:bodyPr>
            <a:normAutofit/>
          </a:bodyPr>
          <a:lstStyle/>
          <a:p>
            <a:pPr algn="l" rtl="0"/>
            <a:r>
              <a:rPr lang="en-US" dirty="0"/>
              <a:t>Characteristics of Memory Systems.</a:t>
            </a:r>
            <a:endParaRPr lang="ar-IQ" dirty="0"/>
          </a:p>
        </p:txBody>
      </p:sp>
      <p:sp>
        <p:nvSpPr>
          <p:cNvPr id="3" name="Content Placeholder 2"/>
          <p:cNvSpPr>
            <a:spLocks noGrp="1"/>
          </p:cNvSpPr>
          <p:nvPr>
            <p:ph idx="1"/>
          </p:nvPr>
        </p:nvSpPr>
        <p:spPr>
          <a:xfrm>
            <a:off x="1828800" y="1600201"/>
            <a:ext cx="9472518" cy="4525963"/>
          </a:xfrm>
        </p:spPr>
        <p:txBody>
          <a:bodyPr>
            <a:normAutofit/>
          </a:bodyPr>
          <a:lstStyle/>
          <a:p>
            <a:pPr lvl="1" algn="l" rtl="0"/>
            <a:r>
              <a:rPr lang="en-US" sz="2200" b="1" dirty="0">
                <a:latin typeface="Times New Roman"/>
                <a:ea typeface="Calibri"/>
                <a:cs typeface="Arial"/>
              </a:rPr>
              <a:t>Associative: </a:t>
            </a:r>
          </a:p>
          <a:p>
            <a:pPr marL="1371600" lvl="2" indent="-514350" algn="l" rtl="0">
              <a:buFont typeface="+mj-lt"/>
              <a:buAutoNum type="arabicPeriod"/>
            </a:pPr>
            <a:r>
              <a:rPr lang="en-US" sz="2000" dirty="0">
                <a:latin typeface="Times New Roman"/>
                <a:ea typeface="Calibri"/>
                <a:cs typeface="Arial"/>
              </a:rPr>
              <a:t>This a random access type of memory that enables one to make a comparison of desired bit locations within a word for a specified match, and to do this for all words simultaneously. </a:t>
            </a:r>
          </a:p>
          <a:p>
            <a:pPr marL="1371600" lvl="2" indent="-514350" algn="l" rtl="0">
              <a:buFont typeface="+mj-lt"/>
              <a:buAutoNum type="arabicPeriod"/>
            </a:pPr>
            <a:r>
              <a:rPr lang="en-US" sz="2000" dirty="0">
                <a:latin typeface="Times New Roman"/>
                <a:ea typeface="Calibri"/>
                <a:cs typeface="Arial"/>
              </a:rPr>
              <a:t>A word is retrieved based on a portion of its contents rather than its address. </a:t>
            </a:r>
          </a:p>
          <a:p>
            <a:pPr marL="1371600" lvl="2" indent="-514350" algn="l" rtl="0">
              <a:buFont typeface="+mj-lt"/>
              <a:buAutoNum type="arabicPeriod"/>
            </a:pPr>
            <a:r>
              <a:rPr lang="en-US" sz="2000" dirty="0">
                <a:latin typeface="Times New Roman"/>
                <a:ea typeface="Calibri"/>
                <a:cs typeface="Arial"/>
              </a:rPr>
              <a:t>As with ordinary random-access memory each location has its own addressing mechanism,</a:t>
            </a:r>
          </a:p>
          <a:p>
            <a:pPr marL="1371600" lvl="2" indent="-514350" algn="l" rtl="0">
              <a:buFont typeface="+mj-lt"/>
              <a:buAutoNum type="arabicPeriod"/>
            </a:pPr>
            <a:r>
              <a:rPr lang="en-US" sz="2000" dirty="0">
                <a:latin typeface="Times New Roman"/>
                <a:ea typeface="Calibri"/>
                <a:cs typeface="Arial"/>
              </a:rPr>
              <a:t>Retrieval time is constant independent of location or prior access patterns. </a:t>
            </a:r>
          </a:p>
          <a:p>
            <a:pPr marL="1371600" lvl="2" indent="-514350" algn="l" rtl="0">
              <a:buFont typeface="+mj-lt"/>
              <a:buAutoNum type="arabicPeriod"/>
            </a:pPr>
            <a:r>
              <a:rPr lang="en-US" sz="2000" dirty="0">
                <a:latin typeface="Times New Roman"/>
                <a:ea typeface="Calibri"/>
                <a:cs typeface="Arial"/>
              </a:rPr>
              <a:t>Cache memories may employ associative access.</a:t>
            </a:r>
            <a:endParaRPr lang="ar-IQ" sz="2000" dirty="0">
              <a:latin typeface="Times New Roman"/>
              <a:ea typeface="Calibri"/>
              <a:cs typeface="Arial"/>
            </a:endParaRPr>
          </a:p>
        </p:txBody>
      </p:sp>
    </p:spTree>
    <p:extLst>
      <p:ext uri="{BB962C8B-B14F-4D97-AF65-F5344CB8AC3E}">
        <p14:creationId xmlns:p14="http://schemas.microsoft.com/office/powerpoint/2010/main" val="144552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3562</TotalTime>
  <Words>1969</Words>
  <Application>Microsoft Office PowerPoint</Application>
  <PresentationFormat>Widescreen</PresentationFormat>
  <Paragraphs>149</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Parallax</vt:lpstr>
      <vt:lpstr>Computer Organization and Architecture </vt:lpstr>
      <vt:lpstr>Characteristics of Memory Systems.</vt:lpstr>
      <vt:lpstr>Characteristics of Memory Systems.</vt:lpstr>
      <vt:lpstr>Characteristics of Memory Systems.</vt:lpstr>
      <vt:lpstr>Characteristics of Memory Systems.</vt:lpstr>
      <vt:lpstr>Characteristics of Memory Systems.</vt:lpstr>
      <vt:lpstr>Characteristics of Memory Systems.</vt:lpstr>
      <vt:lpstr>Characteristics of Memory Systems.</vt:lpstr>
      <vt:lpstr>Characteristics of Memory Systems.</vt:lpstr>
      <vt:lpstr>Characteristics of Memory Systems.</vt:lpstr>
      <vt:lpstr>Characteristics of Memory Systems.</vt:lpstr>
      <vt:lpstr>Characteristics of Memory Systems.</vt:lpstr>
      <vt:lpstr>Address line (Address Bus)</vt:lpstr>
      <vt:lpstr>Data line (Data 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O.A.O</dc:creator>
  <cp:lastModifiedBy>9647508849704</cp:lastModifiedBy>
  <cp:revision>97</cp:revision>
  <dcterms:created xsi:type="dcterms:W3CDTF">2015-10-10T09:04:47Z</dcterms:created>
  <dcterms:modified xsi:type="dcterms:W3CDTF">2020-08-15T18:40:43Z</dcterms:modified>
</cp:coreProperties>
</file>